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5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5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1" autoAdjust="0"/>
  </p:normalViewPr>
  <p:slideViewPr>
    <p:cSldViewPr>
      <p:cViewPr varScale="1">
        <p:scale>
          <a:sx n="121" d="100"/>
          <a:sy n="121" d="100"/>
        </p:scale>
        <p:origin x="-13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A702-4E9C-49E4-9816-25CFB30CD1DE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B03C-B53A-491D-9FF0-F78B921FB4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22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D8FEA-7778-4676-91F7-45872229C0A7}" type="slidenum">
              <a:rPr lang="en-US"/>
              <a:pPr/>
              <a:t>5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Personalization:  NY Times says “Hi Fred”</a:t>
            </a:r>
          </a:p>
        </p:txBody>
      </p:sp>
    </p:spTree>
    <p:extLst>
      <p:ext uri="{BB962C8B-B14F-4D97-AF65-F5344CB8AC3E}">
        <p14:creationId xmlns:p14="http://schemas.microsoft.com/office/powerpoint/2010/main" xmlns="" val="70383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F24E3-66CE-4EAD-839D-070122A087E4}" type="slidenum">
              <a:rPr lang="en-US"/>
              <a:pPr/>
              <a:t>6</a:t>
            </a:fld>
            <a:endParaRPr lang="en-US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HttpOnly in IE can be written to by script, but cannot be read</a:t>
            </a:r>
          </a:p>
        </p:txBody>
      </p:sp>
    </p:spTree>
    <p:extLst>
      <p:ext uri="{BB962C8B-B14F-4D97-AF65-F5344CB8AC3E}">
        <p14:creationId xmlns:p14="http://schemas.microsoft.com/office/powerpoint/2010/main" xmlns="" val="243594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CE478-A8F0-4A48-9704-0207FAF3866A}" type="slidenum">
              <a:rPr lang="en-US"/>
              <a:pPr/>
              <a:t>7</a:t>
            </a:fld>
            <a:endParaRPr lang="en-US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HttpOnly in IE can be written to by script, but cannot be read</a:t>
            </a:r>
          </a:p>
        </p:txBody>
      </p:sp>
    </p:spTree>
    <p:extLst>
      <p:ext uri="{BB962C8B-B14F-4D97-AF65-F5344CB8AC3E}">
        <p14:creationId xmlns:p14="http://schemas.microsoft.com/office/powerpoint/2010/main" xmlns="" val="139320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25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Module 5.6: Cookies,  Frames and Frame Busting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990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418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31662" r="77435" b="47917"/>
          <a:stretch>
            <a:fillRect/>
          </a:stretch>
        </p:blipFill>
        <p:spPr bwMode="auto">
          <a:xfrm>
            <a:off x="6248400" y="2311004"/>
            <a:ext cx="2438400" cy="18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6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Busting</a:t>
            </a:r>
          </a:p>
        </p:txBody>
      </p:sp>
      <p:sp>
        <p:nvSpPr>
          <p:cNvPr id="14684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305800" cy="3086100"/>
          </a:xfrm>
        </p:spPr>
        <p:txBody>
          <a:bodyPr>
            <a:normAutofit fontScale="92500"/>
          </a:bodyPr>
          <a:lstStyle/>
          <a:p>
            <a:r>
              <a:rPr lang="en-US" dirty="0"/>
              <a:t>Goal:  prevent web page from loading in a frame</a:t>
            </a:r>
          </a:p>
          <a:p>
            <a:pPr lvl="1"/>
            <a:r>
              <a:rPr lang="en-US" dirty="0"/>
              <a:t>example: opening login page in a frame will display</a:t>
            </a:r>
            <a:br>
              <a:rPr lang="en-US" dirty="0"/>
            </a:br>
            <a:r>
              <a:rPr lang="en-US" dirty="0"/>
              <a:t>correct </a:t>
            </a:r>
            <a:r>
              <a:rPr lang="en-US" dirty="0" err="1"/>
              <a:t>passmark</a:t>
            </a:r>
            <a:r>
              <a:rPr lang="en-US" dirty="0"/>
              <a:t> image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Frame busting: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68421" name="Rectangle 5"/>
          <p:cNvSpPr>
            <a:spLocks noChangeArrowheads="1"/>
          </p:cNvSpPr>
          <p:nvPr/>
        </p:nvSpPr>
        <p:spPr bwMode="auto">
          <a:xfrm>
            <a:off x="1143001" y="3610877"/>
            <a:ext cx="5078506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if   (top != self)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top.location.href</a:t>
            </a:r>
            <a:r>
              <a:rPr lang="en-US" sz="2400" dirty="0" smtClean="0">
                <a:latin typeface="+mn-lt"/>
              </a:rPr>
              <a:t> = </a:t>
            </a:r>
            <a:r>
              <a:rPr lang="en-US" sz="2400" dirty="0" err="1" smtClean="0">
                <a:latin typeface="+mn-lt"/>
              </a:rPr>
              <a:t>location.href</a:t>
            </a: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/>
              <a:t>Frame Busting</a:t>
            </a:r>
          </a:p>
        </p:txBody>
      </p:sp>
      <p:sp>
        <p:nvSpPr>
          <p:cNvPr id="146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Problem:    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OnUnload</a:t>
            </a:r>
            <a:r>
              <a:rPr lang="en-US" b="1" dirty="0"/>
              <a:t> event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 smtClean="0"/>
              <a:t>Try this instead:</a:t>
            </a:r>
            <a:endParaRPr lang="en-US" dirty="0"/>
          </a:p>
          <a:p>
            <a:endParaRPr lang="en-US" dirty="0"/>
          </a:p>
        </p:txBody>
      </p:sp>
      <p:sp>
        <p:nvSpPr>
          <p:cNvPr id="1469444" name="Rectangle 4"/>
          <p:cNvSpPr>
            <a:spLocks noChangeArrowheads="1"/>
          </p:cNvSpPr>
          <p:nvPr/>
        </p:nvSpPr>
        <p:spPr bwMode="auto">
          <a:xfrm>
            <a:off x="1315422" y="2055169"/>
            <a:ext cx="6405215" cy="4616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 smtClean="0">
                <a:latin typeface="+mn-lt"/>
              </a:rPr>
              <a:t>&lt;body </a:t>
            </a:r>
            <a:r>
              <a:rPr lang="en-US" sz="2400" dirty="0" err="1" smtClean="0">
                <a:latin typeface="+mn-lt"/>
              </a:rPr>
              <a:t>onUnload</a:t>
            </a:r>
            <a:r>
              <a:rPr lang="en-US" sz="2400" dirty="0" smtClean="0">
                <a:latin typeface="+mn-lt"/>
              </a:rPr>
              <a:t>="</a:t>
            </a:r>
            <a:r>
              <a:rPr lang="en-US" sz="2400" dirty="0" err="1" smtClean="0">
                <a:latin typeface="+mn-lt"/>
              </a:rPr>
              <a:t>javascript</a:t>
            </a:r>
            <a:r>
              <a:rPr lang="en-US" sz="2400" dirty="0" smtClean="0">
                <a:latin typeface="+mn-lt"/>
              </a:rPr>
              <a:t>: </a:t>
            </a:r>
            <a:r>
              <a:rPr lang="en-US" sz="2400" dirty="0" err="1" smtClean="0">
                <a:latin typeface="+mn-lt"/>
              </a:rPr>
              <a:t>cause_an_abort</a:t>
            </a:r>
            <a:r>
              <a:rPr lang="en-US" sz="2400" dirty="0" smtClean="0">
                <a:latin typeface="+mn-lt"/>
              </a:rPr>
              <a:t>;)"&gt; </a:t>
            </a:r>
          </a:p>
        </p:txBody>
      </p:sp>
      <p:sp>
        <p:nvSpPr>
          <p:cNvPr id="1469445" name="Rectangle 5"/>
          <p:cNvSpPr>
            <a:spLocks noChangeArrowheads="1"/>
          </p:cNvSpPr>
          <p:nvPr/>
        </p:nvSpPr>
        <p:spPr bwMode="auto">
          <a:xfrm>
            <a:off x="2514601" y="3722309"/>
            <a:ext cx="5078506" cy="131112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if   (top != self)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top.location.href</a:t>
            </a:r>
            <a:r>
              <a:rPr lang="en-US" sz="2400" dirty="0" smtClean="0">
                <a:latin typeface="+mn-lt"/>
              </a:rPr>
              <a:t> = </a:t>
            </a:r>
            <a:r>
              <a:rPr lang="en-US" sz="2400" dirty="0" err="1" smtClean="0">
                <a:latin typeface="+mn-lt"/>
              </a:rPr>
              <a:t>location.href</a:t>
            </a:r>
            <a:endParaRPr lang="en-US" sz="2400" dirty="0" smtClean="0">
              <a:latin typeface="+mn-lt"/>
            </a:endParaRPr>
          </a:p>
          <a:p>
            <a:pPr eaLnBrk="0" hangingPunct="0">
              <a:spcBef>
                <a:spcPct val="30000"/>
              </a:spcBef>
            </a:pPr>
            <a:r>
              <a:rPr lang="en-US" sz="2400" dirty="0" smtClean="0">
                <a:latin typeface="+mn-lt"/>
              </a:rPr>
              <a:t>else {  …  code of page here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Rendering content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Security User Interface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Frames and frame busting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5: Web Client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Total 6 Modules on Web Client Security</a:t>
            </a:r>
          </a:p>
          <a:p>
            <a:pPr lvl="1"/>
            <a:r>
              <a:rPr lang="en-US" dirty="0" smtClean="0"/>
              <a:t>Module 5.1: </a:t>
            </a:r>
            <a:r>
              <a:rPr lang="en-US" dirty="0"/>
              <a:t>Web Security Landscape </a:t>
            </a:r>
            <a:endParaRPr lang="en-US" dirty="0" smtClean="0"/>
          </a:p>
          <a:p>
            <a:pPr lvl="1"/>
            <a:r>
              <a:rPr lang="en-US" dirty="0" smtClean="0"/>
              <a:t>Module 5.2: </a:t>
            </a:r>
            <a:r>
              <a:rPr lang="en-US" dirty="0"/>
              <a:t>Web Security Definitions, Goals and </a:t>
            </a:r>
            <a:r>
              <a:rPr lang="en-US" dirty="0" smtClean="0"/>
              <a:t>			        Threat </a:t>
            </a:r>
            <a:r>
              <a:rPr lang="en-US" dirty="0"/>
              <a:t>Models </a:t>
            </a:r>
            <a:endParaRPr lang="en-US" dirty="0" smtClean="0"/>
          </a:p>
          <a:p>
            <a:pPr lvl="1"/>
            <a:r>
              <a:rPr lang="en-US" dirty="0" smtClean="0"/>
              <a:t>Module 5.3: </a:t>
            </a:r>
            <a:r>
              <a:rPr lang="en-US" dirty="0"/>
              <a:t>HTTP &amp; Content Rendering</a:t>
            </a:r>
            <a:endParaRPr lang="en-US" dirty="0" smtClean="0"/>
          </a:p>
          <a:p>
            <a:pPr lvl="1"/>
            <a:r>
              <a:rPr lang="en-US" dirty="0" smtClean="0"/>
              <a:t>Module 5.4: Browser Isolation</a:t>
            </a:r>
          </a:p>
          <a:p>
            <a:pPr lvl="1"/>
            <a:r>
              <a:rPr lang="en-US" dirty="0" smtClean="0"/>
              <a:t>Module 5.5:  Security Interface</a:t>
            </a:r>
          </a:p>
          <a:p>
            <a:pPr lvl="1"/>
            <a:r>
              <a:rPr lang="en-US" dirty="0" smtClean="0"/>
              <a:t>Module 5.6:  Cookies, Frames and Frame Busting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656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Cookies:   client state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09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ln/>
        </p:spPr>
        <p:txBody>
          <a:bodyPr/>
          <a:lstStyle/>
          <a:p>
            <a:fld id="{21B46397-9ABA-41D2-BBEA-0C987D291BDA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ChangeArrowheads="1"/>
          </p:cNvSpPr>
          <p:nvPr/>
        </p:nvSpPr>
        <p:spPr bwMode="auto">
          <a:xfrm>
            <a:off x="304803" y="971550"/>
            <a:ext cx="2157413" cy="40005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7772400" cy="628650"/>
          </a:xfrm>
        </p:spPr>
        <p:txBody>
          <a:bodyPr>
            <a:normAutofit fontScale="90000"/>
          </a:bodyPr>
          <a:lstStyle/>
          <a:p>
            <a:r>
              <a:rPr lang="en-US"/>
              <a:t>Cookies</a:t>
            </a:r>
          </a:p>
        </p:txBody>
      </p:sp>
      <p:sp>
        <p:nvSpPr>
          <p:cNvPr id="13731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71550"/>
            <a:ext cx="8001000" cy="3943350"/>
          </a:xfrm>
        </p:spPr>
        <p:txBody>
          <a:bodyPr/>
          <a:lstStyle/>
          <a:p>
            <a:r>
              <a:rPr lang="en-US"/>
              <a:t>Used to store state on user’s machine</a:t>
            </a:r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447803" y="1497806"/>
            <a:ext cx="1128713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0" name="AutoShape 6"/>
          <p:cNvSpPr>
            <a:spLocks noChangeArrowheads="1"/>
          </p:cNvSpPr>
          <p:nvPr/>
        </p:nvSpPr>
        <p:spPr bwMode="auto">
          <a:xfrm>
            <a:off x="1547813" y="1572816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73191" name="AutoShape 7"/>
          <p:cNvSpPr>
            <a:spLocks noChangeArrowheads="1"/>
          </p:cNvSpPr>
          <p:nvPr/>
        </p:nvSpPr>
        <p:spPr bwMode="auto">
          <a:xfrm>
            <a:off x="1066800" y="2126456"/>
            <a:ext cx="1524000" cy="17145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1066800" y="2297906"/>
            <a:ext cx="11430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3" name="Freeform 9"/>
          <p:cNvSpPr>
            <a:spLocks/>
          </p:cNvSpPr>
          <p:nvPr/>
        </p:nvSpPr>
        <p:spPr bwMode="auto">
          <a:xfrm>
            <a:off x="2190750" y="2122885"/>
            <a:ext cx="400050" cy="28932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4" name="AutoShape 10"/>
          <p:cNvSpPr>
            <a:spLocks noChangeArrowheads="1"/>
          </p:cNvSpPr>
          <p:nvPr/>
        </p:nvSpPr>
        <p:spPr bwMode="auto">
          <a:xfrm>
            <a:off x="6172200" y="1440656"/>
            <a:ext cx="1219200" cy="953691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73195" name="Line 11"/>
          <p:cNvSpPr>
            <a:spLocks noChangeShapeType="1"/>
          </p:cNvSpPr>
          <p:nvPr/>
        </p:nvSpPr>
        <p:spPr bwMode="auto">
          <a:xfrm>
            <a:off x="2590800" y="178355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6" name="Text Box 12"/>
          <p:cNvSpPr txBox="1">
            <a:spLocks noChangeArrowheads="1"/>
          </p:cNvSpPr>
          <p:nvPr/>
        </p:nvSpPr>
        <p:spPr bwMode="auto">
          <a:xfrm>
            <a:off x="3729370" y="1428750"/>
            <a:ext cx="883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solidFill>
                  <a:srgbClr val="808000"/>
                </a:solidFill>
              </a:rPr>
              <a:t>POST </a:t>
            </a:r>
            <a:r>
              <a:rPr lang="en-US" dirty="0">
                <a:solidFill>
                  <a:srgbClr val="808000"/>
                </a:solidFill>
              </a:rPr>
              <a:t>…</a:t>
            </a:r>
          </a:p>
        </p:txBody>
      </p:sp>
      <p:sp>
        <p:nvSpPr>
          <p:cNvPr id="1373197" name="Line 13"/>
          <p:cNvSpPr>
            <a:spLocks noChangeShapeType="1"/>
          </p:cNvSpPr>
          <p:nvPr/>
        </p:nvSpPr>
        <p:spPr bwMode="auto">
          <a:xfrm>
            <a:off x="2590800" y="195500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8" name="Text Box 14"/>
          <p:cNvSpPr txBox="1">
            <a:spLocks noChangeArrowheads="1"/>
          </p:cNvSpPr>
          <p:nvPr/>
        </p:nvSpPr>
        <p:spPr bwMode="auto">
          <a:xfrm>
            <a:off x="2819400" y="2000252"/>
            <a:ext cx="4800600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domain = (who can read)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expires = (when expires)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secure = (only over SSL)</a:t>
            </a:r>
          </a:p>
        </p:txBody>
      </p:sp>
      <p:sp>
        <p:nvSpPr>
          <p:cNvPr id="1373199" name="Rectangle 15"/>
          <p:cNvSpPr>
            <a:spLocks noChangeArrowheads="1"/>
          </p:cNvSpPr>
          <p:nvPr/>
        </p:nvSpPr>
        <p:spPr bwMode="auto">
          <a:xfrm>
            <a:off x="1447803" y="3771900"/>
            <a:ext cx="1128713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0" name="AutoShape 16"/>
          <p:cNvSpPr>
            <a:spLocks noChangeArrowheads="1"/>
          </p:cNvSpPr>
          <p:nvPr/>
        </p:nvSpPr>
        <p:spPr bwMode="auto">
          <a:xfrm>
            <a:off x="1547813" y="384691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73201" name="AutoShape 17"/>
          <p:cNvSpPr>
            <a:spLocks noChangeArrowheads="1"/>
          </p:cNvSpPr>
          <p:nvPr/>
        </p:nvSpPr>
        <p:spPr bwMode="auto">
          <a:xfrm>
            <a:off x="1066800" y="4400550"/>
            <a:ext cx="1524000" cy="17145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2" name="Rectangle 18"/>
          <p:cNvSpPr>
            <a:spLocks noChangeArrowheads="1"/>
          </p:cNvSpPr>
          <p:nvPr/>
        </p:nvSpPr>
        <p:spPr bwMode="auto">
          <a:xfrm>
            <a:off x="1066800" y="4572000"/>
            <a:ext cx="11430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3" name="Freeform 19"/>
          <p:cNvSpPr>
            <a:spLocks/>
          </p:cNvSpPr>
          <p:nvPr/>
        </p:nvSpPr>
        <p:spPr bwMode="auto">
          <a:xfrm>
            <a:off x="2190750" y="4396978"/>
            <a:ext cx="400050" cy="28932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204" name="AutoShape 20"/>
          <p:cNvSpPr>
            <a:spLocks noChangeArrowheads="1"/>
          </p:cNvSpPr>
          <p:nvPr/>
        </p:nvSpPr>
        <p:spPr bwMode="auto">
          <a:xfrm>
            <a:off x="6172200" y="3714751"/>
            <a:ext cx="1219200" cy="953691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73205" name="Line 21"/>
          <p:cNvSpPr>
            <a:spLocks noChangeShapeType="1"/>
          </p:cNvSpPr>
          <p:nvPr/>
        </p:nvSpPr>
        <p:spPr bwMode="auto">
          <a:xfrm>
            <a:off x="2590800" y="3960019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206" name="Text Box 22"/>
          <p:cNvSpPr txBox="1">
            <a:spLocks noChangeArrowheads="1"/>
          </p:cNvSpPr>
          <p:nvPr/>
        </p:nvSpPr>
        <p:spPr bwMode="auto">
          <a:xfrm>
            <a:off x="2895601" y="4000501"/>
            <a:ext cx="2411494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solidFill>
                  <a:srgbClr val="808000"/>
                </a:solidFill>
              </a:rPr>
              <a:t>POST  </a:t>
            </a:r>
            <a:r>
              <a:rPr lang="en-US" dirty="0">
                <a:solidFill>
                  <a:srgbClr val="808000"/>
                </a:solidFill>
              </a:rPr>
              <a:t>…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Cookie:  NAME = VALUE</a:t>
            </a:r>
          </a:p>
        </p:txBody>
      </p:sp>
      <p:sp>
        <p:nvSpPr>
          <p:cNvPr id="1373207" name="Text Box 23"/>
          <p:cNvSpPr txBox="1">
            <a:spLocks noChangeArrowheads="1"/>
          </p:cNvSpPr>
          <p:nvPr/>
        </p:nvSpPr>
        <p:spPr bwMode="auto">
          <a:xfrm>
            <a:off x="3964142" y="4805363"/>
            <a:ext cx="4308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/>
              <a:t>HTTP is stateless protocol; cookies add state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373208" name="Line 24"/>
          <p:cNvSpPr>
            <a:spLocks noChangeShapeType="1"/>
          </p:cNvSpPr>
          <p:nvPr/>
        </p:nvSpPr>
        <p:spPr bwMode="auto">
          <a:xfrm>
            <a:off x="457200" y="35433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130300" y="2743202"/>
            <a:ext cx="2984500" cy="646509"/>
            <a:chOff x="712" y="2304"/>
            <a:chExt cx="1880" cy="543"/>
          </a:xfrm>
        </p:grpSpPr>
        <p:sp>
          <p:nvSpPr>
            <p:cNvPr id="1373210" name="Text Box 26"/>
            <p:cNvSpPr txBox="1">
              <a:spLocks noChangeArrowheads="1"/>
            </p:cNvSpPr>
            <p:nvPr/>
          </p:nvSpPr>
          <p:spPr bwMode="auto">
            <a:xfrm>
              <a:off x="712" y="2304"/>
              <a:ext cx="1080" cy="54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If expires=NULL:</a:t>
              </a:r>
            </a:p>
            <a:p>
              <a:r>
                <a:rPr lang="en-US"/>
                <a:t>this session only</a:t>
              </a:r>
            </a:p>
          </p:txBody>
        </p:sp>
        <p:sp>
          <p:nvSpPr>
            <p:cNvPr id="1373211" name="Line 27"/>
            <p:cNvSpPr>
              <a:spLocks noChangeShapeType="1"/>
            </p:cNvSpPr>
            <p:nvPr/>
          </p:nvSpPr>
          <p:spPr bwMode="auto">
            <a:xfrm>
              <a:off x="2016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99" grpId="0" animBg="1"/>
      <p:bldP spid="1373200" grpId="0" animBg="1"/>
      <p:bldP spid="1373201" grpId="0" animBg="1"/>
      <p:bldP spid="1373202" grpId="0" animBg="1"/>
      <p:bldP spid="1373203" grpId="0" animBg="1"/>
      <p:bldP spid="1373204" grpId="0" animBg="1"/>
      <p:bldP spid="1373205" grpId="0" animBg="1"/>
      <p:bldP spid="1373206" grpId="0"/>
      <p:bldP spid="1373207" grpId="0"/>
      <p:bldP spid="13732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9" name="Rectangle 11"/>
          <p:cNvSpPr>
            <a:spLocks noChangeArrowheads="1"/>
          </p:cNvSpPr>
          <p:nvPr/>
        </p:nvSpPr>
        <p:spPr bwMode="auto">
          <a:xfrm>
            <a:off x="8458200" y="857250"/>
            <a:ext cx="533400" cy="74295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6" name="Rectangle 8"/>
          <p:cNvSpPr>
            <a:spLocks noChangeArrowheads="1"/>
          </p:cNvSpPr>
          <p:nvPr/>
        </p:nvSpPr>
        <p:spPr bwMode="auto">
          <a:xfrm>
            <a:off x="381000" y="857250"/>
            <a:ext cx="533400" cy="74295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 authentication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381000" y="1600200"/>
            <a:ext cx="1219200" cy="32575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3" name="Rectangle 5"/>
          <p:cNvSpPr>
            <a:spLocks noChangeArrowheads="1"/>
          </p:cNvSpPr>
          <p:nvPr/>
        </p:nvSpPr>
        <p:spPr bwMode="auto">
          <a:xfrm>
            <a:off x="4267200" y="1600200"/>
            <a:ext cx="1219200" cy="32575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4" name="Rectangle 6"/>
          <p:cNvSpPr>
            <a:spLocks noChangeArrowheads="1"/>
          </p:cNvSpPr>
          <p:nvPr/>
        </p:nvSpPr>
        <p:spPr bwMode="auto">
          <a:xfrm>
            <a:off x="7696200" y="1600200"/>
            <a:ext cx="1219200" cy="32575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23015" name="Text Box 7"/>
          <p:cNvSpPr txBox="1">
            <a:spLocks noChangeArrowheads="1"/>
          </p:cNvSpPr>
          <p:nvPr/>
        </p:nvSpPr>
        <p:spPr bwMode="auto">
          <a:xfrm>
            <a:off x="457201" y="1302544"/>
            <a:ext cx="95545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Browser</a:t>
            </a:r>
          </a:p>
        </p:txBody>
      </p:sp>
      <p:sp>
        <p:nvSpPr>
          <p:cNvPr id="1323017" name="Text Box 9"/>
          <p:cNvSpPr txBox="1">
            <a:spLocks noChangeArrowheads="1"/>
          </p:cNvSpPr>
          <p:nvPr/>
        </p:nvSpPr>
        <p:spPr bwMode="auto">
          <a:xfrm>
            <a:off x="4154488" y="1314451"/>
            <a:ext cx="1272528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Web Server</a:t>
            </a:r>
          </a:p>
        </p:txBody>
      </p:sp>
      <p:sp>
        <p:nvSpPr>
          <p:cNvPr id="1323018" name="Text Box 10"/>
          <p:cNvSpPr txBox="1">
            <a:spLocks noChangeArrowheads="1"/>
          </p:cNvSpPr>
          <p:nvPr/>
        </p:nvSpPr>
        <p:spPr bwMode="auto">
          <a:xfrm>
            <a:off x="7593016" y="1314451"/>
            <a:ext cx="1276183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Auth server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00200" y="1666877"/>
            <a:ext cx="2667000" cy="646509"/>
            <a:chOff x="1008" y="1400"/>
            <a:chExt cx="1680" cy="543"/>
          </a:xfrm>
        </p:grpSpPr>
        <p:sp>
          <p:nvSpPr>
            <p:cNvPr id="1323020" name="Line 12"/>
            <p:cNvSpPr>
              <a:spLocks noChangeShapeType="1"/>
            </p:cNvSpPr>
            <p:nvPr/>
          </p:nvSpPr>
          <p:spPr bwMode="auto">
            <a:xfrm flipV="1">
              <a:off x="1008" y="163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1" name="Text Box 13"/>
            <p:cNvSpPr txBox="1">
              <a:spLocks noChangeArrowheads="1"/>
            </p:cNvSpPr>
            <p:nvPr/>
          </p:nvSpPr>
          <p:spPr bwMode="auto">
            <a:xfrm>
              <a:off x="1164" y="1400"/>
              <a:ext cx="1145" cy="5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POST login.cgi</a:t>
              </a:r>
            </a:p>
            <a:p>
              <a:r>
                <a:rPr lang="en-US"/>
                <a:t>Username &amp; pwd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486403" y="1895471"/>
            <a:ext cx="2106613" cy="369093"/>
            <a:chOff x="3456" y="1592"/>
            <a:chExt cx="1327" cy="310"/>
          </a:xfrm>
        </p:grpSpPr>
        <p:sp>
          <p:nvSpPr>
            <p:cNvPr id="1323022" name="Line 14"/>
            <p:cNvSpPr>
              <a:spLocks noChangeShapeType="1"/>
            </p:cNvSpPr>
            <p:nvPr/>
          </p:nvSpPr>
          <p:spPr bwMode="auto">
            <a:xfrm>
              <a:off x="3456" y="1842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3" name="Text Box 15"/>
            <p:cNvSpPr txBox="1">
              <a:spLocks noChangeArrowheads="1"/>
            </p:cNvSpPr>
            <p:nvPr/>
          </p:nvSpPr>
          <p:spPr bwMode="auto">
            <a:xfrm>
              <a:off x="3552" y="1592"/>
              <a:ext cx="882" cy="3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Validate user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486401" y="2445545"/>
            <a:ext cx="3252788" cy="609600"/>
            <a:chOff x="3456" y="2054"/>
            <a:chExt cx="2049" cy="512"/>
          </a:xfrm>
        </p:grpSpPr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456" y="2054"/>
              <a:ext cx="1392" cy="310"/>
              <a:chOff x="3456" y="2054"/>
              <a:chExt cx="1392" cy="310"/>
            </a:xfrm>
          </p:grpSpPr>
          <p:sp>
            <p:nvSpPr>
              <p:cNvPr id="1323024" name="Line 16"/>
              <p:cNvSpPr>
                <a:spLocks noChangeShapeType="1"/>
              </p:cNvSpPr>
              <p:nvPr/>
            </p:nvSpPr>
            <p:spPr bwMode="auto">
              <a:xfrm flipH="1">
                <a:off x="3456" y="2256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3025" name="Text Box 17"/>
              <p:cNvSpPr txBox="1">
                <a:spLocks noChangeArrowheads="1"/>
              </p:cNvSpPr>
              <p:nvPr/>
            </p:nvSpPr>
            <p:spPr bwMode="auto">
              <a:xfrm>
                <a:off x="3763" y="2054"/>
                <a:ext cx="640" cy="3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900"/>
                    </a:solidFill>
                  </a:rPr>
                  <a:t>auth=val</a:t>
                </a:r>
              </a:p>
            </p:txBody>
          </p:sp>
        </p:grpSp>
        <p:sp>
          <p:nvSpPr>
            <p:cNvPr id="1323027" name="Text Box 19"/>
            <p:cNvSpPr txBox="1">
              <a:spLocks noChangeArrowheads="1"/>
            </p:cNvSpPr>
            <p:nvPr/>
          </p:nvSpPr>
          <p:spPr bwMode="auto">
            <a:xfrm>
              <a:off x="4877" y="2256"/>
              <a:ext cx="628" cy="3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Store val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600201" y="2502695"/>
            <a:ext cx="2667000" cy="369093"/>
            <a:chOff x="1008" y="2102"/>
            <a:chExt cx="1680" cy="310"/>
          </a:xfrm>
        </p:grpSpPr>
        <p:sp>
          <p:nvSpPr>
            <p:cNvPr id="1323028" name="Line 20"/>
            <p:cNvSpPr>
              <a:spLocks noChangeShapeType="1"/>
            </p:cNvSpPr>
            <p:nvPr/>
          </p:nvSpPr>
          <p:spPr bwMode="auto">
            <a:xfrm flipH="1">
              <a:off x="1008" y="230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9" name="Text Box 21"/>
            <p:cNvSpPr txBox="1">
              <a:spLocks noChangeArrowheads="1"/>
            </p:cNvSpPr>
            <p:nvPr/>
          </p:nvSpPr>
          <p:spPr bwMode="auto">
            <a:xfrm>
              <a:off x="1098" y="2102"/>
              <a:ext cx="1330" cy="3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Set-cookie: </a:t>
              </a:r>
              <a:r>
                <a:rPr lang="en-US" sz="1800" b="1">
                  <a:solidFill>
                    <a:srgbClr val="009900"/>
                  </a:solidFill>
                </a:rPr>
                <a:t>auth=val</a:t>
              </a:r>
            </a:p>
          </p:txBody>
        </p:sp>
      </p:grpSp>
      <p:sp>
        <p:nvSpPr>
          <p:cNvPr id="1323030" name="Line 22"/>
          <p:cNvSpPr>
            <a:spLocks noChangeShapeType="1"/>
          </p:cNvSpPr>
          <p:nvPr/>
        </p:nvSpPr>
        <p:spPr bwMode="auto">
          <a:xfrm>
            <a:off x="0" y="314325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600200" y="3302795"/>
            <a:ext cx="2667000" cy="646509"/>
            <a:chOff x="1008" y="2774"/>
            <a:chExt cx="1680" cy="543"/>
          </a:xfrm>
        </p:grpSpPr>
        <p:sp>
          <p:nvSpPr>
            <p:cNvPr id="1323031" name="Line 23"/>
            <p:cNvSpPr>
              <a:spLocks noChangeShapeType="1"/>
            </p:cNvSpPr>
            <p:nvPr/>
          </p:nvSpPr>
          <p:spPr bwMode="auto">
            <a:xfrm>
              <a:off x="1008" y="297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2" name="Text Box 24"/>
            <p:cNvSpPr txBox="1">
              <a:spLocks noChangeArrowheads="1"/>
            </p:cNvSpPr>
            <p:nvPr/>
          </p:nvSpPr>
          <p:spPr bwMode="auto">
            <a:xfrm>
              <a:off x="1064" y="2774"/>
              <a:ext cx="1259" cy="5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GET restricted.html</a:t>
              </a:r>
            </a:p>
            <a:p>
              <a:r>
                <a:rPr lang="en-US"/>
                <a:t>Cookie:  </a:t>
              </a:r>
              <a:r>
                <a:rPr lang="en-US" b="1">
                  <a:solidFill>
                    <a:srgbClr val="009900"/>
                  </a:solidFill>
                </a:rPr>
                <a:t>auth=val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486400" y="3451624"/>
            <a:ext cx="2209800" cy="646509"/>
            <a:chOff x="3456" y="2899"/>
            <a:chExt cx="1392" cy="543"/>
          </a:xfrm>
        </p:grpSpPr>
        <p:sp>
          <p:nvSpPr>
            <p:cNvPr id="1323033" name="Line 25"/>
            <p:cNvSpPr>
              <a:spLocks noChangeShapeType="1"/>
            </p:cNvSpPr>
            <p:nvPr/>
          </p:nvSpPr>
          <p:spPr bwMode="auto">
            <a:xfrm>
              <a:off x="3456" y="312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4" name="Text Box 26"/>
            <p:cNvSpPr txBox="1">
              <a:spLocks noChangeArrowheads="1"/>
            </p:cNvSpPr>
            <p:nvPr/>
          </p:nvSpPr>
          <p:spPr bwMode="auto">
            <a:xfrm>
              <a:off x="3552" y="2899"/>
              <a:ext cx="992" cy="5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restricted.html</a:t>
              </a:r>
            </a:p>
            <a:p>
              <a:r>
                <a:rPr lang="en-US"/>
                <a:t>auth=val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486400" y="4171951"/>
            <a:ext cx="2209800" cy="369093"/>
            <a:chOff x="3456" y="3504"/>
            <a:chExt cx="1392" cy="310"/>
          </a:xfrm>
        </p:grpSpPr>
        <p:sp>
          <p:nvSpPr>
            <p:cNvPr id="1323035" name="Line 27"/>
            <p:cNvSpPr>
              <a:spLocks noChangeShapeType="1"/>
            </p:cNvSpPr>
            <p:nvPr/>
          </p:nvSpPr>
          <p:spPr bwMode="auto">
            <a:xfrm flipH="1">
              <a:off x="3456" y="3552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6" name="Text Box 28"/>
            <p:cNvSpPr txBox="1">
              <a:spLocks noChangeArrowheads="1"/>
            </p:cNvSpPr>
            <p:nvPr/>
          </p:nvSpPr>
          <p:spPr bwMode="auto">
            <a:xfrm>
              <a:off x="3832" y="3504"/>
              <a:ext cx="569" cy="3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YES/NO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1689100" y="4171952"/>
            <a:ext cx="2465388" cy="646509"/>
            <a:chOff x="1064" y="3504"/>
            <a:chExt cx="1553" cy="543"/>
          </a:xfrm>
        </p:grpSpPr>
        <p:sp>
          <p:nvSpPr>
            <p:cNvPr id="1323037" name="Line 29"/>
            <p:cNvSpPr>
              <a:spLocks noChangeShapeType="1"/>
            </p:cNvSpPr>
            <p:nvPr/>
          </p:nvSpPr>
          <p:spPr bwMode="auto">
            <a:xfrm flipH="1">
              <a:off x="1064" y="3744"/>
              <a:ext cx="15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8" name="Text Box 30"/>
            <p:cNvSpPr txBox="1">
              <a:spLocks noChangeArrowheads="1"/>
            </p:cNvSpPr>
            <p:nvPr/>
          </p:nvSpPr>
          <p:spPr bwMode="auto">
            <a:xfrm>
              <a:off x="1098" y="3504"/>
              <a:ext cx="1192" cy="5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If YES,  </a:t>
              </a:r>
              <a:br>
                <a:rPr lang="en-US"/>
              </a:br>
              <a:r>
                <a:rPr lang="en-US"/>
                <a:t>      restricted.html</a:t>
              </a:r>
            </a:p>
          </p:txBody>
        </p:sp>
      </p:grpSp>
      <p:sp>
        <p:nvSpPr>
          <p:cNvPr id="1323048" name="Text Box 40"/>
          <p:cNvSpPr txBox="1">
            <a:spLocks noChangeArrowheads="1"/>
          </p:cNvSpPr>
          <p:nvPr/>
        </p:nvSpPr>
        <p:spPr bwMode="auto">
          <a:xfrm>
            <a:off x="7661276" y="3657601"/>
            <a:ext cx="106452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Check 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 Security Policy</a:t>
            </a:r>
          </a:p>
        </p:txBody>
      </p:sp>
      <p:sp>
        <p:nvSpPr>
          <p:cNvPr id="137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Personalization</a:t>
            </a:r>
          </a:p>
          <a:p>
            <a:pPr lvl="1"/>
            <a:r>
              <a:rPr lang="en-US" dirty="0"/>
              <a:t>User tracking:   e.g.  </a:t>
            </a:r>
            <a:r>
              <a:rPr lang="en-US" dirty="0" err="1"/>
              <a:t>Doubleclick</a:t>
            </a:r>
            <a:r>
              <a:rPr lang="en-US" dirty="0"/>
              <a:t>   (3</a:t>
            </a:r>
            <a:r>
              <a:rPr lang="en-US" baseline="30000" dirty="0"/>
              <a:t>rd</a:t>
            </a:r>
            <a:r>
              <a:rPr lang="en-US" dirty="0"/>
              <a:t> party cookies)</a:t>
            </a:r>
          </a:p>
          <a:p>
            <a:pPr lvl="1"/>
            <a:endParaRPr lang="en-US" dirty="0"/>
          </a:p>
          <a:p>
            <a:r>
              <a:rPr lang="en-US" dirty="0"/>
              <a:t>Browser will store:</a:t>
            </a:r>
          </a:p>
          <a:p>
            <a:pPr lvl="1"/>
            <a:r>
              <a:rPr lang="en-US" dirty="0"/>
              <a:t>At most  20 cookies/site,     3 KB / cookie</a:t>
            </a:r>
          </a:p>
          <a:p>
            <a:endParaRPr lang="en-US" dirty="0"/>
          </a:p>
          <a:p>
            <a:r>
              <a:rPr lang="en-US" dirty="0"/>
              <a:t>Origin is the </a:t>
            </a:r>
            <a:r>
              <a:rPr lang="en-US" dirty="0" err="1"/>
              <a:t>tuple</a:t>
            </a:r>
            <a:r>
              <a:rPr lang="en-US" dirty="0"/>
              <a:t>   </a:t>
            </a:r>
            <a:r>
              <a:rPr lang="en-US" b="1" dirty="0">
                <a:solidFill>
                  <a:schemeClr val="hlink"/>
                </a:solidFill>
              </a:rPr>
              <a:t>&lt;domain, path&gt;</a:t>
            </a:r>
          </a:p>
          <a:p>
            <a:pPr lvl="1"/>
            <a:r>
              <a:rPr lang="en-US" dirty="0"/>
              <a:t>Can set cookies valid across a domain suffix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7772400" cy="628650"/>
          </a:xfrm>
        </p:spPr>
        <p:txBody>
          <a:bodyPr>
            <a:normAutofit fontScale="90000"/>
          </a:bodyPr>
          <a:lstStyle/>
          <a:p>
            <a:r>
              <a:rPr lang="en-US"/>
              <a:t>Secure Cookies</a:t>
            </a:r>
            <a:endParaRPr lang="en-US" sz="2400"/>
          </a:p>
        </p:txBody>
      </p:sp>
      <p:sp>
        <p:nvSpPr>
          <p:cNvPr id="1423364" name="Rectangle 4"/>
          <p:cNvSpPr>
            <a:spLocks noChangeArrowheads="1"/>
          </p:cNvSpPr>
          <p:nvPr/>
        </p:nvSpPr>
        <p:spPr bwMode="auto">
          <a:xfrm>
            <a:off x="1447803" y="1269206"/>
            <a:ext cx="1128713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5" name="AutoShape 5"/>
          <p:cNvSpPr>
            <a:spLocks noChangeArrowheads="1"/>
          </p:cNvSpPr>
          <p:nvPr/>
        </p:nvSpPr>
        <p:spPr bwMode="auto">
          <a:xfrm>
            <a:off x="1547813" y="1344216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423366" name="AutoShape 6"/>
          <p:cNvSpPr>
            <a:spLocks noChangeArrowheads="1"/>
          </p:cNvSpPr>
          <p:nvPr/>
        </p:nvSpPr>
        <p:spPr bwMode="auto">
          <a:xfrm>
            <a:off x="1066800" y="1897856"/>
            <a:ext cx="1524000" cy="17145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7" name="Rectangle 7"/>
          <p:cNvSpPr>
            <a:spLocks noChangeArrowheads="1"/>
          </p:cNvSpPr>
          <p:nvPr/>
        </p:nvSpPr>
        <p:spPr bwMode="auto">
          <a:xfrm>
            <a:off x="1066800" y="2069306"/>
            <a:ext cx="11430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8" name="Freeform 8"/>
          <p:cNvSpPr>
            <a:spLocks/>
          </p:cNvSpPr>
          <p:nvPr/>
        </p:nvSpPr>
        <p:spPr bwMode="auto">
          <a:xfrm>
            <a:off x="2190750" y="1894285"/>
            <a:ext cx="400050" cy="28932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69" name="AutoShape 9"/>
          <p:cNvSpPr>
            <a:spLocks noChangeArrowheads="1"/>
          </p:cNvSpPr>
          <p:nvPr/>
        </p:nvSpPr>
        <p:spPr bwMode="auto">
          <a:xfrm>
            <a:off x="6172200" y="1212056"/>
            <a:ext cx="1219200" cy="953691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423370" name="Line 10"/>
          <p:cNvSpPr>
            <a:spLocks noChangeShapeType="1"/>
          </p:cNvSpPr>
          <p:nvPr/>
        </p:nvSpPr>
        <p:spPr bwMode="auto">
          <a:xfrm>
            <a:off x="2590800" y="155495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71" name="Text Box 11"/>
          <p:cNvSpPr txBox="1">
            <a:spLocks noChangeArrowheads="1"/>
          </p:cNvSpPr>
          <p:nvPr/>
        </p:nvSpPr>
        <p:spPr bwMode="auto">
          <a:xfrm>
            <a:off x="3787879" y="1200151"/>
            <a:ext cx="766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GET …</a:t>
            </a:r>
          </a:p>
        </p:txBody>
      </p:sp>
      <p:sp>
        <p:nvSpPr>
          <p:cNvPr id="1423372" name="Line 12"/>
          <p:cNvSpPr>
            <a:spLocks noChangeShapeType="1"/>
          </p:cNvSpPr>
          <p:nvPr/>
        </p:nvSpPr>
        <p:spPr bwMode="auto">
          <a:xfrm>
            <a:off x="2590800" y="172640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73" name="Text Box 13"/>
          <p:cNvSpPr txBox="1">
            <a:spLocks noChangeArrowheads="1"/>
          </p:cNvSpPr>
          <p:nvPr/>
        </p:nvSpPr>
        <p:spPr bwMode="auto">
          <a:xfrm>
            <a:off x="2819400" y="1771651"/>
            <a:ext cx="48006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Secure=true</a:t>
            </a:r>
          </a:p>
        </p:txBody>
      </p:sp>
      <p:sp>
        <p:nvSpPr>
          <p:cNvPr id="1423374" name="Text Box 14"/>
          <p:cNvSpPr txBox="1">
            <a:spLocks noChangeArrowheads="1"/>
          </p:cNvSpPr>
          <p:nvPr/>
        </p:nvSpPr>
        <p:spPr bwMode="auto">
          <a:xfrm>
            <a:off x="838200" y="2824163"/>
            <a:ext cx="7772400" cy="260379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 Provides confidentiality against network attacker</a:t>
            </a:r>
          </a:p>
          <a:p>
            <a:pPr lvl="1">
              <a:buFontTx/>
              <a:buChar char="•"/>
            </a:pPr>
            <a:r>
              <a:rPr lang="en-US" sz="2400"/>
              <a:t>  Browser will only send cookie back over HTTPS</a:t>
            </a:r>
          </a:p>
          <a:p>
            <a:pPr>
              <a:spcBef>
                <a:spcPct val="80000"/>
              </a:spcBef>
              <a:buFontTx/>
              <a:buChar char="•"/>
            </a:pPr>
            <a:r>
              <a:rPr lang="en-US" sz="2400"/>
              <a:t>  … but no integrity</a:t>
            </a:r>
            <a:endParaRPr lang="en-US" sz="2400" b="1">
              <a:solidFill>
                <a:srgbClr val="FF00FF"/>
              </a:solidFill>
            </a:endParaRPr>
          </a:p>
          <a:p>
            <a:pPr lvl="1">
              <a:buFontTx/>
              <a:buChar char="•"/>
            </a:pPr>
            <a:r>
              <a:rPr lang="en-US" sz="2400"/>
              <a:t>  Can rewrite secure cookies over HTTP</a:t>
            </a:r>
          </a:p>
          <a:p>
            <a:pPr lvl="2">
              <a:buFont typeface="Symbol" pitchFamily="18" charset="2"/>
              <a:buChar char="Þ"/>
            </a:pPr>
            <a:r>
              <a:rPr lang="en-US" sz="2400">
                <a:sym typeface="Symbol" pitchFamily="18" charset="2"/>
              </a:rPr>
              <a:t> network attacker can rewrite secure cookies</a:t>
            </a:r>
          </a:p>
          <a:p>
            <a:pPr lvl="2">
              <a:buFont typeface="Symbol" pitchFamily="18" charset="2"/>
              <a:buChar char="Þ"/>
            </a:pPr>
            <a:r>
              <a:rPr lang="en-US" sz="2400">
                <a:sym typeface="Symbol" pitchFamily="18" charset="2"/>
              </a:rPr>
              <a:t> can log user into attacker’s account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ChangeArrowheads="1"/>
          </p:cNvSpPr>
          <p:nvPr/>
        </p:nvSpPr>
        <p:spPr bwMode="auto">
          <a:xfrm>
            <a:off x="304803" y="742950"/>
            <a:ext cx="2157413" cy="40005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7772400" cy="628650"/>
          </a:xfrm>
        </p:spPr>
        <p:txBody>
          <a:bodyPr>
            <a:normAutofit fontScale="90000"/>
          </a:bodyPr>
          <a:lstStyle/>
          <a:p>
            <a:r>
              <a:rPr lang="en-US"/>
              <a:t>httpOnly Cookies</a:t>
            </a:r>
            <a:endParaRPr lang="en-US" sz="2400"/>
          </a:p>
        </p:txBody>
      </p:sp>
      <p:sp>
        <p:nvSpPr>
          <p:cNvPr id="1345541" name="Rectangle 5"/>
          <p:cNvSpPr>
            <a:spLocks noChangeArrowheads="1"/>
          </p:cNvSpPr>
          <p:nvPr/>
        </p:nvSpPr>
        <p:spPr bwMode="auto">
          <a:xfrm>
            <a:off x="1447803" y="1269206"/>
            <a:ext cx="1128713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2" name="AutoShape 6"/>
          <p:cNvSpPr>
            <a:spLocks noChangeArrowheads="1"/>
          </p:cNvSpPr>
          <p:nvPr/>
        </p:nvSpPr>
        <p:spPr bwMode="auto">
          <a:xfrm>
            <a:off x="1547813" y="1344216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45543" name="AutoShape 7"/>
          <p:cNvSpPr>
            <a:spLocks noChangeArrowheads="1"/>
          </p:cNvSpPr>
          <p:nvPr/>
        </p:nvSpPr>
        <p:spPr bwMode="auto">
          <a:xfrm>
            <a:off x="1066800" y="1897856"/>
            <a:ext cx="1524000" cy="17145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4" name="Rectangle 8"/>
          <p:cNvSpPr>
            <a:spLocks noChangeArrowheads="1"/>
          </p:cNvSpPr>
          <p:nvPr/>
        </p:nvSpPr>
        <p:spPr bwMode="auto">
          <a:xfrm>
            <a:off x="1066800" y="2069306"/>
            <a:ext cx="11430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5" name="Freeform 9"/>
          <p:cNvSpPr>
            <a:spLocks/>
          </p:cNvSpPr>
          <p:nvPr/>
        </p:nvSpPr>
        <p:spPr bwMode="auto">
          <a:xfrm>
            <a:off x="2190750" y="1894285"/>
            <a:ext cx="400050" cy="28932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46" name="AutoShape 10"/>
          <p:cNvSpPr>
            <a:spLocks noChangeArrowheads="1"/>
          </p:cNvSpPr>
          <p:nvPr/>
        </p:nvSpPr>
        <p:spPr bwMode="auto">
          <a:xfrm>
            <a:off x="6172200" y="1212056"/>
            <a:ext cx="1219200" cy="953691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45547" name="Line 11"/>
          <p:cNvSpPr>
            <a:spLocks noChangeShapeType="1"/>
          </p:cNvSpPr>
          <p:nvPr/>
        </p:nvSpPr>
        <p:spPr bwMode="auto">
          <a:xfrm>
            <a:off x="2590800" y="155495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48" name="Text Box 12"/>
          <p:cNvSpPr txBox="1">
            <a:spLocks noChangeArrowheads="1"/>
          </p:cNvSpPr>
          <p:nvPr/>
        </p:nvSpPr>
        <p:spPr bwMode="auto">
          <a:xfrm>
            <a:off x="3787879" y="1200151"/>
            <a:ext cx="766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GET …</a:t>
            </a:r>
          </a:p>
        </p:txBody>
      </p:sp>
      <p:sp>
        <p:nvSpPr>
          <p:cNvPr id="1345549" name="Line 13"/>
          <p:cNvSpPr>
            <a:spLocks noChangeShapeType="1"/>
          </p:cNvSpPr>
          <p:nvPr/>
        </p:nvSpPr>
        <p:spPr bwMode="auto">
          <a:xfrm>
            <a:off x="2590800" y="172640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50" name="Text Box 14"/>
          <p:cNvSpPr txBox="1">
            <a:spLocks noChangeArrowheads="1"/>
          </p:cNvSpPr>
          <p:nvPr/>
        </p:nvSpPr>
        <p:spPr bwMode="auto">
          <a:xfrm>
            <a:off x="2819400" y="1771651"/>
            <a:ext cx="48006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httpOnly</a:t>
            </a:r>
          </a:p>
        </p:txBody>
      </p:sp>
      <p:sp>
        <p:nvSpPr>
          <p:cNvPr id="1345565" name="Text Box 29"/>
          <p:cNvSpPr txBox="1">
            <a:spLocks noChangeArrowheads="1"/>
          </p:cNvSpPr>
          <p:nvPr/>
        </p:nvSpPr>
        <p:spPr bwMode="auto">
          <a:xfrm>
            <a:off x="838201" y="2924176"/>
            <a:ext cx="7265772" cy="252992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 Cookie sent over HTTP(s),  but not accessible to scripts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sz="2400" dirty="0"/>
              <a:t>  cannot be read via  </a:t>
            </a:r>
            <a:r>
              <a:rPr lang="en-US" sz="2400" dirty="0" err="1"/>
              <a:t>document.cookie</a:t>
            </a:r>
            <a:endParaRPr lang="en-US" sz="2400" dirty="0"/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sz="2400" dirty="0"/>
              <a:t>  Helps prevent cookie theft via XSS</a:t>
            </a:r>
          </a:p>
          <a:p>
            <a:pPr lvl="1">
              <a:spcBef>
                <a:spcPct val="40000"/>
              </a:spcBef>
              <a:buFontTx/>
              <a:buChar char="•"/>
            </a:pP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 …  but does not stop most other risks of XSS </a:t>
            </a:r>
            <a:r>
              <a:rPr lang="en-US" sz="2400" dirty="0" smtClean="0"/>
              <a:t>bugs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and frame busting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066800" y="1426899"/>
            <a:ext cx="7010400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&lt;</a:t>
            </a:r>
            <a:r>
              <a:rPr lang="en-US" sz="2400" dirty="0" err="1" smtClean="0">
                <a:latin typeface="+mn-lt"/>
              </a:rPr>
              <a:t>iframe</a:t>
            </a:r>
            <a:r>
              <a:rPr lang="en-US" sz="2400" dirty="0" smtClean="0">
                <a:latin typeface="+mn-lt"/>
              </a:rPr>
              <a:t> name=“</a:t>
            </a:r>
            <a:r>
              <a:rPr lang="en-US" sz="2400" dirty="0" err="1" smtClean="0">
                <a:latin typeface="+mn-lt"/>
              </a:rPr>
              <a:t>myframe</a:t>
            </a:r>
            <a:r>
              <a:rPr lang="en-US" sz="2400" dirty="0" smtClean="0">
                <a:latin typeface="+mn-lt"/>
              </a:rPr>
              <a:t>”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      </a:t>
            </a:r>
            <a:r>
              <a:rPr lang="en-US" sz="2400" dirty="0" err="1" smtClean="0">
                <a:latin typeface="+mn-lt"/>
              </a:rPr>
              <a:t>src</a:t>
            </a:r>
            <a:r>
              <a:rPr lang="en-US" sz="2400" dirty="0" smtClean="0">
                <a:latin typeface="+mn-lt"/>
              </a:rPr>
              <a:t>=“http://www.google.com/”&gt;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       This text is ignored by most browsers.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&lt;/</a:t>
            </a:r>
            <a:r>
              <a:rPr lang="en-US" sz="2400" dirty="0" err="1" smtClean="0">
                <a:latin typeface="+mn-lt"/>
              </a:rPr>
              <a:t>iframe</a:t>
            </a:r>
            <a:r>
              <a:rPr lang="en-US" sz="2400" dirty="0" smtClean="0">
                <a:latin typeface="+mn-lt"/>
              </a:rPr>
              <a:t>&gt;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Frames</a:t>
            </a:r>
          </a:p>
        </p:txBody>
      </p:sp>
      <p:sp>
        <p:nvSpPr>
          <p:cNvPr id="146739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1"/>
            <a:ext cx="8001000" cy="2850011"/>
          </a:xfrm>
          <a:noFill/>
        </p:spPr>
        <p:txBody>
          <a:bodyPr>
            <a:spAutoFit/>
          </a:bodyPr>
          <a:lstStyle/>
          <a:p>
            <a:r>
              <a:rPr lang="en-US" dirty="0"/>
              <a:t>Embed HTML documents in other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67397" name="Object 5"/>
          <p:cNvGraphicFramePr>
            <a:graphicFrameLocks noChangeAspect="1"/>
          </p:cNvGraphicFramePr>
          <p:nvPr/>
        </p:nvGraphicFramePr>
        <p:xfrm>
          <a:off x="4038600" y="3079605"/>
          <a:ext cx="4343400" cy="1644796"/>
        </p:xfrm>
        <a:graphic>
          <a:graphicData uri="http://schemas.openxmlformats.org/presentationml/2006/ole">
            <p:oleObj spid="_x0000_s2056" name="Image" r:id="rId3" imgW="3873016" imgH="195555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19227</TotalTime>
  <Words>398</Words>
  <Application>Microsoft Office PowerPoint</Application>
  <PresentationFormat>On-screen Show (16:9)</PresentationFormat>
  <Paragraphs>126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Image</vt:lpstr>
      <vt:lpstr>Module 5.6: Cookies,  Frames and Frame Busting</vt:lpstr>
      <vt:lpstr>Cookies:   client state</vt:lpstr>
      <vt:lpstr>Cookies</vt:lpstr>
      <vt:lpstr>Cookie authentication</vt:lpstr>
      <vt:lpstr>Cookie Security Policy</vt:lpstr>
      <vt:lpstr>Secure Cookies</vt:lpstr>
      <vt:lpstr>httpOnly Cookies</vt:lpstr>
      <vt:lpstr>Frames and frame busting</vt:lpstr>
      <vt:lpstr>Frames</vt:lpstr>
      <vt:lpstr>Frame Busting</vt:lpstr>
      <vt:lpstr>Better Frame Busting</vt:lpstr>
      <vt:lpstr>Summary</vt:lpstr>
      <vt:lpstr>Lecture 5: Web Client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5: Web Client Security</dc:title>
  <dc:creator>cse</dc:creator>
  <cp:lastModifiedBy>Deepak Kumar</cp:lastModifiedBy>
  <cp:revision>90</cp:revision>
  <dcterms:created xsi:type="dcterms:W3CDTF">2016-02-22T11:19:45Z</dcterms:created>
  <dcterms:modified xsi:type="dcterms:W3CDTF">2017-02-09T03:40:47Z</dcterms:modified>
</cp:coreProperties>
</file>