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28"/>
  </p:notesMasterIdLst>
  <p:sldIdLst>
    <p:sldId id="323" r:id="rId2"/>
    <p:sldId id="282" r:id="rId3"/>
    <p:sldId id="258" r:id="rId4"/>
    <p:sldId id="259" r:id="rId5"/>
    <p:sldId id="261" r:id="rId6"/>
    <p:sldId id="262" r:id="rId7"/>
    <p:sldId id="324" r:id="rId8"/>
    <p:sldId id="325" r:id="rId9"/>
    <p:sldId id="326" r:id="rId10"/>
    <p:sldId id="327" r:id="rId11"/>
    <p:sldId id="328" r:id="rId12"/>
    <p:sldId id="264" r:id="rId13"/>
    <p:sldId id="330" r:id="rId14"/>
    <p:sldId id="329" r:id="rId15"/>
    <p:sldId id="301" r:id="rId16"/>
    <p:sldId id="319" r:id="rId17"/>
    <p:sldId id="318" r:id="rId18"/>
    <p:sldId id="314" r:id="rId19"/>
    <p:sldId id="315" r:id="rId20"/>
    <p:sldId id="316" r:id="rId21"/>
    <p:sldId id="260" r:id="rId22"/>
    <p:sldId id="320" r:id="rId23"/>
    <p:sldId id="321" r:id="rId24"/>
    <p:sldId id="322" r:id="rId25"/>
    <p:sldId id="312" r:id="rId26"/>
    <p:sldId id="33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varScale="1">
        <p:scale>
          <a:sx n="65" d="100"/>
          <a:sy n="65" d="100"/>
        </p:scale>
        <p:origin x="1320" y="40"/>
      </p:cViewPr>
      <p:guideLst>
        <p:guide orient="horz" pos="2160"/>
        <p:guide pos="2880"/>
      </p:guideLst>
    </p:cSldViewPr>
  </p:slideViewPr>
  <p:outlineViewPr>
    <p:cViewPr>
      <p:scale>
        <a:sx n="33" d="100"/>
        <a:sy n="33" d="100"/>
      </p:scale>
      <p:origin x="0" y="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B9EB9-A1C5-49DC-B6ED-F7EDDFB15715}" type="datetimeFigureOut">
              <a:rPr lang="en-US" smtClean="0"/>
              <a:t>10/30/2020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9EB02-EB57-44C3-8B0E-F287C69FDF44}" type="slidenum">
              <a:rPr lang="en-US" smtClean="0"/>
              <a:t>‹#›</a:t>
            </a:fld>
            <a:endParaRPr lang="en-US" dirty="0"/>
          </a:p>
        </p:txBody>
      </p:sp>
    </p:spTree>
    <p:extLst>
      <p:ext uri="{BB962C8B-B14F-4D97-AF65-F5344CB8AC3E}">
        <p14:creationId xmlns:p14="http://schemas.microsoft.com/office/powerpoint/2010/main" val="1959901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757393B9-2F24-426E-90DA-EC010D3059C2}" type="datetimeFigureOut">
              <a:rPr lang="en-IN" smtClean="0"/>
              <a:t>30-10-2020</a:t>
            </a:fld>
            <a:endParaRPr lang="en-IN" dirty="0"/>
          </a:p>
        </p:txBody>
      </p:sp>
      <p:sp>
        <p:nvSpPr>
          <p:cNvPr id="5" name="Footer Placeholder 4"/>
          <p:cNvSpPr>
            <a:spLocks noGrp="1"/>
          </p:cNvSpPr>
          <p:nvPr>
            <p:ph type="ftr" sz="quarter" idx="11"/>
          </p:nvPr>
        </p:nvSpPr>
        <p:spPr>
          <a:xfrm>
            <a:off x="2743973" y="5870576"/>
            <a:ext cx="3932137" cy="377825"/>
          </a:xfrm>
        </p:spPr>
        <p:txBody>
          <a:bodyPr/>
          <a:lstStyle/>
          <a:p>
            <a:endParaRPr lang="en-IN" dirty="0"/>
          </a:p>
        </p:txBody>
      </p:sp>
      <p:sp>
        <p:nvSpPr>
          <p:cNvPr id="6" name="Slide Number Placeholder 5"/>
          <p:cNvSpPr>
            <a:spLocks noGrp="1"/>
          </p:cNvSpPr>
          <p:nvPr>
            <p:ph type="sldNum" sz="quarter" idx="12"/>
          </p:nvPr>
        </p:nvSpPr>
        <p:spPr>
          <a:xfrm>
            <a:off x="8040685" y="5870576"/>
            <a:ext cx="417516" cy="377825"/>
          </a:xfrm>
        </p:spPr>
        <p:txBody>
          <a:bodyPr/>
          <a:lstStyle/>
          <a:p>
            <a:fld id="{B43BF8AA-057A-4126-85E2-3294B2C30AAD}" type="slidenum">
              <a:rPr lang="en-IN" smtClean="0"/>
              <a:t>‹#›</a:t>
            </a:fld>
            <a:endParaRPr lang="en-IN" dirty="0"/>
          </a:p>
        </p:txBody>
      </p:sp>
    </p:spTree>
    <p:extLst>
      <p:ext uri="{BB962C8B-B14F-4D97-AF65-F5344CB8AC3E}">
        <p14:creationId xmlns:p14="http://schemas.microsoft.com/office/powerpoint/2010/main" val="201020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57393B9-2F24-426E-90DA-EC010D3059C2}" type="datetimeFigureOut">
              <a:rPr lang="en-IN" smtClean="0"/>
              <a:t>30-10-2020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3BF8AA-057A-4126-85E2-3294B2C30AAD}" type="slidenum">
              <a:rPr lang="en-IN" smtClean="0"/>
              <a:t>‹#›</a:t>
            </a:fld>
            <a:endParaRPr lang="en-IN" dirty="0"/>
          </a:p>
        </p:txBody>
      </p:sp>
    </p:spTree>
    <p:extLst>
      <p:ext uri="{BB962C8B-B14F-4D97-AF65-F5344CB8AC3E}">
        <p14:creationId xmlns:p14="http://schemas.microsoft.com/office/powerpoint/2010/main" val="413725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7393B9-2F24-426E-90DA-EC010D3059C2}" type="datetimeFigureOut">
              <a:rPr lang="en-IN" smtClean="0"/>
              <a:t>30-10-2020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3BF8AA-057A-4126-85E2-3294B2C30AAD}" type="slidenum">
              <a:rPr lang="en-IN" smtClean="0"/>
              <a:t>‹#›</a:t>
            </a:fld>
            <a:endParaRPr lang="en-IN" dirty="0"/>
          </a:p>
        </p:txBody>
      </p:sp>
    </p:spTree>
    <p:extLst>
      <p:ext uri="{BB962C8B-B14F-4D97-AF65-F5344CB8AC3E}">
        <p14:creationId xmlns:p14="http://schemas.microsoft.com/office/powerpoint/2010/main" val="2376485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7393B9-2F24-426E-90DA-EC010D3059C2}" type="datetimeFigureOut">
              <a:rPr lang="en-IN" smtClean="0"/>
              <a:t>30-10-2020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3BF8AA-057A-4126-85E2-3294B2C30AAD}" type="slidenum">
              <a:rPr lang="en-IN" smtClean="0"/>
              <a:t>‹#›</a:t>
            </a:fld>
            <a:endParaRPr lang="en-IN" dirty="0"/>
          </a:p>
        </p:txBody>
      </p:sp>
    </p:spTree>
    <p:extLst>
      <p:ext uri="{BB962C8B-B14F-4D97-AF65-F5344CB8AC3E}">
        <p14:creationId xmlns:p14="http://schemas.microsoft.com/office/powerpoint/2010/main" val="2717135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7393B9-2F24-426E-90DA-EC010D3059C2}" type="datetimeFigureOut">
              <a:rPr lang="en-IN" smtClean="0"/>
              <a:t>30-10-2020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3BF8AA-057A-4126-85E2-3294B2C30AAD}" type="slidenum">
              <a:rPr lang="en-IN" smtClean="0"/>
              <a:t>‹#›</a:t>
            </a:fld>
            <a:endParaRPr lang="en-IN" dirty="0"/>
          </a:p>
        </p:txBody>
      </p:sp>
    </p:spTree>
    <p:extLst>
      <p:ext uri="{BB962C8B-B14F-4D97-AF65-F5344CB8AC3E}">
        <p14:creationId xmlns:p14="http://schemas.microsoft.com/office/powerpoint/2010/main" val="291767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7393B9-2F24-426E-90DA-EC010D3059C2}" type="datetimeFigureOut">
              <a:rPr lang="en-IN" smtClean="0"/>
              <a:t>30-10-2020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3BF8AA-057A-4126-85E2-3294B2C30AAD}" type="slidenum">
              <a:rPr lang="en-IN" smtClean="0"/>
              <a:t>‹#›</a:t>
            </a:fld>
            <a:endParaRPr lang="en-IN" dirty="0"/>
          </a:p>
        </p:txBody>
      </p:sp>
    </p:spTree>
    <p:extLst>
      <p:ext uri="{BB962C8B-B14F-4D97-AF65-F5344CB8AC3E}">
        <p14:creationId xmlns:p14="http://schemas.microsoft.com/office/powerpoint/2010/main" val="2315593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7393B9-2F24-426E-90DA-EC010D3059C2}" type="datetimeFigureOut">
              <a:rPr lang="en-IN" smtClean="0"/>
              <a:t>30-10-2020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3BF8AA-057A-4126-85E2-3294B2C30AAD}" type="slidenum">
              <a:rPr lang="en-IN" smtClean="0"/>
              <a:t>‹#›</a:t>
            </a:fld>
            <a:endParaRPr lang="en-IN" dirty="0"/>
          </a:p>
        </p:txBody>
      </p:sp>
    </p:spTree>
    <p:extLst>
      <p:ext uri="{BB962C8B-B14F-4D97-AF65-F5344CB8AC3E}">
        <p14:creationId xmlns:p14="http://schemas.microsoft.com/office/powerpoint/2010/main" val="226487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393B9-2F24-426E-90DA-EC010D3059C2}" type="datetimeFigureOut">
              <a:rPr lang="en-IN" smtClean="0"/>
              <a:t>30-10-2020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3BF8AA-057A-4126-85E2-3294B2C30AAD}" type="slidenum">
              <a:rPr lang="en-IN" smtClean="0"/>
              <a:t>‹#›</a:t>
            </a:fld>
            <a:endParaRPr lang="en-IN" dirty="0"/>
          </a:p>
        </p:txBody>
      </p:sp>
    </p:spTree>
    <p:extLst>
      <p:ext uri="{BB962C8B-B14F-4D97-AF65-F5344CB8AC3E}">
        <p14:creationId xmlns:p14="http://schemas.microsoft.com/office/powerpoint/2010/main" val="1528966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393B9-2F24-426E-90DA-EC010D3059C2}" type="datetimeFigureOut">
              <a:rPr lang="en-IN" smtClean="0"/>
              <a:t>30-10-2020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3BF8AA-057A-4126-85E2-3294B2C30AAD}" type="slidenum">
              <a:rPr lang="en-IN" smtClean="0"/>
              <a:t>‹#›</a:t>
            </a:fld>
            <a:endParaRPr lang="en-IN" dirty="0"/>
          </a:p>
        </p:txBody>
      </p:sp>
    </p:spTree>
    <p:extLst>
      <p:ext uri="{BB962C8B-B14F-4D97-AF65-F5344CB8AC3E}">
        <p14:creationId xmlns:p14="http://schemas.microsoft.com/office/powerpoint/2010/main" val="424956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393B9-2F24-426E-90DA-EC010D3059C2}" type="datetimeFigureOut">
              <a:rPr lang="en-IN" smtClean="0"/>
              <a:t>30-10-2020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3BF8AA-057A-4126-85E2-3294B2C30AAD}" type="slidenum">
              <a:rPr lang="en-IN" smtClean="0"/>
              <a:t>‹#›</a:t>
            </a:fld>
            <a:endParaRPr lang="en-IN" dirty="0"/>
          </a:p>
        </p:txBody>
      </p:sp>
    </p:spTree>
    <p:extLst>
      <p:ext uri="{BB962C8B-B14F-4D97-AF65-F5344CB8AC3E}">
        <p14:creationId xmlns:p14="http://schemas.microsoft.com/office/powerpoint/2010/main" val="192457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7393B9-2F24-426E-90DA-EC010D3059C2}" type="datetimeFigureOut">
              <a:rPr lang="en-IN" smtClean="0"/>
              <a:t>30-10-2020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3BF8AA-057A-4126-85E2-3294B2C30AAD}" type="slidenum">
              <a:rPr lang="en-IN" smtClean="0"/>
              <a:t>‹#›</a:t>
            </a:fld>
            <a:endParaRPr lang="en-IN" dirty="0"/>
          </a:p>
        </p:txBody>
      </p:sp>
    </p:spTree>
    <p:extLst>
      <p:ext uri="{BB962C8B-B14F-4D97-AF65-F5344CB8AC3E}">
        <p14:creationId xmlns:p14="http://schemas.microsoft.com/office/powerpoint/2010/main" val="190745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7393B9-2F24-426E-90DA-EC010D3059C2}" type="datetimeFigureOut">
              <a:rPr lang="en-IN" smtClean="0"/>
              <a:t>30-10-2020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3BF8AA-057A-4126-85E2-3294B2C30AAD}" type="slidenum">
              <a:rPr lang="en-IN" smtClean="0"/>
              <a:t>‹#›</a:t>
            </a:fld>
            <a:endParaRPr lang="en-IN" dirty="0"/>
          </a:p>
        </p:txBody>
      </p:sp>
    </p:spTree>
    <p:extLst>
      <p:ext uri="{BB962C8B-B14F-4D97-AF65-F5344CB8AC3E}">
        <p14:creationId xmlns:p14="http://schemas.microsoft.com/office/powerpoint/2010/main" val="273306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7393B9-2F24-426E-90DA-EC010D3059C2}" type="datetimeFigureOut">
              <a:rPr lang="en-IN" smtClean="0"/>
              <a:t>30-10-2020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43BF8AA-057A-4126-85E2-3294B2C30AAD}" type="slidenum">
              <a:rPr lang="en-IN" smtClean="0"/>
              <a:t>‹#›</a:t>
            </a:fld>
            <a:endParaRPr lang="en-IN" dirty="0"/>
          </a:p>
        </p:txBody>
      </p:sp>
    </p:spTree>
    <p:extLst>
      <p:ext uri="{BB962C8B-B14F-4D97-AF65-F5344CB8AC3E}">
        <p14:creationId xmlns:p14="http://schemas.microsoft.com/office/powerpoint/2010/main" val="2345161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7393B9-2F24-426E-90DA-EC010D3059C2}" type="datetimeFigureOut">
              <a:rPr lang="en-IN" smtClean="0"/>
              <a:t>30-10-2020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43BF8AA-057A-4126-85E2-3294B2C30AAD}" type="slidenum">
              <a:rPr lang="en-IN" smtClean="0"/>
              <a:t>‹#›</a:t>
            </a:fld>
            <a:endParaRPr lang="en-IN" dirty="0"/>
          </a:p>
        </p:txBody>
      </p:sp>
    </p:spTree>
    <p:extLst>
      <p:ext uri="{BB962C8B-B14F-4D97-AF65-F5344CB8AC3E}">
        <p14:creationId xmlns:p14="http://schemas.microsoft.com/office/powerpoint/2010/main" val="4032967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757393B9-2F24-426E-90DA-EC010D3059C2}" type="datetimeFigureOut">
              <a:rPr lang="en-IN" smtClean="0"/>
              <a:t>30-10-2020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43BF8AA-057A-4126-85E2-3294B2C30AAD}" type="slidenum">
              <a:rPr lang="en-IN" smtClean="0"/>
              <a:t>‹#›</a:t>
            </a:fld>
            <a:endParaRPr lang="en-IN" dirty="0"/>
          </a:p>
        </p:txBody>
      </p:sp>
    </p:spTree>
    <p:extLst>
      <p:ext uri="{BB962C8B-B14F-4D97-AF65-F5344CB8AC3E}">
        <p14:creationId xmlns:p14="http://schemas.microsoft.com/office/powerpoint/2010/main" val="56508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57393B9-2F24-426E-90DA-EC010D3059C2}" type="datetimeFigureOut">
              <a:rPr lang="en-IN" smtClean="0"/>
              <a:t>30-10-2020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3BF8AA-057A-4126-85E2-3294B2C30AAD}" type="slidenum">
              <a:rPr lang="en-IN" smtClean="0"/>
              <a:t>‹#›</a:t>
            </a:fld>
            <a:endParaRPr lang="en-IN" dirty="0"/>
          </a:p>
        </p:txBody>
      </p:sp>
    </p:spTree>
    <p:extLst>
      <p:ext uri="{BB962C8B-B14F-4D97-AF65-F5344CB8AC3E}">
        <p14:creationId xmlns:p14="http://schemas.microsoft.com/office/powerpoint/2010/main" val="916833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57393B9-2F24-426E-90DA-EC010D3059C2}" type="datetimeFigureOut">
              <a:rPr lang="en-IN" smtClean="0"/>
              <a:t>30-10-2020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3BF8AA-057A-4126-85E2-3294B2C30AAD}" type="slidenum">
              <a:rPr lang="en-IN" smtClean="0"/>
              <a:t>‹#›</a:t>
            </a:fld>
            <a:endParaRPr lang="en-IN" dirty="0"/>
          </a:p>
        </p:txBody>
      </p:sp>
    </p:spTree>
    <p:extLst>
      <p:ext uri="{BB962C8B-B14F-4D97-AF65-F5344CB8AC3E}">
        <p14:creationId xmlns:p14="http://schemas.microsoft.com/office/powerpoint/2010/main" val="2396015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7393B9-2F24-426E-90DA-EC010D3059C2}" type="datetimeFigureOut">
              <a:rPr lang="en-IN" smtClean="0"/>
              <a:t>30-10-2020</a:t>
            </a:fld>
            <a:endParaRPr lang="en-IN"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3BF8AA-057A-4126-85E2-3294B2C30AAD}" type="slidenum">
              <a:rPr lang="en-IN" smtClean="0"/>
              <a:t>‹#›</a:t>
            </a:fld>
            <a:endParaRPr lang="en-IN" dirty="0"/>
          </a:p>
        </p:txBody>
      </p:sp>
    </p:spTree>
    <p:extLst>
      <p:ext uri="{BB962C8B-B14F-4D97-AF65-F5344CB8AC3E}">
        <p14:creationId xmlns:p14="http://schemas.microsoft.com/office/powerpoint/2010/main" val="2144989858"/>
      </p:ext>
    </p:extLst>
  </p:cSld>
  <p:clrMap bg1="dk1" tx1="lt1" bg2="dk2" tx2="lt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 id="2147483960" r:id="rId15"/>
    <p:sldLayoutId id="2147483961" r:id="rId16"/>
    <p:sldLayoutId id="2147483962"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616" y="188640"/>
            <a:ext cx="6840760" cy="4560507"/>
          </a:xfrm>
          <a:prstGeom prst="rect">
            <a:avLst/>
          </a:prstGeom>
        </p:spPr>
      </p:pic>
      <p:sp>
        <p:nvSpPr>
          <p:cNvPr id="3" name="TextBox 2"/>
          <p:cNvSpPr txBox="1"/>
          <p:nvPr/>
        </p:nvSpPr>
        <p:spPr>
          <a:xfrm>
            <a:off x="1547664" y="4724168"/>
            <a:ext cx="5688632" cy="1323439"/>
          </a:xfrm>
          <a:prstGeom prst="rect">
            <a:avLst/>
          </a:prstGeom>
          <a:noFill/>
        </p:spPr>
        <p:txBody>
          <a:bodyPr wrap="square" rtlCol="0">
            <a:spAutoFit/>
          </a:bodyPr>
          <a:lstStyle/>
          <a:p>
            <a:r>
              <a:rPr lang="en-IN" sz="5000" dirty="0" smtClean="0"/>
              <a:t>Will They Claim It ??</a:t>
            </a:r>
          </a:p>
          <a:p>
            <a:endParaRPr lang="en-IN" sz="3000" dirty="0"/>
          </a:p>
        </p:txBody>
      </p:sp>
      <p:sp>
        <p:nvSpPr>
          <p:cNvPr id="4" name="TextBox 3"/>
          <p:cNvSpPr txBox="1"/>
          <p:nvPr/>
        </p:nvSpPr>
        <p:spPr>
          <a:xfrm>
            <a:off x="5868144" y="5949280"/>
            <a:ext cx="3031536" cy="830997"/>
          </a:xfrm>
          <a:prstGeom prst="rect">
            <a:avLst/>
          </a:prstGeom>
          <a:noFill/>
        </p:spPr>
        <p:txBody>
          <a:bodyPr wrap="none" rtlCol="0">
            <a:spAutoFit/>
          </a:bodyPr>
          <a:lstStyle/>
          <a:p>
            <a:r>
              <a:rPr lang="en-IN" sz="2400" dirty="0" smtClean="0"/>
              <a:t>Team – Runtime Terror</a:t>
            </a:r>
          </a:p>
          <a:p>
            <a:endParaRPr lang="en-IN" sz="2400" dirty="0" smtClean="0"/>
          </a:p>
        </p:txBody>
      </p:sp>
    </p:spTree>
    <p:extLst>
      <p:ext uri="{BB962C8B-B14F-4D97-AF65-F5344CB8AC3E}">
        <p14:creationId xmlns:p14="http://schemas.microsoft.com/office/powerpoint/2010/main" val="148558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5536" y="1128215"/>
            <a:ext cx="5367511" cy="4250822"/>
          </a:xfrm>
          <a:prstGeom prst="rect">
            <a:avLst/>
          </a:prstGeom>
        </p:spPr>
      </p:pic>
      <p:sp>
        <p:nvSpPr>
          <p:cNvPr id="3" name="TextBox 2"/>
          <p:cNvSpPr txBox="1"/>
          <p:nvPr/>
        </p:nvSpPr>
        <p:spPr>
          <a:xfrm>
            <a:off x="395536" y="497592"/>
            <a:ext cx="2978508" cy="369332"/>
          </a:xfrm>
          <a:prstGeom prst="rect">
            <a:avLst/>
          </a:prstGeom>
          <a:noFill/>
        </p:spPr>
        <p:txBody>
          <a:bodyPr wrap="none" rtlCol="0">
            <a:spAutoFit/>
          </a:bodyPr>
          <a:lstStyle/>
          <a:p>
            <a:r>
              <a:rPr lang="en-IN" dirty="0" smtClean="0"/>
              <a:t>Duration impact on claim rate</a:t>
            </a:r>
            <a:endParaRPr lang="en-IN" dirty="0"/>
          </a:p>
        </p:txBody>
      </p:sp>
      <p:sp>
        <p:nvSpPr>
          <p:cNvPr id="4" name="TextBox 3"/>
          <p:cNvSpPr txBox="1"/>
          <p:nvPr/>
        </p:nvSpPr>
        <p:spPr>
          <a:xfrm>
            <a:off x="371181" y="5640328"/>
            <a:ext cx="8161786" cy="646331"/>
          </a:xfrm>
          <a:prstGeom prst="rect">
            <a:avLst/>
          </a:prstGeom>
          <a:noFill/>
        </p:spPr>
        <p:txBody>
          <a:bodyPr wrap="none" rtlCol="0">
            <a:spAutoFit/>
          </a:bodyPr>
          <a:lstStyle/>
          <a:p>
            <a:r>
              <a:rPr lang="en-IN" dirty="0" smtClean="0"/>
              <a:t>Inference :</a:t>
            </a:r>
          </a:p>
          <a:p>
            <a:r>
              <a:rPr lang="en-IN" dirty="0" smtClean="0"/>
              <a:t>From above graph, we observed that which duration group is claimed maximum time</a:t>
            </a:r>
          </a:p>
        </p:txBody>
      </p:sp>
    </p:spTree>
    <p:extLst>
      <p:ext uri="{BB962C8B-B14F-4D97-AF65-F5344CB8AC3E}">
        <p14:creationId xmlns:p14="http://schemas.microsoft.com/office/powerpoint/2010/main" val="13892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520" y="908720"/>
            <a:ext cx="6678165" cy="4217466"/>
          </a:xfrm>
          <a:prstGeom prst="rect">
            <a:avLst/>
          </a:prstGeom>
        </p:spPr>
      </p:pic>
      <p:sp>
        <p:nvSpPr>
          <p:cNvPr id="3" name="TextBox 2"/>
          <p:cNvSpPr txBox="1"/>
          <p:nvPr/>
        </p:nvSpPr>
        <p:spPr>
          <a:xfrm>
            <a:off x="251520" y="332656"/>
            <a:ext cx="3511282" cy="646331"/>
          </a:xfrm>
          <a:prstGeom prst="rect">
            <a:avLst/>
          </a:prstGeom>
          <a:noFill/>
        </p:spPr>
        <p:txBody>
          <a:bodyPr wrap="none" rtlCol="0">
            <a:spAutoFit/>
          </a:bodyPr>
          <a:lstStyle/>
          <a:p>
            <a:r>
              <a:rPr lang="en-IN" dirty="0" smtClean="0"/>
              <a:t>Impact of Destination on Claim rate</a:t>
            </a:r>
          </a:p>
          <a:p>
            <a:endParaRPr lang="en-IN" dirty="0"/>
          </a:p>
        </p:txBody>
      </p:sp>
      <p:sp>
        <p:nvSpPr>
          <p:cNvPr id="4" name="TextBox 3"/>
          <p:cNvSpPr txBox="1"/>
          <p:nvPr/>
        </p:nvSpPr>
        <p:spPr>
          <a:xfrm>
            <a:off x="323528" y="5445224"/>
            <a:ext cx="8861144" cy="923330"/>
          </a:xfrm>
          <a:prstGeom prst="rect">
            <a:avLst/>
          </a:prstGeom>
          <a:noFill/>
        </p:spPr>
        <p:txBody>
          <a:bodyPr wrap="none" rtlCol="0">
            <a:spAutoFit/>
          </a:bodyPr>
          <a:lstStyle/>
          <a:p>
            <a:r>
              <a:rPr lang="en-IN" dirty="0" smtClean="0"/>
              <a:t>Inference :</a:t>
            </a:r>
          </a:p>
          <a:p>
            <a:r>
              <a:rPr lang="en-IN" dirty="0" smtClean="0"/>
              <a:t>From above graph, we observed that, Person visiting to Singapore is Claiming maximum time</a:t>
            </a:r>
          </a:p>
          <a:p>
            <a:r>
              <a:rPr lang="en-IN" dirty="0"/>
              <a:t>w</a:t>
            </a:r>
            <a:r>
              <a:rPr lang="en-IN" dirty="0" smtClean="0"/>
              <a:t>hich is around (38%)</a:t>
            </a:r>
            <a:endParaRPr lang="en-IN" dirty="0"/>
          </a:p>
        </p:txBody>
      </p:sp>
    </p:spTree>
    <p:extLst>
      <p:ext uri="{BB962C8B-B14F-4D97-AF65-F5344CB8AC3E}">
        <p14:creationId xmlns:p14="http://schemas.microsoft.com/office/powerpoint/2010/main" val="243432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332656"/>
            <a:ext cx="8208912" cy="4801314"/>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b="1" u="sng" dirty="0">
              <a:solidFill>
                <a:schemeClr val="accent1"/>
              </a:solidFill>
            </a:endParaRPr>
          </a:p>
          <a:p>
            <a:endParaRPr lang="en-IN" b="1" u="sng" dirty="0">
              <a:solidFill>
                <a:schemeClr val="accent1"/>
              </a:solidFill>
            </a:endParaRPr>
          </a:p>
          <a:p>
            <a:endParaRPr lang="en-IN" b="1" u="sng" dirty="0">
              <a:solidFill>
                <a:schemeClr val="accent1"/>
              </a:solidFill>
            </a:endParaRPr>
          </a:p>
          <a:p>
            <a:endParaRPr lang="en-IN" dirty="0"/>
          </a:p>
          <a:p>
            <a:endParaRPr lang="en-IN" dirty="0"/>
          </a:p>
        </p:txBody>
      </p:sp>
      <p:pic>
        <p:nvPicPr>
          <p:cNvPr id="2" name="Picture 1"/>
          <p:cNvPicPr>
            <a:picLocks noChangeAspect="1"/>
          </p:cNvPicPr>
          <p:nvPr/>
        </p:nvPicPr>
        <p:blipFill>
          <a:blip r:embed="rId2"/>
          <a:stretch>
            <a:fillRect/>
          </a:stretch>
        </p:blipFill>
        <p:spPr>
          <a:xfrm>
            <a:off x="251520" y="908720"/>
            <a:ext cx="5705475" cy="3486150"/>
          </a:xfrm>
          <a:prstGeom prst="rect">
            <a:avLst/>
          </a:prstGeom>
        </p:spPr>
      </p:pic>
      <p:sp>
        <p:nvSpPr>
          <p:cNvPr id="4" name="TextBox 3"/>
          <p:cNvSpPr txBox="1"/>
          <p:nvPr/>
        </p:nvSpPr>
        <p:spPr>
          <a:xfrm>
            <a:off x="250583" y="333912"/>
            <a:ext cx="2237985" cy="646331"/>
          </a:xfrm>
          <a:prstGeom prst="rect">
            <a:avLst/>
          </a:prstGeom>
          <a:noFill/>
        </p:spPr>
        <p:txBody>
          <a:bodyPr wrap="none" rtlCol="0">
            <a:spAutoFit/>
          </a:bodyPr>
          <a:lstStyle/>
          <a:p>
            <a:r>
              <a:rPr lang="en-IN" dirty="0" smtClean="0"/>
              <a:t>Age </a:t>
            </a:r>
            <a:r>
              <a:rPr lang="en-IN" dirty="0"/>
              <a:t>spread </a:t>
            </a:r>
            <a:r>
              <a:rPr lang="en-IN" dirty="0" smtClean="0"/>
              <a:t>in sample</a:t>
            </a:r>
            <a:endParaRPr lang="en-IN" dirty="0"/>
          </a:p>
          <a:p>
            <a:endParaRPr lang="en-IN" dirty="0"/>
          </a:p>
        </p:txBody>
      </p:sp>
      <p:sp>
        <p:nvSpPr>
          <p:cNvPr id="5" name="TextBox 4"/>
          <p:cNvSpPr txBox="1"/>
          <p:nvPr/>
        </p:nvSpPr>
        <p:spPr>
          <a:xfrm>
            <a:off x="250583" y="4725144"/>
            <a:ext cx="6939785" cy="1754326"/>
          </a:xfrm>
          <a:prstGeom prst="rect">
            <a:avLst/>
          </a:prstGeom>
          <a:noFill/>
        </p:spPr>
        <p:txBody>
          <a:bodyPr wrap="none" rtlCol="0">
            <a:spAutoFit/>
          </a:bodyPr>
          <a:lstStyle/>
          <a:p>
            <a:r>
              <a:rPr lang="en-IN" b="1" dirty="0" smtClean="0"/>
              <a:t>Inference </a:t>
            </a:r>
          </a:p>
          <a:p>
            <a:endParaRPr lang="en-IN" b="1" u="sng" dirty="0"/>
          </a:p>
          <a:p>
            <a:r>
              <a:rPr lang="en-IN" b="1" dirty="0" smtClean="0"/>
              <a:t>We </a:t>
            </a:r>
            <a:r>
              <a:rPr lang="en-IN" b="1" dirty="0"/>
              <a:t>can clearly observe that most of the customers lies in the Range of </a:t>
            </a:r>
          </a:p>
          <a:p>
            <a:r>
              <a:rPr lang="en-IN" b="1" dirty="0"/>
              <a:t>25 to 55 years. One graph need to be added</a:t>
            </a:r>
          </a:p>
          <a:p>
            <a:endParaRPr lang="en-IN" dirty="0"/>
          </a:p>
          <a:p>
            <a:endParaRPr lang="en-IN" dirty="0"/>
          </a:p>
        </p:txBody>
      </p:sp>
    </p:spTree>
    <p:extLst>
      <p:ext uri="{BB962C8B-B14F-4D97-AF65-F5344CB8AC3E}">
        <p14:creationId xmlns:p14="http://schemas.microsoft.com/office/powerpoint/2010/main" val="89751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908720"/>
            <a:ext cx="6091148" cy="3024336"/>
          </a:xfrm>
          <a:prstGeom prst="rect">
            <a:avLst/>
          </a:prstGeom>
        </p:spPr>
      </p:pic>
      <p:pic>
        <p:nvPicPr>
          <p:cNvPr id="4" name="Picture 3"/>
          <p:cNvPicPr>
            <a:picLocks noChangeAspect="1"/>
          </p:cNvPicPr>
          <p:nvPr/>
        </p:nvPicPr>
        <p:blipFill>
          <a:blip r:embed="rId3"/>
          <a:stretch>
            <a:fillRect/>
          </a:stretch>
        </p:blipFill>
        <p:spPr>
          <a:xfrm>
            <a:off x="0" y="3812425"/>
            <a:ext cx="6091149" cy="3045575"/>
          </a:xfrm>
          <a:prstGeom prst="rect">
            <a:avLst/>
          </a:prstGeom>
        </p:spPr>
      </p:pic>
      <p:sp>
        <p:nvSpPr>
          <p:cNvPr id="5" name="TextBox 4"/>
          <p:cNvSpPr txBox="1"/>
          <p:nvPr/>
        </p:nvSpPr>
        <p:spPr>
          <a:xfrm>
            <a:off x="0" y="404664"/>
            <a:ext cx="5656164" cy="369332"/>
          </a:xfrm>
          <a:prstGeom prst="rect">
            <a:avLst/>
          </a:prstGeom>
          <a:noFill/>
        </p:spPr>
        <p:txBody>
          <a:bodyPr wrap="none" rtlCol="0">
            <a:spAutoFit/>
          </a:bodyPr>
          <a:lstStyle/>
          <a:p>
            <a:r>
              <a:rPr lang="en-IN" dirty="0" smtClean="0"/>
              <a:t>Distribution of “Duration", "Net Sales”,”Commission”,”Age”</a:t>
            </a:r>
            <a:endParaRPr lang="en-IN" dirty="0"/>
          </a:p>
        </p:txBody>
      </p:sp>
    </p:spTree>
    <p:extLst>
      <p:ext uri="{BB962C8B-B14F-4D97-AF65-F5344CB8AC3E}">
        <p14:creationId xmlns:p14="http://schemas.microsoft.com/office/powerpoint/2010/main" val="1472914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520" y="980728"/>
            <a:ext cx="5181600" cy="4943475"/>
          </a:xfrm>
          <a:prstGeom prst="rect">
            <a:avLst/>
          </a:prstGeom>
        </p:spPr>
      </p:pic>
      <p:sp>
        <p:nvSpPr>
          <p:cNvPr id="3" name="TextBox 2"/>
          <p:cNvSpPr txBox="1"/>
          <p:nvPr/>
        </p:nvSpPr>
        <p:spPr>
          <a:xfrm>
            <a:off x="251520" y="476672"/>
            <a:ext cx="2966966" cy="369332"/>
          </a:xfrm>
          <a:prstGeom prst="rect">
            <a:avLst/>
          </a:prstGeom>
          <a:noFill/>
        </p:spPr>
        <p:txBody>
          <a:bodyPr wrap="none" rtlCol="0">
            <a:spAutoFit/>
          </a:bodyPr>
          <a:lstStyle/>
          <a:p>
            <a:r>
              <a:rPr lang="en-IN" dirty="0" smtClean="0"/>
              <a:t>Product wise impact on Claim</a:t>
            </a:r>
            <a:endParaRPr lang="en-IN" dirty="0"/>
          </a:p>
        </p:txBody>
      </p:sp>
      <p:sp>
        <p:nvSpPr>
          <p:cNvPr id="4" name="TextBox 3"/>
          <p:cNvSpPr txBox="1"/>
          <p:nvPr/>
        </p:nvSpPr>
        <p:spPr>
          <a:xfrm>
            <a:off x="5652120" y="1196752"/>
            <a:ext cx="3565463" cy="3139321"/>
          </a:xfrm>
          <a:prstGeom prst="rect">
            <a:avLst/>
          </a:prstGeom>
          <a:noFill/>
        </p:spPr>
        <p:txBody>
          <a:bodyPr wrap="none" rtlCol="0">
            <a:spAutoFit/>
          </a:bodyPr>
          <a:lstStyle/>
          <a:p>
            <a:r>
              <a:rPr lang="en-IN" dirty="0" smtClean="0"/>
              <a:t>Inference :</a:t>
            </a:r>
          </a:p>
          <a:p>
            <a:endParaRPr lang="en-IN" dirty="0" smtClean="0"/>
          </a:p>
          <a:p>
            <a:pPr marL="285750" indent="-285750">
              <a:buFont typeface="Wingdings" panose="05000000000000000000" pitchFamily="2" charset="2"/>
              <a:buChar char="Ø"/>
            </a:pPr>
            <a:r>
              <a:rPr lang="en-IN" dirty="0" smtClean="0"/>
              <a:t>Here, from this graph we can </a:t>
            </a:r>
          </a:p>
          <a:p>
            <a:r>
              <a:rPr lang="en-IN" dirty="0" smtClean="0"/>
              <a:t>observe that “Bronze Plan”,</a:t>
            </a:r>
          </a:p>
          <a:p>
            <a:r>
              <a:rPr lang="en-IN" dirty="0" smtClean="0"/>
              <a:t>”Annual Silver Plan", "Silver Pla</a:t>
            </a:r>
            <a:r>
              <a:rPr lang="en-IN" dirty="0"/>
              <a:t>n</a:t>
            </a:r>
            <a:r>
              <a:rPr lang="en-IN" dirty="0" smtClean="0"/>
              <a:t>”</a:t>
            </a:r>
          </a:p>
          <a:p>
            <a:r>
              <a:rPr lang="en-IN" dirty="0"/>
              <a:t>i</a:t>
            </a:r>
            <a:r>
              <a:rPr lang="en-IN" dirty="0" smtClean="0"/>
              <a:t>s </a:t>
            </a:r>
            <a:r>
              <a:rPr lang="en-IN" dirty="0">
                <a:solidFill>
                  <a:srgbClr val="FF0000"/>
                </a:solidFill>
              </a:rPr>
              <a:t>C</a:t>
            </a:r>
            <a:r>
              <a:rPr lang="en-IN" dirty="0" smtClean="0">
                <a:solidFill>
                  <a:srgbClr val="FF0000"/>
                </a:solidFill>
              </a:rPr>
              <a:t>laimed</a:t>
            </a:r>
            <a:r>
              <a:rPr lang="en-IN" dirty="0" smtClean="0"/>
              <a:t> most.</a:t>
            </a:r>
          </a:p>
          <a:p>
            <a:endParaRPr lang="en-IN" dirty="0" smtClean="0"/>
          </a:p>
          <a:p>
            <a:pPr marL="285750" indent="-285750">
              <a:buFont typeface="Wingdings" panose="05000000000000000000" pitchFamily="2" charset="2"/>
              <a:buChar char="Ø"/>
            </a:pPr>
            <a:r>
              <a:rPr lang="en-IN" dirty="0" smtClean="0"/>
              <a:t>Similarly, “Cancellation Plan”,</a:t>
            </a:r>
          </a:p>
          <a:p>
            <a:r>
              <a:rPr lang="en-IN" dirty="0" smtClean="0"/>
              <a:t>”2 Way Comprehensive Plan”,</a:t>
            </a:r>
          </a:p>
          <a:p>
            <a:r>
              <a:rPr lang="en-IN" dirty="0" smtClean="0"/>
              <a:t>“Rental Vehicle Excess Insurance” is </a:t>
            </a:r>
          </a:p>
          <a:p>
            <a:r>
              <a:rPr lang="en-IN" dirty="0" smtClean="0"/>
              <a:t>Most amongst </a:t>
            </a:r>
            <a:r>
              <a:rPr lang="en-IN" dirty="0" smtClean="0">
                <a:solidFill>
                  <a:srgbClr val="FF0000"/>
                </a:solidFill>
              </a:rPr>
              <a:t>Not Claimed.</a:t>
            </a:r>
            <a:endParaRPr lang="en-IN" dirty="0">
              <a:solidFill>
                <a:srgbClr val="FF0000"/>
              </a:solidFill>
            </a:endParaRPr>
          </a:p>
        </p:txBody>
      </p:sp>
    </p:spTree>
    <p:extLst>
      <p:ext uri="{BB962C8B-B14F-4D97-AF65-F5344CB8AC3E}">
        <p14:creationId xmlns:p14="http://schemas.microsoft.com/office/powerpoint/2010/main" val="483754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A3601C-27D0-453F-B4BE-A8E20D0AE5FB}"/>
              </a:ext>
            </a:extLst>
          </p:cNvPr>
          <p:cNvSpPr/>
          <p:nvPr/>
        </p:nvSpPr>
        <p:spPr>
          <a:xfrm>
            <a:off x="256996" y="548680"/>
            <a:ext cx="7776864" cy="369332"/>
          </a:xfrm>
          <a:prstGeom prst="rect">
            <a:avLst/>
          </a:prstGeom>
        </p:spPr>
        <p:txBody>
          <a:bodyPr wrap="square">
            <a:spAutoFit/>
          </a:bodyPr>
          <a:lstStyle/>
          <a:p>
            <a:r>
              <a:rPr lang="en-IN" dirty="0" smtClean="0"/>
              <a:t>Distribution </a:t>
            </a:r>
            <a:r>
              <a:rPr lang="en-IN" dirty="0"/>
              <a:t>of Claim across Agency Type?</a:t>
            </a:r>
            <a:endParaRPr lang="en-US" dirty="0"/>
          </a:p>
        </p:txBody>
      </p:sp>
      <p:pic>
        <p:nvPicPr>
          <p:cNvPr id="4" name="Picture 3" descr="Chart, bar chart, waterfall chart&#10;&#10;Description automatically generated">
            <a:extLst>
              <a:ext uri="{FF2B5EF4-FFF2-40B4-BE49-F238E27FC236}">
                <a16:creationId xmlns:a16="http://schemas.microsoft.com/office/drawing/2014/main" id="{CD4731E1-FA18-4973-A0B3-4574A7F18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227" y="1052736"/>
            <a:ext cx="6624736" cy="3960440"/>
          </a:xfrm>
          <a:prstGeom prst="rect">
            <a:avLst/>
          </a:prstGeom>
        </p:spPr>
      </p:pic>
    </p:spTree>
    <p:extLst>
      <p:ext uri="{BB962C8B-B14F-4D97-AF65-F5344CB8AC3E}">
        <p14:creationId xmlns:p14="http://schemas.microsoft.com/office/powerpoint/2010/main" val="1254845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D176BB-5E77-4ECF-A2EB-2540B99F50E0}"/>
              </a:ext>
            </a:extLst>
          </p:cNvPr>
          <p:cNvSpPr txBox="1"/>
          <p:nvPr/>
        </p:nvSpPr>
        <p:spPr>
          <a:xfrm>
            <a:off x="971600" y="1000840"/>
            <a:ext cx="7200800" cy="3416320"/>
          </a:xfrm>
          <a:prstGeom prst="rect">
            <a:avLst/>
          </a:prstGeom>
          <a:noFill/>
        </p:spPr>
        <p:txBody>
          <a:bodyPr wrap="square" rtlCol="0">
            <a:spAutoFit/>
          </a:bodyPr>
          <a:lstStyle/>
          <a:p>
            <a:r>
              <a:rPr lang="en-IN" dirty="0"/>
              <a:t>Inference:  </a:t>
            </a:r>
            <a:endParaRPr lang="en-IN" dirty="0" smtClean="0"/>
          </a:p>
          <a:p>
            <a:endParaRPr lang="en-IN" dirty="0"/>
          </a:p>
          <a:p>
            <a:r>
              <a:rPr lang="en-IN" dirty="0" smtClean="0"/>
              <a:t>There </a:t>
            </a:r>
            <a:r>
              <a:rPr lang="en-IN" dirty="0"/>
              <a:t>are 43,590 observations (83.33%) for 'Not Claimed' insurances and only 8,720 (16.66%) 'Claimed' insurances. The data set is quite imbalanced. </a:t>
            </a:r>
          </a:p>
          <a:p>
            <a:r>
              <a:rPr lang="en-IN" dirty="0"/>
              <a:t>Most insurances are issued by Travel Agencies(66.90%) and the rest by Airlines. </a:t>
            </a:r>
            <a:endParaRPr lang="en-IN" dirty="0" smtClean="0"/>
          </a:p>
          <a:p>
            <a:endParaRPr lang="en-IN" dirty="0"/>
          </a:p>
          <a:p>
            <a:r>
              <a:rPr lang="en-IN" dirty="0"/>
              <a:t>Critical: 31.89% of insurances issued by Airlines are claimed whereas only 9.14% of insurances issued by Travel Agencies are claimed. </a:t>
            </a:r>
          </a:p>
          <a:p>
            <a:r>
              <a:rPr lang="en-IN" dirty="0"/>
              <a:t>Insight: Claimed Insurances for Airlines is very high. The company should change the threshold of insurances sold by Airlines. </a:t>
            </a:r>
          </a:p>
          <a:p>
            <a:endParaRPr lang="en-IN" dirty="0"/>
          </a:p>
        </p:txBody>
      </p:sp>
    </p:spTree>
    <p:extLst>
      <p:ext uri="{BB962C8B-B14F-4D97-AF65-F5344CB8AC3E}">
        <p14:creationId xmlns:p14="http://schemas.microsoft.com/office/powerpoint/2010/main" val="2390870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8FC9F8-61CF-4231-BD0E-1A98CFFEEB13}"/>
              </a:ext>
            </a:extLst>
          </p:cNvPr>
          <p:cNvSpPr txBox="1"/>
          <p:nvPr/>
        </p:nvSpPr>
        <p:spPr>
          <a:xfrm>
            <a:off x="251520" y="476672"/>
            <a:ext cx="4176464" cy="523220"/>
          </a:xfrm>
          <a:prstGeom prst="rect">
            <a:avLst/>
          </a:prstGeom>
          <a:noFill/>
        </p:spPr>
        <p:txBody>
          <a:bodyPr wrap="square" rtlCol="0">
            <a:spAutoFit/>
          </a:bodyPr>
          <a:lstStyle/>
          <a:p>
            <a:r>
              <a:rPr lang="en-IN" sz="2800" b="1" dirty="0"/>
              <a:t>Insights for the 'ID' column</a:t>
            </a:r>
            <a:endParaRPr lang="en-IN" sz="2800" dirty="0"/>
          </a:p>
        </p:txBody>
      </p:sp>
      <p:pic>
        <p:nvPicPr>
          <p:cNvPr id="4" name="Picture 3" descr="Table&#10;&#10;Description automatically generated">
            <a:extLst>
              <a:ext uri="{FF2B5EF4-FFF2-40B4-BE49-F238E27FC236}">
                <a16:creationId xmlns:a16="http://schemas.microsoft.com/office/drawing/2014/main" id="{CD786112-D909-444A-B779-5BE6F0350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54" y="1268760"/>
            <a:ext cx="8486660" cy="3960440"/>
          </a:xfrm>
          <a:prstGeom prst="rect">
            <a:avLst/>
          </a:prstGeom>
        </p:spPr>
      </p:pic>
    </p:spTree>
    <p:extLst>
      <p:ext uri="{BB962C8B-B14F-4D97-AF65-F5344CB8AC3E}">
        <p14:creationId xmlns:p14="http://schemas.microsoft.com/office/powerpoint/2010/main" val="3843156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404664"/>
            <a:ext cx="4572000" cy="369332"/>
          </a:xfrm>
          <a:prstGeom prst="rect">
            <a:avLst/>
          </a:prstGeom>
        </p:spPr>
        <p:txBody>
          <a:bodyPr>
            <a:spAutoFit/>
          </a:bodyPr>
          <a:lstStyle/>
          <a:p>
            <a:endParaRPr lang="en-US" b="1" dirty="0">
              <a:solidFill>
                <a:schemeClr val="accent1"/>
              </a:solidFill>
            </a:endParaRPr>
          </a:p>
        </p:txBody>
      </p:sp>
      <p:sp>
        <p:nvSpPr>
          <p:cNvPr id="2" name="TextBox 1">
            <a:extLst>
              <a:ext uri="{FF2B5EF4-FFF2-40B4-BE49-F238E27FC236}">
                <a16:creationId xmlns:a16="http://schemas.microsoft.com/office/drawing/2014/main" id="{E5675BD0-E819-45F5-87AC-50B5AFED3E6A}"/>
              </a:ext>
            </a:extLst>
          </p:cNvPr>
          <p:cNvSpPr txBox="1"/>
          <p:nvPr/>
        </p:nvSpPr>
        <p:spPr>
          <a:xfrm>
            <a:off x="1547664" y="1196752"/>
            <a:ext cx="6264696" cy="3139321"/>
          </a:xfrm>
          <a:prstGeom prst="rect">
            <a:avLst/>
          </a:prstGeom>
          <a:noFill/>
        </p:spPr>
        <p:txBody>
          <a:bodyPr wrap="square" rtlCol="0">
            <a:spAutoFit/>
          </a:bodyPr>
          <a:lstStyle/>
          <a:p>
            <a:r>
              <a:rPr lang="en-IN" b="1" dirty="0" smtClean="0"/>
              <a:t>Inference</a:t>
            </a:r>
            <a:r>
              <a:rPr lang="en-IN" dirty="0"/>
              <a:t>: </a:t>
            </a:r>
            <a:endParaRPr lang="en-IN" dirty="0" smtClean="0"/>
          </a:p>
          <a:p>
            <a:endParaRPr lang="en-IN" dirty="0"/>
          </a:p>
          <a:p>
            <a:r>
              <a:rPr lang="en-IN" dirty="0" smtClean="0"/>
              <a:t>From </a:t>
            </a:r>
            <a:r>
              <a:rPr lang="en-IN" dirty="0"/>
              <a:t>the plot above, these are top 5 customers who issued travel insurance from Safe Travel Inc multiple times and generated maximum sales for the company</a:t>
            </a:r>
            <a:r>
              <a:rPr lang="en-IN" dirty="0" smtClean="0"/>
              <a:t>.</a:t>
            </a:r>
          </a:p>
          <a:p>
            <a:r>
              <a:rPr lang="en-IN" dirty="0" smtClean="0"/>
              <a:t> </a:t>
            </a:r>
            <a:endParaRPr lang="en-IN" dirty="0"/>
          </a:p>
          <a:p>
            <a:endParaRPr lang="en-IN" dirty="0"/>
          </a:p>
          <a:p>
            <a:r>
              <a:rPr lang="en-IN" dirty="0"/>
              <a:t>Insight</a:t>
            </a:r>
            <a:r>
              <a:rPr lang="en-IN" dirty="0" smtClean="0"/>
              <a:t>:</a:t>
            </a:r>
          </a:p>
          <a:p>
            <a:endParaRPr lang="en-IN" dirty="0" smtClean="0"/>
          </a:p>
          <a:p>
            <a:r>
              <a:rPr lang="en-IN" dirty="0" smtClean="0"/>
              <a:t> </a:t>
            </a:r>
            <a:r>
              <a:rPr lang="en-IN" dirty="0"/>
              <a:t>Vouchers can be given to customers who give maximum sales to the company and not randomly. -marketing team, sales team</a:t>
            </a:r>
          </a:p>
        </p:txBody>
      </p:sp>
    </p:spTree>
    <p:extLst>
      <p:ext uri="{BB962C8B-B14F-4D97-AF65-F5344CB8AC3E}">
        <p14:creationId xmlns:p14="http://schemas.microsoft.com/office/powerpoint/2010/main" val="44444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E1C9AE-8EB6-4789-9B05-80071875309D}"/>
              </a:ext>
            </a:extLst>
          </p:cNvPr>
          <p:cNvSpPr txBox="1"/>
          <p:nvPr/>
        </p:nvSpPr>
        <p:spPr>
          <a:xfrm>
            <a:off x="753211" y="608363"/>
            <a:ext cx="3672408" cy="369332"/>
          </a:xfrm>
          <a:prstGeom prst="rect">
            <a:avLst/>
          </a:prstGeom>
          <a:noFill/>
        </p:spPr>
        <p:txBody>
          <a:bodyPr wrap="square" rtlCol="0">
            <a:spAutoFit/>
          </a:bodyPr>
          <a:lstStyle/>
          <a:p>
            <a:r>
              <a:rPr lang="en-IN" b="1" dirty="0"/>
              <a:t>Observations for ID Column</a:t>
            </a:r>
            <a:endParaRPr lang="en-IN" dirty="0"/>
          </a:p>
        </p:txBody>
      </p:sp>
      <p:pic>
        <p:nvPicPr>
          <p:cNvPr id="7" name="Picture 6" descr="Table&#10;&#10;Description automatically generated">
            <a:extLst>
              <a:ext uri="{FF2B5EF4-FFF2-40B4-BE49-F238E27FC236}">
                <a16:creationId xmlns:a16="http://schemas.microsoft.com/office/drawing/2014/main" id="{D12A2F86-8EF2-4C84-87E7-43D93CE1E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246919"/>
            <a:ext cx="4824536" cy="1368151"/>
          </a:xfrm>
          <a:prstGeom prst="rect">
            <a:avLst/>
          </a:prstGeom>
        </p:spPr>
      </p:pic>
      <p:sp>
        <p:nvSpPr>
          <p:cNvPr id="8" name="TextBox 7">
            <a:extLst>
              <a:ext uri="{FF2B5EF4-FFF2-40B4-BE49-F238E27FC236}">
                <a16:creationId xmlns:a16="http://schemas.microsoft.com/office/drawing/2014/main" id="{B9E7016B-F8DE-4D49-AFEC-680FB3E46ADF}"/>
              </a:ext>
            </a:extLst>
          </p:cNvPr>
          <p:cNvSpPr txBox="1"/>
          <p:nvPr/>
        </p:nvSpPr>
        <p:spPr>
          <a:xfrm>
            <a:off x="539552" y="2884294"/>
            <a:ext cx="7920880" cy="3693319"/>
          </a:xfrm>
          <a:prstGeom prst="rect">
            <a:avLst/>
          </a:prstGeom>
          <a:noFill/>
        </p:spPr>
        <p:txBody>
          <a:bodyPr wrap="square" rtlCol="0">
            <a:spAutoFit/>
          </a:bodyPr>
          <a:lstStyle/>
          <a:p>
            <a:r>
              <a:rPr lang="en-IN" b="1" dirty="0"/>
              <a:t>Inference</a:t>
            </a:r>
            <a:r>
              <a:rPr lang="en-IN" dirty="0"/>
              <a:t>: </a:t>
            </a:r>
            <a:endParaRPr lang="en-IN" dirty="0" smtClean="0"/>
          </a:p>
          <a:p>
            <a:endParaRPr lang="en-IN" dirty="0" smtClean="0"/>
          </a:p>
          <a:p>
            <a:pPr marL="285750" indent="-285750">
              <a:buFont typeface="Wingdings" panose="05000000000000000000" pitchFamily="2" charset="2"/>
              <a:buChar char="Ø"/>
            </a:pPr>
            <a:r>
              <a:rPr lang="en-IN" dirty="0" smtClean="0"/>
              <a:t>There </a:t>
            </a:r>
            <a:r>
              <a:rPr lang="en-IN" dirty="0"/>
              <a:t>are only 7992 unique customers who have bought multiple insurances. </a:t>
            </a:r>
          </a:p>
          <a:p>
            <a:r>
              <a:rPr lang="en-IN" dirty="0"/>
              <a:t>More than 50% customers in the data set have bought insurances between 5 to 8 times. Most customers have returned to buy travel insurances. </a:t>
            </a:r>
          </a:p>
          <a:p>
            <a:r>
              <a:rPr lang="en-IN" dirty="0"/>
              <a:t>66.14%(5286) of customers have claimed their insurances at least once. 2706 customers (33.85%) were never claimed. </a:t>
            </a:r>
            <a:endParaRPr lang="en-IN" dirty="0" smtClean="0"/>
          </a:p>
          <a:p>
            <a:endParaRPr lang="en-IN" dirty="0" smtClean="0"/>
          </a:p>
          <a:p>
            <a:pPr marL="285750" indent="-285750">
              <a:buFont typeface="Wingdings" panose="05000000000000000000" pitchFamily="2" charset="2"/>
              <a:buChar char="Ø"/>
            </a:pPr>
            <a:r>
              <a:rPr lang="en-IN" dirty="0" smtClean="0"/>
              <a:t>2 </a:t>
            </a:r>
            <a:r>
              <a:rPr lang="en-IN" dirty="0"/>
              <a:t>Customers (ID- 5696 &amp; 8424) have claimed their insurance 7 times. </a:t>
            </a:r>
          </a:p>
          <a:p>
            <a:r>
              <a:rPr lang="en-IN" dirty="0"/>
              <a:t>Insight: 83% of insurances issued are not claimed yet almost 66% customers get their claimed money. Simply from the data, most customers find it suitable to issue an insurance and hence come back several times but we don't know if the company is able to keep its profit margins.</a:t>
            </a:r>
            <a:endParaRPr lang="en-IN" dirty="0">
              <a:effectLst/>
            </a:endParaRPr>
          </a:p>
        </p:txBody>
      </p:sp>
    </p:spTree>
    <p:extLst>
      <p:ext uri="{BB962C8B-B14F-4D97-AF65-F5344CB8AC3E}">
        <p14:creationId xmlns:p14="http://schemas.microsoft.com/office/powerpoint/2010/main" val="356859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B3E4E9F-76B7-4FBB-B288-184CD006D638}"/>
              </a:ext>
            </a:extLst>
          </p:cNvPr>
          <p:cNvSpPr txBox="1">
            <a:spLocks/>
          </p:cNvSpPr>
          <p:nvPr/>
        </p:nvSpPr>
        <p:spPr>
          <a:xfrm>
            <a:off x="457200" y="404664"/>
            <a:ext cx="8229600" cy="57606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IN" b="1" u="sng" dirty="0"/>
              <a:t>Problem Statement</a:t>
            </a:r>
            <a:r>
              <a:rPr lang="en-IN" dirty="0"/>
              <a:t>:</a:t>
            </a:r>
          </a:p>
        </p:txBody>
      </p:sp>
      <p:sp>
        <p:nvSpPr>
          <p:cNvPr id="3" name="TextBox 2">
            <a:extLst>
              <a:ext uri="{FF2B5EF4-FFF2-40B4-BE49-F238E27FC236}">
                <a16:creationId xmlns:a16="http://schemas.microsoft.com/office/drawing/2014/main" id="{3AE19241-7576-4682-A43A-897DD4D93150}"/>
              </a:ext>
            </a:extLst>
          </p:cNvPr>
          <p:cNvSpPr txBox="1"/>
          <p:nvPr/>
        </p:nvSpPr>
        <p:spPr>
          <a:xfrm>
            <a:off x="323528" y="1196752"/>
            <a:ext cx="8280920" cy="480131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smtClean="0"/>
              <a:t>As a Travel Insurance organisation, it is very  important to analyse each and every  customer in order to minimize the risk of unnecessary claim approval and also to see that genuine claims are not rejected so as to avoid law-suits which might the organisation need to face in future.</a:t>
            </a:r>
          </a:p>
          <a:p>
            <a:pPr marL="285750" indent="-285750">
              <a:lnSpc>
                <a:spcPct val="150000"/>
              </a:lnSpc>
              <a:buFont typeface="Wingdings" panose="05000000000000000000" pitchFamily="2" charset="2"/>
              <a:buChar char="Ø"/>
            </a:pPr>
            <a:endParaRPr lang="en-IN" dirty="0" smtClean="0"/>
          </a:p>
          <a:p>
            <a:pPr marL="285750" indent="-285750">
              <a:lnSpc>
                <a:spcPct val="150000"/>
              </a:lnSpc>
              <a:buFont typeface="Wingdings" panose="05000000000000000000" pitchFamily="2" charset="2"/>
              <a:buChar char="Ø"/>
            </a:pPr>
            <a:r>
              <a:rPr lang="en-IN" dirty="0" smtClean="0"/>
              <a:t>Also,</a:t>
            </a:r>
            <a:r>
              <a:rPr lang="en-IN" dirty="0"/>
              <a:t> </a:t>
            </a:r>
            <a:r>
              <a:rPr lang="en-IN" dirty="0" smtClean="0"/>
              <a:t>forecasting </a:t>
            </a:r>
            <a:r>
              <a:rPr lang="en-IN" dirty="0"/>
              <a:t>the upcoming claims helps to charge competitive premiums that are not too high and not too low. It also contributes to the improvement of the pricing models. This helps </a:t>
            </a:r>
            <a:r>
              <a:rPr lang="en-IN" dirty="0" smtClean="0"/>
              <a:t>the </a:t>
            </a:r>
            <a:r>
              <a:rPr lang="en-IN" dirty="0"/>
              <a:t>company to be one step ahead of its competitors</a:t>
            </a:r>
            <a:r>
              <a:rPr lang="en-IN" dirty="0" smtClean="0"/>
              <a:t>.</a:t>
            </a:r>
          </a:p>
          <a:p>
            <a:pPr>
              <a:lnSpc>
                <a:spcPct val="150000"/>
              </a:lnSpc>
            </a:pPr>
            <a:endParaRPr lang="en-IN" dirty="0"/>
          </a:p>
          <a:p>
            <a:pPr marL="285750" indent="-285750">
              <a:lnSpc>
                <a:spcPct val="150000"/>
              </a:lnSpc>
              <a:buFont typeface="Wingdings" panose="05000000000000000000" pitchFamily="2" charset="2"/>
              <a:buChar char="Ø"/>
            </a:pPr>
            <a:r>
              <a:rPr lang="en-IN" dirty="0" smtClean="0"/>
              <a:t>Stake Holder – Chief Planning Officer </a:t>
            </a:r>
            <a:endParaRPr lang="en-IN" dirty="0"/>
          </a:p>
          <a:p>
            <a:r>
              <a:rPr lang="en-IN" dirty="0"/>
              <a:t/>
            </a:r>
            <a:br>
              <a:rPr lang="en-IN" dirty="0"/>
            </a:br>
            <a:endParaRPr lang="en-IN" dirty="0"/>
          </a:p>
        </p:txBody>
      </p:sp>
    </p:spTree>
    <p:extLst>
      <p:ext uri="{BB962C8B-B14F-4D97-AF65-F5344CB8AC3E}">
        <p14:creationId xmlns:p14="http://schemas.microsoft.com/office/powerpoint/2010/main" val="3048996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8C8A7A-23D4-448A-BA44-6D86035A31C8}"/>
              </a:ext>
            </a:extLst>
          </p:cNvPr>
          <p:cNvSpPr txBox="1"/>
          <p:nvPr/>
        </p:nvSpPr>
        <p:spPr>
          <a:xfrm>
            <a:off x="107504" y="135040"/>
            <a:ext cx="6048672" cy="369332"/>
          </a:xfrm>
          <a:prstGeom prst="rect">
            <a:avLst/>
          </a:prstGeom>
          <a:noFill/>
        </p:spPr>
        <p:txBody>
          <a:bodyPr wrap="square" rtlCol="0">
            <a:spAutoFit/>
          </a:bodyPr>
          <a:lstStyle/>
          <a:p>
            <a:r>
              <a:rPr lang="en-IN" b="1" dirty="0"/>
              <a:t>Columns- Agency, Agency Type, Product Name, Net Sales</a:t>
            </a:r>
            <a:endParaRPr lang="en-IN" dirty="0"/>
          </a:p>
        </p:txBody>
      </p:sp>
      <p:pic>
        <p:nvPicPr>
          <p:cNvPr id="9" name="Picture 8" descr="Chart, box and whisker chart&#10;&#10;Description automatically generated">
            <a:extLst>
              <a:ext uri="{FF2B5EF4-FFF2-40B4-BE49-F238E27FC236}">
                <a16:creationId xmlns:a16="http://schemas.microsoft.com/office/drawing/2014/main" id="{45525F05-86E2-4807-A903-DE582C7C1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764704"/>
            <a:ext cx="5716924" cy="3570540"/>
          </a:xfrm>
          <a:prstGeom prst="rect">
            <a:avLst/>
          </a:prstGeom>
        </p:spPr>
      </p:pic>
      <p:sp>
        <p:nvSpPr>
          <p:cNvPr id="2" name="TextBox 1"/>
          <p:cNvSpPr txBox="1"/>
          <p:nvPr/>
        </p:nvSpPr>
        <p:spPr>
          <a:xfrm>
            <a:off x="5890889" y="1105724"/>
            <a:ext cx="3269100" cy="1477328"/>
          </a:xfrm>
          <a:prstGeom prst="rect">
            <a:avLst/>
          </a:prstGeom>
          <a:noFill/>
        </p:spPr>
        <p:txBody>
          <a:bodyPr wrap="none" rtlCol="0">
            <a:spAutoFit/>
          </a:bodyPr>
          <a:lstStyle/>
          <a:p>
            <a:pPr marL="342900" indent="-342900">
              <a:buFont typeface="Wingdings" panose="05000000000000000000" pitchFamily="2" charset="2"/>
              <a:buChar char="Ø"/>
            </a:pPr>
            <a:r>
              <a:rPr lang="en-IN" dirty="0"/>
              <a:t>From the data, 4,486 </a:t>
            </a:r>
          </a:p>
          <a:p>
            <a:r>
              <a:rPr lang="en-IN" dirty="0" smtClean="0"/>
              <a:t>Insurances (31.24</a:t>
            </a:r>
            <a:r>
              <a:rPr lang="en-IN" dirty="0"/>
              <a:t>%) are claimed </a:t>
            </a:r>
            <a:endParaRPr lang="en-IN" dirty="0" smtClean="0"/>
          </a:p>
          <a:p>
            <a:r>
              <a:rPr lang="en-IN" dirty="0" smtClean="0"/>
              <a:t>out </a:t>
            </a:r>
            <a:r>
              <a:rPr lang="en-IN" dirty="0"/>
              <a:t>of </a:t>
            </a:r>
            <a:r>
              <a:rPr lang="en-IN" dirty="0" smtClean="0"/>
              <a:t>14,358 </a:t>
            </a:r>
            <a:r>
              <a:rPr lang="en-IN" dirty="0"/>
              <a:t>insurances with </a:t>
            </a:r>
            <a:endParaRPr lang="en-IN" dirty="0" smtClean="0"/>
          </a:p>
          <a:p>
            <a:r>
              <a:rPr lang="en-IN" dirty="0" smtClean="0"/>
              <a:t>Net Sales </a:t>
            </a:r>
            <a:r>
              <a:rPr lang="en-IN" dirty="0"/>
              <a:t>above </a:t>
            </a:r>
            <a:r>
              <a:rPr lang="en-IN" dirty="0" smtClean="0"/>
              <a:t>50 .</a:t>
            </a:r>
            <a:endParaRPr lang="en-IN" dirty="0"/>
          </a:p>
          <a:p>
            <a:endParaRPr lang="en-IN" dirty="0"/>
          </a:p>
        </p:txBody>
      </p:sp>
      <p:sp>
        <p:nvSpPr>
          <p:cNvPr id="4" name="TextBox 3"/>
          <p:cNvSpPr txBox="1"/>
          <p:nvPr/>
        </p:nvSpPr>
        <p:spPr>
          <a:xfrm>
            <a:off x="5876589" y="2871167"/>
            <a:ext cx="3283400"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a:t>Whereas, only </a:t>
            </a:r>
            <a:r>
              <a:rPr lang="en-IN" dirty="0" smtClean="0"/>
              <a:t>4,234</a:t>
            </a:r>
          </a:p>
          <a:p>
            <a:r>
              <a:rPr lang="en-IN" dirty="0" smtClean="0"/>
              <a:t>insurances </a:t>
            </a:r>
            <a:r>
              <a:rPr lang="en-IN" dirty="0"/>
              <a:t>(11.15%) are </a:t>
            </a:r>
            <a:r>
              <a:rPr lang="en-IN" dirty="0" smtClean="0"/>
              <a:t>claimed</a:t>
            </a:r>
          </a:p>
          <a:p>
            <a:r>
              <a:rPr lang="en-IN" dirty="0" smtClean="0"/>
              <a:t>out </a:t>
            </a:r>
            <a:r>
              <a:rPr lang="en-IN" dirty="0"/>
              <a:t>of 37,952 insurances with </a:t>
            </a:r>
            <a:endParaRPr lang="en-IN" dirty="0" smtClean="0"/>
          </a:p>
          <a:p>
            <a:r>
              <a:rPr lang="en-IN" dirty="0" smtClean="0"/>
              <a:t>Net </a:t>
            </a:r>
            <a:r>
              <a:rPr lang="en-IN" dirty="0"/>
              <a:t>Sales below 50. </a:t>
            </a:r>
          </a:p>
          <a:p>
            <a:endParaRPr lang="en-IN" dirty="0"/>
          </a:p>
        </p:txBody>
      </p:sp>
      <p:sp>
        <p:nvSpPr>
          <p:cNvPr id="5" name="TextBox 4"/>
          <p:cNvSpPr txBox="1"/>
          <p:nvPr/>
        </p:nvSpPr>
        <p:spPr>
          <a:xfrm>
            <a:off x="323528" y="4869160"/>
            <a:ext cx="8717643" cy="1200329"/>
          </a:xfrm>
          <a:prstGeom prst="rect">
            <a:avLst/>
          </a:prstGeom>
          <a:noFill/>
        </p:spPr>
        <p:txBody>
          <a:bodyPr wrap="none" rtlCol="0">
            <a:spAutoFit/>
          </a:bodyPr>
          <a:lstStyle/>
          <a:p>
            <a:pPr marL="285750" indent="-285750">
              <a:buFont typeface="Wingdings" panose="05000000000000000000" pitchFamily="2" charset="2"/>
              <a:buChar char="Ø"/>
            </a:pPr>
            <a:r>
              <a:rPr lang="en-IN" dirty="0" smtClean="0"/>
              <a:t>Insurances </a:t>
            </a:r>
            <a:r>
              <a:rPr lang="en-IN" dirty="0"/>
              <a:t>with higher 'Net Sales' are claimed more often than with lower Net Sales. </a:t>
            </a:r>
            <a:endParaRPr lang="en-IN" dirty="0" smtClean="0"/>
          </a:p>
          <a:p>
            <a:r>
              <a:rPr lang="en-IN" dirty="0" smtClean="0"/>
              <a:t>Though </a:t>
            </a:r>
            <a:r>
              <a:rPr lang="en-IN" dirty="0"/>
              <a:t>the total net sales from airlines &amp; travel agencies are almost same because airlines </a:t>
            </a:r>
            <a:endParaRPr lang="en-IN" dirty="0" smtClean="0"/>
          </a:p>
          <a:p>
            <a:r>
              <a:rPr lang="en-IN" dirty="0" smtClean="0"/>
              <a:t>are </a:t>
            </a:r>
            <a:r>
              <a:rPr lang="en-IN" dirty="0"/>
              <a:t>selling more expensive insurances, that is also the reason airlines has more insurances </a:t>
            </a:r>
            <a:endParaRPr lang="en-IN" dirty="0" smtClean="0"/>
          </a:p>
          <a:p>
            <a:r>
              <a:rPr lang="en-IN" dirty="0" smtClean="0"/>
              <a:t>being </a:t>
            </a:r>
            <a:r>
              <a:rPr lang="en-IN" dirty="0"/>
              <a:t>claimed</a:t>
            </a:r>
          </a:p>
        </p:txBody>
      </p:sp>
    </p:spTree>
    <p:extLst>
      <p:ext uri="{BB962C8B-B14F-4D97-AF65-F5344CB8AC3E}">
        <p14:creationId xmlns:p14="http://schemas.microsoft.com/office/powerpoint/2010/main" val="2784633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FC0B24-8A89-4ED8-9F08-DCF142E980FF}"/>
              </a:ext>
            </a:extLst>
          </p:cNvPr>
          <p:cNvSpPr txBox="1"/>
          <p:nvPr/>
        </p:nvSpPr>
        <p:spPr>
          <a:xfrm>
            <a:off x="592998" y="476672"/>
            <a:ext cx="6264696" cy="400110"/>
          </a:xfrm>
          <a:prstGeom prst="rect">
            <a:avLst/>
          </a:prstGeom>
          <a:noFill/>
        </p:spPr>
        <p:txBody>
          <a:bodyPr wrap="square" rtlCol="0">
            <a:spAutoFit/>
          </a:bodyPr>
          <a:lstStyle/>
          <a:p>
            <a:r>
              <a:rPr lang="en-IN" sz="2000" b="1" dirty="0"/>
              <a:t>Distribution of net sales across all agencies of Airlines.</a:t>
            </a:r>
          </a:p>
        </p:txBody>
      </p:sp>
      <p:pic>
        <p:nvPicPr>
          <p:cNvPr id="7" name="Picture 6" descr="Chart, box and whisker chart&#10;&#10;Description automatically generated">
            <a:extLst>
              <a:ext uri="{FF2B5EF4-FFF2-40B4-BE49-F238E27FC236}">
                <a16:creationId xmlns:a16="http://schemas.microsoft.com/office/drawing/2014/main" id="{D991CE8C-E436-4DD7-A320-22C624244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390709"/>
            <a:ext cx="8280920" cy="3982507"/>
          </a:xfrm>
          <a:prstGeom prst="rect">
            <a:avLst/>
          </a:prstGeom>
        </p:spPr>
      </p:pic>
    </p:spTree>
    <p:extLst>
      <p:ext uri="{BB962C8B-B14F-4D97-AF65-F5344CB8AC3E}">
        <p14:creationId xmlns:p14="http://schemas.microsoft.com/office/powerpoint/2010/main" val="529694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ox and whisker chart&#10;&#10;Description automatically generated">
            <a:extLst>
              <a:ext uri="{FF2B5EF4-FFF2-40B4-BE49-F238E27FC236}">
                <a16:creationId xmlns:a16="http://schemas.microsoft.com/office/drawing/2014/main" id="{8CF5D20F-968E-4015-9BC2-947BD617E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050995"/>
            <a:ext cx="6840761" cy="3242101"/>
          </a:xfrm>
          <a:prstGeom prst="rect">
            <a:avLst/>
          </a:prstGeom>
        </p:spPr>
      </p:pic>
      <p:sp>
        <p:nvSpPr>
          <p:cNvPr id="5" name="TextBox 4">
            <a:extLst>
              <a:ext uri="{FF2B5EF4-FFF2-40B4-BE49-F238E27FC236}">
                <a16:creationId xmlns:a16="http://schemas.microsoft.com/office/drawing/2014/main" id="{0259FF7A-DAF2-4523-84E7-C82BB6BA828A}"/>
              </a:ext>
            </a:extLst>
          </p:cNvPr>
          <p:cNvSpPr txBox="1"/>
          <p:nvPr/>
        </p:nvSpPr>
        <p:spPr>
          <a:xfrm>
            <a:off x="251520" y="332656"/>
            <a:ext cx="6408712" cy="646331"/>
          </a:xfrm>
          <a:prstGeom prst="rect">
            <a:avLst/>
          </a:prstGeom>
          <a:noFill/>
        </p:spPr>
        <p:txBody>
          <a:bodyPr wrap="square" rtlCol="0">
            <a:spAutoFit/>
          </a:bodyPr>
          <a:lstStyle/>
          <a:p>
            <a:r>
              <a:rPr lang="en-IN" b="1" dirty="0"/>
              <a:t>Distribution of net sales across all agencies of Travel Agencies.</a:t>
            </a:r>
          </a:p>
          <a:p>
            <a:endParaRPr lang="en-IN" dirty="0"/>
          </a:p>
        </p:txBody>
      </p:sp>
      <p:sp>
        <p:nvSpPr>
          <p:cNvPr id="6" name="TextBox 5">
            <a:extLst>
              <a:ext uri="{FF2B5EF4-FFF2-40B4-BE49-F238E27FC236}">
                <a16:creationId xmlns:a16="http://schemas.microsoft.com/office/drawing/2014/main" id="{B4948CA1-885B-4ED9-8BC7-513CDF399EFD}"/>
              </a:ext>
            </a:extLst>
          </p:cNvPr>
          <p:cNvSpPr txBox="1"/>
          <p:nvPr/>
        </p:nvSpPr>
        <p:spPr>
          <a:xfrm>
            <a:off x="251520" y="4437112"/>
            <a:ext cx="7704856" cy="1477328"/>
          </a:xfrm>
          <a:prstGeom prst="rect">
            <a:avLst/>
          </a:prstGeom>
          <a:noFill/>
        </p:spPr>
        <p:txBody>
          <a:bodyPr wrap="square" rtlCol="0">
            <a:spAutoFit/>
          </a:bodyPr>
          <a:lstStyle/>
          <a:p>
            <a:r>
              <a:rPr lang="en-IN" b="1" dirty="0"/>
              <a:t>Inference:</a:t>
            </a:r>
          </a:p>
          <a:p>
            <a:pPr marL="285750" indent="-285750">
              <a:buFont typeface="Wingdings" panose="05000000000000000000" pitchFamily="2" charset="2"/>
              <a:buChar char="Ø"/>
            </a:pPr>
            <a:r>
              <a:rPr lang="en-IN" dirty="0" smtClean="0"/>
              <a:t>The </a:t>
            </a:r>
            <a:r>
              <a:rPr lang="en-IN" dirty="0"/>
              <a:t>observation also fits well with how agencies sell insurances. Agencies such as C2B, LWC, EPX and CWT have more claimed insurances because they sell insurances for more Net sales. </a:t>
            </a:r>
          </a:p>
          <a:p>
            <a:endParaRPr lang="en-IN" dirty="0"/>
          </a:p>
        </p:txBody>
      </p:sp>
    </p:spTree>
    <p:extLst>
      <p:ext uri="{BB962C8B-B14F-4D97-AF65-F5344CB8AC3E}">
        <p14:creationId xmlns:p14="http://schemas.microsoft.com/office/powerpoint/2010/main" val="566314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FDE5E4-02EC-4643-8EE1-71A118FD8AA6}"/>
              </a:ext>
            </a:extLst>
          </p:cNvPr>
          <p:cNvSpPr txBox="1"/>
          <p:nvPr/>
        </p:nvSpPr>
        <p:spPr>
          <a:xfrm>
            <a:off x="395536" y="548680"/>
            <a:ext cx="7344816" cy="369332"/>
          </a:xfrm>
          <a:prstGeom prst="rect">
            <a:avLst/>
          </a:prstGeom>
          <a:noFill/>
        </p:spPr>
        <p:txBody>
          <a:bodyPr wrap="square" rtlCol="0">
            <a:spAutoFit/>
          </a:bodyPr>
          <a:lstStyle/>
          <a:p>
            <a:r>
              <a:rPr lang="en-IN" dirty="0"/>
              <a:t>How Commission effects the claim on The Basis of Agencies</a:t>
            </a:r>
          </a:p>
        </p:txBody>
      </p:sp>
      <p:pic>
        <p:nvPicPr>
          <p:cNvPr id="4" name="Picture 3" descr="Chart, box and whisker chart&#10;&#10;Description automatically generated">
            <a:extLst>
              <a:ext uri="{FF2B5EF4-FFF2-40B4-BE49-F238E27FC236}">
                <a16:creationId xmlns:a16="http://schemas.microsoft.com/office/drawing/2014/main" id="{8726A6F9-5015-41EA-A8E3-09D9689CD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340768"/>
            <a:ext cx="6192114" cy="4032448"/>
          </a:xfrm>
          <a:prstGeom prst="rect">
            <a:avLst/>
          </a:prstGeom>
        </p:spPr>
      </p:pic>
    </p:spTree>
    <p:extLst>
      <p:ext uri="{BB962C8B-B14F-4D97-AF65-F5344CB8AC3E}">
        <p14:creationId xmlns:p14="http://schemas.microsoft.com/office/powerpoint/2010/main" val="1947755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92696"/>
            <a:ext cx="2143664" cy="646331"/>
          </a:xfrm>
          <a:prstGeom prst="rect">
            <a:avLst/>
          </a:prstGeom>
          <a:noFill/>
        </p:spPr>
        <p:txBody>
          <a:bodyPr wrap="none" rtlCol="0">
            <a:spAutoFit/>
          </a:bodyPr>
          <a:lstStyle/>
          <a:p>
            <a:r>
              <a:rPr lang="en-IN" dirty="0" smtClean="0"/>
              <a:t>Model Performances</a:t>
            </a:r>
          </a:p>
          <a:p>
            <a:endParaRPr lang="en-IN" dirty="0"/>
          </a:p>
        </p:txBody>
      </p:sp>
      <p:pic>
        <p:nvPicPr>
          <p:cNvPr id="7" name="Picture 6"/>
          <p:cNvPicPr>
            <a:picLocks noChangeAspect="1"/>
          </p:cNvPicPr>
          <p:nvPr/>
        </p:nvPicPr>
        <p:blipFill>
          <a:blip r:embed="rId2"/>
          <a:stretch>
            <a:fillRect/>
          </a:stretch>
        </p:blipFill>
        <p:spPr>
          <a:xfrm>
            <a:off x="395536" y="1484784"/>
            <a:ext cx="5029200" cy="2724150"/>
          </a:xfrm>
          <a:prstGeom prst="rect">
            <a:avLst/>
          </a:prstGeom>
        </p:spPr>
      </p:pic>
      <p:sp>
        <p:nvSpPr>
          <p:cNvPr id="8" name="TextBox 7"/>
          <p:cNvSpPr txBox="1"/>
          <p:nvPr/>
        </p:nvSpPr>
        <p:spPr>
          <a:xfrm>
            <a:off x="374649" y="4797152"/>
            <a:ext cx="4376006" cy="923330"/>
          </a:xfrm>
          <a:prstGeom prst="rect">
            <a:avLst/>
          </a:prstGeom>
          <a:noFill/>
        </p:spPr>
        <p:txBody>
          <a:bodyPr wrap="none" rtlCol="0">
            <a:spAutoFit/>
          </a:bodyPr>
          <a:lstStyle/>
          <a:p>
            <a:r>
              <a:rPr lang="en-IN" dirty="0" smtClean="0"/>
              <a:t>Best Model :</a:t>
            </a:r>
          </a:p>
          <a:p>
            <a:endParaRPr lang="en-IN" dirty="0"/>
          </a:p>
          <a:p>
            <a:r>
              <a:rPr lang="en-IN" dirty="0" smtClean="0">
                <a:solidFill>
                  <a:srgbClr val="FF0000"/>
                </a:solidFill>
              </a:rPr>
              <a:t>XG Boost </a:t>
            </a:r>
            <a:r>
              <a:rPr lang="en-IN" dirty="0" smtClean="0"/>
              <a:t>was best , based on precision score</a:t>
            </a:r>
          </a:p>
        </p:txBody>
      </p:sp>
    </p:spTree>
    <p:extLst>
      <p:ext uri="{BB962C8B-B14F-4D97-AF65-F5344CB8AC3E}">
        <p14:creationId xmlns:p14="http://schemas.microsoft.com/office/powerpoint/2010/main" val="999610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260648"/>
            <a:ext cx="7488832" cy="430887"/>
          </a:xfrm>
          <a:prstGeom prst="rect">
            <a:avLst/>
          </a:prstGeom>
          <a:noFill/>
        </p:spPr>
        <p:txBody>
          <a:bodyPr wrap="square" rtlCol="0">
            <a:spAutoFit/>
          </a:bodyPr>
          <a:lstStyle/>
          <a:p>
            <a:r>
              <a:rPr lang="en-IN" sz="2200" b="1" dirty="0" smtClean="0"/>
              <a:t>Conclusion</a:t>
            </a:r>
            <a:endParaRPr lang="en-IN" sz="2200" b="1" dirty="0"/>
          </a:p>
        </p:txBody>
      </p:sp>
      <p:sp>
        <p:nvSpPr>
          <p:cNvPr id="5" name="TextBox 4"/>
          <p:cNvSpPr txBox="1"/>
          <p:nvPr/>
        </p:nvSpPr>
        <p:spPr>
          <a:xfrm>
            <a:off x="51126" y="980728"/>
            <a:ext cx="9118522" cy="3970318"/>
          </a:xfrm>
          <a:prstGeom prst="rect">
            <a:avLst/>
          </a:prstGeom>
          <a:noFill/>
        </p:spPr>
        <p:txBody>
          <a:bodyPr wrap="none" rtlCol="0">
            <a:spAutoFit/>
          </a:bodyPr>
          <a:lstStyle/>
          <a:p>
            <a:pPr marL="285750" indent="-285750">
              <a:buFont typeface="Wingdings" panose="05000000000000000000" pitchFamily="2" charset="2"/>
              <a:buChar char="Ø"/>
            </a:pPr>
            <a:r>
              <a:rPr lang="en-US" dirty="0">
                <a:cs typeface="Calibri" panose="020F0502020204030204" pitchFamily="34" charset="0"/>
              </a:rPr>
              <a:t>Bronze Plan, Silver Plan and Annual Silver Plan </a:t>
            </a:r>
            <a:r>
              <a:rPr lang="en-US" b="1" dirty="0">
                <a:cs typeface="Calibri" panose="020F0502020204030204" pitchFamily="34" charset="0"/>
              </a:rPr>
              <a:t>needs modifications in the </a:t>
            </a:r>
            <a:r>
              <a:rPr lang="en-US" b="1" dirty="0" smtClean="0">
                <a:cs typeface="Calibri" panose="020F0502020204030204" pitchFamily="34" charset="0"/>
              </a:rPr>
              <a:t>product</a:t>
            </a:r>
          </a:p>
          <a:p>
            <a:r>
              <a:rPr lang="en-US" b="1" dirty="0" smtClean="0">
                <a:cs typeface="Calibri" panose="020F0502020204030204" pitchFamily="34" charset="0"/>
              </a:rPr>
              <a:t> </a:t>
            </a:r>
            <a:r>
              <a:rPr lang="en-US" b="1" dirty="0">
                <a:cs typeface="Calibri" panose="020F0502020204030204" pitchFamily="34" charset="0"/>
              </a:rPr>
              <a:t>features </a:t>
            </a:r>
            <a:r>
              <a:rPr lang="en-US" dirty="0">
                <a:cs typeface="Calibri" panose="020F0502020204030204" pitchFamily="34" charset="0"/>
              </a:rPr>
              <a:t>due to higher commission to sales roll outs and claim </a:t>
            </a:r>
            <a:r>
              <a:rPr lang="en-US" dirty="0" smtClean="0">
                <a:cs typeface="Calibri" panose="020F0502020204030204" pitchFamily="34" charset="0"/>
              </a:rPr>
              <a:t>rates.</a:t>
            </a:r>
          </a:p>
          <a:p>
            <a:endParaRPr lang="en-US" dirty="0" smtClean="0">
              <a:cs typeface="Calibri" panose="020F0502020204030204" pitchFamily="34" charset="0"/>
            </a:endParaRPr>
          </a:p>
          <a:p>
            <a:endParaRPr lang="en-US" dirty="0" smtClean="0">
              <a:cs typeface="Calibri" panose="020F0502020204030204" pitchFamily="34" charset="0"/>
            </a:endParaRPr>
          </a:p>
          <a:p>
            <a:pPr marL="285750" indent="-285750">
              <a:buFont typeface="Wingdings" panose="05000000000000000000" pitchFamily="2" charset="2"/>
              <a:buChar char="Ø"/>
            </a:pPr>
            <a:r>
              <a:rPr lang="en-US" dirty="0" smtClean="0">
                <a:cs typeface="Calibri" panose="020F0502020204030204" pitchFamily="34" charset="0"/>
              </a:rPr>
              <a:t>Average age of personas travelling is 40 years.</a:t>
            </a:r>
          </a:p>
          <a:p>
            <a:pPr marL="285750" indent="-285750">
              <a:buFont typeface="Wingdings" panose="05000000000000000000" pitchFamily="2" charset="2"/>
              <a:buChar char="Ø"/>
            </a:pPr>
            <a:endParaRPr lang="en-US" dirty="0" smtClean="0">
              <a:cs typeface="Calibri" panose="020F0502020204030204" pitchFamily="34" charset="0"/>
            </a:endParaRPr>
          </a:p>
          <a:p>
            <a:endParaRPr lang="en-US" dirty="0" smtClean="0">
              <a:cs typeface="Calibri" panose="020F0502020204030204" pitchFamily="34" charset="0"/>
            </a:endParaRPr>
          </a:p>
          <a:p>
            <a:pPr marL="285750" indent="-285750">
              <a:buFont typeface="Wingdings" panose="05000000000000000000" pitchFamily="2" charset="2"/>
              <a:buChar char="Ø"/>
            </a:pPr>
            <a:r>
              <a:rPr lang="en-US" dirty="0" smtClean="0">
                <a:cs typeface="Calibri" panose="020F0502020204030204" pitchFamily="34" charset="0"/>
              </a:rPr>
              <a:t>Destination wise, persons travelling to Singapore, South Africa and Nepal are claiming  most.</a:t>
            </a:r>
          </a:p>
          <a:p>
            <a:pPr marL="285750" indent="-285750">
              <a:buFont typeface="Wingdings" panose="05000000000000000000" pitchFamily="2" charset="2"/>
              <a:buChar char="Ø"/>
            </a:pPr>
            <a:endParaRPr lang="en-US" dirty="0" smtClean="0">
              <a:cs typeface="Calibri" panose="020F0502020204030204" pitchFamily="34" charset="0"/>
            </a:endParaRPr>
          </a:p>
          <a:p>
            <a:endParaRPr lang="en-US" dirty="0">
              <a:cs typeface="Calibri" panose="020F0502020204030204" pitchFamily="34" charset="0"/>
            </a:endParaRPr>
          </a:p>
          <a:p>
            <a:pPr marL="285750" indent="-285750">
              <a:buFont typeface="Wingdings" panose="05000000000000000000" pitchFamily="2" charset="2"/>
              <a:buChar char="Ø"/>
            </a:pPr>
            <a:r>
              <a:rPr lang="en-IN" dirty="0" smtClean="0">
                <a:cs typeface="Calibri" panose="020F0502020204030204" pitchFamily="34" charset="0"/>
              </a:rPr>
              <a:t>In Products, </a:t>
            </a:r>
            <a:r>
              <a:rPr lang="en-IN" dirty="0">
                <a:cs typeface="Calibri" panose="020F0502020204030204" pitchFamily="34" charset="0"/>
              </a:rPr>
              <a:t>'Annual Gold Plan‘ , 'Annual Travel Protect Gold‘ , 'Annual Silver Plan' and </a:t>
            </a:r>
            <a:endParaRPr lang="en-IN" dirty="0" smtClean="0">
              <a:cs typeface="Calibri" panose="020F0502020204030204" pitchFamily="34" charset="0"/>
            </a:endParaRPr>
          </a:p>
          <a:p>
            <a:r>
              <a:rPr lang="en-IN" dirty="0" smtClean="0">
                <a:cs typeface="Calibri" panose="020F0502020204030204" pitchFamily="34" charset="0"/>
              </a:rPr>
              <a:t>'Single </a:t>
            </a:r>
            <a:r>
              <a:rPr lang="en-IN" dirty="0">
                <a:cs typeface="Calibri" panose="020F0502020204030204" pitchFamily="34" charset="0"/>
              </a:rPr>
              <a:t>Trip Travel Protect Platinum' have Higher claim Percentage</a:t>
            </a:r>
          </a:p>
          <a:p>
            <a:pPr marL="285750" indent="-285750">
              <a:buFont typeface="Wingdings" panose="05000000000000000000" pitchFamily="2" charset="2"/>
              <a:buChar char="Ø"/>
            </a:pPr>
            <a:endParaRPr lang="en-IN" dirty="0">
              <a:cs typeface="Calibri" panose="020F0502020204030204" pitchFamily="34" charset="0"/>
            </a:endParaRPr>
          </a:p>
          <a:p>
            <a:r>
              <a:rPr lang="en-US" dirty="0" smtClean="0">
                <a:cs typeface="Calibri" panose="020F0502020204030204" pitchFamily="34" charset="0"/>
              </a:rPr>
              <a:t> </a:t>
            </a:r>
            <a:endParaRPr lang="en-IN" dirty="0"/>
          </a:p>
        </p:txBody>
      </p:sp>
    </p:spTree>
    <p:extLst>
      <p:ext uri="{BB962C8B-B14F-4D97-AF65-F5344CB8AC3E}">
        <p14:creationId xmlns:p14="http://schemas.microsoft.com/office/powerpoint/2010/main" val="1762663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704" y="2276872"/>
            <a:ext cx="5537109" cy="1323439"/>
          </a:xfrm>
          <a:prstGeom prst="rect">
            <a:avLst/>
          </a:prstGeom>
          <a:noFill/>
        </p:spPr>
        <p:txBody>
          <a:bodyPr wrap="square" rtlCol="0">
            <a:spAutoFit/>
          </a:bodyPr>
          <a:lstStyle/>
          <a:p>
            <a:r>
              <a:rPr lang="en-IN" sz="8000" dirty="0" smtClean="0"/>
              <a:t>Thank You</a:t>
            </a:r>
            <a:endParaRPr lang="en-IN" sz="8000" dirty="0"/>
          </a:p>
        </p:txBody>
      </p:sp>
      <p:sp>
        <p:nvSpPr>
          <p:cNvPr id="3" name="TextBox 2"/>
          <p:cNvSpPr txBox="1"/>
          <p:nvPr/>
        </p:nvSpPr>
        <p:spPr>
          <a:xfrm>
            <a:off x="7164288" y="5085184"/>
            <a:ext cx="1709827" cy="1477328"/>
          </a:xfrm>
          <a:prstGeom prst="rect">
            <a:avLst/>
          </a:prstGeom>
          <a:noFill/>
        </p:spPr>
        <p:txBody>
          <a:bodyPr wrap="none" rtlCol="0">
            <a:spAutoFit/>
          </a:bodyPr>
          <a:lstStyle/>
          <a:p>
            <a:r>
              <a:rPr lang="en-IN" dirty="0" smtClean="0"/>
              <a:t>      Team  :</a:t>
            </a:r>
          </a:p>
          <a:p>
            <a:r>
              <a:rPr lang="en-IN" dirty="0" smtClean="0"/>
              <a:t>Prashant Yadav</a:t>
            </a:r>
          </a:p>
          <a:p>
            <a:r>
              <a:rPr lang="en-IN" dirty="0" smtClean="0"/>
              <a:t>Abhishek </a:t>
            </a:r>
            <a:r>
              <a:rPr lang="en-IN" dirty="0" err="1" smtClean="0"/>
              <a:t>Bhoite</a:t>
            </a:r>
            <a:endParaRPr lang="en-IN" dirty="0" smtClean="0"/>
          </a:p>
          <a:p>
            <a:r>
              <a:rPr lang="en-IN" dirty="0" smtClean="0"/>
              <a:t>Manisha </a:t>
            </a:r>
            <a:r>
              <a:rPr lang="en-IN" dirty="0" err="1" smtClean="0"/>
              <a:t>Kalita</a:t>
            </a:r>
            <a:endParaRPr lang="en-IN" dirty="0" smtClean="0"/>
          </a:p>
          <a:p>
            <a:r>
              <a:rPr lang="en-IN" dirty="0" smtClean="0"/>
              <a:t>Rohit </a:t>
            </a:r>
            <a:r>
              <a:rPr lang="en-IN" dirty="0" err="1" smtClean="0"/>
              <a:t>gawande</a:t>
            </a:r>
            <a:endParaRPr lang="en-IN" dirty="0"/>
          </a:p>
        </p:txBody>
      </p:sp>
    </p:spTree>
    <p:extLst>
      <p:ext uri="{BB962C8B-B14F-4D97-AF65-F5344CB8AC3E}">
        <p14:creationId xmlns:p14="http://schemas.microsoft.com/office/powerpoint/2010/main" val="2725952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620688"/>
            <a:ext cx="4248472" cy="400110"/>
          </a:xfrm>
          <a:prstGeom prst="rect">
            <a:avLst/>
          </a:prstGeom>
          <a:noFill/>
        </p:spPr>
        <p:txBody>
          <a:bodyPr wrap="square" rtlCol="0">
            <a:spAutoFit/>
          </a:bodyPr>
          <a:lstStyle/>
          <a:p>
            <a:r>
              <a:rPr lang="en-IN" sz="2000" b="1" u="sng" dirty="0"/>
              <a:t>Table of Contents:</a:t>
            </a:r>
          </a:p>
        </p:txBody>
      </p:sp>
      <p:sp>
        <p:nvSpPr>
          <p:cNvPr id="3" name="TextBox 2">
            <a:extLst>
              <a:ext uri="{FF2B5EF4-FFF2-40B4-BE49-F238E27FC236}">
                <a16:creationId xmlns:a16="http://schemas.microsoft.com/office/drawing/2014/main" id="{9251AD5C-CB98-4059-9FE4-F57C35852D77}"/>
              </a:ext>
            </a:extLst>
          </p:cNvPr>
          <p:cNvSpPr txBox="1"/>
          <p:nvPr/>
        </p:nvSpPr>
        <p:spPr>
          <a:xfrm>
            <a:off x="899592" y="1412776"/>
            <a:ext cx="5040560" cy="286232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IN" dirty="0"/>
              <a:t>EDA &amp; Visualization</a:t>
            </a:r>
          </a:p>
          <a:p>
            <a:pPr marL="285750" indent="-285750" algn="just">
              <a:lnSpc>
                <a:spcPct val="150000"/>
              </a:lnSpc>
              <a:buFont typeface="Wingdings" panose="05000000000000000000" pitchFamily="2" charset="2"/>
              <a:buChar char="v"/>
            </a:pPr>
            <a:r>
              <a:rPr lang="en-IN" dirty="0"/>
              <a:t>Feature Engineering</a:t>
            </a:r>
          </a:p>
          <a:p>
            <a:pPr marL="285750" indent="-285750" algn="just">
              <a:lnSpc>
                <a:spcPct val="150000"/>
              </a:lnSpc>
              <a:buFont typeface="Wingdings" panose="05000000000000000000" pitchFamily="2" charset="2"/>
              <a:buChar char="v"/>
            </a:pPr>
            <a:r>
              <a:rPr lang="en-IN" dirty="0"/>
              <a:t>Feature Selection</a:t>
            </a:r>
          </a:p>
          <a:p>
            <a:pPr marL="285750" indent="-285750" algn="just">
              <a:lnSpc>
                <a:spcPct val="150000"/>
              </a:lnSpc>
              <a:buFont typeface="Wingdings" panose="05000000000000000000" pitchFamily="2" charset="2"/>
              <a:buChar char="v"/>
            </a:pPr>
            <a:r>
              <a:rPr lang="en-IN" dirty="0"/>
              <a:t>Model Building</a:t>
            </a:r>
          </a:p>
          <a:p>
            <a:pPr marL="285750" indent="-285750" algn="just">
              <a:lnSpc>
                <a:spcPct val="150000"/>
              </a:lnSpc>
              <a:buFont typeface="Wingdings" panose="05000000000000000000" pitchFamily="2" charset="2"/>
              <a:buChar char="v"/>
            </a:pPr>
            <a:r>
              <a:rPr lang="en-IN" dirty="0"/>
              <a:t>Conclusion</a:t>
            </a:r>
          </a:p>
          <a:p>
            <a:pPr algn="just">
              <a:lnSpc>
                <a:spcPct val="150000"/>
              </a:lnSpc>
            </a:pPr>
            <a:endParaRPr lang="en-IN" dirty="0"/>
          </a:p>
          <a:p>
            <a:endParaRPr lang="en-US" dirty="0"/>
          </a:p>
        </p:txBody>
      </p:sp>
    </p:spTree>
    <p:extLst>
      <p:ext uri="{BB962C8B-B14F-4D97-AF65-F5344CB8AC3E}">
        <p14:creationId xmlns:p14="http://schemas.microsoft.com/office/powerpoint/2010/main" val="3931185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548680"/>
            <a:ext cx="7920880" cy="4524315"/>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Rectangle: Rounded Corners 3">
            <a:extLst>
              <a:ext uri="{FF2B5EF4-FFF2-40B4-BE49-F238E27FC236}">
                <a16:creationId xmlns:a16="http://schemas.microsoft.com/office/drawing/2014/main" id="{D9B11283-D447-4FE3-8F6D-412771B17376}"/>
              </a:ext>
            </a:extLst>
          </p:cNvPr>
          <p:cNvSpPr/>
          <p:nvPr/>
        </p:nvSpPr>
        <p:spPr>
          <a:xfrm>
            <a:off x="251520" y="116632"/>
            <a:ext cx="295232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t>EDA &amp; Visualization</a:t>
            </a:r>
          </a:p>
        </p:txBody>
      </p:sp>
      <p:pic>
        <p:nvPicPr>
          <p:cNvPr id="6" name="Picture 5" descr="Graphical user interface&#10;&#10;Description automatically generated">
            <a:extLst>
              <a:ext uri="{FF2B5EF4-FFF2-40B4-BE49-F238E27FC236}">
                <a16:creationId xmlns:a16="http://schemas.microsoft.com/office/drawing/2014/main" id="{D04B3FB3-F9AE-4969-97CF-47390F4D2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412775"/>
            <a:ext cx="7056784" cy="3888432"/>
          </a:xfrm>
          <a:prstGeom prst="rect">
            <a:avLst/>
          </a:prstGeom>
        </p:spPr>
      </p:pic>
      <p:sp>
        <p:nvSpPr>
          <p:cNvPr id="3" name="TextBox 2"/>
          <p:cNvSpPr txBox="1"/>
          <p:nvPr/>
        </p:nvSpPr>
        <p:spPr>
          <a:xfrm>
            <a:off x="251520" y="836712"/>
            <a:ext cx="3564117" cy="646331"/>
          </a:xfrm>
          <a:prstGeom prst="rect">
            <a:avLst/>
          </a:prstGeom>
          <a:noFill/>
        </p:spPr>
        <p:txBody>
          <a:bodyPr wrap="none" rtlCol="0">
            <a:spAutoFit/>
          </a:bodyPr>
          <a:lstStyle/>
          <a:p>
            <a:r>
              <a:rPr lang="en-IN" dirty="0"/>
              <a:t>What is the strength of the dataset?</a:t>
            </a:r>
          </a:p>
          <a:p>
            <a:endParaRPr lang="en-IN" dirty="0"/>
          </a:p>
        </p:txBody>
      </p:sp>
      <p:sp>
        <p:nvSpPr>
          <p:cNvPr id="5" name="TextBox 4"/>
          <p:cNvSpPr txBox="1"/>
          <p:nvPr/>
        </p:nvSpPr>
        <p:spPr>
          <a:xfrm>
            <a:off x="251520" y="5649058"/>
            <a:ext cx="7830157" cy="923330"/>
          </a:xfrm>
          <a:prstGeom prst="rect">
            <a:avLst/>
          </a:prstGeom>
          <a:noFill/>
        </p:spPr>
        <p:txBody>
          <a:bodyPr wrap="none" rtlCol="0">
            <a:spAutoFit/>
          </a:bodyPr>
          <a:lstStyle/>
          <a:p>
            <a:r>
              <a:rPr lang="en-IN" dirty="0" smtClean="0"/>
              <a:t>Inference :</a:t>
            </a:r>
          </a:p>
          <a:p>
            <a:r>
              <a:rPr lang="en-IN" b="1" dirty="0" smtClean="0"/>
              <a:t>From </a:t>
            </a:r>
            <a:r>
              <a:rPr lang="en-IN" b="1" dirty="0"/>
              <a:t>a given </a:t>
            </a:r>
            <a:r>
              <a:rPr lang="en-IN" b="1" dirty="0" smtClean="0"/>
              <a:t>dataset </a:t>
            </a:r>
            <a:r>
              <a:rPr lang="en-IN" b="1" dirty="0"/>
              <a:t>we could see there are total 52310 cases and 11 Features.  </a:t>
            </a:r>
          </a:p>
          <a:p>
            <a:endParaRPr lang="en-IN" dirty="0"/>
          </a:p>
        </p:txBody>
      </p:sp>
    </p:spTree>
    <p:extLst>
      <p:ext uri="{BB962C8B-B14F-4D97-AF65-F5344CB8AC3E}">
        <p14:creationId xmlns:p14="http://schemas.microsoft.com/office/powerpoint/2010/main" val="183876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5596" y="188640"/>
            <a:ext cx="7272808" cy="590931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Are </a:t>
            </a:r>
            <a:r>
              <a:rPr lang="en-IN" dirty="0"/>
              <a:t>there any data discrepancies? If they are what should be our approach to handle them?</a:t>
            </a:r>
          </a:p>
          <a:p>
            <a:endParaRPr lang="en-IN" dirty="0"/>
          </a:p>
          <a:p>
            <a:endParaRPr lang="en-IN" dirty="0"/>
          </a:p>
          <a:p>
            <a:endParaRPr lang="en-IN" dirty="0"/>
          </a:p>
          <a:p>
            <a:r>
              <a:rPr lang="en-IN" b="1" u="sng" dirty="0">
                <a:solidFill>
                  <a:schemeClr val="accent1"/>
                </a:solidFill>
              </a:rPr>
              <a:t>Readings:</a:t>
            </a:r>
            <a:r>
              <a:rPr lang="en-IN" b="1" dirty="0">
                <a:solidFill>
                  <a:schemeClr val="accent1"/>
                </a:solidFill>
              </a:rPr>
              <a:t> We observed that there were no Null values.</a:t>
            </a:r>
          </a:p>
          <a:p>
            <a:endParaRPr lang="en-IN" b="1" dirty="0">
              <a:solidFill>
                <a:schemeClr val="accent1"/>
              </a:solidFill>
            </a:endParaRPr>
          </a:p>
          <a:p>
            <a:endParaRPr lang="en-IN" b="1" dirty="0">
              <a:solidFill>
                <a:schemeClr val="accent1"/>
              </a:solidFill>
            </a:endParaRPr>
          </a:p>
          <a:p>
            <a:pPr marL="285750" indent="-285750">
              <a:buFont typeface="Arial" panose="020B0604020202020204" pitchFamily="34" charset="0"/>
              <a:buChar char="•"/>
            </a:pPr>
            <a:r>
              <a:rPr lang="en-IN" dirty="0" smtClean="0"/>
              <a:t>What </a:t>
            </a:r>
            <a:r>
              <a:rPr lang="en-IN" dirty="0"/>
              <a:t>kind of data Science problem is this</a:t>
            </a:r>
            <a:r>
              <a:rPr lang="en-IN" dirty="0" smtClean="0"/>
              <a:t>?</a:t>
            </a:r>
          </a:p>
          <a:p>
            <a:endParaRPr lang="en-IN" dirty="0"/>
          </a:p>
          <a:p>
            <a:r>
              <a:rPr lang="en-IN" b="1" u="sng" dirty="0">
                <a:solidFill>
                  <a:schemeClr val="accent1"/>
                </a:solidFill>
              </a:rPr>
              <a:t>Readings:</a:t>
            </a:r>
            <a:r>
              <a:rPr lang="en-IN" b="1" dirty="0">
                <a:solidFill>
                  <a:schemeClr val="accent1"/>
                </a:solidFill>
              </a:rPr>
              <a:t> We can see target variable  “Claim“ given in dataset hence this comes under </a:t>
            </a:r>
            <a:r>
              <a:rPr lang="en-IN" b="1" dirty="0" smtClean="0">
                <a:solidFill>
                  <a:schemeClr val="accent1"/>
                </a:solidFill>
              </a:rPr>
              <a:t>Supervised </a:t>
            </a:r>
            <a:r>
              <a:rPr lang="en-IN" b="1" dirty="0">
                <a:solidFill>
                  <a:schemeClr val="accent1"/>
                </a:solidFill>
              </a:rPr>
              <a:t>Machine </a:t>
            </a:r>
            <a:r>
              <a:rPr lang="en-IN" b="1" dirty="0" smtClean="0">
                <a:solidFill>
                  <a:schemeClr val="accent1"/>
                </a:solidFill>
              </a:rPr>
              <a:t>learning !!!!!!</a:t>
            </a:r>
            <a:endParaRPr lang="en-IN" b="1" dirty="0">
              <a:solidFill>
                <a:schemeClr val="accent1"/>
              </a:solidFill>
            </a:endParaRPr>
          </a:p>
          <a:p>
            <a:endParaRPr lang="en-IN" u="sng" dirty="0">
              <a:solidFill>
                <a:srgbClr val="00B0F0"/>
              </a:solidFill>
            </a:endParaRPr>
          </a:p>
          <a:p>
            <a:pPr marL="285750" indent="-285750">
              <a:buFont typeface="Arial" panose="020B0604020202020204" pitchFamily="34" charset="0"/>
              <a:buChar char="•"/>
            </a:pPr>
            <a:r>
              <a:rPr lang="en-IN" dirty="0" smtClean="0"/>
              <a:t>How </a:t>
            </a:r>
            <a:r>
              <a:rPr lang="en-IN" dirty="0"/>
              <a:t>many object and numeric features are there?</a:t>
            </a:r>
          </a:p>
          <a:p>
            <a:endParaRPr lang="en-IN" u="sng" dirty="0">
              <a:solidFill>
                <a:srgbClr val="00B0F0"/>
              </a:solidFill>
            </a:endParaRPr>
          </a:p>
          <a:p>
            <a:r>
              <a:rPr lang="en-IN" b="1" u="sng" dirty="0">
                <a:solidFill>
                  <a:schemeClr val="accent1"/>
                </a:solidFill>
              </a:rPr>
              <a:t>Readings:</a:t>
            </a:r>
            <a:r>
              <a:rPr lang="en-IN" b="1" dirty="0">
                <a:solidFill>
                  <a:schemeClr val="accent1"/>
                </a:solidFill>
              </a:rPr>
              <a:t> We observe that except Duration, Net Sales, Commission (in value) and Age rest of them are  of Categorical types. We have also observed that our target labels “Claim“ is of Categorical type hence this problem statement comes under Classification Problem.</a:t>
            </a:r>
          </a:p>
          <a:p>
            <a:endParaRPr lang="en-IN" dirty="0"/>
          </a:p>
          <a:p>
            <a:endParaRPr lang="en-IN" dirty="0"/>
          </a:p>
        </p:txBody>
      </p:sp>
      <p:pic>
        <p:nvPicPr>
          <p:cNvPr id="5" name="Picture 4"/>
          <p:cNvPicPr/>
          <p:nvPr/>
        </p:nvPicPr>
        <p:blipFill rotWithShape="1">
          <a:blip r:embed="rId2"/>
          <a:srcRect l="19548" t="27424" r="64096" b="67936"/>
          <a:stretch/>
        </p:blipFill>
        <p:spPr bwMode="auto">
          <a:xfrm>
            <a:off x="1334878" y="980728"/>
            <a:ext cx="3741178" cy="4320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3103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332656"/>
            <a:ext cx="7560840" cy="1754326"/>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Are </a:t>
            </a:r>
            <a:r>
              <a:rPr lang="en-IN" dirty="0"/>
              <a:t>there any feature which are not making sense and we can remove the same from dataset</a:t>
            </a:r>
            <a:r>
              <a:rPr lang="en-IN" dirty="0" smtClean="0"/>
              <a:t>?</a:t>
            </a:r>
            <a:endParaRPr lang="en-IN" dirty="0"/>
          </a:p>
          <a:p>
            <a:endParaRPr lang="en-IN" dirty="0"/>
          </a:p>
          <a:p>
            <a:r>
              <a:rPr lang="en-IN" b="1" u="sng" dirty="0">
                <a:solidFill>
                  <a:schemeClr val="accent1"/>
                </a:solidFill>
              </a:rPr>
              <a:t>Readings:</a:t>
            </a:r>
            <a:r>
              <a:rPr lang="en-IN" b="1" dirty="0">
                <a:solidFill>
                  <a:schemeClr val="accent1"/>
                </a:solidFill>
              </a:rPr>
              <a:t> Post going through the entire data, we concluded that few of the feature are not going to help us in analysis and we can remove them. </a:t>
            </a:r>
            <a:endParaRPr lang="en-IN" dirty="0"/>
          </a:p>
          <a:p>
            <a:endParaRPr lang="en-IN" dirty="0"/>
          </a:p>
        </p:txBody>
      </p:sp>
    </p:spTree>
    <p:extLst>
      <p:ext uri="{BB962C8B-B14F-4D97-AF65-F5344CB8AC3E}">
        <p14:creationId xmlns:p14="http://schemas.microsoft.com/office/powerpoint/2010/main" val="1085667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9552" y="953073"/>
            <a:ext cx="5040560" cy="4241066"/>
          </a:xfrm>
          <a:prstGeom prst="rect">
            <a:avLst/>
          </a:prstGeom>
        </p:spPr>
      </p:pic>
      <p:sp>
        <p:nvSpPr>
          <p:cNvPr id="3" name="TextBox 2"/>
          <p:cNvSpPr txBox="1"/>
          <p:nvPr/>
        </p:nvSpPr>
        <p:spPr>
          <a:xfrm>
            <a:off x="539552" y="412570"/>
            <a:ext cx="5512599" cy="369332"/>
          </a:xfrm>
          <a:prstGeom prst="rect">
            <a:avLst/>
          </a:prstGeom>
          <a:noFill/>
        </p:spPr>
        <p:txBody>
          <a:bodyPr wrap="none" rtlCol="0">
            <a:spAutoFit/>
          </a:bodyPr>
          <a:lstStyle/>
          <a:p>
            <a:r>
              <a:rPr lang="en-IN" dirty="0" smtClean="0"/>
              <a:t>How many insurance policies were sold by each agency ?</a:t>
            </a:r>
            <a:endParaRPr lang="en-IN" dirty="0"/>
          </a:p>
        </p:txBody>
      </p:sp>
      <p:sp>
        <p:nvSpPr>
          <p:cNvPr id="4" name="TextBox 3"/>
          <p:cNvSpPr txBox="1"/>
          <p:nvPr/>
        </p:nvSpPr>
        <p:spPr>
          <a:xfrm>
            <a:off x="447186" y="5373216"/>
            <a:ext cx="7192354" cy="923330"/>
          </a:xfrm>
          <a:prstGeom prst="rect">
            <a:avLst/>
          </a:prstGeom>
          <a:noFill/>
        </p:spPr>
        <p:txBody>
          <a:bodyPr wrap="none" rtlCol="0">
            <a:spAutoFit/>
          </a:bodyPr>
          <a:lstStyle/>
          <a:p>
            <a:r>
              <a:rPr lang="en-IN" dirty="0" smtClean="0"/>
              <a:t>Inference :</a:t>
            </a:r>
          </a:p>
          <a:p>
            <a:r>
              <a:rPr lang="en-IN" dirty="0" smtClean="0"/>
              <a:t>From above graph, we can conclude that EPX is selling most of the policies, </a:t>
            </a:r>
          </a:p>
          <a:p>
            <a:r>
              <a:rPr lang="en-IN" dirty="0" smtClean="0"/>
              <a:t>while ADM is lowest in selling the policies</a:t>
            </a:r>
            <a:endParaRPr lang="en-IN" dirty="0"/>
          </a:p>
        </p:txBody>
      </p:sp>
    </p:spTree>
    <p:extLst>
      <p:ext uri="{BB962C8B-B14F-4D97-AF65-F5344CB8AC3E}">
        <p14:creationId xmlns:p14="http://schemas.microsoft.com/office/powerpoint/2010/main" val="554701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649" y="908720"/>
            <a:ext cx="9136413" cy="4372104"/>
          </a:xfrm>
          <a:prstGeom prst="rect">
            <a:avLst/>
          </a:prstGeom>
        </p:spPr>
      </p:pic>
      <p:sp>
        <p:nvSpPr>
          <p:cNvPr id="3" name="TextBox 2"/>
          <p:cNvSpPr txBox="1"/>
          <p:nvPr/>
        </p:nvSpPr>
        <p:spPr>
          <a:xfrm>
            <a:off x="0" y="260648"/>
            <a:ext cx="5020733" cy="754053"/>
          </a:xfrm>
          <a:prstGeom prst="rect">
            <a:avLst/>
          </a:prstGeom>
          <a:noFill/>
        </p:spPr>
        <p:txBody>
          <a:bodyPr wrap="none" rtlCol="0">
            <a:spAutoFit/>
          </a:bodyPr>
          <a:lstStyle/>
          <a:p>
            <a:r>
              <a:rPr lang="en-IN" sz="2500" dirty="0" smtClean="0"/>
              <a:t>Claim analysis with respect to agency</a:t>
            </a:r>
          </a:p>
          <a:p>
            <a:endParaRPr lang="en-IN" dirty="0"/>
          </a:p>
        </p:txBody>
      </p:sp>
      <p:sp>
        <p:nvSpPr>
          <p:cNvPr id="4" name="TextBox 3"/>
          <p:cNvSpPr txBox="1"/>
          <p:nvPr/>
        </p:nvSpPr>
        <p:spPr>
          <a:xfrm>
            <a:off x="179512" y="5661248"/>
            <a:ext cx="7260385" cy="646331"/>
          </a:xfrm>
          <a:prstGeom prst="rect">
            <a:avLst/>
          </a:prstGeom>
          <a:noFill/>
        </p:spPr>
        <p:txBody>
          <a:bodyPr wrap="none" rtlCol="0">
            <a:spAutoFit/>
          </a:bodyPr>
          <a:lstStyle/>
          <a:p>
            <a:r>
              <a:rPr lang="en-IN" dirty="0" smtClean="0"/>
              <a:t>Inference :</a:t>
            </a:r>
          </a:p>
          <a:p>
            <a:r>
              <a:rPr lang="en-IN" dirty="0" smtClean="0"/>
              <a:t>From above graph, we observed the claim data with respect to each agency.</a:t>
            </a:r>
            <a:endParaRPr lang="en-IN" dirty="0"/>
          </a:p>
        </p:txBody>
      </p:sp>
    </p:spTree>
    <p:extLst>
      <p:ext uri="{BB962C8B-B14F-4D97-AF65-F5344CB8AC3E}">
        <p14:creationId xmlns:p14="http://schemas.microsoft.com/office/powerpoint/2010/main" val="4117712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5229200"/>
            <a:ext cx="8759962" cy="1754326"/>
          </a:xfrm>
          <a:prstGeom prst="rect">
            <a:avLst/>
          </a:prstGeom>
          <a:noFill/>
        </p:spPr>
        <p:txBody>
          <a:bodyPr wrap="none" rtlCol="0">
            <a:spAutoFit/>
          </a:bodyPr>
          <a:lstStyle/>
          <a:p>
            <a:r>
              <a:rPr lang="en-IN" dirty="0" smtClean="0"/>
              <a:t>Inference :</a:t>
            </a:r>
          </a:p>
          <a:p>
            <a:r>
              <a:rPr lang="en-IN" dirty="0" smtClean="0"/>
              <a:t>Claim </a:t>
            </a:r>
            <a:r>
              <a:rPr lang="en-IN" dirty="0"/>
              <a:t>rate of particular agency and the line plot is for their average </a:t>
            </a:r>
            <a:r>
              <a:rPr lang="en-IN" dirty="0" smtClean="0"/>
              <a:t>commission (Left graph)</a:t>
            </a:r>
          </a:p>
          <a:p>
            <a:r>
              <a:rPr lang="en-IN" u="sng" dirty="0" smtClean="0"/>
              <a:t>Also , </a:t>
            </a:r>
            <a:r>
              <a:rPr lang="en-IN" dirty="0" smtClean="0"/>
              <a:t>The </a:t>
            </a:r>
            <a:r>
              <a:rPr lang="en-IN" dirty="0"/>
              <a:t>Target variable is highly imbalanced. Not Claimed (Class 0) is dominating </a:t>
            </a:r>
            <a:endParaRPr lang="en-IN" dirty="0" smtClean="0"/>
          </a:p>
          <a:p>
            <a:r>
              <a:rPr lang="en-IN" dirty="0" smtClean="0"/>
              <a:t>over </a:t>
            </a:r>
            <a:r>
              <a:rPr lang="en-IN" dirty="0"/>
              <a:t>Claimed(Class 1). Not Claimed is 83.33% and Claimed is 16.66</a:t>
            </a:r>
            <a:r>
              <a:rPr lang="en-IN" dirty="0" smtClean="0"/>
              <a:t>%. (Right graph)</a:t>
            </a:r>
            <a:endParaRPr lang="en-IN" u="sng" dirty="0"/>
          </a:p>
          <a:p>
            <a:endParaRPr lang="en-IN" dirty="0"/>
          </a:p>
          <a:p>
            <a:endParaRPr lang="en-IN" dirty="0"/>
          </a:p>
        </p:txBody>
      </p:sp>
      <p:sp>
        <p:nvSpPr>
          <p:cNvPr id="5" name="TextBox 4"/>
          <p:cNvSpPr txBox="1"/>
          <p:nvPr/>
        </p:nvSpPr>
        <p:spPr>
          <a:xfrm>
            <a:off x="253766" y="456650"/>
            <a:ext cx="6622967" cy="923330"/>
          </a:xfrm>
          <a:prstGeom prst="rect">
            <a:avLst/>
          </a:prstGeom>
          <a:noFill/>
        </p:spPr>
        <p:txBody>
          <a:bodyPr wrap="none" rtlCol="0">
            <a:spAutoFit/>
          </a:bodyPr>
          <a:lstStyle/>
          <a:p>
            <a:r>
              <a:rPr lang="en-IN" dirty="0" smtClean="0"/>
              <a:t>“Agency” &amp; “Agency Type” wise “Claim Rate”  &amp; “Mean Commission”</a:t>
            </a:r>
          </a:p>
          <a:p>
            <a:endParaRPr lang="en-IN" dirty="0" smtClean="0"/>
          </a:p>
          <a:p>
            <a:endParaRPr lang="en-IN" dirty="0"/>
          </a:p>
        </p:txBody>
      </p:sp>
      <p:pic>
        <p:nvPicPr>
          <p:cNvPr id="6" name="Picture 5"/>
          <p:cNvPicPr>
            <a:picLocks noChangeAspect="1"/>
          </p:cNvPicPr>
          <p:nvPr/>
        </p:nvPicPr>
        <p:blipFill>
          <a:blip r:embed="rId2"/>
          <a:stretch>
            <a:fillRect/>
          </a:stretch>
        </p:blipFill>
        <p:spPr>
          <a:xfrm>
            <a:off x="251520" y="980728"/>
            <a:ext cx="8208912" cy="4084434"/>
          </a:xfrm>
          <a:prstGeom prst="rect">
            <a:avLst/>
          </a:prstGeom>
        </p:spPr>
      </p:pic>
    </p:spTree>
    <p:extLst>
      <p:ext uri="{BB962C8B-B14F-4D97-AF65-F5344CB8AC3E}">
        <p14:creationId xmlns:p14="http://schemas.microsoft.com/office/powerpoint/2010/main" val="3392975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3314</TotalTime>
  <Words>1184</Words>
  <Application>Microsoft Office PowerPoint</Application>
  <PresentationFormat>On-screen Show (4:3)</PresentationFormat>
  <Paragraphs>171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Gawande, Rohit</cp:lastModifiedBy>
  <cp:revision>482</cp:revision>
  <dcterms:created xsi:type="dcterms:W3CDTF">2020-02-22T14:35:34Z</dcterms:created>
  <dcterms:modified xsi:type="dcterms:W3CDTF">2020-10-30T17:19:55Z</dcterms:modified>
</cp:coreProperties>
</file>