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581900" cy="10706100"/>
  <p:notesSz cx="75819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2100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642" y="3318891"/>
            <a:ext cx="644461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7285" y="5995416"/>
            <a:ext cx="530733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9095" y="2462403"/>
            <a:ext cx="3298126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4678" y="2462403"/>
            <a:ext cx="3298126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446531"/>
            <a:ext cx="1752600" cy="63093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4628" y="445008"/>
            <a:ext cx="1813560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179" y="1514982"/>
            <a:ext cx="628754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F81B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860" y="3093720"/>
            <a:ext cx="6712178" cy="5852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7846" y="9956673"/>
            <a:ext cx="2426208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9095" y="9956673"/>
            <a:ext cx="1743837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8968" y="9956673"/>
            <a:ext cx="1743837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3399" y="1773174"/>
            <a:ext cx="1845310" cy="72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805">
              <a:lnSpc>
                <a:spcPct val="1391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Name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r>
              <a:rPr sz="1100" b="1" spc="18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Abhishek</a:t>
            </a:r>
            <a:r>
              <a:rPr sz="1100" b="1" spc="16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Chambyal </a:t>
            </a:r>
            <a:r>
              <a:rPr sz="1100" b="1" spc="-26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Sec:-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6/A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b="1" spc="-5" dirty="0">
                <a:latin typeface="Times New Roman"/>
                <a:cs typeface="Times New Roman"/>
              </a:rPr>
              <a:t>Sub</a:t>
            </a:r>
            <a:r>
              <a:rPr sz="1100" b="1" dirty="0">
                <a:latin typeface="Times New Roman"/>
                <a:cs typeface="Times New Roman"/>
              </a:rPr>
              <a:t>je</a:t>
            </a:r>
            <a:r>
              <a:rPr sz="1100" b="1" spc="-15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t:</a:t>
            </a:r>
            <a:r>
              <a:rPr sz="1100" b="1" spc="-8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Py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r>
              <a:rPr sz="1100" b="1" spc="-5" dirty="0">
                <a:latin typeface="Times New Roman"/>
                <a:cs typeface="Times New Roman"/>
              </a:rPr>
              <a:t>ho</a:t>
            </a:r>
            <a:r>
              <a:rPr sz="1100" b="1" dirty="0">
                <a:latin typeface="Times New Roman"/>
                <a:cs typeface="Times New Roman"/>
              </a:rPr>
              <a:t>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-5" dirty="0">
                <a:latin typeface="Times New Roman"/>
                <a:cs typeface="Times New Roman"/>
              </a:rPr>
              <a:t>og</a:t>
            </a:r>
            <a:r>
              <a:rPr sz="1100" b="1" spc="-15" dirty="0">
                <a:latin typeface="Times New Roman"/>
                <a:cs typeface="Times New Roman"/>
              </a:rPr>
              <a:t>r</a:t>
            </a:r>
            <a:r>
              <a:rPr sz="1100" b="1" spc="-5" dirty="0">
                <a:latin typeface="Times New Roman"/>
                <a:cs typeface="Times New Roman"/>
              </a:rPr>
              <a:t>a</a:t>
            </a:r>
            <a:r>
              <a:rPr sz="1100" b="1" spc="-10" dirty="0">
                <a:latin typeface="Times New Roman"/>
                <a:cs typeface="Times New Roman"/>
              </a:rPr>
              <a:t>m</a:t>
            </a:r>
            <a:r>
              <a:rPr sz="1100" b="1" dirty="0">
                <a:latin typeface="Times New Roman"/>
                <a:cs typeface="Times New Roman"/>
              </a:rPr>
              <a:t>m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spc="-5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535" y="1837944"/>
            <a:ext cx="13487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Roll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no.:24MCA20371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399" y="2621280"/>
            <a:ext cx="15589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Subject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Code:24CAT-601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 marR="39243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Student</a:t>
            </a:r>
            <a:r>
              <a:rPr spc="-30" dirty="0"/>
              <a:t> </a:t>
            </a:r>
            <a:r>
              <a:rPr spc="-5" dirty="0"/>
              <a:t>Management</a:t>
            </a:r>
            <a:r>
              <a:rPr spc="-10" dirty="0"/>
              <a:t> </a:t>
            </a:r>
            <a:r>
              <a:rPr spc="-5" dirty="0"/>
              <a:t>System</a:t>
            </a:r>
          </a:p>
          <a:p>
            <a:pPr marL="59690">
              <a:lnSpc>
                <a:spcPct val="100000"/>
              </a:lnSpc>
              <a:spcBef>
                <a:spcPts val="25"/>
              </a:spcBef>
            </a:pPr>
            <a:endParaRPr spc="-5" dirty="0"/>
          </a:p>
          <a:p>
            <a:pPr marL="72390">
              <a:lnSpc>
                <a:spcPct val="100000"/>
              </a:lnSpc>
            </a:pPr>
            <a:r>
              <a:rPr spc="-5" dirty="0">
                <a:solidFill>
                  <a:srgbClr val="4F81B9"/>
                </a:solidFill>
                <a:latin typeface="Cambria"/>
                <a:cs typeface="Cambria"/>
              </a:rPr>
              <a:t>Introduction</a:t>
            </a:r>
          </a:p>
          <a:p>
            <a:pPr marL="72390" marR="307340">
              <a:lnSpc>
                <a:spcPts val="1380"/>
              </a:lnSpc>
              <a:spcBef>
                <a:spcPts val="1425"/>
              </a:spcBef>
            </a:pPr>
            <a:r>
              <a:rPr sz="1200" b="0" spc="-5" dirty="0">
                <a:latin typeface="Times New Roman"/>
                <a:cs typeface="Times New Roman"/>
              </a:rPr>
              <a:t>The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System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(SMS)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sophisticated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software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application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designed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effectively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data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within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educational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institutions.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Developed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using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Python's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Tkinter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library,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this</a:t>
            </a:r>
            <a:r>
              <a:rPr sz="1200" b="0" spc="-5" dirty="0">
                <a:latin typeface="Times New Roman"/>
                <a:cs typeface="Times New Roman"/>
              </a:rPr>
              <a:t> GUI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application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offers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user-friendly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interface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that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simplifies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processes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entering,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displaying,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managing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information.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</a:t>
            </a:r>
            <a:r>
              <a:rPr sz="1200" b="0" spc="-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specifically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tailored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meet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diverse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needs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educational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institutions</a:t>
            </a:r>
            <a:r>
              <a:rPr sz="1200" b="0" dirty="0">
                <a:latin typeface="Times New Roman"/>
                <a:cs typeface="Times New Roman"/>
              </a:rPr>
              <a:t> by</a:t>
            </a:r>
            <a:r>
              <a:rPr sz="1200" b="0" spc="-3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streamlining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administrative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tasks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related</a:t>
            </a:r>
            <a:r>
              <a:rPr sz="1200" b="0" spc="3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management,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thereby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enhancing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both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efficiency</a:t>
            </a:r>
            <a:r>
              <a:rPr sz="1200" b="0" spc="-3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72390" marR="12700">
              <a:lnSpc>
                <a:spcPts val="1380"/>
              </a:lnSpc>
            </a:pPr>
            <a:r>
              <a:rPr sz="1200" b="0" spc="-5" dirty="0">
                <a:latin typeface="Times New Roman"/>
                <a:cs typeface="Times New Roman"/>
              </a:rPr>
              <a:t>With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array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features,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</a:t>
            </a:r>
            <a:r>
              <a:rPr sz="1200" b="0" spc="-5" dirty="0">
                <a:latin typeface="Times New Roman"/>
                <a:cs typeface="Times New Roman"/>
              </a:rPr>
              <a:t> enables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users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vital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components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such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records,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grades,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attendance,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more.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The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system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aims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simplify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 </a:t>
            </a:r>
            <a:r>
              <a:rPr sz="1200" b="0" spc="-5" dirty="0">
                <a:latin typeface="Times New Roman"/>
                <a:cs typeface="Times New Roman"/>
              </a:rPr>
              <a:t>often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complex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tasks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faced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by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educators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administrators,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allowing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them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-5" dirty="0">
                <a:latin typeface="Times New Roman"/>
                <a:cs typeface="Times New Roman"/>
              </a:rPr>
              <a:t> allocate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more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time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critical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aspects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support.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By</a:t>
            </a:r>
            <a:r>
              <a:rPr sz="1200" b="0" spc="-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reducing</a:t>
            </a:r>
            <a:r>
              <a:rPr sz="1200" b="0" spc="-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reliance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paperwork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automating</a:t>
            </a:r>
            <a:r>
              <a:rPr sz="1200" b="0" spc="-3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routine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administrative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tasks,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 </a:t>
            </a:r>
            <a:r>
              <a:rPr sz="1200" b="0" spc="-5" dirty="0">
                <a:latin typeface="Times New Roman"/>
                <a:cs typeface="Times New Roman"/>
              </a:rPr>
              <a:t>empowers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users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focus</a:t>
            </a:r>
            <a:r>
              <a:rPr sz="1200" b="0" dirty="0">
                <a:latin typeface="Times New Roman"/>
                <a:cs typeface="Times New Roman"/>
              </a:rPr>
              <a:t> on </a:t>
            </a:r>
            <a:r>
              <a:rPr sz="1200" b="0" spc="-5" dirty="0">
                <a:latin typeface="Times New Roman"/>
                <a:cs typeface="Times New Roman"/>
              </a:rPr>
              <a:t>enhancing</a:t>
            </a:r>
            <a:r>
              <a:rPr sz="1200" b="0" dirty="0">
                <a:latin typeface="Times New Roman"/>
                <a:cs typeface="Times New Roman"/>
              </a:rPr>
              <a:t> the</a:t>
            </a:r>
            <a:r>
              <a:rPr sz="1200" b="0" spc="-5" dirty="0">
                <a:latin typeface="Times New Roman"/>
                <a:cs typeface="Times New Roman"/>
              </a:rPr>
              <a:t> educational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experience for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students.</a:t>
            </a:r>
            <a:endParaRPr sz="12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2390" marR="50800">
              <a:lnSpc>
                <a:spcPts val="1380"/>
              </a:lnSpc>
            </a:pPr>
            <a:r>
              <a:rPr sz="1200" b="0" spc="-5" dirty="0">
                <a:latin typeface="Times New Roman"/>
                <a:cs typeface="Times New Roman"/>
              </a:rPr>
              <a:t>The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intuitive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interface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 </a:t>
            </a:r>
            <a:r>
              <a:rPr sz="1200" b="0" spc="-5" dirty="0">
                <a:latin typeface="Times New Roman"/>
                <a:cs typeface="Times New Roman"/>
              </a:rPr>
              <a:t>facilitates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easy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navigation,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ensuring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that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users,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regardless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their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technical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expertise,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can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efficiently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operate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system.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Whether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it's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entering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new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information,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updating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existing records,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or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generating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reports,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application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provides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seamless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experience.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Additionally,</a:t>
            </a:r>
            <a:r>
              <a:rPr sz="1200" b="0" spc="3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 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supports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various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functionalities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such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attendance</a:t>
            </a:r>
            <a:r>
              <a:rPr sz="1200" b="0" spc="3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tracking,</a:t>
            </a:r>
            <a:r>
              <a:rPr sz="1200" b="0" spc="3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grade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management,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performance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reporting,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making</a:t>
            </a:r>
            <a:r>
              <a:rPr sz="1200" b="0" spc="-2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invaluable </a:t>
            </a:r>
            <a:r>
              <a:rPr sz="1200" b="0" dirty="0">
                <a:latin typeface="Times New Roman"/>
                <a:cs typeface="Times New Roman"/>
              </a:rPr>
              <a:t>tool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for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educators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seeking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monitor</a:t>
            </a:r>
            <a:r>
              <a:rPr sz="1200" b="0" spc="-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enhance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 outcomes.</a:t>
            </a:r>
            <a:endParaRPr sz="12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2390" marR="5080">
              <a:lnSpc>
                <a:spcPts val="1380"/>
              </a:lnSpc>
              <a:spcBef>
                <a:spcPts val="5"/>
              </a:spcBef>
            </a:pPr>
            <a:r>
              <a:rPr sz="1200" b="0" spc="-5" dirty="0">
                <a:latin typeface="Times New Roman"/>
                <a:cs typeface="Times New Roman"/>
              </a:rPr>
              <a:t>Moreover,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data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security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 </a:t>
            </a:r>
            <a:r>
              <a:rPr sz="1200" b="0" spc="-5" dirty="0">
                <a:latin typeface="Times New Roman"/>
                <a:cs typeface="Times New Roman"/>
              </a:rPr>
              <a:t>fundamental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aspect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of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SMS,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ensuring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that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sensitive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information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is 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protected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compliant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with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privacy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regulations.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This commitment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to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security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fosters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trust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among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users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stakeholders,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creating</a:t>
            </a:r>
            <a:r>
              <a:rPr sz="1200" b="0" spc="-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 </a:t>
            </a:r>
            <a:r>
              <a:rPr sz="1200" b="0" spc="-5" dirty="0">
                <a:latin typeface="Times New Roman"/>
                <a:cs typeface="Times New Roman"/>
              </a:rPr>
              <a:t>safer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environment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for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managing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educational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72390" marR="240029">
              <a:lnSpc>
                <a:spcPts val="1380"/>
              </a:lnSpc>
            </a:pPr>
            <a:r>
              <a:rPr sz="1200" b="0" spc="-10" dirty="0">
                <a:latin typeface="Times New Roman"/>
                <a:cs typeface="Times New Roman"/>
              </a:rPr>
              <a:t>In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summary,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 </a:t>
            </a:r>
            <a:r>
              <a:rPr sz="1200" b="0" spc="-5" dirty="0">
                <a:latin typeface="Times New Roman"/>
                <a:cs typeface="Times New Roman"/>
              </a:rPr>
              <a:t>Student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System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stands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a </a:t>
            </a:r>
            <a:r>
              <a:rPr sz="1200" b="0" spc="-5" dirty="0">
                <a:latin typeface="Times New Roman"/>
                <a:cs typeface="Times New Roman"/>
              </a:rPr>
              <a:t>comprehensive</a:t>
            </a:r>
            <a:r>
              <a:rPr sz="1200" b="0" dirty="0">
                <a:latin typeface="Times New Roman"/>
                <a:cs typeface="Times New Roman"/>
              </a:rPr>
              <a:t> solution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for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educational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institutions,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streamlining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administrative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processes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while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improving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data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accessibility. 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Through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its</a:t>
            </a:r>
            <a:r>
              <a:rPr sz="1200" b="0" spc="-5" dirty="0">
                <a:latin typeface="Times New Roman"/>
                <a:cs typeface="Times New Roman"/>
              </a:rPr>
              <a:t> user-friendly design</a:t>
            </a:r>
            <a:r>
              <a:rPr sz="1200" b="0" spc="2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and robust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features,</a:t>
            </a:r>
            <a:r>
              <a:rPr sz="1200" b="0" spc="2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SMS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not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only</a:t>
            </a:r>
            <a:r>
              <a:rPr sz="1200" b="0" spc="-4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facilitates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management</a:t>
            </a:r>
            <a:r>
              <a:rPr sz="1200" b="0" dirty="0">
                <a:latin typeface="Times New Roman"/>
                <a:cs typeface="Times New Roman"/>
              </a:rPr>
              <a:t> of</a:t>
            </a:r>
            <a:r>
              <a:rPr sz="1200" b="0" spc="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student </a:t>
            </a:r>
            <a:r>
              <a:rPr sz="1200" b="0" spc="-285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information</a:t>
            </a:r>
            <a:r>
              <a:rPr sz="1200" b="0" dirty="0">
                <a:latin typeface="Times New Roman"/>
                <a:cs typeface="Times New Roman"/>
              </a:rPr>
              <a:t> but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also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enhances</a:t>
            </a:r>
            <a:r>
              <a:rPr sz="1200" b="0" spc="15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the</a:t>
            </a:r>
            <a:r>
              <a:rPr sz="1200" b="0" spc="-5" dirty="0">
                <a:latin typeface="Times New Roman"/>
                <a:cs typeface="Times New Roman"/>
              </a:rPr>
              <a:t> overall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educational</a:t>
            </a:r>
            <a:r>
              <a:rPr sz="1200" b="0" dirty="0">
                <a:latin typeface="Times New Roman"/>
                <a:cs typeface="Times New Roman"/>
              </a:rPr>
              <a:t> </a:t>
            </a:r>
            <a:r>
              <a:rPr sz="1200" b="0" spc="-5" dirty="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7179" y="1514982"/>
            <a:ext cx="6287541" cy="369332"/>
          </a:xfrm>
        </p:spPr>
        <p:txBody>
          <a:bodyPr/>
          <a:lstStyle/>
          <a:p>
            <a:r>
              <a:rPr lang="en-IN" smtClean="0"/>
              <a:t>                                      “ PPT”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774445"/>
            <a:ext cx="6513830" cy="853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Use</a:t>
            </a:r>
            <a:r>
              <a:rPr sz="2200" b="1" spc="-105" dirty="0">
                <a:solidFill>
                  <a:srgbClr val="4F81B9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Case</a:t>
            </a:r>
            <a:endParaRPr sz="2200">
              <a:latin typeface="Cambria"/>
              <a:cs typeface="Cambria"/>
            </a:endParaRPr>
          </a:p>
          <a:p>
            <a:pPr marL="15240" marR="72390">
              <a:lnSpc>
                <a:spcPts val="1380"/>
              </a:lnSpc>
              <a:spcBef>
                <a:spcPts val="1395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fast-paced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e-commerce,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 </a:t>
            </a:r>
            <a:r>
              <a:rPr sz="1200" dirty="0">
                <a:latin typeface="Times New Roman"/>
                <a:cs typeface="Times New Roman"/>
              </a:rPr>
              <a:t> shopping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large-scale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e-commerce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outlines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challenges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plays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ser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F81BA"/>
              </a:buClr>
              <a:buFont typeface="Cambria"/>
              <a:buAutoNum type="arabicPeriod"/>
            </a:pPr>
            <a:endParaRPr sz="1150">
              <a:latin typeface="Cambria"/>
              <a:cs typeface="Cambria"/>
            </a:endParaRPr>
          </a:p>
          <a:p>
            <a:pPr marL="15240" marR="203835">
              <a:lnSpc>
                <a:spcPts val="1360"/>
              </a:lnSpc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e-commerce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enter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"shoes"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$100."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79705" lvl="1" indent="-228600">
              <a:lnSpc>
                <a:spcPct val="95900"/>
              </a:lnSpc>
              <a:buSzPct val="90909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Parsing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5" dirty="0">
                <a:latin typeface="Times New Roman"/>
                <a:cs typeface="Times New Roman"/>
              </a:rPr>
              <a:t> Input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query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begins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identify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keywords,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phrases,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special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filters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(e.g.,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brand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preference). Natural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Processing (NLP)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techniques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employed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behind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query.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ns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A"/>
              </a:buClr>
              <a:buFont typeface="Cambria"/>
              <a:buAutoNum type="arabicPeriod" startAt="2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parsed,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4064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Mapping to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Internal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Structures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structured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"shoes"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"product_category"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field).</a:t>
            </a:r>
            <a:endParaRPr sz="1200">
              <a:latin typeface="Times New Roman"/>
              <a:cs typeface="Times New Roman"/>
            </a:endParaRPr>
          </a:p>
          <a:p>
            <a:pPr marL="472440" marR="5461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Incorporating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Preferences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purchases,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favorite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brands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tailor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p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m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zat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F81BA"/>
              </a:buClr>
              <a:buFont typeface="Cambria"/>
              <a:buAutoNum type="arabicPeriod" startAt="3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 execution.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159385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Cost-Based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Optimization</a:t>
            </a:r>
            <a:r>
              <a:rPr sz="1200" spc="-5" dirty="0">
                <a:latin typeface="Times New Roman"/>
                <a:cs typeface="Times New Roman"/>
              </a:rPr>
              <a:t>: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estimated costs,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consumption.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 utilization.</a:t>
            </a:r>
            <a:endParaRPr sz="1200">
              <a:latin typeface="Times New Roman"/>
              <a:cs typeface="Times New Roman"/>
            </a:endParaRPr>
          </a:p>
          <a:p>
            <a:pPr marL="472440" marR="1955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Index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Utilization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leverages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(like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ratings)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accelerate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retrieval.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 times.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4"/>
              <a:tabLst>
                <a:tab pos="159385" algn="l"/>
              </a:tabLst>
            </a:pP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D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is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ri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b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ut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ed</a:t>
            </a:r>
            <a:r>
              <a:rPr sz="1100" b="1" i="1" spc="-7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x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81BA"/>
              </a:buClr>
              <a:buFont typeface="Cambria"/>
              <a:buAutoNum type="arabicPeriod" startAt="4"/>
            </a:pPr>
            <a:endParaRPr sz="1150">
              <a:latin typeface="Cambria"/>
              <a:cs typeface="Cambria"/>
            </a:endParaRPr>
          </a:p>
          <a:p>
            <a:pPr marL="15240" marR="508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large-scale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e-commerce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 distributed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8351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Fragmentation</a:t>
            </a:r>
            <a:r>
              <a:rPr sz="1200" spc="-5" dirty="0">
                <a:latin typeface="Times New Roman"/>
                <a:cs typeface="Times New Roman"/>
              </a:rPr>
              <a:t>: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sub-queries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essential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handling large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marL="472440" marR="33147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Localization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involves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191768"/>
            <a:ext cx="6514465" cy="194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59385" algn="l"/>
              </a:tabLst>
            </a:pP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H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d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ing</a:t>
            </a:r>
            <a:r>
              <a:rPr sz="1100" b="1" i="1" spc="-7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Hi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g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h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Vo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mes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A"/>
              </a:buClr>
              <a:buFont typeface="Cambria"/>
              <a:buAutoNum type="arabicPeriod" startAt="5"/>
            </a:pPr>
            <a:endParaRPr sz="1150">
              <a:latin typeface="Cambria"/>
              <a:cs typeface="Cambria"/>
            </a:endParaRPr>
          </a:p>
          <a:p>
            <a:pPr marL="15240" marR="25781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E-commerce platforms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simultaneous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peak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2446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dirty="0">
                <a:latin typeface="Times New Roman"/>
                <a:cs typeface="Times New Roman"/>
              </a:rPr>
              <a:t>Load</a:t>
            </a:r>
            <a:r>
              <a:rPr sz="1200" b="1" spc="-5" dirty="0">
                <a:latin typeface="Times New Roman"/>
                <a:cs typeface="Times New Roman"/>
              </a:rPr>
              <a:t> Balancing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bottleneck.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Concurrency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maintained.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implementing locking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multi-version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concurrency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(MVCC)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 operations.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3595116"/>
            <a:ext cx="6520180" cy="5966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Returning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Real-Time</a:t>
            </a:r>
            <a:r>
              <a:rPr sz="1100" b="1" i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Results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F81BA"/>
              </a:buClr>
              <a:buFont typeface="Cambria"/>
              <a:buAutoNum type="arabicPeriod" startAt="6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promptly.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9525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Aggregation</a:t>
            </a:r>
            <a:r>
              <a:rPr sz="1200" b="1" dirty="0">
                <a:latin typeface="Times New Roman"/>
                <a:cs typeface="Times New Roman"/>
              </a:rPr>
              <a:t> 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Sorting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sorted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relevance,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user-defined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first.</a:t>
            </a:r>
            <a:endParaRPr sz="1200">
              <a:latin typeface="Times New Roman"/>
              <a:cs typeface="Times New Roman"/>
            </a:endParaRPr>
          </a:p>
          <a:p>
            <a:pPr marL="472440" marR="18605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Displaying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Results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front-end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commerce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ratings.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7"/>
              <a:tabLst>
                <a:tab pos="159385" algn="l"/>
              </a:tabLst>
            </a:pP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Ensuring</a:t>
            </a:r>
            <a:r>
              <a:rPr sz="1100" b="1" i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Accuracy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Relevance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7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critical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99060" lvl="1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Regular Data Updates</a:t>
            </a:r>
            <a:r>
              <a:rPr sz="1200" spc="-5" dirty="0">
                <a:latin typeface="Times New Roman"/>
                <a:cs typeface="Times New Roman"/>
              </a:rPr>
              <a:t>: The query processing system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equipped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handle real-time 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updates, such as new product listings, price changes, and inventory levels. This ensures that users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472440" marR="353060" lvl="1" indent="-228600">
              <a:lnSpc>
                <a:spcPts val="138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Feedback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Mechanisms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ignore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improve future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8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Challenges</a:t>
            </a:r>
            <a:r>
              <a:rPr sz="1100" b="1" i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in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i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8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Despite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sophistication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33972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Scalability</a:t>
            </a:r>
            <a:r>
              <a:rPr sz="1200" spc="-5" dirty="0">
                <a:latin typeface="Times New Roman"/>
                <a:cs typeface="Times New Roman"/>
              </a:rPr>
              <a:t>: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sacrificing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ongoing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adopting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cloud-based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Latency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Issues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latency,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high-traffic periods.</a:t>
            </a:r>
            <a:endParaRPr sz="1200">
              <a:latin typeface="Times New Roman"/>
              <a:cs typeface="Times New Roman"/>
            </a:endParaRPr>
          </a:p>
          <a:p>
            <a:pPr marL="472440" marR="213995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Security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Concerns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robust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071626"/>
            <a:ext cx="6526530" cy="893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Purpose</a:t>
            </a:r>
            <a:endParaRPr sz="2200">
              <a:latin typeface="Cambria"/>
              <a:cs typeface="Cambria"/>
            </a:endParaRPr>
          </a:p>
          <a:p>
            <a:pPr marL="15240" marR="190500">
              <a:lnSpc>
                <a:spcPts val="1380"/>
              </a:lnSpc>
              <a:spcBef>
                <a:spcPts val="1405"/>
              </a:spcBef>
            </a:pP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characterized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rapid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complexity.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scalability,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flexibility,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ultimately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exploration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overarching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/>
              <a:tabLst>
                <a:tab pos="159385" algn="l"/>
              </a:tabLst>
            </a:pP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En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h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g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ff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ici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A"/>
              </a:buClr>
              <a:buFont typeface="Cambria"/>
              <a:buAutoNum type="arabicPeriod"/>
            </a:pPr>
            <a:endParaRPr sz="1150">
              <a:latin typeface="Cambria"/>
              <a:cs typeface="Cambria"/>
            </a:endParaRPr>
          </a:p>
          <a:p>
            <a:pPr marL="15240" marR="43815">
              <a:lnSpc>
                <a:spcPts val="137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directly impacts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performance.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968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Advanced Optimization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Algorithms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complexity.</a:t>
            </a:r>
            <a:endParaRPr sz="1200">
              <a:latin typeface="Times New Roman"/>
              <a:cs typeface="Times New Roman"/>
            </a:endParaRPr>
          </a:p>
          <a:p>
            <a:pPr marL="472440" marR="17208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Dynamic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Adaptability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workloads.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improved.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Cost-Based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Optimization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exploration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cost-based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 techniques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plans. 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decision-making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consequently,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b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2"/>
            </a:pPr>
            <a:endParaRPr sz="1100">
              <a:latin typeface="Cambria"/>
              <a:cs typeface="Cambria"/>
            </a:endParaRPr>
          </a:p>
          <a:p>
            <a:pPr marL="15240" marR="208279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As 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escalate,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 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paramount importance.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5334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Distributed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partitioning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latency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72440" marR="245110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dirty="0">
                <a:latin typeface="Times New Roman"/>
                <a:cs typeface="Times New Roman"/>
              </a:rPr>
              <a:t>Load</a:t>
            </a:r>
            <a:r>
              <a:rPr sz="1200" b="1" spc="-5" dirty="0">
                <a:latin typeface="Times New Roman"/>
                <a:cs typeface="Times New Roman"/>
              </a:rPr>
              <a:t> Balancing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Techniques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bottleneck.</a:t>
            </a:r>
            <a:endParaRPr sz="1200">
              <a:latin typeface="Times New Roman"/>
              <a:cs typeface="Times New Roman"/>
            </a:endParaRPr>
          </a:p>
          <a:p>
            <a:pPr marL="472440" marR="13716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Horizontal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Scaling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horizontal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3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Fl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x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b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in</a:t>
            </a:r>
            <a:r>
              <a:rPr sz="1100" b="1" i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ry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H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d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3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Flexibility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landscape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constantly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6002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Handling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Complex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Queries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improve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dirty="0">
                <a:latin typeface="Times New Roman"/>
                <a:cs typeface="Times New Roman"/>
              </a:rPr>
              <a:t> joins,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subqueries,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aggregations.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sacrificing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essential.</a:t>
            </a:r>
            <a:endParaRPr sz="1200">
              <a:latin typeface="Times New Roman"/>
              <a:cs typeface="Times New Roman"/>
            </a:endParaRPr>
          </a:p>
          <a:p>
            <a:pPr marL="472440" marR="262255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Support</a:t>
            </a:r>
            <a:r>
              <a:rPr sz="1200" b="1" dirty="0">
                <a:latin typeface="Times New Roman"/>
                <a:cs typeface="Times New Roman"/>
              </a:rPr>
              <a:t> for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Heterogeneous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Sources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diverse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 NoSQL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cloud-based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focused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 seamlessly.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0082"/>
            <a:ext cx="6539865" cy="59842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72440" marR="60325" indent="-228600">
              <a:lnSpc>
                <a:spcPts val="138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Adaptive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techniques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adjust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4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Integration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of</a:t>
            </a:r>
            <a:r>
              <a:rPr sz="1100" b="1" i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Machine</a:t>
            </a:r>
            <a:r>
              <a:rPr sz="1100" b="1" i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Learning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Techniques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4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machine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frontier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1176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Predictive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Optimization</a:t>
            </a:r>
            <a:r>
              <a:rPr sz="1200" spc="-5" dirty="0">
                <a:latin typeface="Times New Roman"/>
                <a:cs typeface="Times New Roman"/>
              </a:rPr>
              <a:t>: Machine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predict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times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informed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select.</a:t>
            </a:r>
            <a:endParaRPr sz="1200">
              <a:latin typeface="Times New Roman"/>
              <a:cs typeface="Times New Roman"/>
            </a:endParaRPr>
          </a:p>
          <a:p>
            <a:pPr marL="472440" marR="36576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Automated Tuning</a:t>
            </a:r>
            <a:r>
              <a:rPr sz="1200" spc="-5" dirty="0">
                <a:latin typeface="Times New Roman"/>
                <a:cs typeface="Times New Roman"/>
              </a:rPr>
              <a:t>: Research </a:t>
            </a:r>
            <a:r>
              <a:rPr sz="1200" dirty="0">
                <a:latin typeface="Times New Roman"/>
                <a:cs typeface="Times New Roman"/>
              </a:rPr>
              <a:t>is exploring </a:t>
            </a:r>
            <a:r>
              <a:rPr sz="1200" spc="-5" dirty="0">
                <a:latin typeface="Times New Roman"/>
                <a:cs typeface="Times New Roman"/>
              </a:rPr>
              <a:t>automated </a:t>
            </a:r>
            <a:r>
              <a:rPr sz="1200" dirty="0">
                <a:latin typeface="Times New Roman"/>
                <a:cs typeface="Times New Roman"/>
              </a:rPr>
              <a:t>tuning solutions </a:t>
            </a:r>
            <a:r>
              <a:rPr sz="1200" spc="-5" dirty="0">
                <a:latin typeface="Times New Roman"/>
                <a:cs typeface="Times New Roman"/>
              </a:rPr>
              <a:t>that leverage machine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reduces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intervention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stable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workloads.</a:t>
            </a:r>
            <a:endParaRPr sz="1200">
              <a:latin typeface="Times New Roman"/>
              <a:cs typeface="Times New Roman"/>
            </a:endParaRPr>
          </a:p>
          <a:p>
            <a:pPr marL="472440" marR="20320" lvl="1" indent="-228600">
              <a:lnSpc>
                <a:spcPts val="137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Behavior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queries.</a:t>
            </a:r>
            <a:endParaRPr sz="1200">
              <a:latin typeface="Times New Roman"/>
              <a:cs typeface="Times New Roman"/>
            </a:endParaRPr>
          </a:p>
          <a:p>
            <a:pPr marL="472440" marR="628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tailoring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Improving</a:t>
            </a:r>
            <a:r>
              <a:rPr sz="1100" b="1" i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User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Experience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5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7366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Visual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Interfaces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non-technical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formulate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builders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Feedback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Mechanisms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refine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 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personalized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incorporate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ongoing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improvement.</a:t>
            </a:r>
            <a:endParaRPr sz="1200">
              <a:latin typeface="Times New Roman"/>
              <a:cs typeface="Times New Roman"/>
            </a:endParaRPr>
          </a:p>
          <a:p>
            <a:pPr marL="472440" lvl="1" indent="-229235">
              <a:lnSpc>
                <a:spcPts val="1315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Intelligent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Suggestions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endParaRPr sz="1200">
              <a:latin typeface="Times New Roman"/>
              <a:cs typeface="Times New Roman"/>
            </a:endParaRPr>
          </a:p>
          <a:p>
            <a:pPr marL="472440" marR="234950">
              <a:lnSpc>
                <a:spcPts val="137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 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7001255"/>
            <a:ext cx="6439535" cy="194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Addressing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Security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i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Privacy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Concerns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F81BA"/>
              </a:buClr>
              <a:buFont typeface="Cambria"/>
              <a:buAutoNum type="arabicPeriod" startAt="6"/>
            </a:pPr>
            <a:endParaRPr sz="1150">
              <a:latin typeface="Cambria"/>
              <a:cs typeface="Cambria"/>
            </a:endParaRPr>
          </a:p>
          <a:p>
            <a:pPr marL="15240" marR="213995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privacy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 become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robust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Secure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 methods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compromise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72440" marR="9969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Compliance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with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Regulations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(like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GDPR)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safeguard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057782"/>
            <a:ext cx="6522084" cy="933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200" b="1" spc="-10" dirty="0">
                <a:solidFill>
                  <a:srgbClr val="4F81B9"/>
                </a:solidFill>
                <a:latin typeface="Cambria"/>
                <a:cs typeface="Cambria"/>
              </a:rPr>
              <a:t>Re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c</a:t>
            </a:r>
            <a:r>
              <a:rPr sz="2200" b="1" spc="-10" dirty="0">
                <a:solidFill>
                  <a:srgbClr val="4F81B9"/>
                </a:solidFill>
                <a:latin typeface="Cambria"/>
                <a:cs typeface="Cambria"/>
              </a:rPr>
              <a:t>en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t</a:t>
            </a:r>
            <a:r>
              <a:rPr sz="2200" b="1" spc="-125" dirty="0">
                <a:solidFill>
                  <a:srgbClr val="4F81B9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D</a:t>
            </a:r>
            <a:r>
              <a:rPr sz="2200" b="1" spc="-10" dirty="0">
                <a:solidFill>
                  <a:srgbClr val="4F81B9"/>
                </a:solidFill>
                <a:latin typeface="Cambria"/>
                <a:cs typeface="Cambria"/>
              </a:rPr>
              <a:t>evelop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m</a:t>
            </a:r>
            <a:r>
              <a:rPr sz="2200" b="1" spc="-10" dirty="0">
                <a:solidFill>
                  <a:srgbClr val="4F81B9"/>
                </a:solidFill>
                <a:latin typeface="Cambria"/>
                <a:cs typeface="Cambria"/>
              </a:rPr>
              <a:t>en</a:t>
            </a:r>
            <a:r>
              <a:rPr sz="2200" b="1" spc="-15" dirty="0">
                <a:solidFill>
                  <a:srgbClr val="4F81B9"/>
                </a:solidFill>
                <a:latin typeface="Cambria"/>
                <a:cs typeface="Cambria"/>
              </a:rPr>
              <a:t>t</a:t>
            </a: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s</a:t>
            </a:r>
            <a:endParaRPr sz="2200">
              <a:latin typeface="Cambria"/>
              <a:cs typeface="Cambria"/>
            </a:endParaRPr>
          </a:p>
          <a:p>
            <a:pPr marL="15240" marR="299720">
              <a:lnSpc>
                <a:spcPts val="1380"/>
              </a:lnSpc>
              <a:spcBef>
                <a:spcPts val="1430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rapidly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landscape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adaptability,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innovations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/>
              <a:tabLst>
                <a:tab pos="159385" algn="l"/>
              </a:tabLst>
            </a:pPr>
            <a:r>
              <a:rPr sz="1100" b="1" i="1" spc="5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da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p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v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ue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Pr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oc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es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A"/>
              </a:buClr>
              <a:buFont typeface="Cambria"/>
              <a:buAutoNum type="arabicPeriod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Adaptive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(AQP)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54610" lvl="1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Real-Time Adjustments</a:t>
            </a:r>
            <a:r>
              <a:rPr sz="1200" spc="-5" dirty="0">
                <a:latin typeface="Times New Roman"/>
                <a:cs typeface="Times New Roman"/>
              </a:rPr>
              <a:t>: AQP allows systems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modify execution strategies dynamically based 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real-time performance metrics. For instance,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executing slower than anticipated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unexpected data distributions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resource contention,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can adjust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plan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fly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72440" marR="571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Workload Adaptability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AQP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reassess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recalibrate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plans.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flexibility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periods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variable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environments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unpredictable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2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Artificial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Intelligence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Machine</a:t>
            </a:r>
            <a:r>
              <a:rPr sz="1100" b="1" i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Learning</a:t>
            </a:r>
            <a:r>
              <a:rPr sz="1100" b="1" i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Integration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F81BA"/>
              </a:buClr>
              <a:buFont typeface="Cambria"/>
              <a:buAutoNum type="arabicPeriod" startAt="2"/>
            </a:pPr>
            <a:endParaRPr sz="1150">
              <a:latin typeface="Cambria"/>
              <a:cs typeface="Cambria"/>
            </a:endParaRPr>
          </a:p>
          <a:p>
            <a:pPr marL="15240" marR="3683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artificial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(AI)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(ML)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3365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Predictive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Optimization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anticipating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selection.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Automated Tuning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AI-driven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ongoing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 </a:t>
            </a:r>
            <a:r>
              <a:rPr sz="1200" dirty="0">
                <a:latin typeface="Times New Roman"/>
                <a:cs typeface="Times New Roman"/>
              </a:rPr>
              <a:t> tuning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automation 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3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Federated</a:t>
            </a:r>
            <a:r>
              <a:rPr sz="1100" b="1" i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i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r>
              <a:rPr sz="1100" b="1" i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Systems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A"/>
              </a:buClr>
              <a:buFont typeface="Cambria"/>
              <a:buAutoNum type="arabicPeriod" startAt="3"/>
            </a:pPr>
            <a:endParaRPr sz="1150">
              <a:latin typeface="Cambria"/>
              <a:cs typeface="Cambria"/>
            </a:endParaRPr>
          </a:p>
          <a:p>
            <a:pPr marL="15240" marR="2794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evolution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635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Seamless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Integration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diverse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NoSQL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 allows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 without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migration.</a:t>
            </a:r>
            <a:endParaRPr sz="1200">
              <a:latin typeface="Times New Roman"/>
              <a:cs typeface="Times New Roman"/>
            </a:endParaRPr>
          </a:p>
          <a:p>
            <a:pPr marL="472440" marR="44450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Query Optimization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Across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Sources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span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optimization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Real-Time</a:t>
            </a:r>
            <a:r>
              <a:rPr sz="1100" b="1" i="1" spc="-7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Analytics</a:t>
            </a:r>
            <a:r>
              <a:rPr sz="1100" b="1" i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i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Stream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 marL="15240" marR="46609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growing demand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0082"/>
            <a:ext cx="6455410" cy="2834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72440" marR="214629" indent="-228600">
              <a:lnSpc>
                <a:spcPts val="138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Support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Streaming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systems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handle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472440" marR="160020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Complex Event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(CEP)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 integrated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rapidly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5"/>
              <a:tabLst>
                <a:tab pos="159385" algn="l"/>
              </a:tabLst>
            </a:pP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mp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r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v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d</a:t>
            </a:r>
            <a:r>
              <a:rPr sz="1100" b="1" i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ser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er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fa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ces</a:t>
            </a:r>
            <a:r>
              <a:rPr sz="1100" b="1" i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nd</a:t>
            </a:r>
            <a:r>
              <a:rPr sz="1100" b="1" i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xp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eri</a:t>
            </a:r>
            <a:r>
              <a:rPr sz="1100" b="1" i="1" spc="-15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5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Recent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emphasize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 experience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20014" lvl="1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Visual Query Builders</a:t>
            </a:r>
            <a:r>
              <a:rPr sz="1200" spc="-5" dirty="0">
                <a:latin typeface="Times New Roman"/>
                <a:cs typeface="Times New Roman"/>
              </a:rPr>
              <a:t>: To accommodate non-technical users, many platforms are introducing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 query builders that simplify query formulation. These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allow users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complex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accessible.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 algn="just">
              <a:lnSpc>
                <a:spcPts val="1360"/>
              </a:lnSpc>
              <a:spcBef>
                <a:spcPts val="40"/>
              </a:spcBef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Intelligent Query Suggestions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systems are implementing intelligent query suggestion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refining 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searches.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 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3753599"/>
            <a:ext cx="6498590" cy="5966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b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6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l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o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F81BA"/>
              </a:buClr>
              <a:buFont typeface="Cambria"/>
              <a:buAutoNum type="arabicPeriod" startAt="6"/>
            </a:pPr>
            <a:endParaRPr sz="1200">
              <a:latin typeface="Cambria"/>
              <a:cs typeface="Cambria"/>
            </a:endParaRPr>
          </a:p>
          <a:p>
            <a:pPr marL="15240" marR="206375">
              <a:lnSpc>
                <a:spcPts val="1340"/>
              </a:lnSpc>
            </a:pPr>
            <a:r>
              <a:rPr sz="1200" spc="-5" dirty="0">
                <a:latin typeface="Times New Roman"/>
                <a:cs typeface="Times New Roman"/>
              </a:rPr>
              <a:t>As 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 continue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scalability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370205" lvl="1" indent="-228600">
              <a:lnSpc>
                <a:spcPct val="954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Distributed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techniques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scale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horizontally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distributing 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72440" marR="17145" lvl="1" indent="-228600">
              <a:lnSpc>
                <a:spcPts val="1380"/>
              </a:lnSpc>
              <a:spcBef>
                <a:spcPts val="6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Sharding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distributed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sizes </a:t>
            </a:r>
            <a:r>
              <a:rPr sz="1200" spc="-5" dirty="0">
                <a:latin typeface="Times New Roman"/>
                <a:cs typeface="Times New Roman"/>
              </a:rPr>
              <a:t>increase.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7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ec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u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ri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y</a:t>
            </a:r>
            <a:r>
              <a:rPr sz="1100" b="1" i="1" spc="-7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En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h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a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m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en</a:t>
            </a:r>
            <a:r>
              <a:rPr sz="1100" b="1" i="1" spc="-10" dirty="0">
                <a:solidFill>
                  <a:srgbClr val="4F81BA"/>
                </a:solidFill>
                <a:latin typeface="Cambria"/>
                <a:cs typeface="Cambria"/>
              </a:rPr>
              <a:t>t</a:t>
            </a:r>
            <a:r>
              <a:rPr sz="1100" b="1" i="1" dirty="0">
                <a:solidFill>
                  <a:srgbClr val="4F81BA"/>
                </a:solidFill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A"/>
              </a:buClr>
              <a:buFont typeface="Cambria"/>
              <a:buAutoNum type="arabicPeriod" startAt="7"/>
            </a:pPr>
            <a:endParaRPr sz="1150">
              <a:latin typeface="Cambria"/>
              <a:cs typeface="Cambria"/>
            </a:endParaRPr>
          </a:p>
          <a:p>
            <a:pPr marL="15240" marR="203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stronger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270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Secure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confidentiality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integrity during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transit.</a:t>
            </a:r>
            <a:endParaRPr sz="1200">
              <a:latin typeface="Times New Roman"/>
              <a:cs typeface="Times New Roman"/>
            </a:endParaRPr>
          </a:p>
          <a:p>
            <a:pPr marL="472440" marR="146685" lvl="1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Access Control Mechanisms</a:t>
            </a:r>
            <a:r>
              <a:rPr sz="1200" spc="-5" dirty="0">
                <a:latin typeface="Times New Roman"/>
                <a:cs typeface="Times New Roman"/>
              </a:rPr>
              <a:t>: Enhanced access control policies are being integrated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systems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ensure that users can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access data they are authorized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see, reducing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risk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data breaches.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58750" indent="-146685">
              <a:lnSpc>
                <a:spcPct val="100000"/>
              </a:lnSpc>
              <a:buAutoNum type="arabicPeriod" startAt="8"/>
              <a:tabLst>
                <a:tab pos="159385" algn="l"/>
              </a:tabLst>
            </a:pP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Cloud-Based</a:t>
            </a:r>
            <a:r>
              <a:rPr sz="1100" b="1" i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i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81BA"/>
              </a:buClr>
              <a:buFont typeface="Cambria"/>
              <a:buAutoNum type="arabicPeriod" startAt="8"/>
            </a:pPr>
            <a:endParaRPr sz="11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influenced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Cloud-Native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Architectures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leveraging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elasticity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 marL="472440" marR="304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Serverless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Innovations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serverless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underlying infrastructure.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 resource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allocation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038098"/>
            <a:ext cx="6546215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References</a:t>
            </a:r>
            <a:endParaRPr sz="2200">
              <a:latin typeface="Cambria"/>
              <a:cs typeface="Cambria"/>
            </a:endParaRPr>
          </a:p>
          <a:p>
            <a:pPr marL="15240" marR="128270">
              <a:lnSpc>
                <a:spcPts val="1360"/>
              </a:lnSpc>
              <a:spcBef>
                <a:spcPts val="1520"/>
              </a:spcBef>
              <a:buFont typeface="Symbol"/>
              <a:buChar char=""/>
              <a:tabLst>
                <a:tab pos="163830" algn="l"/>
              </a:tabLst>
            </a:pPr>
            <a:r>
              <a:rPr sz="1200" spc="-5" dirty="0">
                <a:latin typeface="Times New Roman"/>
                <a:cs typeface="Times New Roman"/>
              </a:rPr>
              <a:t>Silberschatz, A.,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Korth,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Sudarshan,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5" dirty="0">
                <a:latin typeface="Times New Roman"/>
                <a:cs typeface="Times New Roman"/>
              </a:rPr>
              <a:t>(2011).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Database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System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Concepts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(6th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ed.).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McGraw-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15240" marR="5080">
              <a:lnSpc>
                <a:spcPts val="1370"/>
              </a:lnSpc>
              <a:buFont typeface="Symbol"/>
              <a:buChar char=""/>
              <a:tabLst>
                <a:tab pos="163830" algn="l"/>
              </a:tabLst>
            </a:pPr>
            <a:r>
              <a:rPr sz="1200" spc="-5" dirty="0">
                <a:latin typeface="Times New Roman"/>
                <a:cs typeface="Times New Roman"/>
              </a:rPr>
              <a:t>Garcia-Molina,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Ullman,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Widom,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(2008).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Database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Systems: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Complete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Book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Prentice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15240" marR="589915">
              <a:lnSpc>
                <a:spcPts val="1370"/>
              </a:lnSpc>
              <a:spcBef>
                <a:spcPts val="5"/>
              </a:spcBef>
              <a:buFont typeface="Symbol"/>
              <a:buChar char=""/>
              <a:tabLst>
                <a:tab pos="163830" algn="l"/>
              </a:tabLst>
            </a:pPr>
            <a:r>
              <a:rPr sz="1200" spc="-5" dirty="0">
                <a:latin typeface="Times New Roman"/>
                <a:cs typeface="Times New Roman"/>
              </a:rPr>
              <a:t>Chaudhuri, </a:t>
            </a:r>
            <a:r>
              <a:rPr sz="1200" dirty="0">
                <a:latin typeface="Times New Roman"/>
                <a:cs typeface="Times New Roman"/>
              </a:rPr>
              <a:t>S.,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Narasayya,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(1997).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cost-driven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strategy.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ACM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SIGMOD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Record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26(2),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80-91.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15240" marR="254635">
              <a:lnSpc>
                <a:spcPts val="1370"/>
              </a:lnSpc>
              <a:buFont typeface="Symbol"/>
              <a:buChar char=""/>
              <a:tabLst>
                <a:tab pos="163830" algn="l"/>
              </a:tabLst>
            </a:pPr>
            <a:r>
              <a:rPr sz="1200" spc="-5" dirty="0">
                <a:latin typeface="Times New Roman"/>
                <a:cs typeface="Times New Roman"/>
              </a:rPr>
              <a:t>Zdonik,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Franklin,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(2000).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Dirac: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Proceedings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2000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ACM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SIGMOD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International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Conference</a:t>
            </a:r>
            <a:r>
              <a:rPr sz="1200" i="1" dirty="0">
                <a:latin typeface="Times New Roman"/>
                <a:cs typeface="Times New Roman"/>
              </a:rPr>
              <a:t> on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i="1" dirty="0">
                <a:latin typeface="Times New Roman"/>
                <a:cs typeface="Times New Roman"/>
              </a:rPr>
              <a:t> of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Data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245-256).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1925" indent="-149860">
              <a:lnSpc>
                <a:spcPts val="1420"/>
              </a:lnSpc>
              <a:buFont typeface="Symbol"/>
              <a:buChar char=""/>
              <a:tabLst>
                <a:tab pos="162560" algn="l"/>
              </a:tabLst>
            </a:pPr>
            <a:r>
              <a:rPr sz="1200" spc="-5" dirty="0">
                <a:latin typeface="Times New Roman"/>
                <a:cs typeface="Times New Roman"/>
              </a:rPr>
              <a:t>Hellerstein,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Stonebraker,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Hamilton,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(2007).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20"/>
              </a:lnSpc>
            </a:pPr>
            <a:r>
              <a:rPr sz="1200" i="1" spc="-5" dirty="0">
                <a:latin typeface="Times New Roman"/>
                <a:cs typeface="Times New Roman"/>
              </a:rPr>
              <a:t>IEEE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Data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Engineering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Bulletin</a:t>
            </a:r>
            <a:r>
              <a:rPr sz="1200" spc="-5" dirty="0">
                <a:latin typeface="Times New Roman"/>
                <a:cs typeface="Times New Roman"/>
              </a:rPr>
              <a:t>, 30(2),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10-17.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179" y="1514982"/>
            <a:ext cx="134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</a:t>
            </a:r>
            <a:r>
              <a:rPr spc="-10" dirty="0"/>
              <a:t>j</a:t>
            </a:r>
            <a:r>
              <a:rPr spc="-5" dirty="0"/>
              <a:t>e</a:t>
            </a:r>
            <a:r>
              <a:rPr dirty="0"/>
              <a:t>c</a:t>
            </a:r>
            <a:r>
              <a:rPr spc="-5" dirty="0"/>
              <a:t>t</a:t>
            </a:r>
            <a:r>
              <a:rPr dirty="0"/>
              <a:t>i</a:t>
            </a:r>
            <a:r>
              <a:rPr spc="-5" dirty="0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79" y="2052955"/>
            <a:ext cx="6685280" cy="68776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(SMS)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robust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simplifying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current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5" dirty="0">
                <a:latin typeface="Times New Roman"/>
                <a:cs typeface="Times New Roman"/>
              </a:rPr>
              <a:t> saves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record-keeping,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ultimately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 representation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student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09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percentages,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glance.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rapid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Furthermore,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categorize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tailoring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interventions,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succeed.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teachers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who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struggling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208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students.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fostering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dialogue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transparency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motivate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being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supported.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strengths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increased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92075">
              <a:lnSpc>
                <a:spcPct val="95700"/>
              </a:lnSpc>
            </a:pPr>
            <a:r>
              <a:rPr sz="1200" spc="-5" dirty="0">
                <a:latin typeface="Times New Roman"/>
                <a:cs typeface="Times New Roman"/>
              </a:rPr>
              <a:t>Moreover,</a:t>
            </a:r>
            <a:r>
              <a:rPr sz="1200" dirty="0">
                <a:latin typeface="Times New Roman"/>
                <a:cs typeface="Times New Roman"/>
              </a:rPr>
              <a:t> SMS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equipping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overall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curriculum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diverse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populations. 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leveraging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inclusive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curriculum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adjustments,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 schools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needs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 students.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179705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promotes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collaborative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share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fostering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teaching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staff.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together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teaching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ultimately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Furthermore,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opportunities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79" y="9429115"/>
            <a:ext cx="6627495" cy="7340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consolidating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students.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1298575"/>
            <a:ext cx="6690359" cy="91484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941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(SMS)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streamline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7145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Student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Entry: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feature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user-friendliness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mind,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confusion.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enter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system's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practical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diverse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900" marR="7493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Score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Calculation: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standout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SMS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percentages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eliminates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SMS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predefined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ranking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fosters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competitive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encouraging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improvement.</a:t>
            </a:r>
            <a:endParaRPr sz="1200">
              <a:latin typeface="Times New Roman"/>
              <a:cs typeface="Times New Roman"/>
            </a:endParaRPr>
          </a:p>
          <a:p>
            <a:pPr marL="469900" marR="6731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Display: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SMS</a:t>
            </a:r>
            <a:r>
              <a:rPr sz="1200" spc="-5" dirty="0">
                <a:latin typeface="Times New Roman"/>
                <a:cs typeface="Times New Roman"/>
              </a:rPr>
              <a:t> includes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Treeview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tabular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glance.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Treeview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designed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navigation,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rankings,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minimal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effort.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quick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decision-making.</a:t>
            </a:r>
            <a:endParaRPr sz="1200">
              <a:latin typeface="Times New Roman"/>
              <a:cs typeface="Times New Roman"/>
            </a:endParaRPr>
          </a:p>
          <a:p>
            <a:pPr marL="469900" marR="3937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Reset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Functionality: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-5" dirty="0">
                <a:latin typeface="Times New Roman"/>
                <a:cs typeface="Times New Roman"/>
              </a:rPr>
              <a:t> incorporates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functionality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smooth</a:t>
            </a:r>
            <a:r>
              <a:rPr sz="1200" spc="-5" dirty="0">
                <a:latin typeface="Times New Roman"/>
                <a:cs typeface="Times New Roman"/>
              </a:rPr>
              <a:t> workflow,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hassle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fresh,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consecutively.</a:t>
            </a:r>
            <a:endParaRPr sz="1200">
              <a:latin typeface="Times New Roman"/>
              <a:cs typeface="Times New Roman"/>
            </a:endParaRPr>
          </a:p>
          <a:p>
            <a:pPr marL="469900" marR="109855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Exit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Option: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finished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promoting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 option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unsaved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prompts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unintentional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loss.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Functionality</a:t>
            </a:r>
            <a:endParaRPr sz="2200">
              <a:latin typeface="Cambria"/>
              <a:cs typeface="Cambria"/>
            </a:endParaRPr>
          </a:p>
          <a:p>
            <a:pPr marL="12700" marR="359410">
              <a:lnSpc>
                <a:spcPts val="1380"/>
              </a:lnSpc>
              <a:spcBef>
                <a:spcPts val="1455"/>
              </a:spcBef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(SMS)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streamline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detected,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debugging.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Student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Entry: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SMS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user-friendliness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confusion.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79" y="768222"/>
            <a:ext cx="6670040" cy="61722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408305" indent="-228600">
              <a:lnSpc>
                <a:spcPts val="1380"/>
              </a:lnSpc>
              <a:spcBef>
                <a:spcPts val="195"/>
              </a:spcBef>
              <a:buAutoNum type="arabicPeriod" startAt="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 </a:t>
            </a:r>
            <a:r>
              <a:rPr sz="1200" dirty="0">
                <a:latin typeface="Times New Roman"/>
                <a:cs typeface="Times New Roman"/>
              </a:rPr>
              <a:t>it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 diverse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900" marR="42545" indent="-228600">
              <a:lnSpc>
                <a:spcPts val="138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Score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Calculation: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standout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percentages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eliminates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predefined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fosters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competitive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encouraging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improvement.</a:t>
            </a:r>
            <a:endParaRPr sz="1200">
              <a:latin typeface="Times New Roman"/>
              <a:cs typeface="Times New Roman"/>
            </a:endParaRPr>
          </a:p>
          <a:p>
            <a:pPr marL="469900" marR="56515" indent="-228600">
              <a:lnSpc>
                <a:spcPts val="138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Display: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SMS</a:t>
            </a:r>
            <a:r>
              <a:rPr sz="1200" spc="-5" dirty="0">
                <a:latin typeface="Times New Roman"/>
                <a:cs typeface="Times New Roman"/>
              </a:rPr>
              <a:t> includes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Treeview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clear,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tabular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glance.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Treeview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designed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navigation,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rankings,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effort.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visual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5" dirty="0">
                <a:latin typeface="Times New Roman"/>
                <a:cs typeface="Times New Roman"/>
              </a:rPr>
              <a:t> enhances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quick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decision-making.</a:t>
            </a:r>
            <a:endParaRPr sz="1200">
              <a:latin typeface="Times New Roman"/>
              <a:cs typeface="Times New Roman"/>
            </a:endParaRPr>
          </a:p>
          <a:p>
            <a:pPr marL="469900" marR="19685" indent="-228600">
              <a:lnSpc>
                <a:spcPts val="138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Reset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Functionality: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-5" dirty="0">
                <a:latin typeface="Times New Roman"/>
                <a:cs typeface="Times New Roman"/>
              </a:rPr>
              <a:t> incorporates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functionality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smooth</a:t>
            </a:r>
            <a:r>
              <a:rPr sz="1200" spc="-5" dirty="0">
                <a:latin typeface="Times New Roman"/>
                <a:cs typeface="Times New Roman"/>
              </a:rPr>
              <a:t> workflow,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hassle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manually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fresh,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consecutively.</a:t>
            </a:r>
            <a:endParaRPr sz="1200">
              <a:latin typeface="Times New Roman"/>
              <a:cs typeface="Times New Roman"/>
            </a:endParaRPr>
          </a:p>
          <a:p>
            <a:pPr marL="469900" marR="90170" indent="-228600">
              <a:lnSpc>
                <a:spcPts val="138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Exit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Option: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finished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promoting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 option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unsaved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prompts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unintentional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loss.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detail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Overall, 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collectively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streamlined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 </a:t>
            </a:r>
            <a:r>
              <a:rPr sz="1200" spc="-5" dirty="0">
                <a:latin typeface="Times New Roman"/>
                <a:cs typeface="Times New Roman"/>
              </a:rPr>
              <a:t>empowers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educators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integration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dirty="0">
                <a:latin typeface="Times New Roman"/>
                <a:cs typeface="Times New Roman"/>
              </a:rPr>
              <a:t> tool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diverse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institutions.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SMS 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simplifies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 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79" y="413004"/>
            <a:ext cx="6456045" cy="26225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24255" marR="121285" indent="-228600" algn="just">
              <a:lnSpc>
                <a:spcPct val="95900"/>
              </a:lnSpc>
              <a:spcBef>
                <a:spcPts val="160"/>
              </a:spcBef>
              <a:buSzPct val="90909"/>
              <a:buFont typeface="Symbol"/>
              <a:buChar char=""/>
              <a:tabLst>
                <a:tab pos="102489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Cost Estimation</a:t>
            </a:r>
            <a:r>
              <a:rPr sz="1100" spc="-5" dirty="0">
                <a:latin typeface="Times New Roman"/>
                <a:cs typeface="Times New Roman"/>
              </a:rPr>
              <a:t>: The optimizer </a:t>
            </a:r>
            <a:r>
              <a:rPr sz="1100" dirty="0">
                <a:latin typeface="Times New Roman"/>
                <a:cs typeface="Times New Roman"/>
              </a:rPr>
              <a:t>uses </a:t>
            </a:r>
            <a:r>
              <a:rPr sz="1100" spc="-5" dirty="0">
                <a:latin typeface="Times New Roman"/>
                <a:cs typeface="Times New Roman"/>
              </a:rPr>
              <a:t>statistical information about the data, </a:t>
            </a:r>
            <a:r>
              <a:rPr sz="1100" dirty="0">
                <a:latin typeface="Times New Roman"/>
                <a:cs typeface="Times New Roman"/>
              </a:rPr>
              <a:t>such as row </a:t>
            </a:r>
            <a:r>
              <a:rPr sz="1100" spc="-5" dirty="0">
                <a:latin typeface="Times New Roman"/>
                <a:cs typeface="Times New Roman"/>
              </a:rPr>
              <a:t>counts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valuedistributions,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estimate </a:t>
            </a:r>
            <a:r>
              <a:rPr sz="1100" dirty="0">
                <a:latin typeface="Times New Roman"/>
                <a:cs typeface="Times New Roman"/>
              </a:rPr>
              <a:t>the cost </a:t>
            </a:r>
            <a:r>
              <a:rPr sz="1100" spc="-5" dirty="0">
                <a:latin typeface="Times New Roman"/>
                <a:cs typeface="Times New Roman"/>
              </a:rPr>
              <a:t>of different execution paths. It then selects the plan </a:t>
            </a:r>
            <a:r>
              <a:rPr sz="1100" dirty="0">
                <a:latin typeface="Times New Roman"/>
                <a:cs typeface="Times New Roman"/>
              </a:rPr>
              <a:t> with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lowest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estimated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 execution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outlines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88900" marR="18605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 information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interconnectedness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centralized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88900" marR="7175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WANs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connectivity.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 MPLS (Multiprotocol Label Switching), VPNs (Virtual Private Networks), leased lines,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5" dirty="0">
                <a:latin typeface="Times New Roman"/>
                <a:cs typeface="Times New Roman"/>
              </a:rPr>
              <a:t> latency,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IP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(VoIP)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 conferencing.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retail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chain,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79" y="3625596"/>
            <a:ext cx="6528434" cy="4977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indent="-14541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712470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Execution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F81BA"/>
              </a:buClr>
              <a:buFont typeface="Cambria"/>
              <a:buAutoNum type="arabicPeriod" startAt="2"/>
            </a:pPr>
            <a:endParaRPr sz="1150">
              <a:latin typeface="Cambria"/>
              <a:cs typeface="Cambria"/>
            </a:endParaRPr>
          </a:p>
          <a:p>
            <a:pPr marL="12700" marR="825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underlying storage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retrieve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requested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involves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scanning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applying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adhering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specifications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outlined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original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885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retrieved,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typically formatted and presented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application that issued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query. The performance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phase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crucial, as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directly impacts user experience. Any delays at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 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dissatisfaction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undermine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DBMS.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Importance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of</a:t>
            </a:r>
            <a:r>
              <a:rPr sz="1100" b="1" spc="-2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Each</a:t>
            </a:r>
            <a:r>
              <a:rPr sz="1100" b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Function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 marL="12700" marR="98425" algn="just">
              <a:lnSpc>
                <a:spcPts val="1340"/>
              </a:lnSpc>
            </a:pP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functions—parsing, translation, optimization, and execution—plays an essential role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024255" marR="5080" lvl="1" indent="-228600">
              <a:lnSpc>
                <a:spcPts val="1270"/>
              </a:lnSpc>
              <a:buSzPct val="90909"/>
              <a:buFont typeface="Symbol"/>
              <a:buChar char=""/>
              <a:tabLst>
                <a:tab pos="1024255" algn="l"/>
                <a:tab pos="102489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Parsing </a:t>
            </a:r>
            <a:r>
              <a:rPr sz="1100" spc="-5" dirty="0">
                <a:latin typeface="Times New Roman"/>
                <a:cs typeface="Times New Roman"/>
              </a:rPr>
              <a:t>ensures that </a:t>
            </a:r>
            <a:r>
              <a:rPr sz="1100" dirty="0">
                <a:latin typeface="Times New Roman"/>
                <a:cs typeface="Times New Roman"/>
              </a:rPr>
              <a:t>the system </a:t>
            </a:r>
            <a:r>
              <a:rPr sz="1100" spc="-5" dirty="0">
                <a:latin typeface="Times New Roman"/>
                <a:cs typeface="Times New Roman"/>
              </a:rPr>
              <a:t>understands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user's intent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prevents execution of malformed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queries.</a:t>
            </a:r>
            <a:endParaRPr sz="1100">
              <a:latin typeface="Times New Roman"/>
              <a:cs typeface="Times New Roman"/>
            </a:endParaRPr>
          </a:p>
          <a:p>
            <a:pPr marL="1024255" marR="415925" lvl="1" indent="-228600">
              <a:lnSpc>
                <a:spcPts val="1260"/>
              </a:lnSpc>
              <a:spcBef>
                <a:spcPts val="15"/>
              </a:spcBef>
              <a:buSzPct val="90909"/>
              <a:buFont typeface="Symbol"/>
              <a:buChar char=""/>
              <a:tabLst>
                <a:tab pos="1024255" algn="l"/>
                <a:tab pos="102489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Translation </a:t>
            </a:r>
            <a:r>
              <a:rPr sz="1100" spc="-5" dirty="0">
                <a:latin typeface="Times New Roman"/>
                <a:cs typeface="Times New Roman"/>
              </a:rPr>
              <a:t>standardizes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representation of queries, enabling efficient manipulation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processing.</a:t>
            </a:r>
            <a:endParaRPr sz="1100">
              <a:latin typeface="Times New Roman"/>
              <a:cs typeface="Times New Roman"/>
            </a:endParaRPr>
          </a:p>
          <a:p>
            <a:pPr marL="1024255" marR="622300" lvl="1" indent="-228600">
              <a:lnSpc>
                <a:spcPts val="1260"/>
              </a:lnSpc>
              <a:spcBef>
                <a:spcPts val="10"/>
              </a:spcBef>
              <a:buSzPct val="90909"/>
              <a:buFont typeface="Symbol"/>
              <a:buChar char=""/>
              <a:tabLst>
                <a:tab pos="1024255" algn="l"/>
                <a:tab pos="102489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Optimization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improving performance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minimizing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resource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consumption,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ensuring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thesystem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handle complex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queries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effectively.</a:t>
            </a:r>
            <a:endParaRPr sz="1100">
              <a:latin typeface="Times New Roman"/>
              <a:cs typeface="Times New Roman"/>
            </a:endParaRPr>
          </a:p>
          <a:p>
            <a:pPr marL="1024255" marR="436245" lvl="1" indent="-228600">
              <a:lnSpc>
                <a:spcPts val="1260"/>
              </a:lnSpc>
              <a:spcBef>
                <a:spcPts val="15"/>
              </a:spcBef>
              <a:buSzPct val="90909"/>
              <a:buFont typeface="Symbol"/>
              <a:buChar char=""/>
              <a:tabLst>
                <a:tab pos="1024255" algn="l"/>
                <a:tab pos="102489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Execution </a:t>
            </a:r>
            <a:r>
              <a:rPr sz="1100" dirty="0">
                <a:latin typeface="Times New Roman"/>
                <a:cs typeface="Times New Roman"/>
              </a:rPr>
              <a:t>is the </a:t>
            </a:r>
            <a:r>
              <a:rPr sz="1100" spc="-5" dirty="0">
                <a:latin typeface="Times New Roman"/>
                <a:cs typeface="Times New Roman"/>
              </a:rPr>
              <a:t>final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step where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optimized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realized,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making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the </a:t>
            </a:r>
            <a:r>
              <a:rPr sz="1100" spc="-5" dirty="0">
                <a:latin typeface="Times New Roman"/>
                <a:cs typeface="Times New Roman"/>
              </a:rPr>
              <a:t>most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visible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queryprocessing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65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Together,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789429"/>
            <a:ext cx="6528434" cy="840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Merits</a:t>
            </a:r>
            <a:endParaRPr sz="2200">
              <a:latin typeface="Cambria"/>
              <a:cs typeface="Cambria"/>
            </a:endParaRPr>
          </a:p>
          <a:p>
            <a:pPr marL="15240" marR="171450">
              <a:lnSpc>
                <a:spcPts val="1360"/>
              </a:lnSpc>
              <a:spcBef>
                <a:spcPts val="1410"/>
              </a:spcBef>
            </a:pP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in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Management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(DBMS)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merits: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Efficiency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F81BA"/>
              </a:buClr>
              <a:buFont typeface="Cambria"/>
              <a:buAutoNum type="arabicPeriod"/>
            </a:pPr>
            <a:endParaRPr sz="1150">
              <a:latin typeface="Cambria"/>
              <a:cs typeface="Cambria"/>
            </a:endParaRPr>
          </a:p>
          <a:p>
            <a:pPr marL="15240" marR="177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efficiency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consumption,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high-demand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3048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Reduced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Response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optimization,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retrieval.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 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interactive 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472440" marR="9017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Resource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Minimization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usage.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sustainable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2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Scalability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F81BA"/>
              </a:buClr>
              <a:buFont typeface="Cambria"/>
              <a:buAutoNum type="arabicPeriod" startAt="2"/>
            </a:pPr>
            <a:endParaRPr sz="1150">
              <a:latin typeface="Cambria"/>
              <a:cs typeface="Cambria"/>
            </a:endParaRPr>
          </a:p>
          <a:p>
            <a:pPr marL="15240" marR="78740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scalability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organizations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7366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Handling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Large</a:t>
            </a:r>
            <a:r>
              <a:rPr sz="1200" b="1" dirty="0">
                <a:latin typeface="Times New Roman"/>
                <a:cs typeface="Times New Roman"/>
              </a:rPr>
              <a:t> Datasets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amounts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substantial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5" dirty="0">
                <a:latin typeface="Times New Roman"/>
                <a:cs typeface="Times New Roman"/>
              </a:rPr>
              <a:t>achieved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partitioning,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sharding,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horizontally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resources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472440" marR="29209" lvl="1" indent="-228600">
              <a:lnSpc>
                <a:spcPts val="137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Concurrent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today’s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endParaRPr sz="1200">
              <a:latin typeface="Times New Roman"/>
              <a:cs typeface="Times New Roman"/>
            </a:endParaRPr>
          </a:p>
          <a:p>
            <a:pPr marL="472440" marR="2667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concurrent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slowdowns.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spikes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3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Us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er</a:t>
            </a:r>
            <a:r>
              <a:rPr sz="1100" b="1" spc="-2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spc="-10" dirty="0">
                <a:solidFill>
                  <a:srgbClr val="4F81BA"/>
                </a:solidFill>
                <a:latin typeface="Cambria"/>
                <a:cs typeface="Cambria"/>
              </a:rPr>
              <a:t>on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ve</a:t>
            </a:r>
            <a:r>
              <a:rPr sz="1100" b="1" spc="-10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i</a:t>
            </a:r>
            <a:r>
              <a:rPr sz="1100" b="1" spc="-15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r>
              <a:rPr sz="1100" b="1" spc="5" dirty="0">
                <a:solidFill>
                  <a:srgbClr val="4F81BA"/>
                </a:solidFill>
                <a:latin typeface="Cambria"/>
                <a:cs typeface="Cambria"/>
              </a:rPr>
              <a:t>n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c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81BA"/>
              </a:buClr>
              <a:buFont typeface="Cambria"/>
              <a:buAutoNum type="arabicPeriod" startAt="3"/>
            </a:pPr>
            <a:endParaRPr sz="1150">
              <a:latin typeface="Cambria"/>
              <a:cs typeface="Cambria"/>
            </a:endParaRPr>
          </a:p>
          <a:p>
            <a:pPr marL="15240" marR="132715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convenience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high-level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 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72440" marR="5651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Abstraction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Complexity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High-level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abstract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underlying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users—regardless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expertise—to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 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manipulations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syntax,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wider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 data.</a:t>
            </a:r>
            <a:endParaRPr sz="1200">
              <a:latin typeface="Times New Roman"/>
              <a:cs typeface="Times New Roman"/>
            </a:endParaRPr>
          </a:p>
          <a:p>
            <a:pPr marL="472440" lvl="1" indent="-229235">
              <a:lnSpc>
                <a:spcPts val="1315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Enhanced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Productivity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simplifying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querying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72440" marR="5080">
              <a:lnSpc>
                <a:spcPts val="1370"/>
              </a:lnSpc>
              <a:spcBef>
                <a:spcPts val="75"/>
              </a:spcBef>
            </a:pP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decision-making rather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intricacies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accessed.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productivity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empowers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217929"/>
            <a:ext cx="6516370" cy="683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F81B9"/>
                </a:solidFill>
                <a:latin typeface="Cambria"/>
                <a:cs typeface="Cambria"/>
              </a:rPr>
              <a:t>Demerits</a:t>
            </a:r>
            <a:endParaRPr sz="2200">
              <a:latin typeface="Cambria"/>
              <a:cs typeface="Cambria"/>
            </a:endParaRPr>
          </a:p>
          <a:p>
            <a:pPr marL="15240" marR="350520">
              <a:lnSpc>
                <a:spcPts val="1380"/>
              </a:lnSpc>
              <a:spcBef>
                <a:spcPts val="1420"/>
              </a:spcBef>
            </a:pPr>
            <a:r>
              <a:rPr sz="1200" spc="-5" dirty="0">
                <a:latin typeface="Times New Roman"/>
                <a:cs typeface="Times New Roman"/>
              </a:rPr>
              <a:t>Despite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demerits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Complexity</a:t>
            </a:r>
            <a:r>
              <a:rPr sz="1100" b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of</a:t>
            </a:r>
            <a:r>
              <a:rPr sz="1100" b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Optimization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F81BA"/>
              </a:buClr>
              <a:buFont typeface="Cambria"/>
              <a:buAutoNum type="arabicPeriod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query processing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inherently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72440" marR="40195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Overhead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Costs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 optimization aims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overhead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time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query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itself.</a:t>
            </a:r>
            <a:endParaRPr sz="1200">
              <a:latin typeface="Times New Roman"/>
              <a:cs typeface="Times New Roman"/>
            </a:endParaRPr>
          </a:p>
          <a:p>
            <a:pPr marL="472440" marR="32321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Resource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Consumption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memory,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 for large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resource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heavy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2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Inflexibility</a:t>
            </a:r>
            <a:r>
              <a:rPr sz="1100" b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in</a:t>
            </a:r>
            <a:r>
              <a:rPr sz="1100" b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Handling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2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flexibility,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2413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Non-Standard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Queries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However,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struggle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non-standard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suboptimal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Changes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</a:t>
            </a:r>
            <a:r>
              <a:rPr sz="1200" b="1" spc="-5" dirty="0">
                <a:latin typeface="Times New Roman"/>
                <a:cs typeface="Times New Roman"/>
              </a:rPr>
              <a:t>Database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Structure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modifications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challenging.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underlying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3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Performance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Issues</a:t>
            </a:r>
            <a:r>
              <a:rPr sz="1100" b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with</a:t>
            </a:r>
            <a:r>
              <a:rPr sz="1100" b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Complex</a:t>
            </a:r>
            <a:r>
              <a:rPr sz="1100" b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Queries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3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intended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 lead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1587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dirty="0">
                <a:latin typeface="Times New Roman"/>
                <a:cs typeface="Times New Roman"/>
              </a:rPr>
              <a:t>Long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intricate,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complexity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aggregations.</a:t>
            </a:r>
            <a:endParaRPr sz="1200">
              <a:latin typeface="Times New Roman"/>
              <a:cs typeface="Times New Roman"/>
            </a:endParaRPr>
          </a:p>
          <a:p>
            <a:pPr marL="472440" marR="19812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Plan Selection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Challenges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possibilities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fraught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difficulties.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Suboptimal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 selection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outdated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inaccurate.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8656319"/>
            <a:ext cx="6372860" cy="1415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Dependency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on</a:t>
            </a:r>
            <a:r>
              <a:rPr sz="1100" b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Accurate</a:t>
            </a:r>
            <a:r>
              <a:rPr sz="1100" b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4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heavily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120014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Staleness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Statistics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regularly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inaccurate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6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Statistical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Sampling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Limitations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accurately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skewed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20623"/>
            <a:ext cx="6463030" cy="159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Cost</a:t>
            </a:r>
            <a:r>
              <a:rPr sz="1100" b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of</a:t>
            </a:r>
            <a:r>
              <a:rPr sz="1100" b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Maintenance</a:t>
            </a:r>
            <a:r>
              <a:rPr sz="1100" b="1" spc="-1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Tuning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5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labor-intensive: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889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Ongoing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Optimization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Efforts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optimizer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cope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usage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growth,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ongoing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administrators.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Training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Expertise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specialized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expertise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2520822"/>
            <a:ext cx="6531609" cy="676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F81B9"/>
                </a:solidFill>
                <a:latin typeface="Cambria"/>
                <a:cs typeface="Cambria"/>
              </a:rPr>
              <a:t>Research</a:t>
            </a:r>
            <a:r>
              <a:rPr sz="1800" b="1" spc="-75" dirty="0">
                <a:solidFill>
                  <a:srgbClr val="4F81B9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4F81B9"/>
                </a:solidFill>
                <a:latin typeface="Cambria"/>
                <a:cs typeface="Cambria"/>
              </a:rPr>
              <a:t>Purpose</a:t>
            </a:r>
            <a:endParaRPr sz="1800">
              <a:latin typeface="Cambria"/>
              <a:cs typeface="Cambria"/>
            </a:endParaRPr>
          </a:p>
          <a:p>
            <a:pPr marL="15240" marR="36830">
              <a:lnSpc>
                <a:spcPts val="1380"/>
              </a:lnSpc>
              <a:spcBef>
                <a:spcPts val="1400"/>
              </a:spcBef>
            </a:pP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query processing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advancing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ultimately improving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scalability,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focus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</a:t>
            </a:r>
            <a:r>
              <a:rPr sz="1200" dirty="0">
                <a:latin typeface="Times New Roman"/>
                <a:cs typeface="Times New Roman"/>
              </a:rPr>
              <a:t> in this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Enhancing</a:t>
            </a:r>
            <a:r>
              <a:rPr sz="1100" b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Efficiency</a:t>
            </a:r>
            <a:r>
              <a:rPr sz="1100" b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Effectiveness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81BA"/>
              </a:buClr>
              <a:buFont typeface="Cambria"/>
              <a:buAutoNum type="arabicPeriod"/>
            </a:pPr>
            <a:endParaRPr sz="1150">
              <a:latin typeface="Cambria"/>
              <a:cs typeface="Cambria"/>
            </a:endParaRPr>
          </a:p>
          <a:p>
            <a:pPr marL="15240" marR="1123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database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55244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Optimized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Resource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Utilization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 developing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consumption,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degrading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72440" marR="13589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Improved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Execution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Speed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2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Advanced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Optimization</a:t>
            </a:r>
            <a:r>
              <a:rPr sz="1100" b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A"/>
              </a:buClr>
              <a:buFont typeface="Cambria"/>
              <a:buAutoNum type="arabicPeriod" startAt="2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72440" marR="233045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Dynamic Adaptability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fluctuating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volumes.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Cost-Based Optimization</a:t>
            </a:r>
            <a:r>
              <a:rPr sz="1200" spc="-5" dirty="0">
                <a:latin typeface="Times New Roman"/>
                <a:cs typeface="Times New Roman"/>
              </a:rPr>
              <a:t>: The exploration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cost-based optimization strategies involves creating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 that accurately predict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resource costs associated with different execution plans, leading 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 plan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3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Machine</a:t>
            </a:r>
            <a:r>
              <a:rPr sz="1100" b="1" spc="-5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Learning</a:t>
            </a:r>
            <a:r>
              <a:rPr sz="1100" b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Integration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3"/>
            </a:pPr>
            <a:endParaRPr sz="1150">
              <a:latin typeface="Cambria"/>
              <a:cs typeface="Cambria"/>
            </a:endParaRPr>
          </a:p>
          <a:p>
            <a:pPr marL="15240" marR="137160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The integration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machine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transformative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39065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Predictive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 execution times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historical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 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decision-making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 process.</a:t>
            </a:r>
            <a:endParaRPr sz="1200">
              <a:latin typeface="Times New Roman"/>
              <a:cs typeface="Times New Roman"/>
            </a:endParaRPr>
          </a:p>
          <a:p>
            <a:pPr marL="472440" marR="6350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Automated Tuning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5" dirty="0">
                <a:latin typeface="Times New Roman"/>
                <a:cs typeface="Times New Roman"/>
              </a:rPr>
              <a:t> systems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leverage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continuously adjust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intervention.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191768"/>
            <a:ext cx="6519545" cy="9464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Federated</a:t>
            </a:r>
            <a:r>
              <a:rPr sz="1100" b="1" spc="-4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A"/>
              </a:buClr>
              <a:buFont typeface="Cambria"/>
              <a:buAutoNum type="arabicPeriod" startAt="4"/>
            </a:pPr>
            <a:endParaRPr sz="1150">
              <a:latin typeface="Cambria"/>
              <a:cs typeface="Cambria"/>
            </a:endParaRPr>
          </a:p>
          <a:p>
            <a:pPr marL="15240" marR="6667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diverse,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federated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emerging 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significant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6985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Heterogeneous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Sources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mapping,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consistency.</a:t>
            </a:r>
            <a:endParaRPr sz="1200">
              <a:latin typeface="Times New Roman"/>
              <a:cs typeface="Times New Roman"/>
            </a:endParaRPr>
          </a:p>
          <a:p>
            <a:pPr marL="472440" marR="57150" lvl="1" indent="-228600">
              <a:lnSpc>
                <a:spcPts val="138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Translation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 federated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robust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compatible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AutoNum type="arabicPeriod" startAt="5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Intelligent</a:t>
            </a:r>
            <a:r>
              <a:rPr sz="1100" b="1" spc="-4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Query</a:t>
            </a:r>
            <a:r>
              <a:rPr sz="1100" b="1" spc="-3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Processing</a:t>
            </a:r>
            <a:r>
              <a:rPr sz="1100" b="1" spc="-3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Systems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F81BA"/>
              </a:buClr>
              <a:buFont typeface="Cambria"/>
              <a:buAutoNum type="arabicPeriod" startAt="5"/>
            </a:pPr>
            <a:endParaRPr sz="1150">
              <a:latin typeface="Cambria"/>
              <a:cs typeface="Cambria"/>
            </a:endParaRPr>
          </a:p>
          <a:p>
            <a:pPr marL="15240" marR="259079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4445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User-Centric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focusing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requirements,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tailored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472440" marR="215900" lvl="1" indent="-228600">
              <a:lnSpc>
                <a:spcPts val="138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Real-Time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Processing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immediate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5" dirty="0">
                <a:latin typeface="Times New Roman"/>
                <a:cs typeface="Times New Roman"/>
              </a:rPr>
              <a:t> retail.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Scalability</a:t>
            </a:r>
            <a:r>
              <a:rPr sz="1100" b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spc="-6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Performance</a:t>
            </a:r>
            <a:r>
              <a:rPr sz="1100" b="1" spc="-7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Optimization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6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Scalability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consideration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volumes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33020" lvl="1" indent="-228600" algn="just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Distributed Query Processing</a:t>
            </a:r>
            <a:r>
              <a:rPr sz="1200" spc="-5" dirty="0">
                <a:latin typeface="Times New Roman"/>
                <a:cs typeface="Times New Roman"/>
              </a:rPr>
              <a:t>: Research efforts are directed toward optimizing query processing 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distributed systems, enabling efficient data retrieval and processing across multiple nodes while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consistency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reliability.</a:t>
            </a:r>
            <a:endParaRPr sz="1200">
              <a:latin typeface="Times New Roman"/>
              <a:cs typeface="Times New Roman"/>
            </a:endParaRPr>
          </a:p>
          <a:p>
            <a:pPr marL="472440" marR="32512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dirty="0">
                <a:latin typeface="Times New Roman"/>
                <a:cs typeface="Times New Roman"/>
              </a:rPr>
              <a:t>Load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Balancing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Techniques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balancing strategies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vital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bottlenecks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throughput.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Addressing</a:t>
            </a:r>
            <a:r>
              <a:rPr sz="1100" b="1" spc="-2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Security</a:t>
            </a:r>
            <a:r>
              <a:rPr sz="1100" b="1" spc="-2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and</a:t>
            </a:r>
            <a:r>
              <a:rPr sz="1100" b="1" spc="-25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Privacy</a:t>
            </a:r>
            <a:r>
              <a:rPr sz="1100" b="1" spc="-2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Concerns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7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privacy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paramount.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9939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Access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Mechanisms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query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marL="472440" marR="508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Anonymization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anonymization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 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safeguard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privacy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compromising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160655" algn="l"/>
              </a:tabLst>
            </a:pP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Enhancing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F81BA"/>
                </a:solidFill>
                <a:latin typeface="Cambria"/>
                <a:cs typeface="Cambria"/>
              </a:rPr>
              <a:t>User</a:t>
            </a:r>
            <a:r>
              <a:rPr sz="1100" b="1" spc="-50" dirty="0">
                <a:solidFill>
                  <a:srgbClr val="4F81BA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A"/>
                </a:solidFill>
                <a:latin typeface="Cambria"/>
                <a:cs typeface="Cambria"/>
              </a:rPr>
              <a:t>Experience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A"/>
              </a:buClr>
              <a:buFont typeface="Cambria"/>
              <a:buAutoNum type="arabicPeriod" startAt="8"/>
            </a:pPr>
            <a:endParaRPr sz="105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Ultimately,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marR="160020" lvl="1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Feedback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Loops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influence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satisfying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 marL="472440" marR="55244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72440" algn="l"/>
                <a:tab pos="47307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Visual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Languages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into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user-friendly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formulation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non-technical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6882</Words>
  <Application>Microsoft Office PowerPoint</Application>
  <PresentationFormat>Custom</PresentationFormat>
  <Paragraphs>367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                                    “ PPT”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PPT”</dc:title>
  <dc:creator>satyam</dc:creator>
  <cp:lastModifiedBy>DELL</cp:lastModifiedBy>
  <cp:revision>2</cp:revision>
  <dcterms:created xsi:type="dcterms:W3CDTF">2024-11-05T16:23:25Z</dcterms:created>
  <dcterms:modified xsi:type="dcterms:W3CDTF">2024-11-05T18:27:46Z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2024-11-05T00:00:00Z</vt:filetime>
  </property>
</Properties>
</file>