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433" r:id="rId2"/>
    <p:sldId id="387" r:id="rId3"/>
    <p:sldId id="388" r:id="rId4"/>
    <p:sldId id="389" r:id="rId5"/>
    <p:sldId id="390" r:id="rId6"/>
    <p:sldId id="394" r:id="rId7"/>
    <p:sldId id="391" r:id="rId8"/>
    <p:sldId id="392" r:id="rId9"/>
    <p:sldId id="393" r:id="rId10"/>
    <p:sldId id="395" r:id="rId11"/>
    <p:sldId id="396" r:id="rId12"/>
    <p:sldId id="397" r:id="rId13"/>
    <p:sldId id="398" r:id="rId14"/>
    <p:sldId id="399" r:id="rId15"/>
    <p:sldId id="400" r:id="rId16"/>
    <p:sldId id="401" r:id="rId17"/>
    <p:sldId id="402" r:id="rId18"/>
    <p:sldId id="411" r:id="rId19"/>
    <p:sldId id="410" r:id="rId20"/>
    <p:sldId id="412" r:id="rId21"/>
    <p:sldId id="413" r:id="rId22"/>
    <p:sldId id="414" r:id="rId23"/>
    <p:sldId id="415" r:id="rId24"/>
    <p:sldId id="403" r:id="rId25"/>
    <p:sldId id="418" r:id="rId26"/>
    <p:sldId id="419" r:id="rId27"/>
    <p:sldId id="420" r:id="rId28"/>
    <p:sldId id="421" r:id="rId29"/>
    <p:sldId id="417" r:id="rId30"/>
    <p:sldId id="422" r:id="rId31"/>
    <p:sldId id="425" r:id="rId32"/>
    <p:sldId id="423" r:id="rId33"/>
    <p:sldId id="424" r:id="rId34"/>
    <p:sldId id="426" r:id="rId35"/>
    <p:sldId id="427" r:id="rId36"/>
    <p:sldId id="428" r:id="rId37"/>
    <p:sldId id="430" r:id="rId38"/>
    <p:sldId id="431" r:id="rId39"/>
    <p:sldId id="432" r:id="rId40"/>
    <p:sldId id="368" r:id="rId41"/>
    <p:sldId id="376" r:id="rId42"/>
    <p:sldId id="369" r:id="rId43"/>
    <p:sldId id="370" r:id="rId44"/>
    <p:sldId id="371" r:id="rId45"/>
    <p:sldId id="372" r:id="rId46"/>
    <p:sldId id="373" r:id="rId47"/>
    <p:sldId id="374" r:id="rId48"/>
    <p:sldId id="375" r:id="rId49"/>
    <p:sldId id="377" r:id="rId50"/>
    <p:sldId id="378" r:id="rId51"/>
    <p:sldId id="379" r:id="rId52"/>
    <p:sldId id="380" r:id="rId53"/>
    <p:sldId id="382" r:id="rId54"/>
    <p:sldId id="383" r:id="rId55"/>
    <p:sldId id="384" r:id="rId56"/>
    <p:sldId id="385" r:id="rId57"/>
    <p:sldId id="386" r:id="rId58"/>
    <p:sldId id="36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9" d="100"/>
          <a:sy n="79" d="100"/>
        </p:scale>
        <p:origin x="8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8C6E7-F93F-4FEB-B5F1-DDFA47FBDA73}" type="datetimeFigureOut">
              <a:rPr lang="en-US" smtClean="0"/>
              <a:pPr/>
              <a:t>8/13/2024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A96B1-C243-4188-9409-64427083F1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IN" dirty="0"/>
              <a:t>Prof. Ankita Chavda</a:t>
            </a:r>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8" name="Footer Placeholder 7"/>
          <p:cNvSpPr>
            <a:spLocks noGrp="1"/>
          </p:cNvSpPr>
          <p:nvPr>
            <p:ph type="ftr" sz="quarter" idx="11"/>
          </p:nvPr>
        </p:nvSpPr>
        <p:spPr/>
        <p:txBody>
          <a:bodyPr/>
          <a:lstStyle/>
          <a:p>
            <a:r>
              <a:rPr lang="en-IN" dirty="0"/>
              <a:t>Prof. Ankita Chavda</a:t>
            </a:r>
          </a:p>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8" name="Footer Placeholder 7"/>
          <p:cNvSpPr>
            <a:spLocks noGrp="1"/>
          </p:cNvSpPr>
          <p:nvPr>
            <p:ph type="ftr" sz="quarter" idx="11"/>
          </p:nvPr>
        </p:nvSpPr>
        <p:spPr/>
        <p:txBody>
          <a:bodyPr/>
          <a:lstStyle/>
          <a:p>
            <a:r>
              <a:rPr lang="en-IN" dirty="0"/>
              <a:t>Prof. Ankita Chavda</a:t>
            </a:r>
          </a:p>
          <a:p>
            <a:endParaRPr lang="en-IN" dirty="0"/>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9787469" y="5600573"/>
            <a:ext cx="1397000" cy="365125"/>
          </a:xfrm>
        </p:spPr>
        <p:txBody>
          <a:bodyPr/>
          <a:lstStyle/>
          <a:p>
            <a:r>
              <a:rPr lang="en-IN" dirty="0"/>
              <a:t>Prof. Ankita Chavda</a:t>
            </a:r>
          </a:p>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IN" dirty="0"/>
              <a:t>Prof. Ankita Chavda</a:t>
            </a:r>
          </a:p>
          <a:p>
            <a:endParaRPr lang="en-IN" dirty="0"/>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dirty="0"/>
          </a:p>
        </p:txBody>
      </p:sp>
      <p:sp>
        <p:nvSpPr>
          <p:cNvPr id="7" name="Footer Placeholder 4"/>
          <p:cNvSpPr txBox="1">
            <a:spLocks/>
          </p:cNvSpPr>
          <p:nvPr userDrawn="1"/>
        </p:nvSpPr>
        <p:spPr>
          <a:xfrm>
            <a:off x="279400" y="6173787"/>
            <a:ext cx="2027769"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err="1"/>
              <a:t>R.C.Gonzalez</a:t>
            </a:r>
            <a:r>
              <a:rPr lang="en-IN" dirty="0"/>
              <a:t> &amp; </a:t>
            </a:r>
            <a:r>
              <a:rPr lang="en-IN" dirty="0" err="1"/>
              <a:t>R.E.Woods</a:t>
            </a:r>
            <a:endParaRPr lang="en-IN" dirty="0"/>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9" name="Footer Placeholder 8"/>
          <p:cNvSpPr>
            <a:spLocks noGrp="1"/>
          </p:cNvSpPr>
          <p:nvPr>
            <p:ph type="ftr" sz="quarter" idx="11"/>
          </p:nvPr>
        </p:nvSpPr>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11" name="Footer Placeholder 10"/>
          <p:cNvSpPr>
            <a:spLocks noGrp="1"/>
          </p:cNvSpPr>
          <p:nvPr>
            <p:ph type="ftr" sz="quarter" idx="11"/>
          </p:nvPr>
        </p:nvSpPr>
        <p:spPr/>
        <p:txBody>
          <a:bodyPr/>
          <a:lstStyle/>
          <a:p>
            <a:r>
              <a:rPr lang="en-IN" dirty="0"/>
              <a:t>Prof. Ankita Chavda</a:t>
            </a:r>
          </a:p>
          <a:p>
            <a:endParaRPr lang="en-IN" dirty="0"/>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7" name="Footer Placeholder 6"/>
          <p:cNvSpPr>
            <a:spLocks noGrp="1"/>
          </p:cNvSpPr>
          <p:nvPr>
            <p:ph type="ftr" sz="quarter" idx="11"/>
          </p:nvPr>
        </p:nvSpPr>
        <p:spPr/>
        <p:txBody>
          <a:bodyPr/>
          <a:lstStyle/>
          <a:p>
            <a:r>
              <a:rPr lang="en-IN" dirty="0"/>
              <a:t>Prof. Ankita Chavda</a:t>
            </a:r>
          </a:p>
          <a:p>
            <a:endParaRPr lang="en-IN" dirty="0"/>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6" name="Footer Placeholder 5"/>
          <p:cNvSpPr>
            <a:spLocks noGrp="1"/>
          </p:cNvSpPr>
          <p:nvPr>
            <p:ph type="ftr" sz="quarter" idx="11"/>
          </p:nvPr>
        </p:nvSpPr>
        <p:spPr/>
        <p:txBody>
          <a:bodyPr/>
          <a:lstStyle/>
          <a:p>
            <a:r>
              <a:rPr lang="en-IN" dirty="0"/>
              <a:t>Prof. Ankita Chavda</a:t>
            </a:r>
          </a:p>
          <a:p>
            <a:endParaRPr lang="en-IN" dirty="0"/>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9" name="Footer Placeholder 8"/>
          <p:cNvSpPr>
            <a:spLocks noGrp="1"/>
          </p:cNvSpPr>
          <p:nvPr>
            <p:ph type="ftr" sz="quarter" idx="11"/>
          </p:nvPr>
        </p:nvSpPr>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13-08-2024</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dirty="0"/>
              <a:t>Prof. Ankita Chavda</a:t>
            </a:r>
          </a:p>
          <a:p>
            <a:endParaRPr lang="en-IN" dirty="0"/>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13-08-2024</a:t>
            </a:fld>
            <a:endParaRPr lang="en-IN"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IN" dirty="0"/>
              <a:t>Prof. Ankita Chavda</a:t>
            </a:r>
          </a:p>
          <a:p>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Department of CE/IT/AI</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
                <a:srgbClr val="40BAD2"/>
              </a:buClr>
              <a:buSzTx/>
              <a:buFont typeface="Wingdings 2" pitchFamily="18" charset="2"/>
              <a:buNone/>
              <a:tabLst/>
              <a:defRPr/>
            </a:pPr>
            <a:endParaRPr kumimoji="0" lang="en-IN" sz="7200" b="1" i="0" u="none" strike="noStrike" kern="1200" cap="none" spc="0" normalizeH="0" baseline="0" noProof="0" dirty="0">
              <a:ln>
                <a:noFill/>
              </a:ln>
              <a:solidFill>
                <a:srgbClr val="40BAD2">
                  <a:lumMod val="20000"/>
                  <a:lumOff val="80000"/>
                </a:srgbClr>
              </a:solidFill>
              <a:effectLst/>
              <a:uLnTx/>
              <a:uFillTx/>
              <a:latin typeface="Corbel"/>
              <a:ea typeface="+mn-ea"/>
              <a:cs typeface="+mn-cs"/>
            </a:endParaRPr>
          </a:p>
        </p:txBody>
      </p:sp>
      <p:sp>
        <p:nvSpPr>
          <p:cNvPr id="12" name="TextBox 11"/>
          <p:cNvSpPr txBox="1"/>
          <p:nvPr/>
        </p:nvSpPr>
        <p:spPr>
          <a:xfrm>
            <a:off x="9448800" y="3297479"/>
            <a:ext cx="2743200"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Unit -</a:t>
            </a:r>
            <a:r>
              <a:rPr kumimoji="0" lang="en-US"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rPr>
              <a:t> 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b="1" dirty="0">
                <a:solidFill>
                  <a:srgbClr val="0098A3"/>
                </a:solidFill>
                <a:latin typeface="CastleT" panose="020E0602050706020204" pitchFamily="34" charset="0"/>
              </a:rPr>
              <a:t>Introduction </a:t>
            </a:r>
            <a:endParaRPr kumimoji="0" lang="en-US" sz="2200" b="1" i="0" u="none" strike="noStrike" kern="1200" cap="none" spc="0" normalizeH="0" baseline="0" noProof="0" dirty="0">
              <a:ln>
                <a:noFill/>
              </a:ln>
              <a:solidFill>
                <a:srgbClr val="0098A3"/>
              </a:solidFill>
              <a:effectLst/>
              <a:uLnTx/>
              <a:uFillTx/>
              <a:latin typeface="CastleT" panose="020E0602050706020204" pitchFamily="34" charset="0"/>
              <a:ea typeface="+mn-ea"/>
              <a:cs typeface="+mn-cs"/>
            </a:endParaRPr>
          </a:p>
        </p:txBody>
      </p:sp>
      <p:sp>
        <p:nvSpPr>
          <p:cNvPr id="2" name="TextBox 1"/>
          <p:cNvSpPr txBox="1"/>
          <p:nvPr/>
        </p:nvSpPr>
        <p:spPr>
          <a:xfrm>
            <a:off x="0" y="2620370"/>
            <a:ext cx="9144000" cy="144655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mn-cs"/>
              </a:rPr>
              <a:t>Computer Programming </a:t>
            </a:r>
            <a:r>
              <a:rPr kumimoji="0" lang="en-IN" sz="44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mn-cs"/>
              </a:rPr>
              <a:t>(</a:t>
            </a:r>
            <a:r>
              <a:rPr kumimoji="0" lang="en-US" sz="44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mn-cs"/>
              </a:rPr>
              <a:t>01CE1101</a:t>
            </a:r>
            <a:r>
              <a:rPr kumimoji="0" lang="en-IN" sz="44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mn-cs"/>
              </a:rPr>
              <a:t>)</a:t>
            </a:r>
            <a:endParaRPr kumimoji="0" lang="en-US" sz="4400" b="0" i="0" u="none" strike="noStrike" kern="1200" cap="none" spc="0" normalizeH="0" baseline="0" noProof="0" dirty="0">
              <a:ln>
                <a:noFill/>
              </a:ln>
              <a:solidFill>
                <a:srgbClr val="000000"/>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16837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6832-72DC-491D-8F6A-524FA624DEA3}"/>
              </a:ext>
            </a:extLst>
          </p:cNvPr>
          <p:cNvSpPr>
            <a:spLocks noGrp="1"/>
          </p:cNvSpPr>
          <p:nvPr>
            <p:ph type="title"/>
          </p:nvPr>
        </p:nvSpPr>
        <p:spPr/>
        <p:txBody>
          <a:bodyPr/>
          <a:lstStyle/>
          <a:p>
            <a:pPr algn="ctr"/>
            <a:r>
              <a:rPr lang="en-US" b="1" dirty="0"/>
              <a:t>Memory Unit </a:t>
            </a:r>
            <a:endParaRPr lang="en-IN" b="1" dirty="0"/>
          </a:p>
        </p:txBody>
      </p:sp>
      <p:sp>
        <p:nvSpPr>
          <p:cNvPr id="3" name="Content Placeholder 2">
            <a:extLst>
              <a:ext uri="{FF2B5EF4-FFF2-40B4-BE49-F238E27FC236}">
                <a16:creationId xmlns:a16="http://schemas.microsoft.com/office/drawing/2014/main" id="{D52813A5-3601-4BCC-9FEC-D192FD4B6E66}"/>
              </a:ext>
            </a:extLst>
          </p:cNvPr>
          <p:cNvSpPr>
            <a:spLocks noGrp="1"/>
          </p:cNvSpPr>
          <p:nvPr>
            <p:ph idx="1"/>
          </p:nvPr>
        </p:nvSpPr>
        <p:spPr>
          <a:xfrm>
            <a:off x="3869268" y="1123837"/>
            <a:ext cx="7619726" cy="4365522"/>
          </a:xfrm>
        </p:spPr>
        <p:txBody>
          <a:bodyPr>
            <a:normAutofit/>
          </a:bodyPr>
          <a:lstStyle/>
          <a:p>
            <a:pPr marL="354013" indent="-354013">
              <a:lnSpc>
                <a:spcPct val="100000"/>
              </a:lnSpc>
              <a:spcBef>
                <a:spcPts val="600"/>
              </a:spcBef>
              <a:spcAft>
                <a:spcPts val="600"/>
              </a:spcAft>
            </a:pPr>
            <a:r>
              <a:rPr lang="en-IN" sz="2800" dirty="0">
                <a:solidFill>
                  <a:schemeClr val="tx1"/>
                </a:solidFill>
              </a:rPr>
              <a:t>The memory unit of the computer is used to </a:t>
            </a:r>
            <a:r>
              <a:rPr lang="en-IN" sz="2800" dirty="0">
                <a:solidFill>
                  <a:srgbClr val="FF0000"/>
                </a:solidFill>
              </a:rPr>
              <a:t>store data</a:t>
            </a:r>
            <a:r>
              <a:rPr lang="en-IN" sz="2800" dirty="0">
                <a:solidFill>
                  <a:schemeClr val="tx1"/>
                </a:solidFill>
              </a:rPr>
              <a:t>, instructions for processing data, intermediate results for processing and the final processed information. </a:t>
            </a:r>
          </a:p>
          <a:p>
            <a:pPr marL="354013" indent="-354013">
              <a:lnSpc>
                <a:spcPct val="100000"/>
              </a:lnSpc>
              <a:spcBef>
                <a:spcPts val="600"/>
              </a:spcBef>
              <a:spcAft>
                <a:spcPts val="600"/>
              </a:spcAft>
            </a:pPr>
            <a:r>
              <a:rPr lang="en-IN" sz="2800" dirty="0">
                <a:solidFill>
                  <a:schemeClr val="tx1"/>
                </a:solidFill>
              </a:rPr>
              <a:t>The memory of the computer of two types: </a:t>
            </a:r>
          </a:p>
          <a:p>
            <a:pPr marL="960438" lvl="1" indent="-457200">
              <a:lnSpc>
                <a:spcPct val="100000"/>
              </a:lnSpc>
              <a:spcBef>
                <a:spcPts val="600"/>
              </a:spcBef>
              <a:spcAft>
                <a:spcPts val="600"/>
              </a:spcAft>
              <a:buFont typeface="Wingdings" panose="05000000000000000000" pitchFamily="2" charset="2"/>
              <a:buChar char="ü"/>
            </a:pPr>
            <a:r>
              <a:rPr lang="en-IN" sz="2800" dirty="0">
                <a:solidFill>
                  <a:srgbClr val="FF0000"/>
                </a:solidFill>
              </a:rPr>
              <a:t>Primary Memory</a:t>
            </a:r>
          </a:p>
          <a:p>
            <a:pPr marL="960438" lvl="1" indent="-457200">
              <a:lnSpc>
                <a:spcPct val="100000"/>
              </a:lnSpc>
              <a:spcBef>
                <a:spcPts val="600"/>
              </a:spcBef>
              <a:spcAft>
                <a:spcPts val="600"/>
              </a:spcAft>
              <a:buFont typeface="Wingdings" panose="05000000000000000000" pitchFamily="2" charset="2"/>
              <a:buChar char="ü"/>
            </a:pPr>
            <a:r>
              <a:rPr lang="en-IN" sz="2800" dirty="0">
                <a:solidFill>
                  <a:srgbClr val="FF0000"/>
                </a:solidFill>
              </a:rPr>
              <a:t>Secondary Memory</a:t>
            </a:r>
          </a:p>
          <a:p>
            <a:pPr marL="503238" lvl="1" indent="0">
              <a:buNone/>
            </a:pPr>
            <a:endParaRPr lang="en-IN" sz="2800" dirty="0">
              <a:solidFill>
                <a:schemeClr val="tx1"/>
              </a:solidFill>
            </a:endParaRPr>
          </a:p>
          <a:p>
            <a:pPr lvl="1"/>
            <a:endParaRPr lang="en-IN" sz="2800" dirty="0">
              <a:solidFill>
                <a:schemeClr val="tx1"/>
              </a:solidFill>
            </a:endParaRPr>
          </a:p>
        </p:txBody>
      </p:sp>
    </p:spTree>
    <p:extLst>
      <p:ext uri="{BB962C8B-B14F-4D97-AF65-F5344CB8AC3E}">
        <p14:creationId xmlns:p14="http://schemas.microsoft.com/office/powerpoint/2010/main" val="72978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497E-26E1-46FB-B3FB-CCF1662E9029}"/>
              </a:ext>
            </a:extLst>
          </p:cNvPr>
          <p:cNvSpPr>
            <a:spLocks noGrp="1"/>
          </p:cNvSpPr>
          <p:nvPr>
            <p:ph type="title"/>
          </p:nvPr>
        </p:nvSpPr>
        <p:spPr/>
        <p:txBody>
          <a:bodyPr/>
          <a:lstStyle/>
          <a:p>
            <a:pPr algn="ctr"/>
            <a:r>
              <a:rPr lang="en-IN" b="1" dirty="0"/>
              <a:t>Primary Memory</a:t>
            </a:r>
            <a:br>
              <a:rPr lang="en-IN" dirty="0"/>
            </a:br>
            <a:endParaRPr lang="en-IN" dirty="0"/>
          </a:p>
        </p:txBody>
      </p:sp>
      <p:sp>
        <p:nvSpPr>
          <p:cNvPr id="3" name="Content Placeholder 2">
            <a:extLst>
              <a:ext uri="{FF2B5EF4-FFF2-40B4-BE49-F238E27FC236}">
                <a16:creationId xmlns:a16="http://schemas.microsoft.com/office/drawing/2014/main" id="{92A81FB1-9F96-4491-AE03-27A6611E8009}"/>
              </a:ext>
            </a:extLst>
          </p:cNvPr>
          <p:cNvSpPr>
            <a:spLocks noGrp="1"/>
          </p:cNvSpPr>
          <p:nvPr>
            <p:ph idx="1"/>
          </p:nvPr>
        </p:nvSpPr>
        <p:spPr>
          <a:xfrm>
            <a:off x="3775588" y="560440"/>
            <a:ext cx="8008374" cy="6150076"/>
          </a:xfrm>
        </p:spPr>
        <p:txBody>
          <a:bodyPr>
            <a:normAutofit/>
          </a:bodyPr>
          <a:lstStyle/>
          <a:p>
            <a:r>
              <a:rPr lang="en-IN" sz="2800" dirty="0">
                <a:solidFill>
                  <a:schemeClr val="tx1"/>
                </a:solidFill>
              </a:rPr>
              <a:t>Primary memory is faster in speed, less in size (normally a few megabytes) and costlier. </a:t>
            </a:r>
          </a:p>
          <a:p>
            <a:r>
              <a:rPr lang="en-IN" sz="2800" dirty="0">
                <a:solidFill>
                  <a:schemeClr val="tx1"/>
                </a:solidFill>
              </a:rPr>
              <a:t>It consists of </a:t>
            </a:r>
          </a:p>
          <a:p>
            <a:pPr lvl="2"/>
            <a:r>
              <a:rPr lang="en-IN" sz="2400" b="1" dirty="0">
                <a:solidFill>
                  <a:srgbClr val="FF0000"/>
                </a:solidFill>
              </a:rPr>
              <a:t>ROM (Read Only Memory)</a:t>
            </a:r>
          </a:p>
          <a:p>
            <a:pPr lvl="2"/>
            <a:r>
              <a:rPr lang="en-IN" sz="2400" b="1" dirty="0">
                <a:solidFill>
                  <a:srgbClr val="FF0000"/>
                </a:solidFill>
              </a:rPr>
              <a:t>RAM (Random Access Memory)</a:t>
            </a:r>
          </a:p>
          <a:p>
            <a:r>
              <a:rPr lang="en-IN" sz="2800" b="1" dirty="0">
                <a:solidFill>
                  <a:srgbClr val="0070C0"/>
                </a:solidFill>
              </a:rPr>
              <a:t>ROM</a:t>
            </a:r>
            <a:r>
              <a:rPr lang="en-IN" sz="2800" b="1" dirty="0">
                <a:solidFill>
                  <a:schemeClr val="tx1"/>
                </a:solidFill>
              </a:rPr>
              <a:t> </a:t>
            </a:r>
            <a:r>
              <a:rPr lang="en-IN" sz="2800" dirty="0">
                <a:solidFill>
                  <a:schemeClr val="tx1"/>
                </a:solidFill>
              </a:rPr>
              <a:t>– In ROM, the information is pre-recorded into the ROM chip at manufacturing time.</a:t>
            </a:r>
          </a:p>
          <a:p>
            <a:r>
              <a:rPr lang="en-IN" sz="2800" dirty="0">
                <a:solidFill>
                  <a:schemeClr val="tx1"/>
                </a:solidFill>
              </a:rPr>
              <a:t>It stores data and instructions, even when the computer is turned off. It is the </a:t>
            </a:r>
            <a:r>
              <a:rPr lang="en-IN" sz="2800" dirty="0">
                <a:solidFill>
                  <a:srgbClr val="FF0000"/>
                </a:solidFill>
              </a:rPr>
              <a:t>permanent memory </a:t>
            </a:r>
            <a:r>
              <a:rPr lang="en-IN" sz="2800" dirty="0">
                <a:solidFill>
                  <a:schemeClr val="tx1"/>
                </a:solidFill>
              </a:rPr>
              <a:t>of the computer where the </a:t>
            </a:r>
            <a:r>
              <a:rPr lang="en-IN" sz="2800" b="1" dirty="0">
                <a:solidFill>
                  <a:schemeClr val="tx1"/>
                </a:solidFill>
              </a:rPr>
              <a:t>contents cannot be modified by an end user. </a:t>
            </a:r>
          </a:p>
          <a:p>
            <a:r>
              <a:rPr lang="en-IN" sz="2800" dirty="0">
                <a:solidFill>
                  <a:schemeClr val="tx1"/>
                </a:solidFill>
              </a:rPr>
              <a:t>ROM is called </a:t>
            </a:r>
            <a:r>
              <a:rPr lang="en-IN" sz="2800" dirty="0">
                <a:solidFill>
                  <a:srgbClr val="FF0000"/>
                </a:solidFill>
              </a:rPr>
              <a:t>non-volatile memory </a:t>
            </a:r>
            <a:r>
              <a:rPr lang="en-IN" sz="2800" dirty="0">
                <a:solidFill>
                  <a:schemeClr val="tx1"/>
                </a:solidFill>
              </a:rPr>
              <a:t>because it </a:t>
            </a:r>
            <a:r>
              <a:rPr lang="en-IN" sz="2800" b="1" dirty="0">
                <a:solidFill>
                  <a:schemeClr val="tx1"/>
                </a:solidFill>
              </a:rPr>
              <a:t>never loses its contents.</a:t>
            </a:r>
          </a:p>
          <a:p>
            <a:endParaRPr lang="en-IN" dirty="0"/>
          </a:p>
        </p:txBody>
      </p:sp>
    </p:spTree>
    <p:extLst>
      <p:ext uri="{BB962C8B-B14F-4D97-AF65-F5344CB8AC3E}">
        <p14:creationId xmlns:p14="http://schemas.microsoft.com/office/powerpoint/2010/main" val="312077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497E-26E1-46FB-B3FB-CCF1662E9029}"/>
              </a:ext>
            </a:extLst>
          </p:cNvPr>
          <p:cNvSpPr>
            <a:spLocks noGrp="1"/>
          </p:cNvSpPr>
          <p:nvPr>
            <p:ph type="title"/>
          </p:nvPr>
        </p:nvSpPr>
        <p:spPr/>
        <p:txBody>
          <a:bodyPr/>
          <a:lstStyle/>
          <a:p>
            <a:pPr algn="ctr"/>
            <a:r>
              <a:rPr lang="en-IN" b="1" dirty="0"/>
              <a:t>Primary Memory</a:t>
            </a:r>
            <a:br>
              <a:rPr lang="en-IN" dirty="0"/>
            </a:br>
            <a:endParaRPr lang="en-IN" dirty="0"/>
          </a:p>
        </p:txBody>
      </p:sp>
      <p:sp>
        <p:nvSpPr>
          <p:cNvPr id="3" name="Content Placeholder 2">
            <a:extLst>
              <a:ext uri="{FF2B5EF4-FFF2-40B4-BE49-F238E27FC236}">
                <a16:creationId xmlns:a16="http://schemas.microsoft.com/office/drawing/2014/main" id="{92A81FB1-9F96-4491-AE03-27A6611E8009}"/>
              </a:ext>
            </a:extLst>
          </p:cNvPr>
          <p:cNvSpPr>
            <a:spLocks noGrp="1"/>
          </p:cNvSpPr>
          <p:nvPr>
            <p:ph idx="1"/>
          </p:nvPr>
        </p:nvSpPr>
        <p:spPr>
          <a:xfrm>
            <a:off x="3746092" y="828712"/>
            <a:ext cx="7801896" cy="5191432"/>
          </a:xfrm>
        </p:spPr>
        <p:txBody>
          <a:bodyPr>
            <a:normAutofit lnSpcReduction="10000"/>
          </a:bodyPr>
          <a:lstStyle/>
          <a:p>
            <a:pPr>
              <a:lnSpc>
                <a:spcPct val="120000"/>
              </a:lnSpc>
              <a:spcBef>
                <a:spcPts val="600"/>
              </a:spcBef>
              <a:spcAft>
                <a:spcPts val="600"/>
              </a:spcAft>
            </a:pPr>
            <a:r>
              <a:rPr lang="en-IN" sz="2800" dirty="0">
                <a:solidFill>
                  <a:schemeClr val="tx1"/>
                </a:solidFill>
              </a:rPr>
              <a:t>ROM holds instructions that the computer needs to operate.</a:t>
            </a:r>
          </a:p>
          <a:p>
            <a:pPr>
              <a:lnSpc>
                <a:spcPct val="120000"/>
              </a:lnSpc>
              <a:spcBef>
                <a:spcPts val="600"/>
              </a:spcBef>
              <a:spcAft>
                <a:spcPts val="600"/>
              </a:spcAft>
            </a:pPr>
            <a:r>
              <a:rPr lang="en-IN" sz="2800" dirty="0">
                <a:solidFill>
                  <a:schemeClr val="tx1"/>
                </a:solidFill>
              </a:rPr>
              <a:t>ROM stores critical programs such as the program that boots the computer.</a:t>
            </a:r>
          </a:p>
          <a:p>
            <a:pPr marL="900113" lvl="1" indent="-396875">
              <a:lnSpc>
                <a:spcPct val="120000"/>
              </a:lnSpc>
              <a:spcBef>
                <a:spcPts val="600"/>
              </a:spcBef>
              <a:spcAft>
                <a:spcPts val="600"/>
              </a:spcAft>
              <a:buFont typeface="Wingdings" panose="05000000000000000000" pitchFamily="2" charset="2"/>
              <a:buChar char="ü"/>
            </a:pPr>
            <a:r>
              <a:rPr lang="en-IN" sz="2800" dirty="0">
                <a:solidFill>
                  <a:srgbClr val="FF0000"/>
                </a:solidFill>
              </a:rPr>
              <a:t>Programmable Read Only Memory - </a:t>
            </a:r>
            <a:r>
              <a:rPr lang="en-IN" sz="2800" b="1" dirty="0">
                <a:solidFill>
                  <a:schemeClr val="tx1"/>
                </a:solidFill>
              </a:rPr>
              <a:t>PROM</a:t>
            </a:r>
          </a:p>
          <a:p>
            <a:pPr marL="900113" lvl="1" indent="-396875">
              <a:lnSpc>
                <a:spcPct val="120000"/>
              </a:lnSpc>
              <a:spcBef>
                <a:spcPts val="600"/>
              </a:spcBef>
              <a:spcAft>
                <a:spcPts val="600"/>
              </a:spcAft>
              <a:buFont typeface="Wingdings" panose="05000000000000000000" pitchFamily="2" charset="2"/>
              <a:buChar char="ü"/>
            </a:pPr>
            <a:r>
              <a:rPr lang="en-IN" sz="2800" dirty="0">
                <a:solidFill>
                  <a:srgbClr val="FF0000"/>
                </a:solidFill>
              </a:rPr>
              <a:t>Erasable Programmable Read Only Memory - </a:t>
            </a:r>
            <a:r>
              <a:rPr lang="en-IN" sz="2800" b="1" dirty="0">
                <a:solidFill>
                  <a:schemeClr val="tx1"/>
                </a:solidFill>
              </a:rPr>
              <a:t>EPROM</a:t>
            </a:r>
            <a:r>
              <a:rPr lang="en-IN" sz="2800" dirty="0">
                <a:solidFill>
                  <a:srgbClr val="FF0000"/>
                </a:solidFill>
              </a:rPr>
              <a:t> </a:t>
            </a:r>
          </a:p>
          <a:p>
            <a:pPr marL="900113" lvl="1" indent="-396875">
              <a:lnSpc>
                <a:spcPct val="120000"/>
              </a:lnSpc>
              <a:spcBef>
                <a:spcPts val="600"/>
              </a:spcBef>
              <a:spcAft>
                <a:spcPts val="600"/>
              </a:spcAft>
              <a:buFont typeface="Wingdings" panose="05000000000000000000" pitchFamily="2" charset="2"/>
              <a:buChar char="ü"/>
            </a:pPr>
            <a:r>
              <a:rPr lang="en-IN" sz="2800" dirty="0">
                <a:solidFill>
                  <a:srgbClr val="FF0000"/>
                </a:solidFill>
              </a:rPr>
              <a:t>Electrically Erasable Programmable Read Only Memory - </a:t>
            </a:r>
            <a:r>
              <a:rPr lang="en-IN" sz="2800" b="1" dirty="0">
                <a:solidFill>
                  <a:schemeClr val="tx1"/>
                </a:solidFill>
              </a:rPr>
              <a:t>EEPROM</a:t>
            </a:r>
          </a:p>
        </p:txBody>
      </p:sp>
    </p:spTree>
    <p:extLst>
      <p:ext uri="{BB962C8B-B14F-4D97-AF65-F5344CB8AC3E}">
        <p14:creationId xmlns:p14="http://schemas.microsoft.com/office/powerpoint/2010/main" val="4806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1FF8-AF6E-438C-BBEE-EEC64EA243CA}"/>
              </a:ext>
            </a:extLst>
          </p:cNvPr>
          <p:cNvSpPr>
            <a:spLocks noGrp="1"/>
          </p:cNvSpPr>
          <p:nvPr>
            <p:ph type="title"/>
          </p:nvPr>
        </p:nvSpPr>
        <p:spPr/>
        <p:txBody>
          <a:bodyPr/>
          <a:lstStyle/>
          <a:p>
            <a:pPr algn="ctr"/>
            <a:r>
              <a:rPr lang="en-IN" b="1" dirty="0"/>
              <a:t>Primary Memory</a:t>
            </a:r>
            <a:endParaRPr lang="en-IN" dirty="0"/>
          </a:p>
        </p:txBody>
      </p:sp>
      <p:sp>
        <p:nvSpPr>
          <p:cNvPr id="3" name="Content Placeholder 2">
            <a:extLst>
              <a:ext uri="{FF2B5EF4-FFF2-40B4-BE49-F238E27FC236}">
                <a16:creationId xmlns:a16="http://schemas.microsoft.com/office/drawing/2014/main" id="{0DA5F753-A436-4717-BBD9-8E61F825182A}"/>
              </a:ext>
            </a:extLst>
          </p:cNvPr>
          <p:cNvSpPr>
            <a:spLocks noGrp="1"/>
          </p:cNvSpPr>
          <p:nvPr>
            <p:ph idx="1"/>
          </p:nvPr>
        </p:nvSpPr>
        <p:spPr>
          <a:xfrm>
            <a:off x="3869268" y="383458"/>
            <a:ext cx="7649222" cy="5914103"/>
          </a:xfrm>
        </p:spPr>
        <p:txBody>
          <a:bodyPr>
            <a:normAutofit/>
          </a:bodyPr>
          <a:lstStyle/>
          <a:p>
            <a:r>
              <a:rPr lang="en-IN" sz="2800" b="1" dirty="0">
                <a:solidFill>
                  <a:srgbClr val="0070C0"/>
                </a:solidFill>
              </a:rPr>
              <a:t>RAM</a:t>
            </a:r>
            <a:r>
              <a:rPr lang="en-IN" sz="2800" dirty="0">
                <a:solidFill>
                  <a:schemeClr val="tx1"/>
                </a:solidFill>
              </a:rPr>
              <a:t>- It contains all types of intermediate and temporary data to be used by the CPU.</a:t>
            </a:r>
          </a:p>
          <a:p>
            <a:r>
              <a:rPr lang="en-IN" sz="2800" dirty="0">
                <a:solidFill>
                  <a:schemeClr val="tx1"/>
                </a:solidFill>
              </a:rPr>
              <a:t>In fact, </a:t>
            </a:r>
            <a:r>
              <a:rPr lang="en-IN" sz="2800" dirty="0">
                <a:solidFill>
                  <a:srgbClr val="FF0000"/>
                </a:solidFill>
              </a:rPr>
              <a:t>CPU can work / process only that data which is present in the RAM. </a:t>
            </a:r>
          </a:p>
          <a:p>
            <a:r>
              <a:rPr lang="en-IN" sz="2800" dirty="0">
                <a:solidFill>
                  <a:schemeClr val="tx1"/>
                </a:solidFill>
              </a:rPr>
              <a:t>Any data present in the secondary memory needs to be first brought to RAM and only then can it be used by the CPU. </a:t>
            </a:r>
          </a:p>
          <a:p>
            <a:r>
              <a:rPr lang="en-IN" sz="2800" dirty="0">
                <a:solidFill>
                  <a:schemeClr val="tx1"/>
                </a:solidFill>
              </a:rPr>
              <a:t>Since data can be both written to and read from this memory it is called Read/Write memory.</a:t>
            </a:r>
          </a:p>
          <a:p>
            <a:r>
              <a:rPr lang="en-IN" sz="2800" dirty="0">
                <a:solidFill>
                  <a:schemeClr val="tx1"/>
                </a:solidFill>
              </a:rPr>
              <a:t> </a:t>
            </a:r>
            <a:r>
              <a:rPr lang="en-IN" sz="2800" dirty="0">
                <a:solidFill>
                  <a:srgbClr val="FF0000"/>
                </a:solidFill>
              </a:rPr>
              <a:t>RAM is volatile</a:t>
            </a:r>
            <a:r>
              <a:rPr lang="en-IN" sz="2800" dirty="0">
                <a:solidFill>
                  <a:schemeClr val="tx1"/>
                </a:solidFill>
              </a:rPr>
              <a:t>, meaning that it </a:t>
            </a:r>
            <a:r>
              <a:rPr lang="en-IN" sz="2800" b="1" dirty="0">
                <a:solidFill>
                  <a:schemeClr val="tx1"/>
                </a:solidFill>
              </a:rPr>
              <a:t>loses its contents </a:t>
            </a:r>
            <a:r>
              <a:rPr lang="en-IN" sz="2800" dirty="0">
                <a:solidFill>
                  <a:schemeClr val="tx1"/>
                </a:solidFill>
              </a:rPr>
              <a:t>when the computer is turn off or if there is a power failure.</a:t>
            </a:r>
          </a:p>
        </p:txBody>
      </p:sp>
    </p:spTree>
    <p:extLst>
      <p:ext uri="{BB962C8B-B14F-4D97-AF65-F5344CB8AC3E}">
        <p14:creationId xmlns:p14="http://schemas.microsoft.com/office/powerpoint/2010/main" val="93825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571B-DCCD-47C8-8576-0CE88F2B95F7}"/>
              </a:ext>
            </a:extLst>
          </p:cNvPr>
          <p:cNvSpPr>
            <a:spLocks noGrp="1"/>
          </p:cNvSpPr>
          <p:nvPr>
            <p:ph type="title"/>
          </p:nvPr>
        </p:nvSpPr>
        <p:spPr/>
        <p:txBody>
          <a:bodyPr/>
          <a:lstStyle/>
          <a:p>
            <a:pPr algn="ctr"/>
            <a:r>
              <a:rPr lang="en-IN" b="1" dirty="0"/>
              <a:t>Secondary Memory</a:t>
            </a:r>
            <a:br>
              <a:rPr lang="en-IN" dirty="0"/>
            </a:br>
            <a:endParaRPr lang="en-IN" dirty="0"/>
          </a:p>
        </p:txBody>
      </p:sp>
      <p:sp>
        <p:nvSpPr>
          <p:cNvPr id="3" name="Content Placeholder 2">
            <a:extLst>
              <a:ext uri="{FF2B5EF4-FFF2-40B4-BE49-F238E27FC236}">
                <a16:creationId xmlns:a16="http://schemas.microsoft.com/office/drawing/2014/main" id="{82AE8FEC-4DAE-41F5-B043-C16AC0ED1E37}"/>
              </a:ext>
            </a:extLst>
          </p:cNvPr>
          <p:cNvSpPr>
            <a:spLocks noGrp="1"/>
          </p:cNvSpPr>
          <p:nvPr>
            <p:ph idx="1"/>
          </p:nvPr>
        </p:nvSpPr>
        <p:spPr>
          <a:xfrm>
            <a:off x="3869268" y="864108"/>
            <a:ext cx="7560732" cy="5120640"/>
          </a:xfrm>
        </p:spPr>
        <p:txBody>
          <a:bodyPr>
            <a:normAutofit/>
          </a:bodyPr>
          <a:lstStyle/>
          <a:p>
            <a:pPr>
              <a:lnSpc>
                <a:spcPct val="100000"/>
              </a:lnSpc>
              <a:spcBef>
                <a:spcPts val="600"/>
              </a:spcBef>
              <a:spcAft>
                <a:spcPts val="600"/>
              </a:spcAft>
            </a:pPr>
            <a:r>
              <a:rPr lang="en-IN" sz="2800" dirty="0">
                <a:solidFill>
                  <a:schemeClr val="tx1"/>
                </a:solidFill>
              </a:rPr>
              <a:t>Secondary memory is usually a </a:t>
            </a:r>
            <a:r>
              <a:rPr lang="en-IN" sz="2800" dirty="0">
                <a:solidFill>
                  <a:srgbClr val="FF0000"/>
                </a:solidFill>
              </a:rPr>
              <a:t>very large amount of memory</a:t>
            </a:r>
            <a:r>
              <a:rPr lang="en-IN" sz="2800" dirty="0">
                <a:solidFill>
                  <a:schemeClr val="tx1"/>
                </a:solidFill>
              </a:rPr>
              <a:t> (in gigabytes), which is comparatively cheaper and slower than primary memory, but is permanent in nature.</a:t>
            </a:r>
          </a:p>
          <a:p>
            <a:pPr>
              <a:lnSpc>
                <a:spcPct val="100000"/>
              </a:lnSpc>
              <a:spcBef>
                <a:spcPts val="600"/>
              </a:spcBef>
              <a:spcAft>
                <a:spcPts val="600"/>
              </a:spcAft>
            </a:pPr>
            <a:r>
              <a:rPr lang="en-IN" sz="2800" dirty="0">
                <a:solidFill>
                  <a:schemeClr val="tx1"/>
                </a:solidFill>
              </a:rPr>
              <a:t>Thus, </a:t>
            </a:r>
            <a:r>
              <a:rPr lang="en-IN" sz="2800" dirty="0">
                <a:solidFill>
                  <a:srgbClr val="FF0000"/>
                </a:solidFill>
              </a:rPr>
              <a:t>anything stored in secondary memory remains available even if the computer is switched off</a:t>
            </a:r>
            <a:r>
              <a:rPr lang="en-IN" sz="2800" dirty="0"/>
              <a:t>.</a:t>
            </a:r>
          </a:p>
        </p:txBody>
      </p:sp>
    </p:spTree>
    <p:extLst>
      <p:ext uri="{BB962C8B-B14F-4D97-AF65-F5344CB8AC3E}">
        <p14:creationId xmlns:p14="http://schemas.microsoft.com/office/powerpoint/2010/main" val="196083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E24E-3620-4DC2-AA9B-CF138616B39F}"/>
              </a:ext>
            </a:extLst>
          </p:cNvPr>
          <p:cNvSpPr>
            <a:spLocks noGrp="1"/>
          </p:cNvSpPr>
          <p:nvPr>
            <p:ph type="title"/>
          </p:nvPr>
        </p:nvSpPr>
        <p:spPr/>
        <p:txBody>
          <a:bodyPr/>
          <a:lstStyle/>
          <a:p>
            <a:r>
              <a:rPr lang="en-US" b="1" dirty="0"/>
              <a:t>Input Devices </a:t>
            </a:r>
            <a:endParaRPr lang="en-IN" b="1" dirty="0"/>
          </a:p>
        </p:txBody>
      </p:sp>
      <p:sp>
        <p:nvSpPr>
          <p:cNvPr id="3" name="Content Placeholder 2">
            <a:extLst>
              <a:ext uri="{FF2B5EF4-FFF2-40B4-BE49-F238E27FC236}">
                <a16:creationId xmlns:a16="http://schemas.microsoft.com/office/drawing/2014/main" id="{E232EDAC-FCE5-4659-AE6F-5CE1898C216E}"/>
              </a:ext>
            </a:extLst>
          </p:cNvPr>
          <p:cNvSpPr>
            <a:spLocks noGrp="1"/>
          </p:cNvSpPr>
          <p:nvPr>
            <p:ph idx="1"/>
          </p:nvPr>
        </p:nvSpPr>
        <p:spPr>
          <a:xfrm>
            <a:off x="3869268" y="545690"/>
            <a:ext cx="7315200" cy="5781368"/>
          </a:xfrm>
        </p:spPr>
        <p:txBody>
          <a:bodyPr>
            <a:normAutofit/>
          </a:bodyPr>
          <a:lstStyle/>
          <a:p>
            <a:r>
              <a:rPr lang="en-IN" sz="2800" dirty="0">
                <a:solidFill>
                  <a:schemeClr val="tx1"/>
                </a:solidFill>
              </a:rPr>
              <a:t>Input devices accept data and instructions from the user or from another computer system. </a:t>
            </a:r>
          </a:p>
          <a:p>
            <a:r>
              <a:rPr lang="en-IN" sz="2800" dirty="0">
                <a:solidFill>
                  <a:schemeClr val="tx1"/>
                </a:solidFill>
              </a:rPr>
              <a:t>The most common input devices are</a:t>
            </a:r>
          </a:p>
          <a:p>
            <a:pPr marL="1341438" lvl="2" indent="-381000">
              <a:buFont typeface="Wingdings" panose="05000000000000000000" pitchFamily="2" charset="2"/>
              <a:buChar char="ü"/>
            </a:pPr>
            <a:r>
              <a:rPr lang="en-IN" sz="2800" dirty="0">
                <a:solidFill>
                  <a:srgbClr val="FF0000"/>
                </a:solidFill>
              </a:rPr>
              <a:t>Keyboard</a:t>
            </a:r>
          </a:p>
          <a:p>
            <a:pPr marL="1341438" lvl="2" indent="-381000">
              <a:buFont typeface="Wingdings" panose="05000000000000000000" pitchFamily="2" charset="2"/>
              <a:buChar char="ü"/>
            </a:pPr>
            <a:r>
              <a:rPr lang="en-IN" sz="2800" dirty="0">
                <a:solidFill>
                  <a:srgbClr val="FF0000"/>
                </a:solidFill>
              </a:rPr>
              <a:t>Mouse</a:t>
            </a:r>
          </a:p>
          <a:p>
            <a:pPr marL="1341438" lvl="2" indent="-381000">
              <a:buFont typeface="Wingdings" panose="05000000000000000000" pitchFamily="2" charset="2"/>
              <a:buChar char="ü"/>
            </a:pPr>
            <a:r>
              <a:rPr lang="en-IN" sz="2800" dirty="0">
                <a:solidFill>
                  <a:srgbClr val="FF0000"/>
                </a:solidFill>
              </a:rPr>
              <a:t>Scanner </a:t>
            </a:r>
          </a:p>
          <a:p>
            <a:pPr marL="1341438" lvl="2" indent="-381000">
              <a:buFont typeface="Wingdings" panose="05000000000000000000" pitchFamily="2" charset="2"/>
              <a:buChar char="ü"/>
            </a:pPr>
            <a:r>
              <a:rPr lang="en-IN" sz="2800" dirty="0">
                <a:solidFill>
                  <a:srgbClr val="FF0000"/>
                </a:solidFill>
              </a:rPr>
              <a:t>Joy stick</a:t>
            </a:r>
          </a:p>
          <a:p>
            <a:pPr marL="1341438" lvl="2" indent="-381000">
              <a:buFont typeface="Wingdings" panose="05000000000000000000" pitchFamily="2" charset="2"/>
              <a:buChar char="ü"/>
            </a:pPr>
            <a:r>
              <a:rPr lang="en-IN" sz="2800" dirty="0">
                <a:solidFill>
                  <a:srgbClr val="FF0000"/>
                </a:solidFill>
              </a:rPr>
              <a:t>Microphone </a:t>
            </a:r>
          </a:p>
          <a:p>
            <a:pPr marL="1341438" lvl="2" indent="-381000">
              <a:buFont typeface="Wingdings" panose="05000000000000000000" pitchFamily="2" charset="2"/>
              <a:buChar char="ü"/>
            </a:pPr>
            <a:r>
              <a:rPr lang="en-IN" sz="2800" dirty="0">
                <a:solidFill>
                  <a:srgbClr val="FF0000"/>
                </a:solidFill>
              </a:rPr>
              <a:t>Optical Character Reader(OCR)</a:t>
            </a:r>
          </a:p>
          <a:p>
            <a:pPr marL="960438" lvl="2" indent="0">
              <a:buNone/>
            </a:pPr>
            <a:endParaRPr lang="en-IN" sz="2800" dirty="0">
              <a:solidFill>
                <a:schemeClr val="tx1"/>
              </a:solidFill>
            </a:endParaRPr>
          </a:p>
        </p:txBody>
      </p:sp>
    </p:spTree>
    <p:extLst>
      <p:ext uri="{BB962C8B-B14F-4D97-AF65-F5344CB8AC3E}">
        <p14:creationId xmlns:p14="http://schemas.microsoft.com/office/powerpoint/2010/main" val="165065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25E1-E485-4B92-9AC4-55F11614F4DE}"/>
              </a:ext>
            </a:extLst>
          </p:cNvPr>
          <p:cNvSpPr>
            <a:spLocks noGrp="1"/>
          </p:cNvSpPr>
          <p:nvPr>
            <p:ph type="title"/>
          </p:nvPr>
        </p:nvSpPr>
        <p:spPr>
          <a:xfrm>
            <a:off x="191730" y="1123837"/>
            <a:ext cx="3126658" cy="4601183"/>
          </a:xfrm>
        </p:spPr>
        <p:txBody>
          <a:bodyPr/>
          <a:lstStyle/>
          <a:p>
            <a:pPr algn="ctr"/>
            <a:r>
              <a:rPr lang="en-US" b="1" dirty="0"/>
              <a:t>Output Devices </a:t>
            </a:r>
            <a:endParaRPr lang="en-IN" b="1" dirty="0"/>
          </a:p>
        </p:txBody>
      </p:sp>
      <p:sp>
        <p:nvSpPr>
          <p:cNvPr id="3" name="Content Placeholder 2">
            <a:extLst>
              <a:ext uri="{FF2B5EF4-FFF2-40B4-BE49-F238E27FC236}">
                <a16:creationId xmlns:a16="http://schemas.microsoft.com/office/drawing/2014/main" id="{C3212D99-FBB7-4CC1-89DB-B3DEBD96768A}"/>
              </a:ext>
            </a:extLst>
          </p:cNvPr>
          <p:cNvSpPr>
            <a:spLocks noGrp="1"/>
          </p:cNvSpPr>
          <p:nvPr>
            <p:ph idx="1"/>
          </p:nvPr>
        </p:nvSpPr>
        <p:spPr/>
        <p:txBody>
          <a:bodyPr>
            <a:normAutofit/>
          </a:bodyPr>
          <a:lstStyle/>
          <a:p>
            <a:r>
              <a:rPr lang="en-IN" sz="2800" dirty="0">
                <a:solidFill>
                  <a:schemeClr val="tx1"/>
                </a:solidFill>
              </a:rPr>
              <a:t>Output devices return processed data to the user or to another computer system. </a:t>
            </a:r>
          </a:p>
          <a:p>
            <a:r>
              <a:rPr lang="en-IN" sz="2800" dirty="0">
                <a:solidFill>
                  <a:schemeClr val="tx1"/>
                </a:solidFill>
              </a:rPr>
              <a:t>The most commonly used output devices are </a:t>
            </a:r>
          </a:p>
          <a:p>
            <a:pPr marL="900113" lvl="1" indent="-396875">
              <a:buFont typeface="Wingdings" panose="05000000000000000000" pitchFamily="2" charset="2"/>
              <a:buChar char="ü"/>
            </a:pPr>
            <a:r>
              <a:rPr lang="en-IN" sz="2800" dirty="0">
                <a:solidFill>
                  <a:srgbClr val="FF0000"/>
                </a:solidFill>
              </a:rPr>
              <a:t>Monitor</a:t>
            </a:r>
          </a:p>
          <a:p>
            <a:pPr marL="900113" lvl="1" indent="-396875">
              <a:buFont typeface="Wingdings" panose="05000000000000000000" pitchFamily="2" charset="2"/>
              <a:buChar char="ü"/>
            </a:pPr>
            <a:r>
              <a:rPr lang="en-IN" sz="2800" dirty="0">
                <a:solidFill>
                  <a:srgbClr val="FF0000"/>
                </a:solidFill>
              </a:rPr>
              <a:t>Printer</a:t>
            </a:r>
          </a:p>
          <a:p>
            <a:pPr marL="900113" lvl="1" indent="-396875">
              <a:buFont typeface="Wingdings" panose="05000000000000000000" pitchFamily="2" charset="2"/>
              <a:buChar char="ü"/>
            </a:pPr>
            <a:r>
              <a:rPr lang="en-IN" sz="2800" dirty="0">
                <a:solidFill>
                  <a:srgbClr val="FF0000"/>
                </a:solidFill>
              </a:rPr>
              <a:t>Speakers</a:t>
            </a:r>
          </a:p>
          <a:p>
            <a:pPr marL="900113" lvl="1" indent="-396875">
              <a:buFont typeface="Wingdings" panose="05000000000000000000" pitchFamily="2" charset="2"/>
              <a:buChar char="ü"/>
            </a:pPr>
            <a:r>
              <a:rPr lang="en-IN" sz="2800" dirty="0">
                <a:solidFill>
                  <a:srgbClr val="FF0000"/>
                </a:solidFill>
              </a:rPr>
              <a:t>Plotters</a:t>
            </a:r>
          </a:p>
        </p:txBody>
      </p:sp>
    </p:spTree>
    <p:extLst>
      <p:ext uri="{BB962C8B-B14F-4D97-AF65-F5344CB8AC3E}">
        <p14:creationId xmlns:p14="http://schemas.microsoft.com/office/powerpoint/2010/main" val="33992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E5E4-0B22-4A34-BC63-3C623EEF57E1}"/>
              </a:ext>
            </a:extLst>
          </p:cNvPr>
          <p:cNvSpPr>
            <a:spLocks noGrp="1"/>
          </p:cNvSpPr>
          <p:nvPr>
            <p:ph type="title"/>
          </p:nvPr>
        </p:nvSpPr>
        <p:spPr/>
        <p:txBody>
          <a:bodyPr/>
          <a:lstStyle/>
          <a:p>
            <a:pPr algn="ctr"/>
            <a:r>
              <a:rPr lang="en-US" b="1" dirty="0"/>
              <a:t>Languages </a:t>
            </a:r>
            <a:endParaRPr lang="en-IN" b="1" dirty="0"/>
          </a:p>
        </p:txBody>
      </p:sp>
      <p:sp>
        <p:nvSpPr>
          <p:cNvPr id="3" name="Content Placeholder 2">
            <a:extLst>
              <a:ext uri="{FF2B5EF4-FFF2-40B4-BE49-F238E27FC236}">
                <a16:creationId xmlns:a16="http://schemas.microsoft.com/office/drawing/2014/main" id="{BD230A65-9BDF-491B-AB3B-B731F60B25F2}"/>
              </a:ext>
            </a:extLst>
          </p:cNvPr>
          <p:cNvSpPr>
            <a:spLocks noGrp="1"/>
          </p:cNvSpPr>
          <p:nvPr>
            <p:ph idx="1"/>
          </p:nvPr>
        </p:nvSpPr>
        <p:spPr>
          <a:xfrm>
            <a:off x="3869267" y="634181"/>
            <a:ext cx="7855701" cy="5589637"/>
          </a:xfrm>
        </p:spPr>
        <p:txBody>
          <a:bodyPr>
            <a:normAutofit/>
          </a:bodyPr>
          <a:lstStyle/>
          <a:p>
            <a:pPr>
              <a:lnSpc>
                <a:spcPct val="100000"/>
              </a:lnSpc>
              <a:spcBef>
                <a:spcPts val="600"/>
              </a:spcBef>
              <a:spcAft>
                <a:spcPts val="600"/>
              </a:spcAft>
            </a:pPr>
            <a:r>
              <a:rPr lang="en-IN" sz="2800" b="1" dirty="0">
                <a:solidFill>
                  <a:srgbClr val="FF0000"/>
                </a:solidFill>
              </a:rPr>
              <a:t>Programming</a:t>
            </a:r>
            <a:r>
              <a:rPr lang="en-IN" sz="2800" b="1" dirty="0">
                <a:solidFill>
                  <a:schemeClr val="tx1"/>
                </a:solidFill>
              </a:rPr>
              <a:t> </a:t>
            </a:r>
            <a:r>
              <a:rPr lang="en-IN" sz="2800" dirty="0">
                <a:solidFill>
                  <a:schemeClr val="tx1"/>
                </a:solidFill>
              </a:rPr>
              <a:t>is a creative process done by programmers to instruct a computer on how to do a task. </a:t>
            </a:r>
          </a:p>
          <a:p>
            <a:pPr>
              <a:lnSpc>
                <a:spcPct val="100000"/>
              </a:lnSpc>
              <a:spcBef>
                <a:spcPts val="600"/>
              </a:spcBef>
              <a:spcAft>
                <a:spcPts val="600"/>
              </a:spcAft>
            </a:pPr>
            <a:r>
              <a:rPr lang="en-IN" sz="2800" b="1" dirty="0">
                <a:solidFill>
                  <a:srgbClr val="FF0000"/>
                </a:solidFill>
              </a:rPr>
              <a:t>Why Programming Language?</a:t>
            </a:r>
          </a:p>
          <a:p>
            <a:pPr marL="176213" lvl="1" indent="0">
              <a:lnSpc>
                <a:spcPct val="100000"/>
              </a:lnSpc>
              <a:spcBef>
                <a:spcPts val="600"/>
              </a:spcBef>
              <a:spcAft>
                <a:spcPts val="600"/>
              </a:spcAft>
              <a:buNone/>
            </a:pPr>
            <a:r>
              <a:rPr lang="en-IN" sz="2800" dirty="0">
                <a:solidFill>
                  <a:schemeClr val="tx1"/>
                </a:solidFill>
              </a:rPr>
              <a:t>A programming language is a formal constructed language designed to communicate instructions to a machine, particularly a computer.</a:t>
            </a:r>
          </a:p>
          <a:p>
            <a:pPr>
              <a:lnSpc>
                <a:spcPct val="100000"/>
              </a:lnSpc>
              <a:spcBef>
                <a:spcPts val="600"/>
              </a:spcBef>
              <a:spcAft>
                <a:spcPts val="600"/>
              </a:spcAft>
            </a:pPr>
            <a:endParaRPr lang="en-IN" sz="2400" dirty="0">
              <a:solidFill>
                <a:schemeClr val="tx1"/>
              </a:solidFill>
            </a:endParaRPr>
          </a:p>
        </p:txBody>
      </p:sp>
    </p:spTree>
    <p:extLst>
      <p:ext uri="{BB962C8B-B14F-4D97-AF65-F5344CB8AC3E}">
        <p14:creationId xmlns:p14="http://schemas.microsoft.com/office/powerpoint/2010/main" val="317919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1162-E783-4998-BAC4-1FCD666DA567}"/>
              </a:ext>
            </a:extLst>
          </p:cNvPr>
          <p:cNvSpPr>
            <a:spLocks noGrp="1"/>
          </p:cNvSpPr>
          <p:nvPr>
            <p:ph type="title"/>
          </p:nvPr>
        </p:nvSpPr>
        <p:spPr/>
        <p:txBody>
          <a:bodyPr/>
          <a:lstStyle/>
          <a:p>
            <a:pPr algn="ctr"/>
            <a:r>
              <a:rPr lang="en-US" b="1" dirty="0"/>
              <a:t>Languages</a:t>
            </a:r>
            <a:endParaRPr lang="en-IN" dirty="0"/>
          </a:p>
        </p:txBody>
      </p:sp>
      <p:pic>
        <p:nvPicPr>
          <p:cNvPr id="5" name="Content Placeholder 4">
            <a:extLst>
              <a:ext uri="{FF2B5EF4-FFF2-40B4-BE49-F238E27FC236}">
                <a16:creationId xmlns:a16="http://schemas.microsoft.com/office/drawing/2014/main" id="{EDECCAFC-3E7F-4B96-834D-1F01273C71B4}"/>
              </a:ext>
            </a:extLst>
          </p:cNvPr>
          <p:cNvPicPr>
            <a:picLocks noGrp="1" noChangeAspect="1"/>
          </p:cNvPicPr>
          <p:nvPr>
            <p:ph idx="1"/>
          </p:nvPr>
        </p:nvPicPr>
        <p:blipFill rotWithShape="1">
          <a:blip r:embed="rId2"/>
          <a:srcRect t="1983"/>
          <a:stretch/>
        </p:blipFill>
        <p:spPr>
          <a:xfrm>
            <a:off x="3834581" y="840659"/>
            <a:ext cx="7551173" cy="5368098"/>
          </a:xfrm>
        </p:spPr>
      </p:pic>
    </p:spTree>
    <p:extLst>
      <p:ext uri="{BB962C8B-B14F-4D97-AF65-F5344CB8AC3E}">
        <p14:creationId xmlns:p14="http://schemas.microsoft.com/office/powerpoint/2010/main" val="16807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E5E4-0B22-4A34-BC63-3C623EEF57E1}"/>
              </a:ext>
            </a:extLst>
          </p:cNvPr>
          <p:cNvSpPr>
            <a:spLocks noGrp="1"/>
          </p:cNvSpPr>
          <p:nvPr>
            <p:ph type="title"/>
          </p:nvPr>
        </p:nvSpPr>
        <p:spPr/>
        <p:txBody>
          <a:bodyPr/>
          <a:lstStyle/>
          <a:p>
            <a:pPr algn="ctr"/>
            <a:r>
              <a:rPr lang="en-US" b="1" dirty="0"/>
              <a:t>Languages </a:t>
            </a:r>
            <a:endParaRPr lang="en-IN" b="1" dirty="0"/>
          </a:p>
        </p:txBody>
      </p:sp>
      <p:sp>
        <p:nvSpPr>
          <p:cNvPr id="3" name="Content Placeholder 2">
            <a:extLst>
              <a:ext uri="{FF2B5EF4-FFF2-40B4-BE49-F238E27FC236}">
                <a16:creationId xmlns:a16="http://schemas.microsoft.com/office/drawing/2014/main" id="{BD230A65-9BDF-491B-AB3B-B731F60B25F2}"/>
              </a:ext>
            </a:extLst>
          </p:cNvPr>
          <p:cNvSpPr>
            <a:spLocks noGrp="1"/>
          </p:cNvSpPr>
          <p:nvPr>
            <p:ph idx="1"/>
          </p:nvPr>
        </p:nvSpPr>
        <p:spPr>
          <a:xfrm>
            <a:off x="3869267" y="634181"/>
            <a:ext cx="7855701" cy="5589637"/>
          </a:xfrm>
        </p:spPr>
        <p:txBody>
          <a:bodyPr>
            <a:normAutofit/>
          </a:bodyPr>
          <a:lstStyle/>
          <a:p>
            <a:pPr>
              <a:lnSpc>
                <a:spcPct val="100000"/>
              </a:lnSpc>
              <a:spcBef>
                <a:spcPts val="600"/>
              </a:spcBef>
              <a:spcAft>
                <a:spcPts val="600"/>
              </a:spcAft>
            </a:pPr>
            <a:r>
              <a:rPr lang="en-IN" sz="2400" dirty="0">
                <a:solidFill>
                  <a:schemeClr val="tx1"/>
                </a:solidFill>
              </a:rPr>
              <a:t>The operations of computer are controlled by a set of instructions called a </a:t>
            </a:r>
            <a:r>
              <a:rPr lang="en-IN" sz="2400" b="1" dirty="0">
                <a:solidFill>
                  <a:schemeClr val="tx1"/>
                </a:solidFill>
              </a:rPr>
              <a:t>computer program</a:t>
            </a:r>
            <a:r>
              <a:rPr lang="en-IN" sz="2400" dirty="0">
                <a:solidFill>
                  <a:schemeClr val="tx1"/>
                </a:solidFill>
              </a:rPr>
              <a:t>. These instructions are written to tell the computer:</a:t>
            </a:r>
          </a:p>
          <a:p>
            <a:pPr marL="900113" lvl="1" indent="-396875">
              <a:lnSpc>
                <a:spcPct val="100000"/>
              </a:lnSpc>
              <a:spcBef>
                <a:spcPts val="600"/>
              </a:spcBef>
              <a:spcAft>
                <a:spcPts val="600"/>
              </a:spcAft>
              <a:buFont typeface="Wingdings" panose="05000000000000000000" pitchFamily="2" charset="2"/>
              <a:buChar char="ü"/>
            </a:pPr>
            <a:r>
              <a:rPr lang="en-IN" sz="2400" dirty="0">
                <a:solidFill>
                  <a:srgbClr val="FF0000"/>
                </a:solidFill>
              </a:rPr>
              <a:t>What operation to perform</a:t>
            </a:r>
          </a:p>
          <a:p>
            <a:pPr marL="900113" lvl="1" indent="-396875">
              <a:lnSpc>
                <a:spcPct val="100000"/>
              </a:lnSpc>
              <a:spcBef>
                <a:spcPts val="600"/>
              </a:spcBef>
              <a:spcAft>
                <a:spcPts val="600"/>
              </a:spcAft>
              <a:buFont typeface="Wingdings" panose="05000000000000000000" pitchFamily="2" charset="2"/>
              <a:buChar char="ü"/>
            </a:pPr>
            <a:r>
              <a:rPr lang="en-IN" sz="2400" dirty="0">
                <a:solidFill>
                  <a:srgbClr val="FF0000"/>
                </a:solidFill>
              </a:rPr>
              <a:t>Where to locate data</a:t>
            </a:r>
          </a:p>
          <a:p>
            <a:pPr marL="900113" lvl="1" indent="-396875">
              <a:lnSpc>
                <a:spcPct val="100000"/>
              </a:lnSpc>
              <a:spcBef>
                <a:spcPts val="600"/>
              </a:spcBef>
              <a:spcAft>
                <a:spcPts val="600"/>
              </a:spcAft>
              <a:buFont typeface="Wingdings" panose="05000000000000000000" pitchFamily="2" charset="2"/>
              <a:buChar char="ü"/>
            </a:pPr>
            <a:r>
              <a:rPr lang="en-IN" sz="2400" dirty="0">
                <a:solidFill>
                  <a:srgbClr val="FF0000"/>
                </a:solidFill>
              </a:rPr>
              <a:t>How to represent results</a:t>
            </a:r>
          </a:p>
          <a:p>
            <a:pPr marL="900113" lvl="1" indent="-396875">
              <a:lnSpc>
                <a:spcPct val="100000"/>
              </a:lnSpc>
              <a:spcBef>
                <a:spcPts val="600"/>
              </a:spcBef>
              <a:spcAft>
                <a:spcPts val="600"/>
              </a:spcAft>
              <a:buFont typeface="Wingdings" panose="05000000000000000000" pitchFamily="2" charset="2"/>
              <a:buChar char="ü"/>
            </a:pPr>
            <a:r>
              <a:rPr lang="en-IN" sz="2400" dirty="0">
                <a:solidFill>
                  <a:srgbClr val="FF0000"/>
                </a:solidFill>
              </a:rPr>
              <a:t>When to make certain decisions</a:t>
            </a:r>
          </a:p>
          <a:p>
            <a:pPr marL="176213" lvl="1" indent="-176213">
              <a:lnSpc>
                <a:spcPct val="100000"/>
              </a:lnSpc>
              <a:spcBef>
                <a:spcPts val="600"/>
              </a:spcBef>
              <a:spcAft>
                <a:spcPts val="600"/>
              </a:spcAft>
            </a:pPr>
            <a:r>
              <a:rPr lang="en-IN" sz="2400" dirty="0">
                <a:solidFill>
                  <a:schemeClr val="tx1"/>
                </a:solidFill>
              </a:rPr>
              <a:t>The communication between two parties, whether they are machines or human beings, always needs a common language or terminology.</a:t>
            </a:r>
          </a:p>
          <a:p>
            <a:pPr marL="176213" lvl="1" indent="-176213">
              <a:lnSpc>
                <a:spcPct val="100000"/>
              </a:lnSpc>
              <a:spcBef>
                <a:spcPts val="600"/>
              </a:spcBef>
              <a:spcAft>
                <a:spcPts val="600"/>
              </a:spcAft>
            </a:pPr>
            <a:r>
              <a:rPr lang="en-IN" sz="2400" dirty="0">
                <a:solidFill>
                  <a:schemeClr val="tx1"/>
                </a:solidFill>
              </a:rPr>
              <a:t> The language used in the communication of computer instructions is known as the </a:t>
            </a:r>
            <a:r>
              <a:rPr lang="en-IN" sz="2400" b="1" dirty="0">
                <a:solidFill>
                  <a:schemeClr val="tx1"/>
                </a:solidFill>
              </a:rPr>
              <a:t>programming language</a:t>
            </a:r>
            <a:r>
              <a:rPr lang="en-IN" sz="2400" dirty="0">
                <a:solidFill>
                  <a:schemeClr val="tx1"/>
                </a:solidFill>
              </a:rPr>
              <a:t>.</a:t>
            </a:r>
          </a:p>
        </p:txBody>
      </p:sp>
    </p:spTree>
    <p:extLst>
      <p:ext uri="{BB962C8B-B14F-4D97-AF65-F5344CB8AC3E}">
        <p14:creationId xmlns:p14="http://schemas.microsoft.com/office/powerpoint/2010/main" val="11799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54E3-3929-4E7D-95B5-5C05F44554DF}"/>
              </a:ext>
            </a:extLst>
          </p:cNvPr>
          <p:cNvSpPr>
            <a:spLocks noGrp="1"/>
          </p:cNvSpPr>
          <p:nvPr>
            <p:ph type="title"/>
          </p:nvPr>
        </p:nvSpPr>
        <p:spPr/>
        <p:txBody>
          <a:bodyPr/>
          <a:lstStyle/>
          <a:p>
            <a:pPr algn="ctr"/>
            <a:r>
              <a:rPr lang="en-IN" b="1" dirty="0"/>
              <a:t>Computer</a:t>
            </a:r>
            <a:br>
              <a:rPr lang="en-US" dirty="0"/>
            </a:br>
            <a:endParaRPr lang="en-IN" dirty="0"/>
          </a:p>
        </p:txBody>
      </p:sp>
      <p:sp>
        <p:nvSpPr>
          <p:cNvPr id="3" name="Content Placeholder 2">
            <a:extLst>
              <a:ext uri="{FF2B5EF4-FFF2-40B4-BE49-F238E27FC236}">
                <a16:creationId xmlns:a16="http://schemas.microsoft.com/office/drawing/2014/main" id="{C8FC5B0E-0343-4C01-9E95-A16F9F64B286}"/>
              </a:ext>
            </a:extLst>
          </p:cNvPr>
          <p:cNvSpPr>
            <a:spLocks noGrp="1"/>
          </p:cNvSpPr>
          <p:nvPr>
            <p:ph idx="1"/>
          </p:nvPr>
        </p:nvSpPr>
        <p:spPr>
          <a:xfrm>
            <a:off x="3869267" y="575187"/>
            <a:ext cx="7914693" cy="5928851"/>
          </a:xfrm>
        </p:spPr>
        <p:txBody>
          <a:bodyPr/>
          <a:lstStyle/>
          <a:p>
            <a:pPr marL="0" indent="0">
              <a:buNone/>
            </a:pPr>
            <a:r>
              <a:rPr lang="en-IN" sz="2400" b="1" dirty="0">
                <a:solidFill>
                  <a:srgbClr val="FF0000"/>
                </a:solidFill>
              </a:rPr>
              <a:t>What is Computer…?</a:t>
            </a:r>
          </a:p>
          <a:p>
            <a:pPr marL="182563" indent="-182563"/>
            <a:r>
              <a:rPr lang="en-IN" sz="2400" dirty="0">
                <a:solidFill>
                  <a:schemeClr val="tx1"/>
                </a:solidFill>
              </a:rPr>
              <a:t>A Computer is Electronic device that can</a:t>
            </a:r>
          </a:p>
          <a:p>
            <a:pPr marL="811213" indent="-280988">
              <a:buFont typeface="Courier New" panose="02070309020205020404" pitchFamily="49" charset="0"/>
              <a:buChar char="o"/>
            </a:pPr>
            <a:r>
              <a:rPr lang="en-IN" sz="2400" dirty="0">
                <a:solidFill>
                  <a:schemeClr val="tx1"/>
                </a:solidFill>
              </a:rPr>
              <a:t>accept data, </a:t>
            </a:r>
          </a:p>
          <a:p>
            <a:pPr marL="811213" indent="-280988">
              <a:buFont typeface="Courier New" panose="02070309020205020404" pitchFamily="49" charset="0"/>
              <a:buChar char="o"/>
            </a:pPr>
            <a:r>
              <a:rPr lang="en-IN" sz="2400" dirty="0">
                <a:solidFill>
                  <a:schemeClr val="tx1"/>
                </a:solidFill>
              </a:rPr>
              <a:t> store data, </a:t>
            </a:r>
          </a:p>
          <a:p>
            <a:pPr marL="811213" indent="-280988">
              <a:buFont typeface="Courier New" panose="02070309020205020404" pitchFamily="49" charset="0"/>
              <a:buChar char="o"/>
            </a:pPr>
            <a:r>
              <a:rPr lang="en-IN" sz="2400" dirty="0">
                <a:solidFill>
                  <a:schemeClr val="tx1"/>
                </a:solidFill>
              </a:rPr>
              <a:t>retrieve the stored data </a:t>
            </a:r>
          </a:p>
          <a:p>
            <a:pPr marL="811213" indent="-280988">
              <a:buFont typeface="Courier New" panose="02070309020205020404" pitchFamily="49" charset="0"/>
              <a:buChar char="o"/>
            </a:pPr>
            <a:r>
              <a:rPr lang="en-IN" sz="2400" dirty="0">
                <a:solidFill>
                  <a:schemeClr val="tx1"/>
                </a:solidFill>
              </a:rPr>
              <a:t>process data as desired and when required</a:t>
            </a:r>
          </a:p>
          <a:p>
            <a:pPr marL="811213" indent="-280988">
              <a:buFont typeface="Courier New" panose="02070309020205020404" pitchFamily="49" charset="0"/>
              <a:buChar char="o"/>
            </a:pPr>
            <a:r>
              <a:rPr lang="en-IN" sz="2400" dirty="0">
                <a:solidFill>
                  <a:schemeClr val="tx1"/>
                </a:solidFill>
              </a:rPr>
              <a:t> output the result in desired format.</a:t>
            </a:r>
            <a:r>
              <a:rPr lang="en-US" sz="2400" dirty="0">
                <a:solidFill>
                  <a:schemeClr val="tx1"/>
                </a:solidFill>
              </a:rPr>
              <a:t> </a:t>
            </a:r>
          </a:p>
          <a:p>
            <a:pPr marL="176213" indent="-176213"/>
            <a:r>
              <a:rPr lang="en-IN" sz="2400" dirty="0">
                <a:solidFill>
                  <a:schemeClr val="tx1"/>
                </a:solidFill>
              </a:rPr>
              <a:t>A computer can be defined as a </a:t>
            </a:r>
            <a:r>
              <a:rPr lang="en-IN" sz="2400" dirty="0">
                <a:solidFill>
                  <a:srgbClr val="FF0000"/>
                </a:solidFill>
              </a:rPr>
              <a:t>fast electronic calculating machine that accepts the (data) </a:t>
            </a:r>
            <a:r>
              <a:rPr lang="en-IN" sz="2400" dirty="0">
                <a:solidFill>
                  <a:schemeClr val="tx1"/>
                </a:solidFill>
              </a:rPr>
              <a:t>digitized input information process it as per the list of internally stored instructions and produces the resulting information</a:t>
            </a:r>
            <a:r>
              <a:rPr lang="en-IN" sz="2400" dirty="0"/>
              <a:t>.</a:t>
            </a:r>
            <a:endParaRPr lang="en-US" sz="2400" dirty="0"/>
          </a:p>
        </p:txBody>
      </p:sp>
    </p:spTree>
    <p:extLst>
      <p:ext uri="{BB962C8B-B14F-4D97-AF65-F5344CB8AC3E}">
        <p14:creationId xmlns:p14="http://schemas.microsoft.com/office/powerpoint/2010/main" val="3752436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59B9-C144-4EFF-BD37-993C7FE11F92}"/>
              </a:ext>
            </a:extLst>
          </p:cNvPr>
          <p:cNvSpPr>
            <a:spLocks noGrp="1"/>
          </p:cNvSpPr>
          <p:nvPr>
            <p:ph type="title"/>
          </p:nvPr>
        </p:nvSpPr>
        <p:spPr/>
        <p:txBody>
          <a:bodyPr/>
          <a:lstStyle/>
          <a:p>
            <a:pPr algn="ctr"/>
            <a:r>
              <a:rPr lang="en-US" b="1" dirty="0"/>
              <a:t>Languages</a:t>
            </a:r>
            <a:endParaRPr lang="en-IN" dirty="0"/>
          </a:p>
        </p:txBody>
      </p:sp>
      <p:pic>
        <p:nvPicPr>
          <p:cNvPr id="5" name="Content Placeholder 4">
            <a:extLst>
              <a:ext uri="{FF2B5EF4-FFF2-40B4-BE49-F238E27FC236}">
                <a16:creationId xmlns:a16="http://schemas.microsoft.com/office/drawing/2014/main" id="{4B7CAB83-2A8B-4E28-AE4E-9A7EF84D0F77}"/>
              </a:ext>
            </a:extLst>
          </p:cNvPr>
          <p:cNvPicPr>
            <a:picLocks noGrp="1" noChangeAspect="1"/>
          </p:cNvPicPr>
          <p:nvPr>
            <p:ph idx="1"/>
          </p:nvPr>
        </p:nvPicPr>
        <p:blipFill>
          <a:blip r:embed="rId2"/>
          <a:stretch>
            <a:fillRect/>
          </a:stretch>
        </p:blipFill>
        <p:spPr>
          <a:xfrm>
            <a:off x="3878825" y="648928"/>
            <a:ext cx="7506930" cy="5442155"/>
          </a:xfrm>
        </p:spPr>
      </p:pic>
    </p:spTree>
    <p:extLst>
      <p:ext uri="{BB962C8B-B14F-4D97-AF65-F5344CB8AC3E}">
        <p14:creationId xmlns:p14="http://schemas.microsoft.com/office/powerpoint/2010/main" val="425178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0BC3-668D-4B24-B052-8D2FF14E2DE4}"/>
              </a:ext>
            </a:extLst>
          </p:cNvPr>
          <p:cNvSpPr>
            <a:spLocks noGrp="1"/>
          </p:cNvSpPr>
          <p:nvPr>
            <p:ph type="title"/>
          </p:nvPr>
        </p:nvSpPr>
        <p:spPr/>
        <p:txBody>
          <a:bodyPr/>
          <a:lstStyle/>
          <a:p>
            <a:pPr algn="ctr"/>
            <a:r>
              <a:rPr lang="en-US" b="1" dirty="0"/>
              <a:t>Languages</a:t>
            </a:r>
            <a:endParaRPr lang="en-IN" dirty="0"/>
          </a:p>
        </p:txBody>
      </p:sp>
      <p:sp>
        <p:nvSpPr>
          <p:cNvPr id="4" name="TextBox 3">
            <a:extLst>
              <a:ext uri="{FF2B5EF4-FFF2-40B4-BE49-F238E27FC236}">
                <a16:creationId xmlns:a16="http://schemas.microsoft.com/office/drawing/2014/main" id="{DF3C1E4A-606C-406C-9AD9-8CFA685D2AF3}"/>
              </a:ext>
            </a:extLst>
          </p:cNvPr>
          <p:cNvSpPr txBox="1"/>
          <p:nvPr/>
        </p:nvSpPr>
        <p:spPr>
          <a:xfrm>
            <a:off x="7256206" y="1286550"/>
            <a:ext cx="2138516" cy="4770537"/>
          </a:xfrm>
          <a:prstGeom prst="rect">
            <a:avLst/>
          </a:prstGeom>
          <a:noFill/>
        </p:spPr>
        <p:txBody>
          <a:bodyPr wrap="square" rtlCol="0">
            <a:spAutoFit/>
          </a:bodyPr>
          <a:lstStyle/>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.model small</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.data</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opr1 </a:t>
            </a:r>
            <a:r>
              <a:rPr kumimoji="0" lang="en-IN" sz="1600" b="1" i="0" u="none" strike="noStrike" kern="1200" cap="none" spc="0" normalizeH="0" baseline="0" noProof="0" dirty="0" err="1">
                <a:ln>
                  <a:noFill/>
                </a:ln>
                <a:effectLst/>
                <a:uLnTx/>
                <a:uFillTx/>
                <a:latin typeface="Arial" charset="0"/>
                <a:ea typeface="+mn-ea"/>
                <a:cs typeface="Arial" charset="0"/>
              </a:rPr>
              <a:t>dw</a:t>
            </a:r>
            <a:r>
              <a:rPr kumimoji="0" lang="en-IN" sz="1600" b="1" i="0" u="none" strike="noStrike" kern="1200" cap="none" spc="0" normalizeH="0" baseline="0" noProof="0" dirty="0">
                <a:ln>
                  <a:noFill/>
                </a:ln>
                <a:effectLst/>
                <a:uLnTx/>
                <a:uFillTx/>
                <a:latin typeface="Arial" charset="0"/>
                <a:ea typeface="+mn-ea"/>
                <a:cs typeface="Arial" charset="0"/>
              </a:rPr>
              <a:t> 1234h</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opr2 </a:t>
            </a:r>
            <a:r>
              <a:rPr kumimoji="0" lang="en-IN" sz="1600" b="1" i="0" u="none" strike="noStrike" kern="1200" cap="none" spc="0" normalizeH="0" baseline="0" noProof="0" dirty="0" err="1">
                <a:ln>
                  <a:noFill/>
                </a:ln>
                <a:effectLst/>
                <a:uLnTx/>
                <a:uFillTx/>
                <a:latin typeface="Arial" charset="0"/>
                <a:ea typeface="+mn-ea"/>
                <a:cs typeface="Arial" charset="0"/>
              </a:rPr>
              <a:t>dw</a:t>
            </a:r>
            <a:r>
              <a:rPr kumimoji="0" lang="en-IN" sz="1600" b="1" i="0" u="none" strike="noStrike" kern="1200" cap="none" spc="0" normalizeH="0" baseline="0" noProof="0" dirty="0">
                <a:ln>
                  <a:noFill/>
                </a:ln>
                <a:effectLst/>
                <a:uLnTx/>
                <a:uFillTx/>
                <a:latin typeface="Arial" charset="0"/>
                <a:ea typeface="+mn-ea"/>
                <a:cs typeface="Arial" charset="0"/>
              </a:rPr>
              <a:t> 0002h</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.code</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t>
            </a:r>
            <a:r>
              <a:rPr kumimoji="0" lang="en-IN" sz="1600" b="1" i="0" u="none" strike="noStrike" kern="1200" cap="none" spc="0" normalizeH="0" baseline="0" noProof="0" dirty="0" err="1">
                <a:ln>
                  <a:noFill/>
                </a:ln>
                <a:effectLst/>
                <a:uLnTx/>
                <a:uFillTx/>
                <a:latin typeface="Arial" charset="0"/>
                <a:ea typeface="+mn-ea"/>
                <a:cs typeface="Arial" charset="0"/>
              </a:rPr>
              <a:t>ax</a:t>
            </a:r>
            <a:r>
              <a:rPr kumimoji="0" lang="en-IN" sz="1600" b="1" i="0" u="none" strike="noStrike" kern="1200" cap="none" spc="0" normalizeH="0" baseline="0" noProof="0" dirty="0">
                <a:ln>
                  <a:noFill/>
                </a:ln>
                <a:effectLst/>
                <a:uLnTx/>
                <a:uFillTx/>
                <a:latin typeface="Arial" charset="0"/>
                <a:ea typeface="+mn-ea"/>
                <a:cs typeface="Arial" charset="0"/>
              </a:rPr>
              <a:t>,@data</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t>
            </a:r>
            <a:r>
              <a:rPr kumimoji="0" lang="en-IN" sz="1600" b="1" i="0" u="none" strike="noStrike" kern="1200" cap="none" spc="0" normalizeH="0" baseline="0" noProof="0" dirty="0" err="1">
                <a:ln>
                  <a:noFill/>
                </a:ln>
                <a:effectLst/>
                <a:uLnTx/>
                <a:uFillTx/>
                <a:latin typeface="Arial" charset="0"/>
                <a:ea typeface="+mn-ea"/>
                <a:cs typeface="Arial" charset="0"/>
              </a:rPr>
              <a:t>ds,ax</a:t>
            </a:r>
            <a:endParaRPr kumimoji="0" lang="en-IN" sz="1600" b="1" i="0" u="none" strike="noStrike" kern="1200" cap="none" spc="0" normalizeH="0" baseline="0" noProof="0" dirty="0">
              <a:ln>
                <a:noFill/>
              </a:ln>
              <a:effectLst/>
              <a:uLnTx/>
              <a:uFillTx/>
              <a:latin typeface="Arial" charset="0"/>
              <a:ea typeface="+mn-ea"/>
              <a:cs typeface="Arial" charset="0"/>
            </a:endParaRP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ax,opr1</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bx,opr2</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a:t>
            </a:r>
            <a:r>
              <a:rPr kumimoji="0" lang="en-IN" sz="1600" b="1" i="0" u="none" strike="noStrike" kern="1200" cap="none" spc="0" normalizeH="0" baseline="0" noProof="0" dirty="0" err="1">
                <a:ln>
                  <a:noFill/>
                </a:ln>
                <a:effectLst/>
                <a:uLnTx/>
                <a:uFillTx/>
                <a:latin typeface="Arial" charset="0"/>
                <a:ea typeface="+mn-ea"/>
                <a:cs typeface="Arial" charset="0"/>
              </a:rPr>
              <a:t>clc</a:t>
            </a:r>
            <a:endParaRPr kumimoji="0" lang="en-IN" sz="1600" b="1" i="0" u="none" strike="noStrike" kern="1200" cap="none" spc="0" normalizeH="0" baseline="0" noProof="0" dirty="0">
              <a:ln>
                <a:noFill/>
              </a:ln>
              <a:effectLst/>
              <a:uLnTx/>
              <a:uFillTx/>
              <a:latin typeface="Arial" charset="0"/>
              <a:ea typeface="+mn-ea"/>
              <a:cs typeface="Arial" charset="0"/>
            </a:endParaRP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add </a:t>
            </a:r>
            <a:r>
              <a:rPr kumimoji="0" lang="en-IN" sz="1600" b="1" i="0" u="none" strike="noStrike" kern="1200" cap="none" spc="0" normalizeH="0" baseline="0" noProof="0" dirty="0" err="1">
                <a:ln>
                  <a:noFill/>
                </a:ln>
                <a:effectLst/>
                <a:uLnTx/>
                <a:uFillTx/>
                <a:latin typeface="Arial" charset="0"/>
                <a:ea typeface="+mn-ea"/>
                <a:cs typeface="Arial" charset="0"/>
              </a:rPr>
              <a:t>ax,bx</a:t>
            </a:r>
            <a:endParaRPr kumimoji="0" lang="en-IN" sz="1600" b="1" i="0" u="none" strike="noStrike" kern="1200" cap="none" spc="0" normalizeH="0" baseline="0" noProof="0" dirty="0">
              <a:ln>
                <a:noFill/>
              </a:ln>
              <a:effectLst/>
              <a:uLnTx/>
              <a:uFillTx/>
              <a:latin typeface="Arial" charset="0"/>
              <a:ea typeface="+mn-ea"/>
              <a:cs typeface="Arial" charset="0"/>
            </a:endParaRP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t>
            </a:r>
            <a:r>
              <a:rPr kumimoji="0" lang="en-IN" sz="1600" b="1" i="0" u="none" strike="noStrike" kern="1200" cap="none" spc="0" normalizeH="0" baseline="0" noProof="0" dirty="0" err="1">
                <a:ln>
                  <a:noFill/>
                </a:ln>
                <a:effectLst/>
                <a:uLnTx/>
                <a:uFillTx/>
                <a:latin typeface="Arial" charset="0"/>
                <a:ea typeface="+mn-ea"/>
                <a:cs typeface="Arial" charset="0"/>
              </a:rPr>
              <a:t>di,offset</a:t>
            </a:r>
            <a:r>
              <a:rPr kumimoji="0" lang="en-IN" sz="1600" b="1" i="0" u="none" strike="noStrike" kern="1200" cap="none" spc="0" normalizeH="0" baseline="0" noProof="0" dirty="0">
                <a:ln>
                  <a:noFill/>
                </a:ln>
                <a:effectLst/>
                <a:uLnTx/>
                <a:uFillTx/>
                <a:latin typeface="Arial" charset="0"/>
                <a:ea typeface="+mn-ea"/>
                <a:cs typeface="Arial" charset="0"/>
              </a:rPr>
              <a:t> result</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[di], </a:t>
            </a:r>
            <a:r>
              <a:rPr kumimoji="0" lang="en-IN" sz="1600" b="1" i="0" u="none" strike="noStrike" kern="1200" cap="none" spc="0" normalizeH="0" baseline="0" noProof="0" dirty="0" err="1">
                <a:ln>
                  <a:noFill/>
                </a:ln>
                <a:effectLst/>
                <a:uLnTx/>
                <a:uFillTx/>
                <a:latin typeface="Arial" charset="0"/>
                <a:ea typeface="+mn-ea"/>
                <a:cs typeface="Arial" charset="0"/>
              </a:rPr>
              <a:t>ax</a:t>
            </a:r>
            <a:endParaRPr kumimoji="0" lang="en-IN" sz="1600" b="1" i="0" u="none" strike="noStrike" kern="1200" cap="none" spc="0" normalizeH="0" baseline="0" noProof="0" dirty="0">
              <a:ln>
                <a:noFill/>
              </a:ln>
              <a:effectLst/>
              <a:uLnTx/>
              <a:uFillTx/>
              <a:latin typeface="Arial" charset="0"/>
              <a:ea typeface="+mn-ea"/>
              <a:cs typeface="Arial" charset="0"/>
            </a:endParaRP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ah,09h</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mov </a:t>
            </a:r>
            <a:r>
              <a:rPr kumimoji="0" lang="en-IN" sz="1600" b="1" i="0" u="none" strike="noStrike" kern="1200" cap="none" spc="0" normalizeH="0" baseline="0" noProof="0" dirty="0" err="1">
                <a:ln>
                  <a:noFill/>
                </a:ln>
                <a:effectLst/>
                <a:uLnTx/>
                <a:uFillTx/>
                <a:latin typeface="Arial" charset="0"/>
                <a:ea typeface="+mn-ea"/>
                <a:cs typeface="Arial" charset="0"/>
              </a:rPr>
              <a:t>dx,offset</a:t>
            </a:r>
            <a:r>
              <a:rPr kumimoji="0" lang="en-IN" sz="1600" b="1" i="0" u="none" strike="noStrike" kern="1200" cap="none" spc="0" normalizeH="0" baseline="0" noProof="0" dirty="0">
                <a:ln>
                  <a:noFill/>
                </a:ln>
                <a:effectLst/>
                <a:uLnTx/>
                <a:uFillTx/>
                <a:latin typeface="Arial" charset="0"/>
                <a:ea typeface="+mn-ea"/>
                <a:cs typeface="Arial" charset="0"/>
              </a:rPr>
              <a:t> result</a:t>
            </a:r>
          </a:p>
          <a:p>
            <a:pPr marL="136525"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effectLst/>
                <a:uLnTx/>
                <a:uFillTx/>
                <a:latin typeface="Arial" charset="0"/>
                <a:ea typeface="+mn-ea"/>
                <a:cs typeface="Arial" charset="0"/>
              </a:rPr>
              <a:t>        end</a:t>
            </a:r>
            <a:endParaRPr kumimoji="0" lang="en-US" sz="1600" b="1" i="0" u="none" strike="noStrike" kern="1200" cap="none" spc="0" normalizeH="0" baseline="0" noProof="0" dirty="0">
              <a:ln>
                <a:noFill/>
              </a:ln>
              <a:effectLst/>
              <a:uLnTx/>
              <a:uFillTx/>
              <a:latin typeface="Arial Rounded MT Bold" pitchFamily="34" charset="0"/>
              <a:ea typeface="Adobe Gothic Std B" pitchFamily="34" charset="-128"/>
              <a:cs typeface="Arial" pitchFamily="34" charset="0"/>
            </a:endParaRPr>
          </a:p>
        </p:txBody>
      </p:sp>
      <p:sp>
        <p:nvSpPr>
          <p:cNvPr id="5" name="Content Placeholder 2">
            <a:extLst>
              <a:ext uri="{FF2B5EF4-FFF2-40B4-BE49-F238E27FC236}">
                <a16:creationId xmlns:a16="http://schemas.microsoft.com/office/drawing/2014/main" id="{9E28CBE1-4223-4414-9CA0-2F73F99F1833}"/>
              </a:ext>
            </a:extLst>
          </p:cNvPr>
          <p:cNvSpPr txBox="1">
            <a:spLocks/>
          </p:cNvSpPr>
          <p:nvPr/>
        </p:nvSpPr>
        <p:spPr bwMode="auto">
          <a:xfrm>
            <a:off x="4439266" y="2713703"/>
            <a:ext cx="2580966" cy="2905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Assembly Language</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C</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Java</a:t>
            </a:r>
          </a:p>
        </p:txBody>
      </p:sp>
      <p:sp>
        <p:nvSpPr>
          <p:cNvPr id="6" name="Left Brace 5">
            <a:extLst>
              <a:ext uri="{FF2B5EF4-FFF2-40B4-BE49-F238E27FC236}">
                <a16:creationId xmlns:a16="http://schemas.microsoft.com/office/drawing/2014/main" id="{4076DA16-E95B-46CB-B1B0-6A2A5FF99369}"/>
              </a:ext>
            </a:extLst>
          </p:cNvPr>
          <p:cNvSpPr/>
          <p:nvPr/>
        </p:nvSpPr>
        <p:spPr>
          <a:xfrm>
            <a:off x="6486832" y="1238865"/>
            <a:ext cx="533400" cy="4572000"/>
          </a:xfrm>
          <a:prstGeom prst="leftBrace">
            <a:avLst>
              <a:gd name="adj1" fmla="val 77898"/>
              <a:gd name="adj2" fmla="val 47971"/>
            </a:avLst>
          </a:prstGeom>
          <a:noFill/>
          <a:ln w="28575" cap="flat" cmpd="sng" algn="ctr">
            <a:solidFill>
              <a:srgbClr val="969696"/>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mbria"/>
              <a:ea typeface="+mn-ea"/>
              <a:cs typeface="+mn-cs"/>
            </a:endParaRPr>
          </a:p>
        </p:txBody>
      </p:sp>
      <p:sp>
        <p:nvSpPr>
          <p:cNvPr id="7" name="Title 1">
            <a:extLst>
              <a:ext uri="{FF2B5EF4-FFF2-40B4-BE49-F238E27FC236}">
                <a16:creationId xmlns:a16="http://schemas.microsoft.com/office/drawing/2014/main" id="{8ED3A89B-D1E9-45E1-8527-EDF4CAAD9469}"/>
              </a:ext>
            </a:extLst>
          </p:cNvPr>
          <p:cNvSpPr txBox="1">
            <a:spLocks/>
          </p:cNvSpPr>
          <p:nvPr/>
        </p:nvSpPr>
        <p:spPr>
          <a:xfrm>
            <a:off x="3819832" y="1123837"/>
            <a:ext cx="2667000" cy="1064384"/>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pPr defTabSz="914400"/>
            <a:r>
              <a:rPr lang="en-IN" sz="2800" dirty="0">
                <a:solidFill>
                  <a:prstClr val="black"/>
                </a:solidFill>
                <a:latin typeface="Cooper Black" pitchFamily="18" charset="0"/>
              </a:rPr>
              <a:t>Programing </a:t>
            </a:r>
          </a:p>
          <a:p>
            <a:pPr defTabSz="914400"/>
            <a:r>
              <a:rPr lang="en-IN" sz="2800" dirty="0">
                <a:solidFill>
                  <a:prstClr val="black"/>
                </a:solidFill>
                <a:latin typeface="Cooper Black" pitchFamily="18" charset="0"/>
              </a:rPr>
              <a:t>Languages</a:t>
            </a:r>
          </a:p>
        </p:txBody>
      </p:sp>
    </p:spTree>
    <p:extLst>
      <p:ext uri="{BB962C8B-B14F-4D97-AF65-F5344CB8AC3E}">
        <p14:creationId xmlns:p14="http://schemas.microsoft.com/office/powerpoint/2010/main" val="18729958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6" presetClass="entr" presetSubtype="2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0BC3-668D-4B24-B052-8D2FF14E2DE4}"/>
              </a:ext>
            </a:extLst>
          </p:cNvPr>
          <p:cNvSpPr>
            <a:spLocks noGrp="1"/>
          </p:cNvSpPr>
          <p:nvPr>
            <p:ph type="title"/>
          </p:nvPr>
        </p:nvSpPr>
        <p:spPr/>
        <p:txBody>
          <a:bodyPr/>
          <a:lstStyle/>
          <a:p>
            <a:pPr algn="ctr"/>
            <a:r>
              <a:rPr lang="en-US" b="1" dirty="0"/>
              <a:t>Languages</a:t>
            </a:r>
            <a:endParaRPr lang="en-IN" dirty="0"/>
          </a:p>
        </p:txBody>
      </p:sp>
      <p:sp>
        <p:nvSpPr>
          <p:cNvPr id="5" name="Content Placeholder 2">
            <a:extLst>
              <a:ext uri="{FF2B5EF4-FFF2-40B4-BE49-F238E27FC236}">
                <a16:creationId xmlns:a16="http://schemas.microsoft.com/office/drawing/2014/main" id="{9E28CBE1-4223-4414-9CA0-2F73F99F1833}"/>
              </a:ext>
            </a:extLst>
          </p:cNvPr>
          <p:cNvSpPr txBox="1">
            <a:spLocks/>
          </p:cNvSpPr>
          <p:nvPr/>
        </p:nvSpPr>
        <p:spPr bwMode="auto">
          <a:xfrm>
            <a:off x="4439266" y="2713703"/>
            <a:ext cx="2580966" cy="2905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Assembly Language</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C</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Java</a:t>
            </a:r>
          </a:p>
        </p:txBody>
      </p:sp>
      <p:sp>
        <p:nvSpPr>
          <p:cNvPr id="6" name="Left Brace 5">
            <a:extLst>
              <a:ext uri="{FF2B5EF4-FFF2-40B4-BE49-F238E27FC236}">
                <a16:creationId xmlns:a16="http://schemas.microsoft.com/office/drawing/2014/main" id="{4076DA16-E95B-46CB-B1B0-6A2A5FF99369}"/>
              </a:ext>
            </a:extLst>
          </p:cNvPr>
          <p:cNvSpPr/>
          <p:nvPr/>
        </p:nvSpPr>
        <p:spPr>
          <a:xfrm>
            <a:off x="6486832" y="2905433"/>
            <a:ext cx="533400" cy="2905432"/>
          </a:xfrm>
          <a:prstGeom prst="leftBrace">
            <a:avLst>
              <a:gd name="adj1" fmla="val 77898"/>
              <a:gd name="adj2" fmla="val 47971"/>
            </a:avLst>
          </a:prstGeom>
          <a:noFill/>
          <a:ln w="28575" cap="flat" cmpd="sng" algn="ctr">
            <a:solidFill>
              <a:srgbClr val="969696"/>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mbria"/>
              <a:ea typeface="+mn-ea"/>
              <a:cs typeface="+mn-cs"/>
            </a:endParaRPr>
          </a:p>
        </p:txBody>
      </p:sp>
      <p:sp>
        <p:nvSpPr>
          <p:cNvPr id="8" name="TextBox 7">
            <a:extLst>
              <a:ext uri="{FF2B5EF4-FFF2-40B4-BE49-F238E27FC236}">
                <a16:creationId xmlns:a16="http://schemas.microsoft.com/office/drawing/2014/main" id="{EF619A9C-E8D2-4DA2-A9FB-16C208A82FE1}"/>
              </a:ext>
            </a:extLst>
          </p:cNvPr>
          <p:cNvSpPr txBox="1"/>
          <p:nvPr/>
        </p:nvSpPr>
        <p:spPr>
          <a:xfrm>
            <a:off x="7689099" y="2862698"/>
            <a:ext cx="2162824" cy="2031325"/>
          </a:xfrm>
          <a:prstGeom prst="rect">
            <a:avLst/>
          </a:prstGeom>
          <a:noFill/>
        </p:spPr>
        <p:txBody>
          <a:bodyPr wrap="square" rtlCol="0">
            <a:spAutoFit/>
          </a:bodyPr>
          <a:lstStyle/>
          <a:p>
            <a:r>
              <a:rPr lang="da-DK" b="1" dirty="0"/>
              <a:t>void main()</a:t>
            </a:r>
          </a:p>
          <a:p>
            <a:r>
              <a:rPr lang="da-DK" b="1" dirty="0"/>
              <a:t>{ </a:t>
            </a:r>
          </a:p>
          <a:p>
            <a:r>
              <a:rPr lang="da-DK" b="1" dirty="0"/>
              <a:t>   int opr1,opr2;</a:t>
            </a:r>
          </a:p>
          <a:p>
            <a:r>
              <a:rPr lang="da-DK" b="1" dirty="0"/>
              <a:t>   opr1=4660;</a:t>
            </a:r>
          </a:p>
          <a:p>
            <a:r>
              <a:rPr lang="da-DK" b="1" dirty="0"/>
              <a:t>   opr2=2;</a:t>
            </a:r>
          </a:p>
          <a:p>
            <a:r>
              <a:rPr lang="da-DK" b="1" dirty="0"/>
              <a:t>   result=opr1+opr2;</a:t>
            </a:r>
          </a:p>
          <a:p>
            <a:r>
              <a:rPr lang="da-DK" b="1" dirty="0"/>
              <a:t>}</a:t>
            </a:r>
          </a:p>
        </p:txBody>
      </p:sp>
      <p:sp>
        <p:nvSpPr>
          <p:cNvPr id="9" name="Title 1">
            <a:extLst>
              <a:ext uri="{FF2B5EF4-FFF2-40B4-BE49-F238E27FC236}">
                <a16:creationId xmlns:a16="http://schemas.microsoft.com/office/drawing/2014/main" id="{8F6DED8C-F5E3-4A38-B4D7-7D2BAE7F148F}"/>
              </a:ext>
            </a:extLst>
          </p:cNvPr>
          <p:cNvSpPr txBox="1">
            <a:spLocks/>
          </p:cNvSpPr>
          <p:nvPr/>
        </p:nvSpPr>
        <p:spPr>
          <a:xfrm>
            <a:off x="4086532" y="1340647"/>
            <a:ext cx="2667000" cy="1007443"/>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pPr defTabSz="914400"/>
            <a:r>
              <a:rPr lang="en-IN" sz="2800" dirty="0">
                <a:solidFill>
                  <a:prstClr val="black"/>
                </a:solidFill>
                <a:latin typeface="Cooper Black" pitchFamily="18" charset="0"/>
              </a:rPr>
              <a:t>Programing </a:t>
            </a:r>
          </a:p>
          <a:p>
            <a:pPr defTabSz="914400"/>
            <a:r>
              <a:rPr lang="en-IN" sz="2800" dirty="0">
                <a:solidFill>
                  <a:prstClr val="black"/>
                </a:solidFill>
                <a:latin typeface="Cooper Black" pitchFamily="18" charset="0"/>
              </a:rPr>
              <a:t>Languages</a:t>
            </a:r>
          </a:p>
        </p:txBody>
      </p:sp>
    </p:spTree>
    <p:extLst>
      <p:ext uri="{BB962C8B-B14F-4D97-AF65-F5344CB8AC3E}">
        <p14:creationId xmlns:p14="http://schemas.microsoft.com/office/powerpoint/2010/main" val="26988197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6" presetClass="entr" presetSubtype="2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0BC3-668D-4B24-B052-8D2FF14E2DE4}"/>
              </a:ext>
            </a:extLst>
          </p:cNvPr>
          <p:cNvSpPr>
            <a:spLocks noGrp="1"/>
          </p:cNvSpPr>
          <p:nvPr>
            <p:ph type="title"/>
          </p:nvPr>
        </p:nvSpPr>
        <p:spPr/>
        <p:txBody>
          <a:bodyPr/>
          <a:lstStyle/>
          <a:p>
            <a:pPr algn="ctr"/>
            <a:r>
              <a:rPr lang="en-US" b="1" dirty="0"/>
              <a:t>Languages</a:t>
            </a:r>
            <a:endParaRPr lang="en-IN" dirty="0"/>
          </a:p>
        </p:txBody>
      </p:sp>
      <p:sp>
        <p:nvSpPr>
          <p:cNvPr id="5" name="Content Placeholder 2">
            <a:extLst>
              <a:ext uri="{FF2B5EF4-FFF2-40B4-BE49-F238E27FC236}">
                <a16:creationId xmlns:a16="http://schemas.microsoft.com/office/drawing/2014/main" id="{9E28CBE1-4223-4414-9CA0-2F73F99F1833}"/>
              </a:ext>
            </a:extLst>
          </p:cNvPr>
          <p:cNvSpPr txBox="1">
            <a:spLocks/>
          </p:cNvSpPr>
          <p:nvPr/>
        </p:nvSpPr>
        <p:spPr bwMode="auto">
          <a:xfrm>
            <a:off x="4439266" y="2713703"/>
            <a:ext cx="2580966" cy="2905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547688" indent="-411163" algn="l" rtl="0" eaLnBrk="0" fontAlgn="base" hangingPunct="0">
              <a:spcBef>
                <a:spcPct val="20000"/>
              </a:spcBef>
              <a:spcAft>
                <a:spcPct val="0"/>
              </a:spcAft>
              <a:buClrTx/>
              <a:buSzPct val="65000"/>
              <a:buFont typeface="Arial" charset="0"/>
              <a:buChar char="•"/>
              <a:defRPr sz="2800" kern="1200">
                <a:solidFill>
                  <a:schemeClr val="bg1"/>
                </a:solidFill>
                <a:latin typeface="+mn-lt"/>
                <a:ea typeface="+mn-ea"/>
                <a:cs typeface="+mn-cs"/>
              </a:defRPr>
            </a:lvl1pPr>
            <a:lvl2pPr marL="868363" indent="-282575" algn="l" rtl="0" eaLnBrk="0" fontAlgn="base" hangingPunct="0">
              <a:spcBef>
                <a:spcPct val="20000"/>
              </a:spcBef>
              <a:spcAft>
                <a:spcPct val="0"/>
              </a:spcAft>
              <a:buClrTx/>
              <a:buSzPct val="80000"/>
              <a:buFont typeface="Wingdings" pitchFamily="2" charset="2"/>
              <a:buChar char="§"/>
              <a:defRPr sz="2400" kern="1200">
                <a:solidFill>
                  <a:schemeClr val="bg1"/>
                </a:solidFill>
                <a:latin typeface="+mn-lt"/>
                <a:ea typeface="+mn-ea"/>
                <a:cs typeface="+mn-cs"/>
              </a:defRPr>
            </a:lvl2pPr>
            <a:lvl3pPr marL="1133475" indent="-228600" algn="l" rtl="0" eaLnBrk="0" fontAlgn="base" hangingPunct="0">
              <a:spcBef>
                <a:spcPct val="20000"/>
              </a:spcBef>
              <a:spcAft>
                <a:spcPct val="0"/>
              </a:spcAft>
              <a:buClrTx/>
              <a:buSzPct val="95000"/>
              <a:buFont typeface="Wingdings" pitchFamily="2" charset="2"/>
              <a:buChar char="§"/>
              <a:defRPr sz="2200" kern="1200">
                <a:solidFill>
                  <a:schemeClr val="bg1"/>
                </a:solidFill>
                <a:latin typeface="+mn-lt"/>
                <a:ea typeface="+mn-ea"/>
                <a:cs typeface="+mn-cs"/>
              </a:defRPr>
            </a:lvl3pPr>
            <a:lvl4pPr marL="1352550" indent="-182563" algn="l" rtl="0" eaLnBrk="0" fontAlgn="base" hangingPunct="0">
              <a:spcBef>
                <a:spcPct val="20000"/>
              </a:spcBef>
              <a:spcAft>
                <a:spcPct val="0"/>
              </a:spcAft>
              <a:buClrTx/>
              <a:buSzPct val="100000"/>
              <a:buFont typeface="Wingdings" pitchFamily="2" charset="2"/>
              <a:buChar char="§"/>
              <a:defRPr sz="2000" kern="1200">
                <a:solidFill>
                  <a:schemeClr val="bg1"/>
                </a:solidFill>
                <a:latin typeface="+mn-lt"/>
                <a:ea typeface="+mn-ea"/>
                <a:cs typeface="+mn-cs"/>
              </a:defRPr>
            </a:lvl4pPr>
            <a:lvl5pPr marL="1544638" indent="-182563" algn="l" rtl="0" eaLnBrk="0" fontAlgn="base" hangingPunct="0">
              <a:spcBef>
                <a:spcPct val="20000"/>
              </a:spcBef>
              <a:spcAft>
                <a:spcPct val="0"/>
              </a:spcAft>
              <a:buClrTx/>
              <a:buFont typeface="Wingdings" pitchFamily="2" charset="2"/>
              <a:buChar char="§"/>
              <a:defRPr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Assembly Language</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C</a:t>
            </a:r>
          </a:p>
          <a:p>
            <a:pPr marL="136525" indent="0" defTabSz="914400">
              <a:buFont typeface="Arial" charset="0"/>
              <a:buNone/>
            </a:pPr>
            <a:endParaRPr lang="en-US" sz="2400" b="1" dirty="0">
              <a:solidFill>
                <a:schemeClr val="tx1"/>
              </a:solidFill>
              <a:latin typeface="Arial Rounded MT Bold" pitchFamily="34" charset="0"/>
              <a:ea typeface="Adobe Gothic Std B" pitchFamily="34" charset="-128"/>
              <a:cs typeface="Arial" pitchFamily="34" charset="0"/>
            </a:endParaRPr>
          </a:p>
          <a:p>
            <a:pPr marL="136525" indent="0" defTabSz="914400">
              <a:buFont typeface="Arial" charset="0"/>
              <a:buNone/>
            </a:pPr>
            <a:r>
              <a:rPr lang="en-US" sz="2400" b="1" dirty="0">
                <a:solidFill>
                  <a:schemeClr val="tx1"/>
                </a:solidFill>
                <a:latin typeface="Arial Rounded MT Bold" pitchFamily="34" charset="0"/>
                <a:ea typeface="Adobe Gothic Std B" pitchFamily="34" charset="-128"/>
                <a:cs typeface="Arial" pitchFamily="34" charset="0"/>
              </a:rPr>
              <a:t>Java</a:t>
            </a:r>
          </a:p>
        </p:txBody>
      </p:sp>
      <p:sp>
        <p:nvSpPr>
          <p:cNvPr id="6" name="Left Brace 5">
            <a:extLst>
              <a:ext uri="{FF2B5EF4-FFF2-40B4-BE49-F238E27FC236}">
                <a16:creationId xmlns:a16="http://schemas.microsoft.com/office/drawing/2014/main" id="{4076DA16-E95B-46CB-B1B0-6A2A5FF99369}"/>
              </a:ext>
            </a:extLst>
          </p:cNvPr>
          <p:cNvSpPr/>
          <p:nvPr/>
        </p:nvSpPr>
        <p:spPr>
          <a:xfrm>
            <a:off x="6418142" y="2862697"/>
            <a:ext cx="624349" cy="3416319"/>
          </a:xfrm>
          <a:prstGeom prst="leftBrace">
            <a:avLst>
              <a:gd name="adj1" fmla="val 77898"/>
              <a:gd name="adj2" fmla="val 65535"/>
            </a:avLst>
          </a:prstGeom>
          <a:noFill/>
          <a:ln w="28575" cap="flat" cmpd="sng" algn="ctr">
            <a:solidFill>
              <a:srgbClr val="969696"/>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mbria"/>
              <a:ea typeface="+mn-ea"/>
              <a:cs typeface="+mn-cs"/>
            </a:endParaRPr>
          </a:p>
        </p:txBody>
      </p:sp>
      <p:sp>
        <p:nvSpPr>
          <p:cNvPr id="8" name="TextBox 7">
            <a:extLst>
              <a:ext uri="{FF2B5EF4-FFF2-40B4-BE49-F238E27FC236}">
                <a16:creationId xmlns:a16="http://schemas.microsoft.com/office/drawing/2014/main" id="{EF619A9C-E8D2-4DA2-A9FB-16C208A82FE1}"/>
              </a:ext>
            </a:extLst>
          </p:cNvPr>
          <p:cNvSpPr txBox="1"/>
          <p:nvPr/>
        </p:nvSpPr>
        <p:spPr>
          <a:xfrm>
            <a:off x="7689099" y="2862698"/>
            <a:ext cx="2162824" cy="3416320"/>
          </a:xfrm>
          <a:prstGeom prst="rect">
            <a:avLst/>
          </a:prstGeom>
          <a:noFill/>
        </p:spPr>
        <p:txBody>
          <a:bodyPr wrap="square" rtlCol="0">
            <a:spAutoFit/>
          </a:bodyPr>
          <a:lstStyle/>
          <a:p>
            <a:pPr marL="136525" indent="0">
              <a:buNone/>
            </a:pPr>
            <a:r>
              <a:rPr lang="en-IN" sz="1800" b="1" dirty="0"/>
              <a:t>class Sum</a:t>
            </a:r>
          </a:p>
          <a:p>
            <a:pPr marL="136525" indent="0">
              <a:buNone/>
            </a:pPr>
            <a:r>
              <a:rPr lang="en-IN" sz="1800" b="1" dirty="0"/>
              <a:t>{ </a:t>
            </a:r>
          </a:p>
          <a:p>
            <a:pPr marL="136525" indent="0">
              <a:buNone/>
            </a:pPr>
            <a:r>
              <a:rPr lang="en-IN" sz="1800" b="1" dirty="0"/>
              <a:t>   public static void main(String </a:t>
            </a:r>
            <a:r>
              <a:rPr lang="en-IN" sz="1800" b="1" dirty="0" err="1"/>
              <a:t>arg</a:t>
            </a:r>
            <a:r>
              <a:rPr lang="en-IN" sz="1800" b="1" dirty="0"/>
              <a:t>[])</a:t>
            </a:r>
          </a:p>
          <a:p>
            <a:pPr marL="136525" indent="0">
              <a:buNone/>
            </a:pPr>
            <a:r>
              <a:rPr lang="en-IN" sz="1800" b="1" dirty="0"/>
              <a:t>   {</a:t>
            </a:r>
          </a:p>
          <a:p>
            <a:pPr marL="136525" indent="0">
              <a:buNone/>
            </a:pPr>
            <a:r>
              <a:rPr lang="en-IN" sz="1800" b="1" dirty="0"/>
              <a:t>     int opr1,opr2;</a:t>
            </a:r>
          </a:p>
          <a:p>
            <a:pPr marL="136525" indent="0">
              <a:buNone/>
            </a:pPr>
            <a:r>
              <a:rPr lang="en-IN" sz="1800" b="1" dirty="0"/>
              <a:t>     opr1=4660;</a:t>
            </a:r>
          </a:p>
          <a:p>
            <a:pPr marL="136525" indent="0">
              <a:buNone/>
            </a:pPr>
            <a:r>
              <a:rPr lang="en-IN" sz="1800" b="1" dirty="0"/>
              <a:t>     opr2=2;</a:t>
            </a:r>
          </a:p>
          <a:p>
            <a:pPr marL="136525" indent="0">
              <a:buNone/>
            </a:pPr>
            <a:r>
              <a:rPr lang="en-IN" sz="1800" b="1" dirty="0"/>
              <a:t>     result=opr1+opr2;</a:t>
            </a:r>
          </a:p>
          <a:p>
            <a:pPr marL="136525" indent="0">
              <a:buNone/>
            </a:pPr>
            <a:r>
              <a:rPr lang="en-IN" sz="1800" b="1" dirty="0"/>
              <a:t>    }</a:t>
            </a:r>
          </a:p>
          <a:p>
            <a:pPr marL="136525" indent="0">
              <a:buNone/>
            </a:pPr>
            <a:r>
              <a:rPr lang="en-IN" sz="1800" b="1" dirty="0"/>
              <a:t>}</a:t>
            </a:r>
          </a:p>
        </p:txBody>
      </p:sp>
      <p:sp>
        <p:nvSpPr>
          <p:cNvPr id="7" name="Title 1">
            <a:extLst>
              <a:ext uri="{FF2B5EF4-FFF2-40B4-BE49-F238E27FC236}">
                <a16:creationId xmlns:a16="http://schemas.microsoft.com/office/drawing/2014/main" id="{A4108ADA-E52E-4CCD-986E-B699FCB9E22E}"/>
              </a:ext>
            </a:extLst>
          </p:cNvPr>
          <p:cNvSpPr txBox="1">
            <a:spLocks/>
          </p:cNvSpPr>
          <p:nvPr/>
        </p:nvSpPr>
        <p:spPr>
          <a:xfrm>
            <a:off x="4149213" y="1238865"/>
            <a:ext cx="2667000" cy="1064384"/>
          </a:xfrm>
          <a:prstGeom prst="rect">
            <a:avLst/>
          </a:prstGeom>
          <a:noFill/>
          <a:ln>
            <a:noFill/>
          </a:ln>
        </p:spPr>
        <p:txBody>
          <a:bodyPr vert="horz" anchor="ctr">
            <a:noAutofit/>
            <a:scene3d>
              <a:camera prst="orthographicFront"/>
              <a:lightRig rig="soft" dir="t">
                <a:rot lat="0" lon="0" rev="16800000"/>
              </a:lightRig>
            </a:scene3d>
            <a:sp3d prstMaterial="softEdge">
              <a:bevelT w="38100" h="38100"/>
            </a:sp3d>
          </a:bodyPr>
          <a:lstStyle>
            <a:lvl1pPr algn="ctr" rtl="0" eaLnBrk="0" fontAlgn="base" hangingPunct="0">
              <a:spcBef>
                <a:spcPct val="0"/>
              </a:spcBef>
              <a:spcAft>
                <a:spcPct val="0"/>
              </a:spcAft>
              <a:defRPr sz="2400" b="1" kern="1200">
                <a:ln w="6350">
                  <a:noFill/>
                </a:ln>
                <a:solidFill>
                  <a:schemeClr val="tx1"/>
                </a:solidFill>
                <a:latin typeface="+mj-lt"/>
                <a:ea typeface="+mj-ea"/>
                <a:cs typeface="+mj-cs"/>
              </a:defRPr>
            </a:lvl1pPr>
            <a:lvl2pPr algn="ctr" rtl="0" eaLnBrk="0" fontAlgn="base" hangingPunct="0">
              <a:spcBef>
                <a:spcPct val="0"/>
              </a:spcBef>
              <a:spcAft>
                <a:spcPct val="0"/>
              </a:spcAft>
              <a:defRPr sz="4100" b="1">
                <a:solidFill>
                  <a:schemeClr val="bg1"/>
                </a:solidFill>
                <a:latin typeface="Calibri" pitchFamily="34" charset="0"/>
              </a:defRPr>
            </a:lvl2pPr>
            <a:lvl3pPr algn="ctr" rtl="0" eaLnBrk="0" fontAlgn="base" hangingPunct="0">
              <a:spcBef>
                <a:spcPct val="0"/>
              </a:spcBef>
              <a:spcAft>
                <a:spcPct val="0"/>
              </a:spcAft>
              <a:defRPr sz="4100" b="1">
                <a:solidFill>
                  <a:schemeClr val="bg1"/>
                </a:solidFill>
                <a:latin typeface="Calibri" pitchFamily="34" charset="0"/>
              </a:defRPr>
            </a:lvl3pPr>
            <a:lvl4pPr algn="ctr" rtl="0" eaLnBrk="0" fontAlgn="base" hangingPunct="0">
              <a:spcBef>
                <a:spcPct val="0"/>
              </a:spcBef>
              <a:spcAft>
                <a:spcPct val="0"/>
              </a:spcAft>
              <a:defRPr sz="4100" b="1">
                <a:solidFill>
                  <a:schemeClr val="bg1"/>
                </a:solidFill>
                <a:latin typeface="Calibri" pitchFamily="34" charset="0"/>
              </a:defRPr>
            </a:lvl4pPr>
            <a:lvl5pPr algn="ctr" rtl="0" eaLnBrk="0" fontAlgn="base" hangingPunct="0">
              <a:spcBef>
                <a:spcPct val="0"/>
              </a:spcBef>
              <a:spcAft>
                <a:spcPct val="0"/>
              </a:spcAft>
              <a:defRPr sz="4100" b="1">
                <a:solidFill>
                  <a:schemeClr val="bg1"/>
                </a:solidFill>
                <a:latin typeface="Calibri" pitchFamily="34" charset="0"/>
              </a:defRPr>
            </a:lvl5pPr>
            <a:lvl6pPr marL="457200" algn="ctr" rtl="0" eaLnBrk="1" fontAlgn="base" hangingPunct="1">
              <a:spcBef>
                <a:spcPct val="0"/>
              </a:spcBef>
              <a:spcAft>
                <a:spcPct val="0"/>
              </a:spcAft>
              <a:defRPr sz="4100" b="1">
                <a:solidFill>
                  <a:schemeClr val="tx1"/>
                </a:solidFill>
                <a:latin typeface="Lucida Sans" pitchFamily="34" charset="0"/>
              </a:defRPr>
            </a:lvl6pPr>
            <a:lvl7pPr marL="914400" algn="ctr" rtl="0" eaLnBrk="1" fontAlgn="base" hangingPunct="1">
              <a:spcBef>
                <a:spcPct val="0"/>
              </a:spcBef>
              <a:spcAft>
                <a:spcPct val="0"/>
              </a:spcAft>
              <a:defRPr sz="4100" b="1">
                <a:solidFill>
                  <a:schemeClr val="tx1"/>
                </a:solidFill>
                <a:latin typeface="Lucida Sans" pitchFamily="34" charset="0"/>
              </a:defRPr>
            </a:lvl7pPr>
            <a:lvl8pPr marL="1371600" algn="ctr" rtl="0" eaLnBrk="1" fontAlgn="base" hangingPunct="1">
              <a:spcBef>
                <a:spcPct val="0"/>
              </a:spcBef>
              <a:spcAft>
                <a:spcPct val="0"/>
              </a:spcAft>
              <a:defRPr sz="4100" b="1">
                <a:solidFill>
                  <a:schemeClr val="tx1"/>
                </a:solidFill>
                <a:latin typeface="Lucida Sans" pitchFamily="34" charset="0"/>
              </a:defRPr>
            </a:lvl8pPr>
            <a:lvl9pPr marL="1828800" algn="ctr" rtl="0" eaLnBrk="1" fontAlgn="base" hangingPunct="1">
              <a:spcBef>
                <a:spcPct val="0"/>
              </a:spcBef>
              <a:spcAft>
                <a:spcPct val="0"/>
              </a:spcAft>
              <a:defRPr sz="4100" b="1">
                <a:solidFill>
                  <a:schemeClr val="tx1"/>
                </a:solidFill>
                <a:latin typeface="Lucida Sans" pitchFamily="34" charset="0"/>
              </a:defRPr>
            </a:lvl9pPr>
          </a:lstStyle>
          <a:p>
            <a:pPr defTabSz="914400"/>
            <a:r>
              <a:rPr lang="en-IN" sz="2800" dirty="0">
                <a:solidFill>
                  <a:prstClr val="black"/>
                </a:solidFill>
                <a:latin typeface="Cooper Black" pitchFamily="18" charset="0"/>
              </a:rPr>
              <a:t>Programing </a:t>
            </a:r>
          </a:p>
          <a:p>
            <a:pPr defTabSz="914400"/>
            <a:r>
              <a:rPr lang="en-IN" sz="2800" dirty="0">
                <a:solidFill>
                  <a:prstClr val="black"/>
                </a:solidFill>
                <a:latin typeface="Cooper Black" pitchFamily="18" charset="0"/>
              </a:rPr>
              <a:t>Languages</a:t>
            </a:r>
          </a:p>
        </p:txBody>
      </p:sp>
    </p:spTree>
    <p:extLst>
      <p:ext uri="{BB962C8B-B14F-4D97-AF65-F5344CB8AC3E}">
        <p14:creationId xmlns:p14="http://schemas.microsoft.com/office/powerpoint/2010/main" val="17086795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6" presetClass="entr" presetSubtype="2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7547-B3E9-459B-8BC0-5D33B3BA3766}"/>
              </a:ext>
            </a:extLst>
          </p:cNvPr>
          <p:cNvSpPr>
            <a:spLocks noGrp="1"/>
          </p:cNvSpPr>
          <p:nvPr>
            <p:ph type="title"/>
          </p:nvPr>
        </p:nvSpPr>
        <p:spPr/>
        <p:txBody>
          <a:bodyPr/>
          <a:lstStyle/>
          <a:p>
            <a:pPr algn="ctr"/>
            <a:r>
              <a:rPr lang="en-US" b="1" dirty="0"/>
              <a:t>Languages</a:t>
            </a:r>
            <a:endParaRPr lang="en-IN" dirty="0"/>
          </a:p>
        </p:txBody>
      </p:sp>
      <p:sp>
        <p:nvSpPr>
          <p:cNvPr id="3" name="Content Placeholder 2">
            <a:extLst>
              <a:ext uri="{FF2B5EF4-FFF2-40B4-BE49-F238E27FC236}">
                <a16:creationId xmlns:a16="http://schemas.microsoft.com/office/drawing/2014/main" id="{BF1FFA34-6649-432A-A56B-0DC5E9D90D44}"/>
              </a:ext>
            </a:extLst>
          </p:cNvPr>
          <p:cNvSpPr>
            <a:spLocks noGrp="1"/>
          </p:cNvSpPr>
          <p:nvPr>
            <p:ph idx="1"/>
          </p:nvPr>
        </p:nvSpPr>
        <p:spPr>
          <a:xfrm>
            <a:off x="3869267" y="648929"/>
            <a:ext cx="7604977" cy="5810865"/>
          </a:xfrm>
        </p:spPr>
        <p:txBody>
          <a:bodyPr>
            <a:normAutofit/>
          </a:bodyPr>
          <a:lstStyle/>
          <a:p>
            <a:pPr marL="0" indent="0">
              <a:buNone/>
            </a:pPr>
            <a:r>
              <a:rPr lang="en-IN" sz="2800" dirty="0">
                <a:solidFill>
                  <a:schemeClr val="tx1"/>
                </a:solidFill>
              </a:rPr>
              <a:t>So for as programming language concern these are of two types.</a:t>
            </a:r>
          </a:p>
          <a:p>
            <a:pPr marL="502920" lvl="1" indent="0">
              <a:buNone/>
            </a:pPr>
            <a:r>
              <a:rPr lang="en-IN" sz="2600" dirty="0">
                <a:solidFill>
                  <a:schemeClr val="tx1"/>
                </a:solidFill>
              </a:rPr>
              <a:t>1) Low level language</a:t>
            </a:r>
          </a:p>
          <a:p>
            <a:pPr marL="502920" lvl="1" indent="0">
              <a:buNone/>
            </a:pPr>
            <a:r>
              <a:rPr lang="en-IN" sz="2600" dirty="0">
                <a:solidFill>
                  <a:schemeClr val="tx1"/>
                </a:solidFill>
              </a:rPr>
              <a:t>2) High level language</a:t>
            </a:r>
          </a:p>
          <a:p>
            <a:pPr marL="0" indent="0">
              <a:buNone/>
            </a:pPr>
            <a:r>
              <a:rPr lang="en-IN" sz="2800" b="1" dirty="0">
                <a:solidFill>
                  <a:srgbClr val="0070C0"/>
                </a:solidFill>
              </a:rPr>
              <a:t>Low level language:</a:t>
            </a:r>
          </a:p>
          <a:p>
            <a:r>
              <a:rPr lang="en-IN" sz="2800" dirty="0">
                <a:solidFill>
                  <a:schemeClr val="tx1"/>
                </a:solidFill>
              </a:rPr>
              <a:t>Low level languages are </a:t>
            </a:r>
            <a:r>
              <a:rPr lang="en-IN" sz="2800" dirty="0">
                <a:solidFill>
                  <a:srgbClr val="FF0000"/>
                </a:solidFill>
              </a:rPr>
              <a:t>machine level </a:t>
            </a:r>
            <a:r>
              <a:rPr lang="en-IN" sz="2800" dirty="0">
                <a:solidFill>
                  <a:schemeClr val="tx1"/>
                </a:solidFill>
              </a:rPr>
              <a:t>and </a:t>
            </a:r>
            <a:r>
              <a:rPr lang="en-IN" sz="2800" dirty="0">
                <a:solidFill>
                  <a:srgbClr val="FF0000"/>
                </a:solidFill>
              </a:rPr>
              <a:t>assembly level </a:t>
            </a:r>
            <a:r>
              <a:rPr lang="en-IN" sz="2800" dirty="0">
                <a:solidFill>
                  <a:schemeClr val="tx1"/>
                </a:solidFill>
              </a:rPr>
              <a:t>language. </a:t>
            </a:r>
          </a:p>
          <a:p>
            <a:r>
              <a:rPr lang="en-IN" sz="2800" dirty="0">
                <a:solidFill>
                  <a:schemeClr val="tx1"/>
                </a:solidFill>
              </a:rPr>
              <a:t>In machine level language computer only understand digital numbers i.e. in </a:t>
            </a:r>
            <a:r>
              <a:rPr lang="en-IN" sz="2800" dirty="0">
                <a:solidFill>
                  <a:srgbClr val="FF0000"/>
                </a:solidFill>
              </a:rPr>
              <a:t>the form of 0 and 1. </a:t>
            </a:r>
          </a:p>
          <a:p>
            <a:r>
              <a:rPr lang="en-IN" sz="2800" dirty="0">
                <a:solidFill>
                  <a:schemeClr val="tx1"/>
                </a:solidFill>
              </a:rPr>
              <a:t>So, instruction given to the computer is in the form </a:t>
            </a:r>
            <a:r>
              <a:rPr lang="en-IN" sz="2800" dirty="0">
                <a:solidFill>
                  <a:srgbClr val="FF0000"/>
                </a:solidFill>
              </a:rPr>
              <a:t>binary digit</a:t>
            </a:r>
            <a:r>
              <a:rPr lang="en-IN" sz="2800" dirty="0">
                <a:solidFill>
                  <a:schemeClr val="tx1"/>
                </a:solidFill>
              </a:rPr>
              <a:t>, which is difficult to implement instruction in binary code. </a:t>
            </a:r>
          </a:p>
        </p:txBody>
      </p:sp>
    </p:spTree>
    <p:extLst>
      <p:ext uri="{BB962C8B-B14F-4D97-AF65-F5344CB8AC3E}">
        <p14:creationId xmlns:p14="http://schemas.microsoft.com/office/powerpoint/2010/main" val="1245634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1D83-2F59-4653-81E1-628E99ADA7B6}"/>
              </a:ext>
            </a:extLst>
          </p:cNvPr>
          <p:cNvSpPr>
            <a:spLocks noGrp="1"/>
          </p:cNvSpPr>
          <p:nvPr>
            <p:ph type="title"/>
          </p:nvPr>
        </p:nvSpPr>
        <p:spPr/>
        <p:txBody>
          <a:bodyPr/>
          <a:lstStyle/>
          <a:p>
            <a:pPr algn="ctr"/>
            <a:r>
              <a:rPr lang="en-US" b="1" dirty="0"/>
              <a:t>Language </a:t>
            </a:r>
            <a:endParaRPr lang="en-IN" b="1" dirty="0"/>
          </a:p>
        </p:txBody>
      </p:sp>
      <p:sp>
        <p:nvSpPr>
          <p:cNvPr id="3" name="Content Placeholder 2">
            <a:extLst>
              <a:ext uri="{FF2B5EF4-FFF2-40B4-BE49-F238E27FC236}">
                <a16:creationId xmlns:a16="http://schemas.microsoft.com/office/drawing/2014/main" id="{CB02A2A4-86B1-4AEE-867A-9BAF5AB420D3}"/>
              </a:ext>
            </a:extLst>
          </p:cNvPr>
          <p:cNvSpPr>
            <a:spLocks noGrp="1"/>
          </p:cNvSpPr>
          <p:nvPr>
            <p:ph idx="1"/>
          </p:nvPr>
        </p:nvSpPr>
        <p:spPr>
          <a:xfrm>
            <a:off x="3869267" y="250724"/>
            <a:ext cx="7767209" cy="6341806"/>
          </a:xfrm>
        </p:spPr>
        <p:txBody>
          <a:bodyPr>
            <a:normAutofit/>
          </a:bodyPr>
          <a:lstStyle/>
          <a:p>
            <a:r>
              <a:rPr lang="en-IN" sz="2800" dirty="0">
                <a:solidFill>
                  <a:schemeClr val="tx1"/>
                </a:solidFill>
              </a:rPr>
              <a:t>This type of program is </a:t>
            </a:r>
            <a:r>
              <a:rPr lang="en-IN" sz="2800" dirty="0">
                <a:solidFill>
                  <a:srgbClr val="FF0000"/>
                </a:solidFill>
              </a:rPr>
              <a:t>not portable, difficult to maintain and also error prone.</a:t>
            </a:r>
          </a:p>
          <a:p>
            <a:r>
              <a:rPr lang="en-IN" sz="2800" dirty="0">
                <a:solidFill>
                  <a:schemeClr val="tx1"/>
                </a:solidFill>
              </a:rPr>
              <a:t>The </a:t>
            </a:r>
            <a:r>
              <a:rPr lang="en-IN" sz="2800" b="1" dirty="0">
                <a:solidFill>
                  <a:schemeClr val="tx1"/>
                </a:solidFill>
              </a:rPr>
              <a:t>assembly language </a:t>
            </a:r>
            <a:r>
              <a:rPr lang="en-IN" sz="2800" dirty="0">
                <a:solidFill>
                  <a:schemeClr val="tx1"/>
                </a:solidFill>
              </a:rPr>
              <a:t>is on other hand modified version of machine level language. Where instructions are given in English like word as </a:t>
            </a:r>
            <a:r>
              <a:rPr lang="en-IN" sz="2800" dirty="0">
                <a:solidFill>
                  <a:srgbClr val="FF0000"/>
                </a:solidFill>
              </a:rPr>
              <a:t>ADD, SUM, MOV </a:t>
            </a:r>
            <a:r>
              <a:rPr lang="en-IN" sz="2800" dirty="0">
                <a:solidFill>
                  <a:schemeClr val="tx1"/>
                </a:solidFill>
              </a:rPr>
              <a:t>etc. It is easy to write and understand but not understand by the machine. </a:t>
            </a:r>
          </a:p>
          <a:p>
            <a:r>
              <a:rPr lang="en-IN" sz="2800" dirty="0">
                <a:solidFill>
                  <a:schemeClr val="tx1"/>
                </a:solidFill>
              </a:rPr>
              <a:t>So, the translator used here is </a:t>
            </a:r>
            <a:r>
              <a:rPr lang="en-IN" sz="2800" dirty="0">
                <a:solidFill>
                  <a:srgbClr val="FF0000"/>
                </a:solidFill>
              </a:rPr>
              <a:t>assembler to translate into machine level</a:t>
            </a:r>
            <a:r>
              <a:rPr lang="en-IN" sz="2800" dirty="0">
                <a:solidFill>
                  <a:schemeClr val="tx1"/>
                </a:solidFill>
              </a:rPr>
              <a:t>. Although language is bit easier, programmer has to know low level details related to low level language.</a:t>
            </a:r>
          </a:p>
          <a:p>
            <a:r>
              <a:rPr lang="en-IN" sz="2800" dirty="0">
                <a:solidFill>
                  <a:schemeClr val="tx1"/>
                </a:solidFill>
              </a:rPr>
              <a:t>In the assembly level language, the </a:t>
            </a:r>
            <a:r>
              <a:rPr lang="en-IN" sz="2800" dirty="0">
                <a:solidFill>
                  <a:srgbClr val="FF0000"/>
                </a:solidFill>
              </a:rPr>
              <a:t>data are stored in the computer register</a:t>
            </a:r>
            <a:r>
              <a:rPr lang="en-IN" sz="2800" dirty="0">
                <a:solidFill>
                  <a:schemeClr val="tx1"/>
                </a:solidFill>
              </a:rPr>
              <a:t>, which varies for different computer. Hence it is not portable.</a:t>
            </a:r>
          </a:p>
        </p:txBody>
      </p:sp>
    </p:spTree>
    <p:extLst>
      <p:ext uri="{BB962C8B-B14F-4D97-AF65-F5344CB8AC3E}">
        <p14:creationId xmlns:p14="http://schemas.microsoft.com/office/powerpoint/2010/main" val="348527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326A-630B-4E43-9993-9A916B409B00}"/>
              </a:ext>
            </a:extLst>
          </p:cNvPr>
          <p:cNvSpPr>
            <a:spLocks noGrp="1"/>
          </p:cNvSpPr>
          <p:nvPr>
            <p:ph type="title"/>
          </p:nvPr>
        </p:nvSpPr>
        <p:spPr/>
        <p:txBody>
          <a:bodyPr/>
          <a:lstStyle/>
          <a:p>
            <a:pPr algn="ctr"/>
            <a:r>
              <a:rPr lang="en-IN" b="1" dirty="0"/>
              <a:t>Language</a:t>
            </a:r>
            <a:br>
              <a:rPr lang="en-IN" dirty="0"/>
            </a:br>
            <a:endParaRPr lang="en-IN" dirty="0"/>
          </a:p>
        </p:txBody>
      </p:sp>
      <p:sp>
        <p:nvSpPr>
          <p:cNvPr id="3" name="Content Placeholder 2">
            <a:extLst>
              <a:ext uri="{FF2B5EF4-FFF2-40B4-BE49-F238E27FC236}">
                <a16:creationId xmlns:a16="http://schemas.microsoft.com/office/drawing/2014/main" id="{EE4983F4-7C42-4D17-B4BB-3670025994B2}"/>
              </a:ext>
            </a:extLst>
          </p:cNvPr>
          <p:cNvSpPr>
            <a:spLocks noGrp="1"/>
          </p:cNvSpPr>
          <p:nvPr>
            <p:ph idx="1"/>
          </p:nvPr>
        </p:nvSpPr>
        <p:spPr>
          <a:xfrm>
            <a:off x="3869268" y="442453"/>
            <a:ext cx="7619726" cy="5840360"/>
          </a:xfrm>
        </p:spPr>
        <p:txBody>
          <a:bodyPr>
            <a:normAutofit/>
          </a:bodyPr>
          <a:lstStyle/>
          <a:p>
            <a:pPr marL="0" indent="0">
              <a:buNone/>
            </a:pPr>
            <a:r>
              <a:rPr lang="en-IN" sz="2800" b="1" dirty="0">
                <a:solidFill>
                  <a:srgbClr val="0070C0"/>
                </a:solidFill>
              </a:rPr>
              <a:t>High level language:</a:t>
            </a:r>
          </a:p>
          <a:p>
            <a:pPr algn="just"/>
            <a:r>
              <a:rPr lang="en-IN" sz="2800" dirty="0">
                <a:solidFill>
                  <a:schemeClr val="tx1"/>
                </a:solidFill>
              </a:rPr>
              <a:t>These languages are machine independent, means it is portable. The language in this category is </a:t>
            </a:r>
            <a:r>
              <a:rPr lang="en-IN" sz="2800" dirty="0">
                <a:solidFill>
                  <a:srgbClr val="FF0000"/>
                </a:solidFill>
              </a:rPr>
              <a:t>Pascal, Cobol, Fortran </a:t>
            </a:r>
            <a:r>
              <a:rPr lang="en-IN" sz="2800" dirty="0">
                <a:solidFill>
                  <a:schemeClr val="tx1"/>
                </a:solidFill>
              </a:rPr>
              <a:t>etc. </a:t>
            </a:r>
          </a:p>
          <a:p>
            <a:pPr algn="just"/>
            <a:r>
              <a:rPr lang="en-IN" sz="2800" dirty="0">
                <a:solidFill>
                  <a:schemeClr val="tx1"/>
                </a:solidFill>
              </a:rPr>
              <a:t>High level languages are understood by the machine. So, it </a:t>
            </a:r>
            <a:r>
              <a:rPr lang="en-IN" sz="2800" dirty="0">
                <a:solidFill>
                  <a:srgbClr val="FF0000"/>
                </a:solidFill>
              </a:rPr>
              <a:t>need to translate </a:t>
            </a:r>
            <a:r>
              <a:rPr lang="en-IN" sz="2800" dirty="0">
                <a:solidFill>
                  <a:schemeClr val="tx1"/>
                </a:solidFill>
              </a:rPr>
              <a:t>by the translator into machine level. </a:t>
            </a:r>
          </a:p>
          <a:p>
            <a:pPr algn="just"/>
            <a:r>
              <a:rPr lang="en-IN" sz="2800" dirty="0">
                <a:solidFill>
                  <a:schemeClr val="tx1"/>
                </a:solidFill>
              </a:rPr>
              <a:t>A </a:t>
            </a:r>
            <a:r>
              <a:rPr lang="en-IN" sz="2800" dirty="0">
                <a:solidFill>
                  <a:srgbClr val="FF0000"/>
                </a:solidFill>
              </a:rPr>
              <a:t>translator is software, </a:t>
            </a:r>
            <a:r>
              <a:rPr lang="en-IN" sz="2800" dirty="0">
                <a:solidFill>
                  <a:schemeClr val="tx1"/>
                </a:solidFill>
              </a:rPr>
              <a:t>which is used to translate high level language as well as low level language into machine level language.</a:t>
            </a:r>
          </a:p>
        </p:txBody>
      </p:sp>
    </p:spTree>
    <p:extLst>
      <p:ext uri="{BB962C8B-B14F-4D97-AF65-F5344CB8AC3E}">
        <p14:creationId xmlns:p14="http://schemas.microsoft.com/office/powerpoint/2010/main" val="1522086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437C-6A6D-4A26-BECE-FD47CAED38B8}"/>
              </a:ext>
            </a:extLst>
          </p:cNvPr>
          <p:cNvSpPr>
            <a:spLocks noGrp="1"/>
          </p:cNvSpPr>
          <p:nvPr>
            <p:ph type="title"/>
          </p:nvPr>
        </p:nvSpPr>
        <p:spPr/>
        <p:txBody>
          <a:bodyPr/>
          <a:lstStyle/>
          <a:p>
            <a:pPr algn="ctr"/>
            <a:r>
              <a:rPr lang="en-US" b="1" dirty="0"/>
              <a:t>Translators </a:t>
            </a:r>
            <a:endParaRPr lang="en-IN" b="1" dirty="0"/>
          </a:p>
        </p:txBody>
      </p:sp>
      <p:sp>
        <p:nvSpPr>
          <p:cNvPr id="3" name="Content Placeholder 2">
            <a:extLst>
              <a:ext uri="{FF2B5EF4-FFF2-40B4-BE49-F238E27FC236}">
                <a16:creationId xmlns:a16="http://schemas.microsoft.com/office/drawing/2014/main" id="{ED86B646-1E9B-469A-ABB4-64B1A0C3699E}"/>
              </a:ext>
            </a:extLst>
          </p:cNvPr>
          <p:cNvSpPr>
            <a:spLocks noGrp="1"/>
          </p:cNvSpPr>
          <p:nvPr>
            <p:ph idx="1"/>
          </p:nvPr>
        </p:nvSpPr>
        <p:spPr>
          <a:xfrm>
            <a:off x="3869267" y="604684"/>
            <a:ext cx="7604977" cy="5560142"/>
          </a:xfrm>
        </p:spPr>
        <p:txBody>
          <a:bodyPr>
            <a:normAutofit/>
          </a:bodyPr>
          <a:lstStyle/>
          <a:p>
            <a:r>
              <a:rPr lang="en-IN" sz="2800" dirty="0">
                <a:solidFill>
                  <a:schemeClr val="tx1"/>
                </a:solidFill>
              </a:rPr>
              <a:t>Three types of translator are there:</a:t>
            </a:r>
          </a:p>
          <a:p>
            <a:pPr marL="900113" lvl="1" indent="-396875">
              <a:buFont typeface="Wingdings" panose="05000000000000000000" pitchFamily="2" charset="2"/>
              <a:buChar char="ü"/>
            </a:pPr>
            <a:r>
              <a:rPr lang="en-IN" sz="2800" dirty="0">
                <a:solidFill>
                  <a:srgbClr val="FF0000"/>
                </a:solidFill>
              </a:rPr>
              <a:t>Compiler</a:t>
            </a:r>
          </a:p>
          <a:p>
            <a:pPr marL="900113" lvl="1" indent="-396875">
              <a:buFont typeface="Wingdings" panose="05000000000000000000" pitchFamily="2" charset="2"/>
              <a:buChar char="ü"/>
            </a:pPr>
            <a:r>
              <a:rPr lang="en-IN" sz="2800" dirty="0">
                <a:solidFill>
                  <a:srgbClr val="FF0000"/>
                </a:solidFill>
              </a:rPr>
              <a:t>Interpreter</a:t>
            </a:r>
          </a:p>
          <a:p>
            <a:pPr marL="900113" lvl="1" indent="-396875">
              <a:buFont typeface="Wingdings" panose="05000000000000000000" pitchFamily="2" charset="2"/>
              <a:buChar char="ü"/>
            </a:pPr>
            <a:r>
              <a:rPr lang="en-IN" sz="2800" dirty="0">
                <a:solidFill>
                  <a:srgbClr val="FF0000"/>
                </a:solidFill>
              </a:rPr>
              <a:t>Assembler</a:t>
            </a:r>
          </a:p>
          <a:p>
            <a:r>
              <a:rPr lang="en-IN" sz="2800" dirty="0">
                <a:solidFill>
                  <a:schemeClr val="tx1"/>
                </a:solidFill>
              </a:rPr>
              <a:t>Compiler and interpreter are used to </a:t>
            </a:r>
            <a:r>
              <a:rPr lang="en-IN" sz="2800" dirty="0">
                <a:solidFill>
                  <a:srgbClr val="FF0000"/>
                </a:solidFill>
              </a:rPr>
              <a:t>convert the high-level language into machine level </a:t>
            </a:r>
            <a:r>
              <a:rPr lang="en-IN" sz="2800" dirty="0">
                <a:solidFill>
                  <a:schemeClr val="tx1"/>
                </a:solidFill>
              </a:rPr>
              <a:t>language. </a:t>
            </a:r>
          </a:p>
          <a:p>
            <a:r>
              <a:rPr lang="en-IN" sz="2800" dirty="0">
                <a:solidFill>
                  <a:schemeClr val="tx1"/>
                </a:solidFill>
              </a:rPr>
              <a:t>The program written in high level language is known as source program and the corresponding machine level language program is called as </a:t>
            </a:r>
            <a:r>
              <a:rPr lang="en-IN" sz="2800" dirty="0">
                <a:solidFill>
                  <a:srgbClr val="FF0000"/>
                </a:solidFill>
              </a:rPr>
              <a:t>object program</a:t>
            </a:r>
            <a:r>
              <a:rPr lang="en-IN" sz="2800" dirty="0">
                <a:solidFill>
                  <a:schemeClr val="tx1"/>
                </a:solidFill>
              </a:rPr>
              <a:t>. </a:t>
            </a:r>
          </a:p>
        </p:txBody>
      </p:sp>
    </p:spTree>
    <p:extLst>
      <p:ext uri="{BB962C8B-B14F-4D97-AF65-F5344CB8AC3E}">
        <p14:creationId xmlns:p14="http://schemas.microsoft.com/office/powerpoint/2010/main" val="296065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3381-30F6-4E34-BD4F-C14CF10133FA}"/>
              </a:ext>
            </a:extLst>
          </p:cNvPr>
          <p:cNvSpPr>
            <a:spLocks noGrp="1"/>
          </p:cNvSpPr>
          <p:nvPr>
            <p:ph type="title"/>
          </p:nvPr>
        </p:nvSpPr>
        <p:spPr/>
        <p:txBody>
          <a:bodyPr/>
          <a:lstStyle/>
          <a:p>
            <a:pPr algn="ctr"/>
            <a:r>
              <a:rPr lang="en-US" b="1" dirty="0"/>
              <a:t>Translators </a:t>
            </a:r>
            <a:endParaRPr lang="en-IN" dirty="0"/>
          </a:p>
        </p:txBody>
      </p:sp>
      <p:sp>
        <p:nvSpPr>
          <p:cNvPr id="3" name="Content Placeholder 2">
            <a:extLst>
              <a:ext uri="{FF2B5EF4-FFF2-40B4-BE49-F238E27FC236}">
                <a16:creationId xmlns:a16="http://schemas.microsoft.com/office/drawing/2014/main" id="{5E50C912-9FCA-4623-B34D-8B721EE1AFED}"/>
              </a:ext>
            </a:extLst>
          </p:cNvPr>
          <p:cNvSpPr>
            <a:spLocks noGrp="1"/>
          </p:cNvSpPr>
          <p:nvPr>
            <p:ph idx="1"/>
          </p:nvPr>
        </p:nvSpPr>
        <p:spPr>
          <a:xfrm>
            <a:off x="3780777" y="870155"/>
            <a:ext cx="7708217" cy="5353665"/>
          </a:xfrm>
        </p:spPr>
        <p:txBody>
          <a:bodyPr/>
          <a:lstStyle/>
          <a:p>
            <a:r>
              <a:rPr lang="en-IN" sz="2800" dirty="0">
                <a:solidFill>
                  <a:schemeClr val="tx1"/>
                </a:solidFill>
              </a:rPr>
              <a:t>Both compiler and interpreter perform the same task but there working is different.</a:t>
            </a:r>
          </a:p>
          <a:p>
            <a:r>
              <a:rPr lang="en-IN" sz="2800" dirty="0">
                <a:solidFill>
                  <a:schemeClr val="tx1"/>
                </a:solidFill>
              </a:rPr>
              <a:t> </a:t>
            </a:r>
            <a:r>
              <a:rPr lang="en-IN" sz="2800" dirty="0">
                <a:solidFill>
                  <a:srgbClr val="FF0000"/>
                </a:solidFill>
              </a:rPr>
              <a:t>Compiler</a:t>
            </a:r>
            <a:r>
              <a:rPr lang="en-IN" sz="2800" dirty="0">
                <a:solidFill>
                  <a:schemeClr val="tx1"/>
                </a:solidFill>
              </a:rPr>
              <a:t> read the </a:t>
            </a:r>
            <a:r>
              <a:rPr lang="en-IN" sz="2800" dirty="0">
                <a:solidFill>
                  <a:srgbClr val="FF0000"/>
                </a:solidFill>
              </a:rPr>
              <a:t>program at-a-time </a:t>
            </a:r>
            <a:r>
              <a:rPr lang="en-IN" sz="2800" dirty="0">
                <a:solidFill>
                  <a:schemeClr val="tx1"/>
                </a:solidFill>
              </a:rPr>
              <a:t>and searches the error and lists them. If the program is error free, then it is converted into object program. When program size is large then compiler is preferred. </a:t>
            </a:r>
          </a:p>
          <a:p>
            <a:r>
              <a:rPr lang="en-IN" sz="2800" dirty="0">
                <a:solidFill>
                  <a:schemeClr val="tx1"/>
                </a:solidFill>
              </a:rPr>
              <a:t>Whereas </a:t>
            </a:r>
            <a:r>
              <a:rPr lang="en-IN" sz="2800" dirty="0">
                <a:solidFill>
                  <a:srgbClr val="FF0000"/>
                </a:solidFill>
              </a:rPr>
              <a:t>interpreter </a:t>
            </a:r>
            <a:r>
              <a:rPr lang="en-IN" sz="2800" dirty="0">
                <a:solidFill>
                  <a:schemeClr val="tx1"/>
                </a:solidFill>
              </a:rPr>
              <a:t>read </a:t>
            </a:r>
            <a:r>
              <a:rPr lang="en-IN" sz="2800" dirty="0">
                <a:solidFill>
                  <a:srgbClr val="FF0000"/>
                </a:solidFill>
              </a:rPr>
              <a:t>only one line </a:t>
            </a:r>
            <a:r>
              <a:rPr lang="en-IN" sz="2800">
                <a:solidFill>
                  <a:schemeClr val="tx1"/>
                </a:solidFill>
              </a:rPr>
              <a:t>or</a:t>
            </a:r>
            <a:r>
              <a:rPr lang="en-IN" sz="2800">
                <a:solidFill>
                  <a:srgbClr val="FF0000"/>
                </a:solidFill>
              </a:rPr>
              <a:t> line </a:t>
            </a:r>
            <a:r>
              <a:rPr lang="en-IN" sz="2800" dirty="0">
                <a:solidFill>
                  <a:srgbClr val="FF0000"/>
                </a:solidFill>
              </a:rPr>
              <a:t>by line </a:t>
            </a:r>
            <a:r>
              <a:rPr lang="en-IN" sz="2800" dirty="0">
                <a:solidFill>
                  <a:schemeClr val="tx1"/>
                </a:solidFill>
              </a:rPr>
              <a:t>of the source code and convert it to object code. If it check error, statement by statement and hence of take more time.</a:t>
            </a:r>
          </a:p>
          <a:p>
            <a:endParaRPr lang="en-IN" dirty="0"/>
          </a:p>
        </p:txBody>
      </p:sp>
    </p:spTree>
    <p:extLst>
      <p:ext uri="{BB962C8B-B14F-4D97-AF65-F5344CB8AC3E}">
        <p14:creationId xmlns:p14="http://schemas.microsoft.com/office/powerpoint/2010/main" val="285860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E70E-C9F3-49F6-880E-85B1030CF0CA}"/>
              </a:ext>
            </a:extLst>
          </p:cNvPr>
          <p:cNvSpPr>
            <a:spLocks noGrp="1"/>
          </p:cNvSpPr>
          <p:nvPr>
            <p:ph type="title"/>
          </p:nvPr>
        </p:nvSpPr>
        <p:spPr/>
        <p:txBody>
          <a:bodyPr/>
          <a:lstStyle/>
          <a:p>
            <a:pPr algn="ctr"/>
            <a:r>
              <a:rPr lang="en-US" b="1" dirty="0"/>
              <a:t>Difference between Compiler and Interpreter </a:t>
            </a:r>
            <a:endParaRPr lang="en-IN" b="1" dirty="0"/>
          </a:p>
        </p:txBody>
      </p:sp>
      <p:pic>
        <p:nvPicPr>
          <p:cNvPr id="5" name="Content Placeholder 4">
            <a:extLst>
              <a:ext uri="{FF2B5EF4-FFF2-40B4-BE49-F238E27FC236}">
                <a16:creationId xmlns:a16="http://schemas.microsoft.com/office/drawing/2014/main" id="{F8FD43AA-88DC-4CE9-AD33-8310291E3CCB}"/>
              </a:ext>
            </a:extLst>
          </p:cNvPr>
          <p:cNvPicPr>
            <a:picLocks noGrp="1" noChangeAspect="1"/>
          </p:cNvPicPr>
          <p:nvPr>
            <p:ph idx="1"/>
          </p:nvPr>
        </p:nvPicPr>
        <p:blipFill>
          <a:blip r:embed="rId2"/>
          <a:stretch>
            <a:fillRect/>
          </a:stretch>
        </p:blipFill>
        <p:spPr>
          <a:xfrm>
            <a:off x="4218038" y="752168"/>
            <a:ext cx="6902245" cy="5117375"/>
          </a:xfrm>
        </p:spPr>
      </p:pic>
    </p:spTree>
    <p:extLst>
      <p:ext uri="{BB962C8B-B14F-4D97-AF65-F5344CB8AC3E}">
        <p14:creationId xmlns:p14="http://schemas.microsoft.com/office/powerpoint/2010/main" val="15452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213B-3619-42F9-B4D5-4A6FAAD5B2A9}"/>
              </a:ext>
            </a:extLst>
          </p:cNvPr>
          <p:cNvSpPr>
            <a:spLocks noGrp="1"/>
          </p:cNvSpPr>
          <p:nvPr>
            <p:ph type="title"/>
          </p:nvPr>
        </p:nvSpPr>
        <p:spPr/>
        <p:txBody>
          <a:bodyPr/>
          <a:lstStyle/>
          <a:p>
            <a:pPr algn="ctr"/>
            <a:r>
              <a:rPr lang="en-US" b="1" dirty="0"/>
              <a:t>Hardware</a:t>
            </a:r>
            <a:br>
              <a:rPr lang="en-US" b="1" dirty="0"/>
            </a:br>
            <a:endParaRPr lang="en-IN" b="1" dirty="0"/>
          </a:p>
        </p:txBody>
      </p:sp>
      <p:sp>
        <p:nvSpPr>
          <p:cNvPr id="7" name="Content Placeholder 6">
            <a:extLst>
              <a:ext uri="{FF2B5EF4-FFF2-40B4-BE49-F238E27FC236}">
                <a16:creationId xmlns:a16="http://schemas.microsoft.com/office/drawing/2014/main" id="{C2B66F7D-468B-409C-A74C-80E4CFE88CE9}"/>
              </a:ext>
            </a:extLst>
          </p:cNvPr>
          <p:cNvSpPr>
            <a:spLocks noGrp="1"/>
          </p:cNvSpPr>
          <p:nvPr>
            <p:ph idx="1"/>
          </p:nvPr>
        </p:nvSpPr>
        <p:spPr>
          <a:xfrm>
            <a:off x="3790335" y="864107"/>
            <a:ext cx="8008375" cy="5271221"/>
          </a:xfrm>
        </p:spPr>
        <p:txBody>
          <a:bodyPr/>
          <a:lstStyle/>
          <a:p>
            <a:r>
              <a:rPr lang="en-IN" sz="2400" i="0" dirty="0">
                <a:solidFill>
                  <a:srgbClr val="FF0000"/>
                </a:solidFill>
                <a:effectLst/>
              </a:rPr>
              <a:t>Hardware</a:t>
            </a:r>
            <a:r>
              <a:rPr lang="en-IN" sz="2400" i="0" dirty="0">
                <a:solidFill>
                  <a:srgbClr val="202124"/>
                </a:solidFill>
                <a:effectLst/>
              </a:rPr>
              <a:t> is a physical parts computer that cause processing of data. </a:t>
            </a:r>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8" name="Content Placeholder 4">
            <a:extLst>
              <a:ext uri="{FF2B5EF4-FFF2-40B4-BE49-F238E27FC236}">
                <a16:creationId xmlns:a16="http://schemas.microsoft.com/office/drawing/2014/main" id="{94CA6971-1754-4AE0-996A-33C55407E560}"/>
              </a:ext>
            </a:extLst>
          </p:cNvPr>
          <p:cNvPicPr>
            <a:picLocks noChangeAspect="1"/>
          </p:cNvPicPr>
          <p:nvPr/>
        </p:nvPicPr>
        <p:blipFill>
          <a:blip r:embed="rId2"/>
          <a:stretch>
            <a:fillRect/>
          </a:stretch>
        </p:blipFill>
        <p:spPr>
          <a:xfrm>
            <a:off x="4041058" y="2551471"/>
            <a:ext cx="7477432" cy="3442421"/>
          </a:xfrm>
          <a:prstGeom prst="rect">
            <a:avLst/>
          </a:prstGeom>
        </p:spPr>
      </p:pic>
    </p:spTree>
    <p:extLst>
      <p:ext uri="{BB962C8B-B14F-4D97-AF65-F5344CB8AC3E}">
        <p14:creationId xmlns:p14="http://schemas.microsoft.com/office/powerpoint/2010/main" val="75825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B35D-E079-4EC7-BBEC-6A01B7654C80}"/>
              </a:ext>
            </a:extLst>
          </p:cNvPr>
          <p:cNvSpPr>
            <a:spLocks noGrp="1"/>
          </p:cNvSpPr>
          <p:nvPr>
            <p:ph type="title"/>
          </p:nvPr>
        </p:nvSpPr>
        <p:spPr/>
        <p:txBody>
          <a:bodyPr/>
          <a:lstStyle/>
          <a:p>
            <a:pPr algn="ctr"/>
            <a:r>
              <a:rPr lang="en-US" b="1" dirty="0"/>
              <a:t>Algorithm</a:t>
            </a:r>
            <a:r>
              <a:rPr lang="en-US" dirty="0"/>
              <a:t> </a:t>
            </a:r>
            <a:endParaRPr lang="en-IN" dirty="0"/>
          </a:p>
        </p:txBody>
      </p:sp>
      <p:sp>
        <p:nvSpPr>
          <p:cNvPr id="3" name="Content Placeholder 2">
            <a:extLst>
              <a:ext uri="{FF2B5EF4-FFF2-40B4-BE49-F238E27FC236}">
                <a16:creationId xmlns:a16="http://schemas.microsoft.com/office/drawing/2014/main" id="{484D8211-85CE-4E60-AFFA-666492D9CAF2}"/>
              </a:ext>
            </a:extLst>
          </p:cNvPr>
          <p:cNvSpPr>
            <a:spLocks noGrp="1"/>
          </p:cNvSpPr>
          <p:nvPr>
            <p:ph idx="1"/>
          </p:nvPr>
        </p:nvSpPr>
        <p:spPr>
          <a:xfrm>
            <a:off x="3869267" y="250722"/>
            <a:ext cx="7840952" cy="6297561"/>
          </a:xfrm>
        </p:spPr>
        <p:txBody>
          <a:bodyPr>
            <a:normAutofit/>
          </a:bodyPr>
          <a:lstStyle/>
          <a:p>
            <a:r>
              <a:rPr lang="en-IN" sz="2800" dirty="0">
                <a:solidFill>
                  <a:schemeClr val="tx1"/>
                </a:solidFill>
              </a:rPr>
              <a:t>The </a:t>
            </a:r>
            <a:r>
              <a:rPr lang="en-IN" sz="2800" dirty="0">
                <a:solidFill>
                  <a:srgbClr val="FF0000"/>
                </a:solidFill>
              </a:rPr>
              <a:t>ordered set of instructions </a:t>
            </a:r>
            <a:r>
              <a:rPr lang="en-IN" sz="2800" dirty="0">
                <a:solidFill>
                  <a:schemeClr val="tx1"/>
                </a:solidFill>
              </a:rPr>
              <a:t>required to solve a problem is known as an algorithm.</a:t>
            </a:r>
          </a:p>
          <a:p>
            <a:r>
              <a:rPr lang="en-IN" sz="2800" dirty="0">
                <a:solidFill>
                  <a:schemeClr val="tx1"/>
                </a:solidFill>
              </a:rPr>
              <a:t>Algorithm is a </a:t>
            </a:r>
            <a:r>
              <a:rPr lang="en-IN" sz="2800" dirty="0">
                <a:solidFill>
                  <a:srgbClr val="FF0000"/>
                </a:solidFill>
              </a:rPr>
              <a:t>finite sequence of instructions</a:t>
            </a:r>
            <a:r>
              <a:rPr lang="en-IN" sz="2800" dirty="0">
                <a:solidFill>
                  <a:schemeClr val="tx1"/>
                </a:solidFill>
              </a:rPr>
              <a:t>, each of which has a clear meaning and can be performed with a finite amount of effort in a finite length of time. </a:t>
            </a:r>
          </a:p>
          <a:p>
            <a:r>
              <a:rPr lang="en-IN" sz="2800" dirty="0">
                <a:solidFill>
                  <a:schemeClr val="tx1"/>
                </a:solidFill>
              </a:rPr>
              <a:t>No matter what the input values may be, an algorithm terminates after executing a finite number of instructions. </a:t>
            </a:r>
          </a:p>
          <a:p>
            <a:r>
              <a:rPr lang="en-IN" sz="2800" dirty="0">
                <a:solidFill>
                  <a:schemeClr val="tx1"/>
                </a:solidFill>
              </a:rPr>
              <a:t>We represent an algorithm using a </a:t>
            </a:r>
            <a:r>
              <a:rPr lang="en-IN" sz="2800" dirty="0">
                <a:solidFill>
                  <a:srgbClr val="FF0000"/>
                </a:solidFill>
              </a:rPr>
              <a:t>pseudo language </a:t>
            </a:r>
            <a:r>
              <a:rPr lang="en-IN" sz="2800" dirty="0">
                <a:solidFill>
                  <a:schemeClr val="tx1"/>
                </a:solidFill>
              </a:rPr>
              <a:t>that is a combination of the constructs of a programming language together with </a:t>
            </a:r>
            <a:r>
              <a:rPr lang="en-IN" sz="2800" dirty="0">
                <a:solidFill>
                  <a:srgbClr val="FF0000"/>
                </a:solidFill>
              </a:rPr>
              <a:t>informal English statements</a:t>
            </a:r>
            <a:r>
              <a:rPr lang="en-IN" sz="2800" dirty="0">
                <a:solidFill>
                  <a:schemeClr val="tx1"/>
                </a:solidFill>
              </a:rPr>
              <a:t>.</a:t>
            </a:r>
          </a:p>
        </p:txBody>
      </p:sp>
    </p:spTree>
    <p:extLst>
      <p:ext uri="{BB962C8B-B14F-4D97-AF65-F5344CB8AC3E}">
        <p14:creationId xmlns:p14="http://schemas.microsoft.com/office/powerpoint/2010/main" val="3373378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B35D-E079-4EC7-BBEC-6A01B7654C80}"/>
              </a:ext>
            </a:extLst>
          </p:cNvPr>
          <p:cNvSpPr>
            <a:spLocks noGrp="1"/>
          </p:cNvSpPr>
          <p:nvPr>
            <p:ph type="title"/>
          </p:nvPr>
        </p:nvSpPr>
        <p:spPr/>
        <p:txBody>
          <a:bodyPr/>
          <a:lstStyle/>
          <a:p>
            <a:pPr algn="ctr"/>
            <a:r>
              <a:rPr lang="en-US" b="1" dirty="0"/>
              <a:t>Algorithm</a:t>
            </a:r>
            <a:r>
              <a:rPr lang="en-US" dirty="0"/>
              <a:t> </a:t>
            </a:r>
            <a:endParaRPr lang="en-IN" dirty="0"/>
          </a:p>
        </p:txBody>
      </p:sp>
      <p:sp>
        <p:nvSpPr>
          <p:cNvPr id="3" name="Content Placeholder 2">
            <a:extLst>
              <a:ext uri="{FF2B5EF4-FFF2-40B4-BE49-F238E27FC236}">
                <a16:creationId xmlns:a16="http://schemas.microsoft.com/office/drawing/2014/main" id="{484D8211-85CE-4E60-AFFA-666492D9CAF2}"/>
              </a:ext>
            </a:extLst>
          </p:cNvPr>
          <p:cNvSpPr>
            <a:spLocks noGrp="1"/>
          </p:cNvSpPr>
          <p:nvPr>
            <p:ph idx="1"/>
          </p:nvPr>
        </p:nvSpPr>
        <p:spPr>
          <a:xfrm>
            <a:off x="3869267" y="1002889"/>
            <a:ext cx="7840952" cy="4722131"/>
          </a:xfrm>
        </p:spPr>
        <p:txBody>
          <a:bodyPr>
            <a:normAutofit lnSpcReduction="10000"/>
          </a:bodyPr>
          <a:lstStyle/>
          <a:p>
            <a:pPr marL="0" indent="0">
              <a:lnSpc>
                <a:spcPct val="100000"/>
              </a:lnSpc>
              <a:spcBef>
                <a:spcPts val="600"/>
              </a:spcBef>
              <a:spcAft>
                <a:spcPts val="600"/>
              </a:spcAft>
              <a:buNone/>
            </a:pPr>
            <a:r>
              <a:rPr lang="en-IN" sz="2800" dirty="0">
                <a:solidFill>
                  <a:srgbClr val="0070C0"/>
                </a:solidFill>
              </a:rPr>
              <a:t>Example 1:</a:t>
            </a:r>
          </a:p>
          <a:p>
            <a:pPr marL="0" indent="0">
              <a:lnSpc>
                <a:spcPct val="100000"/>
              </a:lnSpc>
              <a:spcBef>
                <a:spcPts val="600"/>
              </a:spcBef>
              <a:spcAft>
                <a:spcPts val="600"/>
              </a:spcAft>
              <a:buNone/>
            </a:pPr>
            <a:r>
              <a:rPr lang="en-IN" sz="2800" dirty="0">
                <a:solidFill>
                  <a:schemeClr val="tx1"/>
                </a:solidFill>
              </a:rPr>
              <a:t> Write a Algorithm/pseudo code to add two numbers.</a:t>
            </a:r>
          </a:p>
          <a:p>
            <a:pPr marL="0" indent="0">
              <a:lnSpc>
                <a:spcPct val="100000"/>
              </a:lnSpc>
              <a:spcBef>
                <a:spcPts val="600"/>
              </a:spcBef>
              <a:spcAft>
                <a:spcPts val="600"/>
              </a:spcAft>
              <a:buNone/>
            </a:pPr>
            <a:r>
              <a:rPr lang="en-IN" sz="2800" dirty="0">
                <a:solidFill>
                  <a:srgbClr val="0070C0"/>
                </a:solidFill>
              </a:rPr>
              <a:t>Ans:</a:t>
            </a:r>
          </a:p>
          <a:p>
            <a:pPr marL="502920" lvl="1" indent="0">
              <a:lnSpc>
                <a:spcPct val="100000"/>
              </a:lnSpc>
              <a:spcBef>
                <a:spcPts val="600"/>
              </a:spcBef>
              <a:spcAft>
                <a:spcPts val="600"/>
              </a:spcAft>
              <a:buNone/>
            </a:pPr>
            <a:r>
              <a:rPr lang="en-IN" sz="2800" dirty="0">
                <a:solidFill>
                  <a:schemeClr val="tx1"/>
                </a:solidFill>
              </a:rPr>
              <a:t>Step 1: Start</a:t>
            </a:r>
          </a:p>
          <a:p>
            <a:pPr marL="502920" lvl="1" indent="0">
              <a:lnSpc>
                <a:spcPct val="100000"/>
              </a:lnSpc>
              <a:spcBef>
                <a:spcPts val="600"/>
              </a:spcBef>
              <a:spcAft>
                <a:spcPts val="600"/>
              </a:spcAft>
              <a:buNone/>
            </a:pPr>
            <a:r>
              <a:rPr lang="en-IN" sz="2800" dirty="0">
                <a:solidFill>
                  <a:schemeClr val="tx1"/>
                </a:solidFill>
              </a:rPr>
              <a:t>Step 2:Read the two numbers into </a:t>
            </a:r>
            <a:r>
              <a:rPr lang="en-IN" sz="2800" dirty="0" err="1">
                <a:solidFill>
                  <a:schemeClr val="tx1"/>
                </a:solidFill>
              </a:rPr>
              <a:t>a,b</a:t>
            </a:r>
            <a:endParaRPr lang="en-IN" sz="2800" dirty="0">
              <a:solidFill>
                <a:schemeClr val="tx1"/>
              </a:solidFill>
            </a:endParaRPr>
          </a:p>
          <a:p>
            <a:pPr marL="502920" lvl="1" indent="0">
              <a:lnSpc>
                <a:spcPct val="100000"/>
              </a:lnSpc>
              <a:spcBef>
                <a:spcPts val="600"/>
              </a:spcBef>
              <a:spcAft>
                <a:spcPts val="600"/>
              </a:spcAft>
              <a:buNone/>
            </a:pPr>
            <a:r>
              <a:rPr lang="en-IN" sz="2800" dirty="0">
                <a:solidFill>
                  <a:schemeClr val="tx1"/>
                </a:solidFill>
              </a:rPr>
              <a:t>Step 3: c=</a:t>
            </a:r>
            <a:r>
              <a:rPr lang="en-IN" sz="2800" dirty="0" err="1">
                <a:solidFill>
                  <a:schemeClr val="tx1"/>
                </a:solidFill>
              </a:rPr>
              <a:t>a+b</a:t>
            </a:r>
            <a:endParaRPr lang="en-IN" sz="2800" dirty="0">
              <a:solidFill>
                <a:schemeClr val="tx1"/>
              </a:solidFill>
            </a:endParaRPr>
          </a:p>
          <a:p>
            <a:pPr marL="502920" lvl="1" indent="0">
              <a:lnSpc>
                <a:spcPct val="100000"/>
              </a:lnSpc>
              <a:spcBef>
                <a:spcPts val="600"/>
              </a:spcBef>
              <a:spcAft>
                <a:spcPts val="600"/>
              </a:spcAft>
              <a:buNone/>
            </a:pPr>
            <a:r>
              <a:rPr lang="en-IN" sz="2800" dirty="0">
                <a:solidFill>
                  <a:schemeClr val="tx1"/>
                </a:solidFill>
              </a:rPr>
              <a:t>Step 4: write/print c</a:t>
            </a:r>
          </a:p>
          <a:p>
            <a:pPr marL="502920" lvl="1" indent="0">
              <a:lnSpc>
                <a:spcPct val="100000"/>
              </a:lnSpc>
              <a:spcBef>
                <a:spcPts val="600"/>
              </a:spcBef>
              <a:spcAft>
                <a:spcPts val="600"/>
              </a:spcAft>
              <a:buNone/>
            </a:pPr>
            <a:r>
              <a:rPr lang="en-IN" sz="2800" dirty="0">
                <a:solidFill>
                  <a:schemeClr val="tx1"/>
                </a:solidFill>
              </a:rPr>
              <a:t>Step 5: Stop.</a:t>
            </a:r>
          </a:p>
        </p:txBody>
      </p:sp>
    </p:spTree>
    <p:extLst>
      <p:ext uri="{BB962C8B-B14F-4D97-AF65-F5344CB8AC3E}">
        <p14:creationId xmlns:p14="http://schemas.microsoft.com/office/powerpoint/2010/main" val="4031272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B35D-E079-4EC7-BBEC-6A01B7654C80}"/>
              </a:ext>
            </a:extLst>
          </p:cNvPr>
          <p:cNvSpPr>
            <a:spLocks noGrp="1"/>
          </p:cNvSpPr>
          <p:nvPr>
            <p:ph type="title"/>
          </p:nvPr>
        </p:nvSpPr>
        <p:spPr/>
        <p:txBody>
          <a:bodyPr/>
          <a:lstStyle/>
          <a:p>
            <a:pPr algn="ctr"/>
            <a:r>
              <a:rPr lang="en-US" b="1" dirty="0"/>
              <a:t>Algorithm</a:t>
            </a:r>
            <a:r>
              <a:rPr lang="en-US" dirty="0"/>
              <a:t> </a:t>
            </a:r>
            <a:endParaRPr lang="en-IN" dirty="0"/>
          </a:p>
        </p:txBody>
      </p:sp>
      <p:sp>
        <p:nvSpPr>
          <p:cNvPr id="3" name="Content Placeholder 2">
            <a:extLst>
              <a:ext uri="{FF2B5EF4-FFF2-40B4-BE49-F238E27FC236}">
                <a16:creationId xmlns:a16="http://schemas.microsoft.com/office/drawing/2014/main" id="{484D8211-85CE-4E60-AFFA-666492D9CAF2}"/>
              </a:ext>
            </a:extLst>
          </p:cNvPr>
          <p:cNvSpPr>
            <a:spLocks noGrp="1"/>
          </p:cNvSpPr>
          <p:nvPr>
            <p:ph idx="1"/>
          </p:nvPr>
        </p:nvSpPr>
        <p:spPr>
          <a:xfrm>
            <a:off x="3869267" y="589934"/>
            <a:ext cx="7840952" cy="5899355"/>
          </a:xfrm>
        </p:spPr>
        <p:txBody>
          <a:bodyPr>
            <a:normAutofit/>
          </a:bodyPr>
          <a:lstStyle/>
          <a:p>
            <a:pPr marL="0" indent="0">
              <a:lnSpc>
                <a:spcPct val="100000"/>
              </a:lnSpc>
              <a:spcBef>
                <a:spcPts val="600"/>
              </a:spcBef>
              <a:spcAft>
                <a:spcPts val="600"/>
              </a:spcAft>
              <a:buNone/>
            </a:pPr>
            <a:r>
              <a:rPr lang="en-IN" sz="2800" dirty="0">
                <a:solidFill>
                  <a:srgbClr val="0070C0"/>
                </a:solidFill>
              </a:rPr>
              <a:t>Example 2</a:t>
            </a:r>
            <a:r>
              <a:rPr lang="en-IN" sz="2800" dirty="0">
                <a:solidFill>
                  <a:schemeClr val="tx1"/>
                </a:solidFill>
              </a:rPr>
              <a:t>:</a:t>
            </a:r>
          </a:p>
          <a:p>
            <a:pPr marL="0" indent="0">
              <a:lnSpc>
                <a:spcPct val="100000"/>
              </a:lnSpc>
              <a:spcBef>
                <a:spcPts val="600"/>
              </a:spcBef>
              <a:spcAft>
                <a:spcPts val="600"/>
              </a:spcAft>
              <a:buNone/>
            </a:pPr>
            <a:r>
              <a:rPr lang="en-IN" sz="2800" dirty="0">
                <a:solidFill>
                  <a:schemeClr val="tx1"/>
                </a:solidFill>
              </a:rPr>
              <a:t>Write a algorithm to find out number is odd or even? </a:t>
            </a:r>
          </a:p>
          <a:p>
            <a:pPr marL="0" indent="0">
              <a:lnSpc>
                <a:spcPct val="100000"/>
              </a:lnSpc>
              <a:spcBef>
                <a:spcPts val="600"/>
              </a:spcBef>
              <a:spcAft>
                <a:spcPts val="600"/>
              </a:spcAft>
              <a:buNone/>
            </a:pPr>
            <a:r>
              <a:rPr lang="en-IN" sz="2800" dirty="0">
                <a:solidFill>
                  <a:srgbClr val="0070C0"/>
                </a:solidFill>
              </a:rPr>
              <a:t>Ans:</a:t>
            </a:r>
          </a:p>
          <a:p>
            <a:pPr marL="0" indent="0">
              <a:lnSpc>
                <a:spcPct val="100000"/>
              </a:lnSpc>
              <a:spcBef>
                <a:spcPts val="600"/>
              </a:spcBef>
              <a:spcAft>
                <a:spcPts val="600"/>
              </a:spcAft>
              <a:buNone/>
            </a:pPr>
            <a:r>
              <a:rPr lang="en-IN" sz="2800" dirty="0">
                <a:solidFill>
                  <a:schemeClr val="tx1"/>
                </a:solidFill>
              </a:rPr>
              <a:t>step 1 : start </a:t>
            </a:r>
          </a:p>
          <a:p>
            <a:pPr marL="0" indent="0">
              <a:lnSpc>
                <a:spcPct val="100000"/>
              </a:lnSpc>
              <a:spcBef>
                <a:spcPts val="600"/>
              </a:spcBef>
              <a:spcAft>
                <a:spcPts val="600"/>
              </a:spcAft>
              <a:buNone/>
            </a:pPr>
            <a:r>
              <a:rPr lang="en-IN" sz="2800" dirty="0">
                <a:solidFill>
                  <a:schemeClr val="tx1"/>
                </a:solidFill>
              </a:rPr>
              <a:t>step 2 : input number </a:t>
            </a:r>
          </a:p>
          <a:p>
            <a:pPr marL="0" indent="0">
              <a:lnSpc>
                <a:spcPct val="100000"/>
              </a:lnSpc>
              <a:spcBef>
                <a:spcPts val="600"/>
              </a:spcBef>
              <a:spcAft>
                <a:spcPts val="600"/>
              </a:spcAft>
              <a:buNone/>
            </a:pPr>
            <a:r>
              <a:rPr lang="en-IN" sz="2800" dirty="0">
                <a:solidFill>
                  <a:schemeClr val="tx1"/>
                </a:solidFill>
              </a:rPr>
              <a:t>step 3 : rem=number mod 2 </a:t>
            </a:r>
          </a:p>
          <a:p>
            <a:pPr marL="0" indent="0">
              <a:lnSpc>
                <a:spcPct val="100000"/>
              </a:lnSpc>
              <a:spcBef>
                <a:spcPts val="600"/>
              </a:spcBef>
              <a:spcAft>
                <a:spcPts val="600"/>
              </a:spcAft>
              <a:buNone/>
            </a:pPr>
            <a:r>
              <a:rPr lang="en-IN" sz="2800" dirty="0">
                <a:solidFill>
                  <a:schemeClr val="tx1"/>
                </a:solidFill>
              </a:rPr>
              <a:t>step 4 : if rem=0 then print "number even" else print "number odd" endif </a:t>
            </a:r>
          </a:p>
          <a:p>
            <a:pPr marL="0" indent="0">
              <a:lnSpc>
                <a:spcPct val="100000"/>
              </a:lnSpc>
              <a:spcBef>
                <a:spcPts val="600"/>
              </a:spcBef>
              <a:spcAft>
                <a:spcPts val="600"/>
              </a:spcAft>
              <a:buNone/>
            </a:pPr>
            <a:r>
              <a:rPr lang="en-IN" sz="2800" dirty="0">
                <a:solidFill>
                  <a:schemeClr val="tx1"/>
                </a:solidFill>
              </a:rPr>
              <a:t>step 5 : stop</a:t>
            </a:r>
          </a:p>
        </p:txBody>
      </p:sp>
    </p:spTree>
    <p:extLst>
      <p:ext uri="{BB962C8B-B14F-4D97-AF65-F5344CB8AC3E}">
        <p14:creationId xmlns:p14="http://schemas.microsoft.com/office/powerpoint/2010/main" val="2473477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C3AA-63B1-414F-A166-514B7E93C3CB}"/>
              </a:ext>
            </a:extLst>
          </p:cNvPr>
          <p:cNvSpPr>
            <a:spLocks noGrp="1"/>
          </p:cNvSpPr>
          <p:nvPr>
            <p:ph type="title"/>
          </p:nvPr>
        </p:nvSpPr>
        <p:spPr/>
        <p:txBody>
          <a:bodyPr/>
          <a:lstStyle/>
          <a:p>
            <a:pPr algn="ctr"/>
            <a:r>
              <a:rPr lang="en-US" b="1" dirty="0"/>
              <a:t>Algorithm</a:t>
            </a:r>
            <a:r>
              <a:rPr lang="en-US" dirty="0"/>
              <a:t> </a:t>
            </a:r>
            <a:endParaRPr lang="en-IN" dirty="0"/>
          </a:p>
        </p:txBody>
      </p:sp>
      <p:sp>
        <p:nvSpPr>
          <p:cNvPr id="3" name="Content Placeholder 2">
            <a:extLst>
              <a:ext uri="{FF2B5EF4-FFF2-40B4-BE49-F238E27FC236}">
                <a16:creationId xmlns:a16="http://schemas.microsoft.com/office/drawing/2014/main" id="{43753987-5F27-4238-88ED-50C4EBDF0AE0}"/>
              </a:ext>
            </a:extLst>
          </p:cNvPr>
          <p:cNvSpPr>
            <a:spLocks noGrp="1"/>
          </p:cNvSpPr>
          <p:nvPr>
            <p:ph idx="1"/>
          </p:nvPr>
        </p:nvSpPr>
        <p:spPr>
          <a:xfrm>
            <a:off x="3731342" y="457201"/>
            <a:ext cx="7934632" cy="6194322"/>
          </a:xfrm>
        </p:spPr>
        <p:txBody>
          <a:bodyPr>
            <a:normAutofit/>
          </a:bodyPr>
          <a:lstStyle/>
          <a:p>
            <a:pPr marL="0" indent="0">
              <a:buNone/>
            </a:pPr>
            <a:r>
              <a:rPr lang="en-IN" sz="2800" b="0" i="0" u="none" strike="noStrike" baseline="0" dirty="0">
                <a:solidFill>
                  <a:srgbClr val="0D0D0D"/>
                </a:solidFill>
              </a:rPr>
              <a:t>The characteristics of a good algorithm are: </a:t>
            </a:r>
          </a:p>
          <a:p>
            <a:pPr marL="354013" indent="-354013"/>
            <a:r>
              <a:rPr lang="en-IN" sz="2800" b="1" i="0" u="none" strike="noStrike" baseline="0" dirty="0">
                <a:solidFill>
                  <a:srgbClr val="0070C0"/>
                </a:solidFill>
              </a:rPr>
              <a:t>Precision</a:t>
            </a:r>
            <a:r>
              <a:rPr lang="en-IN" sz="2800" b="0" i="0" u="none" strike="noStrike" baseline="0" dirty="0">
                <a:solidFill>
                  <a:srgbClr val="0D0D0D"/>
                </a:solidFill>
              </a:rPr>
              <a:t> – the steps are precisely stated (defined). </a:t>
            </a:r>
          </a:p>
          <a:p>
            <a:pPr marL="354013" indent="-354013"/>
            <a:r>
              <a:rPr lang="en-IN" sz="2800" b="1" i="0" u="none" strike="noStrike" baseline="0" dirty="0">
                <a:solidFill>
                  <a:srgbClr val="0070C0"/>
                </a:solidFill>
              </a:rPr>
              <a:t>Uniqueness</a:t>
            </a:r>
            <a:r>
              <a:rPr lang="en-IN" sz="2800" b="0" i="0" u="none" strike="noStrike" baseline="0" dirty="0">
                <a:solidFill>
                  <a:srgbClr val="0D0D0D"/>
                </a:solidFill>
              </a:rPr>
              <a:t> – results of each step are uniquely defined and only depend on the input and the result of the preceding steps. </a:t>
            </a:r>
          </a:p>
          <a:p>
            <a:pPr marL="354013" indent="-354013"/>
            <a:r>
              <a:rPr lang="en-IN" sz="2800" b="1" i="0" u="none" strike="noStrike" baseline="0" dirty="0">
                <a:solidFill>
                  <a:srgbClr val="0070C0"/>
                </a:solidFill>
              </a:rPr>
              <a:t>Finiteness</a:t>
            </a:r>
            <a:r>
              <a:rPr lang="en-IN" sz="2800" b="0" i="0" u="none" strike="noStrike" baseline="0" dirty="0">
                <a:solidFill>
                  <a:srgbClr val="0D0D0D"/>
                </a:solidFill>
              </a:rPr>
              <a:t> – the algorithm stops after a finite number of instructions are executed. </a:t>
            </a:r>
          </a:p>
          <a:p>
            <a:pPr marL="354013" indent="-354013"/>
            <a:r>
              <a:rPr lang="en-IN" sz="2800" b="1" i="0" u="none" strike="noStrike" baseline="0" dirty="0">
                <a:solidFill>
                  <a:srgbClr val="0070C0"/>
                </a:solidFill>
              </a:rPr>
              <a:t>Input</a:t>
            </a:r>
            <a:r>
              <a:rPr lang="en-IN" sz="2800" b="0" i="0" u="none" strike="noStrike" baseline="0" dirty="0">
                <a:solidFill>
                  <a:srgbClr val="0D0D0D"/>
                </a:solidFill>
              </a:rPr>
              <a:t> – the algorithm receives input. </a:t>
            </a:r>
          </a:p>
          <a:p>
            <a:pPr marL="354013" indent="-354013"/>
            <a:r>
              <a:rPr lang="en-IN" sz="2800" b="1" i="0" u="none" strike="noStrike" baseline="0" dirty="0">
                <a:solidFill>
                  <a:srgbClr val="0070C0"/>
                </a:solidFill>
              </a:rPr>
              <a:t>Output</a:t>
            </a:r>
            <a:r>
              <a:rPr lang="en-IN" sz="2800" b="0" i="0" u="none" strike="noStrike" baseline="0" dirty="0">
                <a:solidFill>
                  <a:srgbClr val="0D0D0D"/>
                </a:solidFill>
              </a:rPr>
              <a:t> – the algorithm produces output. </a:t>
            </a:r>
          </a:p>
          <a:p>
            <a:pPr marL="354013" indent="-354013"/>
            <a:r>
              <a:rPr lang="en-IN" sz="2800" b="1" i="0" u="none" strike="noStrike" baseline="0" dirty="0">
                <a:solidFill>
                  <a:srgbClr val="0070C0"/>
                </a:solidFill>
              </a:rPr>
              <a:t>Generality</a:t>
            </a:r>
            <a:r>
              <a:rPr lang="en-IN" sz="2800" b="0" i="0" u="none" strike="noStrike" baseline="0" dirty="0">
                <a:solidFill>
                  <a:srgbClr val="0D0D0D"/>
                </a:solidFill>
              </a:rPr>
              <a:t> – the algorithm applies to a set of inputs. </a:t>
            </a:r>
          </a:p>
          <a:p>
            <a:endParaRPr lang="en-IN" dirty="0"/>
          </a:p>
        </p:txBody>
      </p:sp>
    </p:spTree>
    <p:extLst>
      <p:ext uri="{BB962C8B-B14F-4D97-AF65-F5344CB8AC3E}">
        <p14:creationId xmlns:p14="http://schemas.microsoft.com/office/powerpoint/2010/main" val="352151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B3A0-5844-42F4-B11F-5205C3967D5B}"/>
              </a:ext>
            </a:extLst>
          </p:cNvPr>
          <p:cNvSpPr>
            <a:spLocks noGrp="1"/>
          </p:cNvSpPr>
          <p:nvPr>
            <p:ph type="title"/>
          </p:nvPr>
        </p:nvSpPr>
        <p:spPr/>
        <p:txBody>
          <a:bodyPr/>
          <a:lstStyle/>
          <a:p>
            <a:pPr algn="ctr"/>
            <a:r>
              <a:rPr lang="en-US" b="1" dirty="0"/>
              <a:t>Flow Chart </a:t>
            </a:r>
            <a:endParaRPr lang="en-IN" b="1" dirty="0"/>
          </a:p>
        </p:txBody>
      </p:sp>
      <p:sp>
        <p:nvSpPr>
          <p:cNvPr id="3" name="Content Placeholder 2">
            <a:extLst>
              <a:ext uri="{FF2B5EF4-FFF2-40B4-BE49-F238E27FC236}">
                <a16:creationId xmlns:a16="http://schemas.microsoft.com/office/drawing/2014/main" id="{2D7D3706-DEBA-46F5-8451-5CE3839D1742}"/>
              </a:ext>
            </a:extLst>
          </p:cNvPr>
          <p:cNvSpPr>
            <a:spLocks noGrp="1"/>
          </p:cNvSpPr>
          <p:nvPr>
            <p:ph idx="1"/>
          </p:nvPr>
        </p:nvSpPr>
        <p:spPr>
          <a:xfrm>
            <a:off x="3869267" y="864107"/>
            <a:ext cx="7752461" cy="5330215"/>
          </a:xfrm>
        </p:spPr>
        <p:txBody>
          <a:bodyPr>
            <a:normAutofit/>
          </a:bodyPr>
          <a:lstStyle/>
          <a:p>
            <a:r>
              <a:rPr lang="en-IN" sz="2800" dirty="0">
                <a:solidFill>
                  <a:schemeClr val="tx1"/>
                </a:solidFill>
              </a:rPr>
              <a:t>A Flow chart is a </a:t>
            </a:r>
            <a:r>
              <a:rPr lang="en-IN" sz="2800" dirty="0">
                <a:solidFill>
                  <a:srgbClr val="FF0000"/>
                </a:solidFill>
              </a:rPr>
              <a:t>Graphical representation of an Algorithm </a:t>
            </a:r>
            <a:r>
              <a:rPr lang="en-IN" sz="2800" dirty="0">
                <a:solidFill>
                  <a:schemeClr val="tx1"/>
                </a:solidFill>
              </a:rPr>
              <a:t>or a portion of an Algorithm. Flow charts are drawn using certain special purpose symbols such as Rectangles, Diamonds, Ovals and small circles. These symbols are connected by arrows called flow lines.</a:t>
            </a:r>
          </a:p>
          <a:p>
            <a:pPr marL="0" indent="0">
              <a:buNone/>
            </a:pPr>
            <a:r>
              <a:rPr lang="en-IN" sz="2800" dirty="0">
                <a:solidFill>
                  <a:schemeClr val="tx1"/>
                </a:solidFill>
              </a:rPr>
              <a:t>				(or)</a:t>
            </a:r>
          </a:p>
          <a:p>
            <a:r>
              <a:rPr lang="en-IN" sz="2800" dirty="0">
                <a:solidFill>
                  <a:schemeClr val="tx1"/>
                </a:solidFill>
              </a:rPr>
              <a:t>The diagrammatic representation of way to solve the given problem is called flow chart.</a:t>
            </a:r>
          </a:p>
          <a:p>
            <a:r>
              <a:rPr lang="en-IN" sz="2800" dirty="0">
                <a:solidFill>
                  <a:schemeClr val="tx1"/>
                </a:solidFill>
              </a:rPr>
              <a:t>Flowchart is very helpful in writing program and explaining program to others.</a:t>
            </a:r>
          </a:p>
        </p:txBody>
      </p:sp>
    </p:spTree>
    <p:extLst>
      <p:ext uri="{BB962C8B-B14F-4D97-AF65-F5344CB8AC3E}">
        <p14:creationId xmlns:p14="http://schemas.microsoft.com/office/powerpoint/2010/main" val="2745796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B3A0-5844-42F4-B11F-5205C3967D5B}"/>
              </a:ext>
            </a:extLst>
          </p:cNvPr>
          <p:cNvSpPr>
            <a:spLocks noGrp="1"/>
          </p:cNvSpPr>
          <p:nvPr>
            <p:ph type="title"/>
          </p:nvPr>
        </p:nvSpPr>
        <p:spPr/>
        <p:txBody>
          <a:bodyPr/>
          <a:lstStyle/>
          <a:p>
            <a:pPr algn="ctr"/>
            <a:r>
              <a:rPr lang="en-US" b="1" dirty="0"/>
              <a:t>Flow Chart </a:t>
            </a:r>
            <a:endParaRPr lang="en-IN" b="1" dirty="0"/>
          </a:p>
        </p:txBody>
      </p:sp>
      <p:pic>
        <p:nvPicPr>
          <p:cNvPr id="9" name="Content Placeholder 8">
            <a:extLst>
              <a:ext uri="{FF2B5EF4-FFF2-40B4-BE49-F238E27FC236}">
                <a16:creationId xmlns:a16="http://schemas.microsoft.com/office/drawing/2014/main" id="{6C140EAA-A5A6-40D1-8B1E-A7372E7E8C6E}"/>
              </a:ext>
            </a:extLst>
          </p:cNvPr>
          <p:cNvPicPr>
            <a:picLocks noGrp="1" noChangeAspect="1"/>
          </p:cNvPicPr>
          <p:nvPr>
            <p:ph idx="1"/>
          </p:nvPr>
        </p:nvPicPr>
        <p:blipFill>
          <a:blip r:embed="rId2"/>
          <a:stretch>
            <a:fillRect/>
          </a:stretch>
        </p:blipFill>
        <p:spPr>
          <a:xfrm>
            <a:off x="4021137" y="530943"/>
            <a:ext cx="7600591" cy="5840360"/>
          </a:xfrm>
        </p:spPr>
      </p:pic>
    </p:spTree>
    <p:extLst>
      <p:ext uri="{BB962C8B-B14F-4D97-AF65-F5344CB8AC3E}">
        <p14:creationId xmlns:p14="http://schemas.microsoft.com/office/powerpoint/2010/main" val="292430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B3A0-5844-42F4-B11F-5205C3967D5B}"/>
              </a:ext>
            </a:extLst>
          </p:cNvPr>
          <p:cNvSpPr>
            <a:spLocks noGrp="1"/>
          </p:cNvSpPr>
          <p:nvPr>
            <p:ph type="title"/>
          </p:nvPr>
        </p:nvSpPr>
        <p:spPr/>
        <p:txBody>
          <a:bodyPr/>
          <a:lstStyle/>
          <a:p>
            <a:pPr algn="ctr"/>
            <a:r>
              <a:rPr lang="en-US" b="1" dirty="0"/>
              <a:t>Flow Chart </a:t>
            </a:r>
            <a:endParaRPr lang="en-IN" b="1" dirty="0"/>
          </a:p>
        </p:txBody>
      </p:sp>
      <p:pic>
        <p:nvPicPr>
          <p:cNvPr id="6" name="Content Placeholder 5">
            <a:extLst>
              <a:ext uri="{FF2B5EF4-FFF2-40B4-BE49-F238E27FC236}">
                <a16:creationId xmlns:a16="http://schemas.microsoft.com/office/drawing/2014/main" id="{F16E9C46-D80C-4880-8784-664E43722451}"/>
              </a:ext>
            </a:extLst>
          </p:cNvPr>
          <p:cNvPicPr>
            <a:picLocks noGrp="1" noChangeAspect="1"/>
          </p:cNvPicPr>
          <p:nvPr>
            <p:ph idx="1"/>
          </p:nvPr>
        </p:nvPicPr>
        <p:blipFill>
          <a:blip r:embed="rId2"/>
          <a:stretch>
            <a:fillRect/>
          </a:stretch>
        </p:blipFill>
        <p:spPr>
          <a:xfrm>
            <a:off x="3992562" y="737419"/>
            <a:ext cx="7496431" cy="5471651"/>
          </a:xfrm>
        </p:spPr>
      </p:pic>
    </p:spTree>
    <p:extLst>
      <p:ext uri="{BB962C8B-B14F-4D97-AF65-F5344CB8AC3E}">
        <p14:creationId xmlns:p14="http://schemas.microsoft.com/office/powerpoint/2010/main" val="3064449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2747-858A-48BE-8DEB-D86065514BB5}"/>
              </a:ext>
            </a:extLst>
          </p:cNvPr>
          <p:cNvSpPr>
            <a:spLocks noGrp="1"/>
          </p:cNvSpPr>
          <p:nvPr>
            <p:ph type="title"/>
          </p:nvPr>
        </p:nvSpPr>
        <p:spPr/>
        <p:txBody>
          <a:bodyPr/>
          <a:lstStyle/>
          <a:p>
            <a:pPr algn="ctr"/>
            <a:r>
              <a:rPr lang="en-IN" b="1" dirty="0"/>
              <a:t>Flowcharts - Examples</a:t>
            </a:r>
            <a:br>
              <a:rPr lang="en-IN" dirty="0"/>
            </a:br>
            <a:endParaRPr lang="en-IN" dirty="0"/>
          </a:p>
        </p:txBody>
      </p:sp>
      <p:sp>
        <p:nvSpPr>
          <p:cNvPr id="3" name="Content Placeholder 2">
            <a:extLst>
              <a:ext uri="{FF2B5EF4-FFF2-40B4-BE49-F238E27FC236}">
                <a16:creationId xmlns:a16="http://schemas.microsoft.com/office/drawing/2014/main" id="{05780DAA-61E7-4653-BEA4-1FBE90B3B20E}"/>
              </a:ext>
            </a:extLst>
          </p:cNvPr>
          <p:cNvSpPr>
            <a:spLocks noGrp="1"/>
          </p:cNvSpPr>
          <p:nvPr>
            <p:ph idx="1"/>
          </p:nvPr>
        </p:nvSpPr>
        <p:spPr/>
        <p:txBody>
          <a:bodyPr/>
          <a:lstStyle/>
          <a:p>
            <a:r>
              <a:rPr lang="en-IN" b="1" dirty="0">
                <a:solidFill>
                  <a:srgbClr val="0070C0"/>
                </a:solidFill>
              </a:rPr>
              <a:t>Draw a flowchart to add two numbers entered by user.</a:t>
            </a:r>
          </a:p>
          <a:p>
            <a:endParaRPr lang="en-IN" b="1" dirty="0">
              <a:solidFill>
                <a:srgbClr val="0070C0"/>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7DCAD7F-05DD-400C-80BE-46F0D6559003}"/>
              </a:ext>
            </a:extLst>
          </p:cNvPr>
          <p:cNvPicPr>
            <a:picLocks noChangeAspect="1"/>
          </p:cNvPicPr>
          <p:nvPr/>
        </p:nvPicPr>
        <p:blipFill rotWithShape="1">
          <a:blip r:embed="rId2"/>
          <a:srcRect l="18182" t="5264" r="10695"/>
          <a:stretch/>
        </p:blipFill>
        <p:spPr>
          <a:xfrm>
            <a:off x="4527756" y="1297858"/>
            <a:ext cx="4719484" cy="5265174"/>
          </a:xfrm>
          <a:prstGeom prst="rect">
            <a:avLst/>
          </a:prstGeom>
        </p:spPr>
      </p:pic>
    </p:spTree>
    <p:extLst>
      <p:ext uri="{BB962C8B-B14F-4D97-AF65-F5344CB8AC3E}">
        <p14:creationId xmlns:p14="http://schemas.microsoft.com/office/powerpoint/2010/main" val="1556882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942D-CA02-45BA-80B5-32078360FD48}"/>
              </a:ext>
            </a:extLst>
          </p:cNvPr>
          <p:cNvSpPr>
            <a:spLocks noGrp="1"/>
          </p:cNvSpPr>
          <p:nvPr>
            <p:ph type="title"/>
          </p:nvPr>
        </p:nvSpPr>
        <p:spPr/>
        <p:txBody>
          <a:bodyPr/>
          <a:lstStyle/>
          <a:p>
            <a:pPr algn="ctr"/>
            <a:r>
              <a:rPr lang="en-IN" b="1" dirty="0"/>
              <a:t>Problem solving using flowchart and algorithm</a:t>
            </a:r>
          </a:p>
        </p:txBody>
      </p:sp>
      <p:pic>
        <p:nvPicPr>
          <p:cNvPr id="5" name="Content Placeholder 4">
            <a:extLst>
              <a:ext uri="{FF2B5EF4-FFF2-40B4-BE49-F238E27FC236}">
                <a16:creationId xmlns:a16="http://schemas.microsoft.com/office/drawing/2014/main" id="{56BC334B-8B8C-45B2-A613-8346EF76597B}"/>
              </a:ext>
            </a:extLst>
          </p:cNvPr>
          <p:cNvPicPr>
            <a:picLocks noGrp="1" noChangeAspect="1"/>
          </p:cNvPicPr>
          <p:nvPr>
            <p:ph idx="1"/>
          </p:nvPr>
        </p:nvPicPr>
        <p:blipFill>
          <a:blip r:embed="rId2"/>
          <a:stretch>
            <a:fillRect/>
          </a:stretch>
        </p:blipFill>
        <p:spPr>
          <a:xfrm>
            <a:off x="3967316" y="752168"/>
            <a:ext cx="3451123" cy="5486399"/>
          </a:xfrm>
        </p:spPr>
      </p:pic>
      <p:pic>
        <p:nvPicPr>
          <p:cNvPr id="7" name="Picture 6">
            <a:extLst>
              <a:ext uri="{FF2B5EF4-FFF2-40B4-BE49-F238E27FC236}">
                <a16:creationId xmlns:a16="http://schemas.microsoft.com/office/drawing/2014/main" id="{DCAB0DC7-2FBB-40E7-92C4-86A4E90C0A2F}"/>
              </a:ext>
            </a:extLst>
          </p:cNvPr>
          <p:cNvPicPr>
            <a:picLocks noChangeAspect="1"/>
          </p:cNvPicPr>
          <p:nvPr/>
        </p:nvPicPr>
        <p:blipFill rotWithShape="1">
          <a:blip r:embed="rId3"/>
          <a:srcRect t="1511"/>
          <a:stretch/>
        </p:blipFill>
        <p:spPr>
          <a:xfrm>
            <a:off x="7793755" y="814121"/>
            <a:ext cx="3798477" cy="5619437"/>
          </a:xfrm>
          <a:prstGeom prst="rect">
            <a:avLst/>
          </a:prstGeom>
        </p:spPr>
      </p:pic>
    </p:spTree>
    <p:extLst>
      <p:ext uri="{BB962C8B-B14F-4D97-AF65-F5344CB8AC3E}">
        <p14:creationId xmlns:p14="http://schemas.microsoft.com/office/powerpoint/2010/main" val="32322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942D-CA02-45BA-80B5-32078360FD48}"/>
              </a:ext>
            </a:extLst>
          </p:cNvPr>
          <p:cNvSpPr>
            <a:spLocks noGrp="1"/>
          </p:cNvSpPr>
          <p:nvPr>
            <p:ph type="title"/>
          </p:nvPr>
        </p:nvSpPr>
        <p:spPr/>
        <p:txBody>
          <a:bodyPr/>
          <a:lstStyle/>
          <a:p>
            <a:pPr algn="ctr"/>
            <a:r>
              <a:rPr lang="en-IN" b="1" dirty="0"/>
              <a:t>Problem solving using flowchart and algorithm</a:t>
            </a:r>
          </a:p>
        </p:txBody>
      </p:sp>
      <p:sp>
        <p:nvSpPr>
          <p:cNvPr id="4" name="Content Placeholder 3">
            <a:extLst>
              <a:ext uri="{FF2B5EF4-FFF2-40B4-BE49-F238E27FC236}">
                <a16:creationId xmlns:a16="http://schemas.microsoft.com/office/drawing/2014/main" id="{81DF5DEA-3C9C-4D5F-BEE5-F01EFE6C3634}"/>
              </a:ext>
            </a:extLst>
          </p:cNvPr>
          <p:cNvSpPr>
            <a:spLocks noGrp="1"/>
          </p:cNvSpPr>
          <p:nvPr>
            <p:ph idx="1"/>
          </p:nvPr>
        </p:nvSpPr>
        <p:spPr>
          <a:xfrm>
            <a:off x="3480619" y="471948"/>
            <a:ext cx="7703849" cy="5914104"/>
          </a:xfrm>
        </p:spPr>
        <p:txBody>
          <a:bodyPr/>
          <a:lstStyle/>
          <a:p>
            <a:r>
              <a:rPr lang="en-IN" b="1" dirty="0"/>
              <a:t>Example of Finding Largest Number</a:t>
            </a:r>
          </a:p>
          <a:p>
            <a:pPr marL="0" indent="0">
              <a:buNone/>
            </a:pPr>
            <a:endParaRPr lang="en-IN" b="1" dirty="0"/>
          </a:p>
          <a:p>
            <a:endParaRPr lang="en-IN"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D9501C9F-0665-4A1A-A4B5-E1E226341807}"/>
              </a:ext>
            </a:extLst>
          </p:cNvPr>
          <p:cNvPicPr>
            <a:picLocks noChangeAspect="1"/>
          </p:cNvPicPr>
          <p:nvPr/>
        </p:nvPicPr>
        <p:blipFill>
          <a:blip r:embed="rId2"/>
          <a:stretch>
            <a:fillRect/>
          </a:stretch>
        </p:blipFill>
        <p:spPr>
          <a:xfrm>
            <a:off x="3690937" y="1123836"/>
            <a:ext cx="3394127" cy="5453945"/>
          </a:xfrm>
          <a:prstGeom prst="rect">
            <a:avLst/>
          </a:prstGeom>
        </p:spPr>
      </p:pic>
      <p:pic>
        <p:nvPicPr>
          <p:cNvPr id="10" name="Picture 9">
            <a:extLst>
              <a:ext uri="{FF2B5EF4-FFF2-40B4-BE49-F238E27FC236}">
                <a16:creationId xmlns:a16="http://schemas.microsoft.com/office/drawing/2014/main" id="{028AE3A8-63AE-410B-B5D2-413C34F520DB}"/>
              </a:ext>
            </a:extLst>
          </p:cNvPr>
          <p:cNvPicPr>
            <a:picLocks noChangeAspect="1"/>
          </p:cNvPicPr>
          <p:nvPr/>
        </p:nvPicPr>
        <p:blipFill>
          <a:blip r:embed="rId3"/>
          <a:stretch>
            <a:fillRect/>
          </a:stretch>
        </p:blipFill>
        <p:spPr>
          <a:xfrm>
            <a:off x="7551174" y="943897"/>
            <a:ext cx="4163040" cy="5914103"/>
          </a:xfrm>
          <a:prstGeom prst="rect">
            <a:avLst/>
          </a:prstGeom>
        </p:spPr>
      </p:pic>
    </p:spTree>
    <p:extLst>
      <p:ext uri="{BB962C8B-B14F-4D97-AF65-F5344CB8AC3E}">
        <p14:creationId xmlns:p14="http://schemas.microsoft.com/office/powerpoint/2010/main" val="5967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7907-0819-4E3F-8A44-698347EEDDBD}"/>
              </a:ext>
            </a:extLst>
          </p:cNvPr>
          <p:cNvSpPr>
            <a:spLocks noGrp="1"/>
          </p:cNvSpPr>
          <p:nvPr>
            <p:ph type="title"/>
          </p:nvPr>
        </p:nvSpPr>
        <p:spPr/>
        <p:txBody>
          <a:bodyPr/>
          <a:lstStyle/>
          <a:p>
            <a:pPr algn="ctr"/>
            <a:r>
              <a:rPr lang="en-US" b="1" dirty="0"/>
              <a:t>Software</a:t>
            </a:r>
            <a:endParaRPr lang="en-IN" b="1" dirty="0"/>
          </a:p>
        </p:txBody>
      </p:sp>
      <p:sp>
        <p:nvSpPr>
          <p:cNvPr id="3" name="Content Placeholder 2">
            <a:extLst>
              <a:ext uri="{FF2B5EF4-FFF2-40B4-BE49-F238E27FC236}">
                <a16:creationId xmlns:a16="http://schemas.microsoft.com/office/drawing/2014/main" id="{195D4467-96DB-4C1F-B968-BF1EFA786416}"/>
              </a:ext>
            </a:extLst>
          </p:cNvPr>
          <p:cNvSpPr>
            <a:spLocks noGrp="1"/>
          </p:cNvSpPr>
          <p:nvPr>
            <p:ph idx="1"/>
          </p:nvPr>
        </p:nvSpPr>
        <p:spPr/>
        <p:txBody>
          <a:bodyPr/>
          <a:lstStyle/>
          <a:p>
            <a:r>
              <a:rPr lang="en-IN" sz="2400" dirty="0">
                <a:solidFill>
                  <a:schemeClr val="tx1"/>
                </a:solidFill>
              </a:rPr>
              <a:t>A computer </a:t>
            </a:r>
            <a:r>
              <a:rPr lang="en-IN" sz="2400" b="1" dirty="0">
                <a:solidFill>
                  <a:srgbClr val="FF0000"/>
                </a:solidFill>
              </a:rPr>
              <a:t>software</a:t>
            </a:r>
            <a:r>
              <a:rPr lang="en-IN" sz="2400" dirty="0">
                <a:solidFill>
                  <a:schemeClr val="tx1"/>
                </a:solidFill>
              </a:rPr>
              <a:t> is a set of instructions for a computer to perform a specific task. </a:t>
            </a:r>
          </a:p>
          <a:p>
            <a:endParaRPr lang="en-IN" sz="2400" dirty="0">
              <a:solidFill>
                <a:schemeClr val="tx1"/>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59704E0-684E-4C5F-8BE8-CBDF7586F6FE}"/>
              </a:ext>
            </a:extLst>
          </p:cNvPr>
          <p:cNvPicPr>
            <a:picLocks noChangeAspect="1"/>
          </p:cNvPicPr>
          <p:nvPr/>
        </p:nvPicPr>
        <p:blipFill rotWithShape="1">
          <a:blip r:embed="rId2"/>
          <a:srcRect r="1530"/>
          <a:stretch/>
        </p:blipFill>
        <p:spPr>
          <a:xfrm>
            <a:off x="4212354" y="2197510"/>
            <a:ext cx="6642459" cy="3215148"/>
          </a:xfrm>
          <a:prstGeom prst="rect">
            <a:avLst/>
          </a:prstGeom>
        </p:spPr>
      </p:pic>
    </p:spTree>
    <p:extLst>
      <p:ext uri="{BB962C8B-B14F-4D97-AF65-F5344CB8AC3E}">
        <p14:creationId xmlns:p14="http://schemas.microsoft.com/office/powerpoint/2010/main" val="90177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35A3-16D2-4BDB-B1ED-8882D6D84704}"/>
              </a:ext>
            </a:extLst>
          </p:cNvPr>
          <p:cNvSpPr>
            <a:spLocks noGrp="1"/>
          </p:cNvSpPr>
          <p:nvPr>
            <p:ph type="title"/>
          </p:nvPr>
        </p:nvSpPr>
        <p:spPr/>
        <p:txBody>
          <a:bodyPr>
            <a:normAutofit/>
          </a:bodyPr>
          <a:lstStyle/>
          <a:p>
            <a:pPr algn="ctr"/>
            <a:r>
              <a:rPr lang="en-IN" b="1" i="0" dirty="0">
                <a:solidFill>
                  <a:schemeClr val="bg1"/>
                </a:solidFill>
                <a:effectLst/>
                <a:latin typeface="+mn-lt"/>
              </a:rPr>
              <a:t>Number systems</a:t>
            </a:r>
            <a:endParaRPr lang="en-IN" sz="6000" b="1" dirty="0">
              <a:solidFill>
                <a:schemeClr val="bg1"/>
              </a:solidFill>
              <a:latin typeface="+mn-lt"/>
            </a:endParaRPr>
          </a:p>
        </p:txBody>
      </p:sp>
      <p:sp>
        <p:nvSpPr>
          <p:cNvPr id="3" name="Content Placeholder 2">
            <a:extLst>
              <a:ext uri="{FF2B5EF4-FFF2-40B4-BE49-F238E27FC236}">
                <a16:creationId xmlns:a16="http://schemas.microsoft.com/office/drawing/2014/main" id="{4C9259C7-3A5B-4A1A-9803-467773132A7F}"/>
              </a:ext>
            </a:extLst>
          </p:cNvPr>
          <p:cNvSpPr>
            <a:spLocks noGrp="1"/>
          </p:cNvSpPr>
          <p:nvPr>
            <p:ph idx="1"/>
          </p:nvPr>
        </p:nvSpPr>
        <p:spPr>
          <a:xfrm>
            <a:off x="3587914" y="324466"/>
            <a:ext cx="8196048" cy="6061586"/>
          </a:xfrm>
        </p:spPr>
        <p:txBody>
          <a:bodyPr>
            <a:normAutofit fontScale="77500" lnSpcReduction="20000"/>
          </a:bodyPr>
          <a:lstStyle/>
          <a:p>
            <a:pPr>
              <a:lnSpc>
                <a:spcPct val="100000"/>
              </a:lnSpc>
              <a:spcAft>
                <a:spcPts val="1200"/>
              </a:spcAft>
            </a:pPr>
            <a:endParaRPr lang="en-IN" sz="2400" b="0" i="0" u="none" strike="noStrike" dirty="0">
              <a:solidFill>
                <a:srgbClr val="FF0000"/>
              </a:solidFill>
              <a:effectLst/>
            </a:endParaRPr>
          </a:p>
          <a:p>
            <a:pPr marL="0" indent="0">
              <a:lnSpc>
                <a:spcPct val="120000"/>
              </a:lnSpc>
              <a:spcBef>
                <a:spcPts val="600"/>
              </a:spcBef>
              <a:spcAft>
                <a:spcPts val="600"/>
              </a:spcAft>
              <a:buNone/>
            </a:pPr>
            <a:r>
              <a:rPr lang="en-IN" sz="3600" b="1" i="0" u="none" strike="noStrike" dirty="0">
                <a:solidFill>
                  <a:schemeClr val="tx1"/>
                </a:solidFill>
                <a:effectLst/>
              </a:rPr>
              <a:t>What are the number systems in Computer?</a:t>
            </a:r>
          </a:p>
          <a:p>
            <a:pPr>
              <a:lnSpc>
                <a:spcPct val="120000"/>
              </a:lnSpc>
              <a:spcBef>
                <a:spcPts val="600"/>
              </a:spcBef>
              <a:spcAft>
                <a:spcPts val="600"/>
              </a:spcAft>
            </a:pPr>
            <a:r>
              <a:rPr lang="en-IN" sz="3600" dirty="0">
                <a:solidFill>
                  <a:srgbClr val="000000"/>
                </a:solidFill>
              </a:rPr>
              <a:t>Numbering systems are just </a:t>
            </a:r>
            <a:r>
              <a:rPr lang="en-IN" sz="3600" dirty="0">
                <a:solidFill>
                  <a:srgbClr val="FF0000"/>
                </a:solidFill>
              </a:rPr>
              <a:t>symbolic ways to represent the numbers</a:t>
            </a:r>
            <a:r>
              <a:rPr lang="en-IN" sz="3600" b="0" i="0" dirty="0">
                <a:solidFill>
                  <a:srgbClr val="000000"/>
                </a:solidFill>
                <a:effectLst/>
              </a:rPr>
              <a:t>. </a:t>
            </a:r>
          </a:p>
          <a:p>
            <a:pPr>
              <a:lnSpc>
                <a:spcPct val="120000"/>
              </a:lnSpc>
              <a:spcBef>
                <a:spcPts val="600"/>
              </a:spcBef>
              <a:spcAft>
                <a:spcPts val="600"/>
              </a:spcAft>
            </a:pPr>
            <a:r>
              <a:rPr lang="en-IN" sz="3600" b="0" i="0" dirty="0">
                <a:solidFill>
                  <a:srgbClr val="000000"/>
                </a:solidFill>
                <a:effectLst/>
              </a:rPr>
              <a:t>Number systems are the technique to represent numbers in the computer system architecture, every value that you are saving or getting into/from computer memory has a defined number system.</a:t>
            </a:r>
          </a:p>
          <a:p>
            <a:pPr>
              <a:lnSpc>
                <a:spcPct val="120000"/>
              </a:lnSpc>
              <a:spcBef>
                <a:spcPts val="600"/>
              </a:spcBef>
              <a:spcAft>
                <a:spcPts val="600"/>
              </a:spcAft>
            </a:pPr>
            <a:r>
              <a:rPr lang="en-IN" sz="3600" b="1" dirty="0">
                <a:solidFill>
                  <a:srgbClr val="000000"/>
                </a:solidFill>
              </a:rPr>
              <a:t>Base</a:t>
            </a:r>
            <a:r>
              <a:rPr lang="en-IN" sz="3600" dirty="0">
                <a:solidFill>
                  <a:srgbClr val="000000"/>
                </a:solidFill>
              </a:rPr>
              <a:t> - A base of a number system (or notation) is the number of symbols that we use to represent the numbers. </a:t>
            </a:r>
          </a:p>
          <a:p>
            <a:endParaRPr lang="en-IN" dirty="0"/>
          </a:p>
        </p:txBody>
      </p:sp>
    </p:spTree>
    <p:extLst>
      <p:ext uri="{BB962C8B-B14F-4D97-AF65-F5344CB8AC3E}">
        <p14:creationId xmlns:p14="http://schemas.microsoft.com/office/powerpoint/2010/main" val="4054292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9BF9-F570-4304-B425-9B171D584167}"/>
              </a:ext>
            </a:extLst>
          </p:cNvPr>
          <p:cNvSpPr>
            <a:spLocks noGrp="1"/>
          </p:cNvSpPr>
          <p:nvPr>
            <p:ph type="title"/>
          </p:nvPr>
        </p:nvSpPr>
        <p:spPr/>
        <p:txBody>
          <a:bodyPr/>
          <a:lstStyle/>
          <a:p>
            <a:pPr algn="ctr"/>
            <a:r>
              <a:rPr lang="en-IN" sz="3600" b="1" i="0" dirty="0">
                <a:solidFill>
                  <a:schemeClr val="bg1"/>
                </a:solidFill>
                <a:effectLst/>
                <a:latin typeface="segoe ui" panose="020B0502040204020203" pitchFamily="34" charset="0"/>
              </a:rPr>
              <a:t>Number systems</a:t>
            </a:r>
            <a:endParaRPr lang="en-IN" dirty="0"/>
          </a:p>
        </p:txBody>
      </p:sp>
      <p:sp>
        <p:nvSpPr>
          <p:cNvPr id="3" name="Content Placeholder 2">
            <a:extLst>
              <a:ext uri="{FF2B5EF4-FFF2-40B4-BE49-F238E27FC236}">
                <a16:creationId xmlns:a16="http://schemas.microsoft.com/office/drawing/2014/main" id="{93DF026C-D8DB-4AB6-B8C3-021DF1B5814E}"/>
              </a:ext>
            </a:extLst>
          </p:cNvPr>
          <p:cNvSpPr>
            <a:spLocks noGrp="1"/>
          </p:cNvSpPr>
          <p:nvPr>
            <p:ph idx="1"/>
          </p:nvPr>
        </p:nvSpPr>
        <p:spPr>
          <a:xfrm>
            <a:off x="3615397" y="864108"/>
            <a:ext cx="8201465" cy="5120640"/>
          </a:xfrm>
        </p:spPr>
        <p:txBody>
          <a:bodyPr/>
          <a:lstStyle/>
          <a:p>
            <a:pPr marL="354013" lvl="2" indent="0">
              <a:lnSpc>
                <a:spcPct val="120000"/>
              </a:lnSpc>
              <a:spcBef>
                <a:spcPts val="0"/>
              </a:spcBef>
              <a:spcAft>
                <a:spcPts val="0"/>
              </a:spcAft>
              <a:buNone/>
            </a:pPr>
            <a:endParaRPr lang="en-IN" sz="3800" b="1" i="0" dirty="0">
              <a:solidFill>
                <a:srgbClr val="000000"/>
              </a:solidFill>
              <a:effectLst/>
            </a:endParaRPr>
          </a:p>
          <a:p>
            <a:pPr marL="354013" lvl="2" indent="0">
              <a:lnSpc>
                <a:spcPct val="120000"/>
              </a:lnSpc>
              <a:spcBef>
                <a:spcPts val="0"/>
              </a:spcBef>
              <a:spcAft>
                <a:spcPts val="0"/>
              </a:spcAft>
              <a:buNone/>
            </a:pPr>
            <a:r>
              <a:rPr lang="en-IN" sz="3800" b="1" i="0" dirty="0">
                <a:solidFill>
                  <a:srgbClr val="000000"/>
                </a:solidFill>
                <a:effectLst/>
              </a:rPr>
              <a:t>Different number systems </a:t>
            </a:r>
          </a:p>
          <a:p>
            <a:pPr marL="1076325" lvl="4" indent="-546100">
              <a:lnSpc>
                <a:spcPct val="120000"/>
              </a:lnSpc>
              <a:spcBef>
                <a:spcPts val="0"/>
              </a:spcBef>
              <a:spcAft>
                <a:spcPts val="0"/>
              </a:spcAft>
              <a:buFont typeface="Wingdings" panose="05000000000000000000" pitchFamily="2" charset="2"/>
              <a:buChar char="ü"/>
            </a:pPr>
            <a:r>
              <a:rPr lang="en-IN" sz="3200" i="0" dirty="0">
                <a:solidFill>
                  <a:srgbClr val="000000"/>
                </a:solidFill>
                <a:effectLst/>
              </a:rPr>
              <a:t>Binary number system</a:t>
            </a:r>
          </a:p>
          <a:p>
            <a:pPr marL="1076325" lvl="4" indent="-546100">
              <a:lnSpc>
                <a:spcPct val="120000"/>
              </a:lnSpc>
              <a:spcBef>
                <a:spcPts val="0"/>
              </a:spcBef>
              <a:spcAft>
                <a:spcPts val="0"/>
              </a:spcAft>
              <a:buFont typeface="Wingdings" panose="05000000000000000000" pitchFamily="2" charset="2"/>
              <a:buChar char="ü"/>
            </a:pPr>
            <a:r>
              <a:rPr lang="en-IN" sz="3200" i="0" dirty="0">
                <a:solidFill>
                  <a:srgbClr val="000000"/>
                </a:solidFill>
                <a:effectLst/>
              </a:rPr>
              <a:t>Octal number system</a:t>
            </a:r>
          </a:p>
          <a:p>
            <a:pPr marL="1076325" lvl="4" indent="-546100">
              <a:lnSpc>
                <a:spcPct val="120000"/>
              </a:lnSpc>
              <a:spcBef>
                <a:spcPts val="0"/>
              </a:spcBef>
              <a:spcAft>
                <a:spcPts val="0"/>
              </a:spcAft>
              <a:buFont typeface="Wingdings" panose="05000000000000000000" pitchFamily="2" charset="2"/>
              <a:buChar char="ü"/>
            </a:pPr>
            <a:r>
              <a:rPr lang="en-IN" sz="3200" i="0" dirty="0">
                <a:solidFill>
                  <a:srgbClr val="000000"/>
                </a:solidFill>
                <a:effectLst/>
              </a:rPr>
              <a:t>Decimal number system</a:t>
            </a:r>
          </a:p>
          <a:p>
            <a:pPr marL="1076325" lvl="4" indent="-546100">
              <a:lnSpc>
                <a:spcPct val="120000"/>
              </a:lnSpc>
              <a:spcBef>
                <a:spcPts val="0"/>
              </a:spcBef>
              <a:spcAft>
                <a:spcPts val="0"/>
              </a:spcAft>
              <a:buFont typeface="Wingdings" panose="05000000000000000000" pitchFamily="2" charset="2"/>
              <a:buChar char="ü"/>
            </a:pPr>
            <a:r>
              <a:rPr lang="en-IN" sz="3200" i="0" dirty="0">
                <a:solidFill>
                  <a:srgbClr val="000000"/>
                </a:solidFill>
                <a:effectLst/>
              </a:rPr>
              <a:t>Hexadecimal (hex) number system</a:t>
            </a:r>
          </a:p>
          <a:p>
            <a:pPr marL="1076325" indent="-546100">
              <a:lnSpc>
                <a:spcPct val="100000"/>
              </a:lnSpc>
              <a:spcAft>
                <a:spcPts val="1200"/>
              </a:spcAft>
            </a:pPr>
            <a:endParaRPr lang="en-US" sz="3200" dirty="0"/>
          </a:p>
          <a:p>
            <a:endParaRPr lang="en-IN" dirty="0"/>
          </a:p>
        </p:txBody>
      </p:sp>
    </p:spTree>
    <p:extLst>
      <p:ext uri="{BB962C8B-B14F-4D97-AF65-F5344CB8AC3E}">
        <p14:creationId xmlns:p14="http://schemas.microsoft.com/office/powerpoint/2010/main" val="2263623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3073-5E02-4BA3-B0A2-AA9113B4B766}"/>
              </a:ext>
            </a:extLst>
          </p:cNvPr>
          <p:cNvSpPr>
            <a:spLocks noGrp="1"/>
          </p:cNvSpPr>
          <p:nvPr>
            <p:ph type="title"/>
          </p:nvPr>
        </p:nvSpPr>
        <p:spPr/>
        <p:txBody>
          <a:bodyPr/>
          <a:lstStyle/>
          <a:p>
            <a:pPr algn="ctr"/>
            <a:r>
              <a:rPr lang="en-IN" b="1" i="0" u="none" strike="noStrike" dirty="0">
                <a:solidFill>
                  <a:schemeClr val="bg1"/>
                </a:solidFill>
                <a:effectLst/>
                <a:latin typeface="segoe ui" panose="020B0502040204020203" pitchFamily="34" charset="0"/>
              </a:rPr>
              <a:t>Binary Number System</a:t>
            </a:r>
            <a:endParaRPr lang="en-IN" b="1" dirty="0">
              <a:solidFill>
                <a:schemeClr val="bg1"/>
              </a:solidFill>
            </a:endParaRPr>
          </a:p>
        </p:txBody>
      </p:sp>
      <p:sp>
        <p:nvSpPr>
          <p:cNvPr id="3" name="Content Placeholder 2">
            <a:extLst>
              <a:ext uri="{FF2B5EF4-FFF2-40B4-BE49-F238E27FC236}">
                <a16:creationId xmlns:a16="http://schemas.microsoft.com/office/drawing/2014/main" id="{359121B6-4BF5-4852-9DCA-C594C6E7A690}"/>
              </a:ext>
            </a:extLst>
          </p:cNvPr>
          <p:cNvSpPr>
            <a:spLocks noGrp="1"/>
          </p:cNvSpPr>
          <p:nvPr>
            <p:ph idx="1"/>
          </p:nvPr>
        </p:nvSpPr>
        <p:spPr>
          <a:xfrm>
            <a:off x="3545057" y="864108"/>
            <a:ext cx="8187397" cy="5120640"/>
          </a:xfrm>
        </p:spPr>
        <p:txBody>
          <a:bodyPr>
            <a:normAutofit/>
          </a:bodyPr>
          <a:lstStyle/>
          <a:p>
            <a:pPr marL="0" indent="0" algn="l">
              <a:buNone/>
            </a:pPr>
            <a:r>
              <a:rPr lang="en-IN" b="0" i="0" u="none" strike="noStrike" dirty="0">
                <a:solidFill>
                  <a:srgbClr val="222222"/>
                </a:solidFill>
                <a:effectLst/>
                <a:latin typeface="segoe ui" panose="020B0502040204020203" pitchFamily="34" charset="0"/>
              </a:rPr>
              <a:t> </a:t>
            </a:r>
          </a:p>
          <a:p>
            <a:pPr algn="l">
              <a:lnSpc>
                <a:spcPct val="100000"/>
              </a:lnSpc>
              <a:spcAft>
                <a:spcPts val="1200"/>
              </a:spcAft>
            </a:pPr>
            <a:r>
              <a:rPr lang="en-IN" sz="2800" b="0" i="0" dirty="0">
                <a:solidFill>
                  <a:srgbClr val="000000"/>
                </a:solidFill>
                <a:effectLst/>
              </a:rPr>
              <a:t>A Binary number system has only two digits that are </a:t>
            </a:r>
            <a:r>
              <a:rPr lang="en-IN" sz="2800" b="1" i="0" dirty="0">
                <a:solidFill>
                  <a:srgbClr val="000000"/>
                </a:solidFill>
                <a:effectLst/>
              </a:rPr>
              <a:t>0 and 1</a:t>
            </a:r>
            <a:r>
              <a:rPr lang="en-IN" sz="2800" b="0" i="0" dirty="0">
                <a:solidFill>
                  <a:srgbClr val="000000"/>
                </a:solidFill>
                <a:effectLst/>
              </a:rPr>
              <a:t>. </a:t>
            </a:r>
          </a:p>
          <a:p>
            <a:pPr algn="l">
              <a:lnSpc>
                <a:spcPct val="100000"/>
              </a:lnSpc>
              <a:spcAft>
                <a:spcPts val="1200"/>
              </a:spcAft>
            </a:pPr>
            <a:r>
              <a:rPr lang="en-IN" sz="2800" b="0" i="0" dirty="0">
                <a:solidFill>
                  <a:srgbClr val="000000"/>
                </a:solidFill>
                <a:effectLst/>
              </a:rPr>
              <a:t>Every number (value) represents with 0 and 1 in this number system. </a:t>
            </a:r>
          </a:p>
          <a:p>
            <a:pPr algn="l">
              <a:lnSpc>
                <a:spcPct val="100000"/>
              </a:lnSpc>
              <a:spcAft>
                <a:spcPts val="1200"/>
              </a:spcAft>
            </a:pPr>
            <a:r>
              <a:rPr lang="en-IN" sz="2800" b="0" i="0" dirty="0">
                <a:solidFill>
                  <a:srgbClr val="000000"/>
                </a:solidFill>
                <a:effectLst/>
              </a:rPr>
              <a:t>The base of binary number system is 2, because it has only two digits.</a:t>
            </a:r>
          </a:p>
          <a:p>
            <a:endParaRPr lang="en-IN" dirty="0"/>
          </a:p>
        </p:txBody>
      </p:sp>
    </p:spTree>
    <p:extLst>
      <p:ext uri="{BB962C8B-B14F-4D97-AF65-F5344CB8AC3E}">
        <p14:creationId xmlns:p14="http://schemas.microsoft.com/office/powerpoint/2010/main" val="228748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3FFC-25A4-470C-BC34-59A7F7297051}"/>
              </a:ext>
            </a:extLst>
          </p:cNvPr>
          <p:cNvSpPr>
            <a:spLocks noGrp="1"/>
          </p:cNvSpPr>
          <p:nvPr>
            <p:ph type="title"/>
          </p:nvPr>
        </p:nvSpPr>
        <p:spPr/>
        <p:txBody>
          <a:bodyPr/>
          <a:lstStyle/>
          <a:p>
            <a:pPr algn="ctr"/>
            <a:r>
              <a:rPr lang="en-IN" b="1" i="0" u="none" strike="noStrike" dirty="0">
                <a:solidFill>
                  <a:schemeClr val="bg1"/>
                </a:solidFill>
                <a:effectLst/>
                <a:latin typeface="segoe ui" panose="020B0502040204020203" pitchFamily="34" charset="0"/>
              </a:rPr>
              <a:t>Octal number system</a:t>
            </a:r>
            <a:endParaRPr lang="en-IN" b="1" dirty="0">
              <a:solidFill>
                <a:schemeClr val="bg1"/>
              </a:solidFill>
            </a:endParaRPr>
          </a:p>
        </p:txBody>
      </p:sp>
      <p:sp>
        <p:nvSpPr>
          <p:cNvPr id="3" name="Content Placeholder 2">
            <a:extLst>
              <a:ext uri="{FF2B5EF4-FFF2-40B4-BE49-F238E27FC236}">
                <a16:creationId xmlns:a16="http://schemas.microsoft.com/office/drawing/2014/main" id="{C655B065-D3AA-4BF0-A030-71CC6465DE87}"/>
              </a:ext>
            </a:extLst>
          </p:cNvPr>
          <p:cNvSpPr>
            <a:spLocks noGrp="1"/>
          </p:cNvSpPr>
          <p:nvPr>
            <p:ph idx="1"/>
          </p:nvPr>
        </p:nvSpPr>
        <p:spPr>
          <a:xfrm>
            <a:off x="3629465" y="864108"/>
            <a:ext cx="8088923" cy="5120640"/>
          </a:xfrm>
        </p:spPr>
        <p:txBody>
          <a:bodyPr>
            <a:normAutofit/>
          </a:bodyPr>
          <a:lstStyle/>
          <a:p>
            <a:pPr marL="0" indent="0" algn="l">
              <a:buNone/>
            </a:pPr>
            <a:endParaRPr lang="en-IN" b="0" i="0" u="none" strike="noStrike" dirty="0">
              <a:solidFill>
                <a:srgbClr val="222222"/>
              </a:solidFill>
              <a:effectLst/>
              <a:latin typeface="segoe ui" panose="020B0502040204020203" pitchFamily="34" charset="0"/>
            </a:endParaRPr>
          </a:p>
          <a:p>
            <a:pPr algn="l">
              <a:lnSpc>
                <a:spcPct val="100000"/>
              </a:lnSpc>
              <a:spcAft>
                <a:spcPts val="1200"/>
              </a:spcAft>
            </a:pPr>
            <a:r>
              <a:rPr lang="en-IN" sz="2800" b="0" i="0" dirty="0">
                <a:solidFill>
                  <a:srgbClr val="000000"/>
                </a:solidFill>
                <a:effectLst/>
              </a:rPr>
              <a:t>Octal number system has only eight (8) digits from</a:t>
            </a:r>
            <a:r>
              <a:rPr lang="en-IN" sz="2800" b="1" i="0" dirty="0">
                <a:solidFill>
                  <a:srgbClr val="000000"/>
                </a:solidFill>
                <a:effectLst/>
              </a:rPr>
              <a:t> 0 to 7</a:t>
            </a:r>
            <a:r>
              <a:rPr lang="en-IN" sz="2800" b="0" i="0" dirty="0">
                <a:solidFill>
                  <a:srgbClr val="000000"/>
                </a:solidFill>
                <a:effectLst/>
              </a:rPr>
              <a:t>. </a:t>
            </a:r>
          </a:p>
          <a:p>
            <a:pPr algn="l">
              <a:lnSpc>
                <a:spcPct val="100000"/>
              </a:lnSpc>
              <a:spcAft>
                <a:spcPts val="1200"/>
              </a:spcAft>
            </a:pPr>
            <a:r>
              <a:rPr lang="en-IN" sz="2800" b="0" i="0" dirty="0">
                <a:solidFill>
                  <a:srgbClr val="000000"/>
                </a:solidFill>
                <a:effectLst/>
              </a:rPr>
              <a:t>Every number (value) represents with </a:t>
            </a:r>
            <a:r>
              <a:rPr lang="en-IN" sz="2800" b="1" i="0" dirty="0">
                <a:solidFill>
                  <a:srgbClr val="000000"/>
                </a:solidFill>
                <a:effectLst/>
              </a:rPr>
              <a:t>0,1,2,3,4,5,6 and 7 </a:t>
            </a:r>
            <a:r>
              <a:rPr lang="en-IN" sz="2800" b="0" i="0" dirty="0">
                <a:solidFill>
                  <a:srgbClr val="000000"/>
                </a:solidFill>
                <a:effectLst/>
              </a:rPr>
              <a:t>in this number system. </a:t>
            </a:r>
          </a:p>
          <a:p>
            <a:pPr algn="l">
              <a:lnSpc>
                <a:spcPct val="100000"/>
              </a:lnSpc>
              <a:spcAft>
                <a:spcPts val="1200"/>
              </a:spcAft>
            </a:pPr>
            <a:r>
              <a:rPr lang="en-IN" sz="2800" b="1" i="0" dirty="0">
                <a:solidFill>
                  <a:schemeClr val="tx1"/>
                </a:solidFill>
                <a:effectLst/>
              </a:rPr>
              <a:t>The base of octal number system is 8</a:t>
            </a:r>
            <a:r>
              <a:rPr lang="en-IN" sz="2800" b="0" i="0" dirty="0">
                <a:solidFill>
                  <a:srgbClr val="000000"/>
                </a:solidFill>
                <a:effectLst/>
              </a:rPr>
              <a:t>, because it has only 8 digits.</a:t>
            </a:r>
          </a:p>
          <a:p>
            <a:endParaRPr lang="en-IN" dirty="0"/>
          </a:p>
        </p:txBody>
      </p:sp>
    </p:spTree>
    <p:extLst>
      <p:ext uri="{BB962C8B-B14F-4D97-AF65-F5344CB8AC3E}">
        <p14:creationId xmlns:p14="http://schemas.microsoft.com/office/powerpoint/2010/main" val="249821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DC59-B70C-480B-A73E-9006A2A82A13}"/>
              </a:ext>
            </a:extLst>
          </p:cNvPr>
          <p:cNvSpPr>
            <a:spLocks noGrp="1"/>
          </p:cNvSpPr>
          <p:nvPr>
            <p:ph type="title"/>
          </p:nvPr>
        </p:nvSpPr>
        <p:spPr/>
        <p:txBody>
          <a:bodyPr/>
          <a:lstStyle/>
          <a:p>
            <a:pPr algn="ctr"/>
            <a:r>
              <a:rPr lang="en-IN" b="1" i="0" u="none" strike="noStrike" dirty="0">
                <a:solidFill>
                  <a:schemeClr val="bg1"/>
                </a:solidFill>
                <a:effectLst/>
                <a:latin typeface="segoe ui" panose="020B0502040204020203" pitchFamily="34" charset="0"/>
              </a:rPr>
              <a:t>Decimal number system</a:t>
            </a:r>
            <a:endParaRPr lang="en-IN" b="1" dirty="0">
              <a:solidFill>
                <a:schemeClr val="bg1"/>
              </a:solidFill>
            </a:endParaRPr>
          </a:p>
        </p:txBody>
      </p:sp>
      <p:sp>
        <p:nvSpPr>
          <p:cNvPr id="3" name="Content Placeholder 2">
            <a:extLst>
              <a:ext uri="{FF2B5EF4-FFF2-40B4-BE49-F238E27FC236}">
                <a16:creationId xmlns:a16="http://schemas.microsoft.com/office/drawing/2014/main" id="{98942759-CB10-4E76-8A75-B02480E12119}"/>
              </a:ext>
            </a:extLst>
          </p:cNvPr>
          <p:cNvSpPr>
            <a:spLocks noGrp="1"/>
          </p:cNvSpPr>
          <p:nvPr>
            <p:ph idx="1"/>
          </p:nvPr>
        </p:nvSpPr>
        <p:spPr>
          <a:xfrm>
            <a:off x="3573194" y="864108"/>
            <a:ext cx="8201464" cy="5120640"/>
          </a:xfrm>
        </p:spPr>
        <p:txBody>
          <a:bodyPr/>
          <a:lstStyle/>
          <a:p>
            <a:pPr marL="0" indent="0" algn="l">
              <a:buNone/>
            </a:pPr>
            <a:endParaRPr lang="en-IN" b="0" i="0" u="none" strike="noStrike" dirty="0">
              <a:solidFill>
                <a:srgbClr val="222222"/>
              </a:solidFill>
              <a:effectLst/>
              <a:latin typeface="segoe ui" panose="020B0502040204020203" pitchFamily="34" charset="0"/>
            </a:endParaRPr>
          </a:p>
          <a:p>
            <a:pPr algn="l">
              <a:lnSpc>
                <a:spcPct val="100000"/>
              </a:lnSpc>
              <a:spcAft>
                <a:spcPts val="1200"/>
              </a:spcAft>
            </a:pPr>
            <a:r>
              <a:rPr lang="en-IN" sz="3200" b="0" i="0" dirty="0">
                <a:solidFill>
                  <a:srgbClr val="000000"/>
                </a:solidFill>
                <a:effectLst/>
              </a:rPr>
              <a:t>Decimal number system has only ten (10) digits from</a:t>
            </a:r>
            <a:r>
              <a:rPr lang="en-IN" sz="3200" b="1" i="0" dirty="0">
                <a:solidFill>
                  <a:srgbClr val="000000"/>
                </a:solidFill>
                <a:effectLst/>
              </a:rPr>
              <a:t> 0 to 9</a:t>
            </a:r>
            <a:r>
              <a:rPr lang="en-IN" sz="3200" b="0" i="0" dirty="0">
                <a:solidFill>
                  <a:srgbClr val="000000"/>
                </a:solidFill>
                <a:effectLst/>
              </a:rPr>
              <a:t>.</a:t>
            </a:r>
          </a:p>
          <a:p>
            <a:pPr algn="l">
              <a:lnSpc>
                <a:spcPct val="100000"/>
              </a:lnSpc>
              <a:spcAft>
                <a:spcPts val="1200"/>
              </a:spcAft>
            </a:pPr>
            <a:r>
              <a:rPr lang="en-IN" sz="3200" b="0" i="0" dirty="0">
                <a:solidFill>
                  <a:srgbClr val="000000"/>
                </a:solidFill>
                <a:effectLst/>
              </a:rPr>
              <a:t> Every number (value) represents with </a:t>
            </a:r>
            <a:r>
              <a:rPr lang="en-IN" sz="3200" b="1" i="0" dirty="0">
                <a:solidFill>
                  <a:srgbClr val="000000"/>
                </a:solidFill>
                <a:effectLst/>
              </a:rPr>
              <a:t>0,1,2,3,4,5,6, 7,8 and 9 </a:t>
            </a:r>
            <a:r>
              <a:rPr lang="en-IN" sz="3200" b="0" i="0" dirty="0">
                <a:solidFill>
                  <a:srgbClr val="000000"/>
                </a:solidFill>
                <a:effectLst/>
              </a:rPr>
              <a:t>in this number system. </a:t>
            </a:r>
          </a:p>
          <a:p>
            <a:pPr algn="l">
              <a:lnSpc>
                <a:spcPct val="100000"/>
              </a:lnSpc>
              <a:spcAft>
                <a:spcPts val="1200"/>
              </a:spcAft>
            </a:pPr>
            <a:r>
              <a:rPr lang="en-IN" sz="3200" b="0" i="0" dirty="0">
                <a:solidFill>
                  <a:srgbClr val="000000"/>
                </a:solidFill>
                <a:effectLst/>
              </a:rPr>
              <a:t>The </a:t>
            </a:r>
            <a:r>
              <a:rPr lang="en-IN" sz="3200" b="1" i="0" dirty="0">
                <a:solidFill>
                  <a:srgbClr val="000000"/>
                </a:solidFill>
                <a:effectLst/>
              </a:rPr>
              <a:t>base of decimal number system is 10</a:t>
            </a:r>
            <a:r>
              <a:rPr lang="en-IN" sz="3200" b="0" i="0" dirty="0">
                <a:solidFill>
                  <a:srgbClr val="000000"/>
                </a:solidFill>
                <a:effectLst/>
              </a:rPr>
              <a:t>, because it has only 10 digits.</a:t>
            </a:r>
          </a:p>
          <a:p>
            <a:endParaRPr lang="en-IN" dirty="0"/>
          </a:p>
        </p:txBody>
      </p:sp>
    </p:spTree>
    <p:extLst>
      <p:ext uri="{BB962C8B-B14F-4D97-AF65-F5344CB8AC3E}">
        <p14:creationId xmlns:p14="http://schemas.microsoft.com/office/powerpoint/2010/main" val="3488245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FBFD-DA93-42EC-9931-E3EC13E3848C}"/>
              </a:ext>
            </a:extLst>
          </p:cNvPr>
          <p:cNvSpPr>
            <a:spLocks noGrp="1"/>
          </p:cNvSpPr>
          <p:nvPr>
            <p:ph type="title"/>
          </p:nvPr>
        </p:nvSpPr>
        <p:spPr/>
        <p:txBody>
          <a:bodyPr/>
          <a:lstStyle/>
          <a:p>
            <a:pPr algn="ctr"/>
            <a:r>
              <a:rPr lang="en-IN" b="1" i="0" u="none" strike="noStrike" dirty="0">
                <a:solidFill>
                  <a:schemeClr val="bg1"/>
                </a:solidFill>
                <a:effectLst/>
                <a:latin typeface="segoe ui" panose="020B0502040204020203" pitchFamily="34" charset="0"/>
              </a:rPr>
              <a:t>Hexadecimal number system</a:t>
            </a:r>
            <a:br>
              <a:rPr lang="en-IN" b="1" i="0" u="none" strike="noStrike" dirty="0">
                <a:solidFill>
                  <a:schemeClr val="bg1"/>
                </a:solidFill>
                <a:effectLst/>
                <a:latin typeface="segoe ui" panose="020B0502040204020203" pitchFamily="34"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id="{83E501DC-542A-44B9-A069-0AEC9532AEE5}"/>
              </a:ext>
            </a:extLst>
          </p:cNvPr>
          <p:cNvSpPr>
            <a:spLocks noGrp="1"/>
          </p:cNvSpPr>
          <p:nvPr>
            <p:ph idx="1"/>
          </p:nvPr>
        </p:nvSpPr>
        <p:spPr>
          <a:xfrm>
            <a:off x="3559126" y="516193"/>
            <a:ext cx="8257736" cy="6061587"/>
          </a:xfrm>
        </p:spPr>
        <p:txBody>
          <a:bodyPr>
            <a:normAutofit/>
          </a:bodyPr>
          <a:lstStyle/>
          <a:p>
            <a:pPr algn="l">
              <a:lnSpc>
                <a:spcPct val="100000"/>
              </a:lnSpc>
              <a:spcAft>
                <a:spcPts val="1200"/>
              </a:spcAft>
            </a:pPr>
            <a:r>
              <a:rPr lang="en-IN" sz="3200" b="0" i="0" dirty="0">
                <a:solidFill>
                  <a:srgbClr val="000000"/>
                </a:solidFill>
                <a:effectLst/>
              </a:rPr>
              <a:t>A Hexadecimal number system has sixteen (16) alphanumeric values from </a:t>
            </a:r>
            <a:r>
              <a:rPr lang="en-IN" sz="3200" b="1" i="0" dirty="0">
                <a:solidFill>
                  <a:srgbClr val="000000"/>
                </a:solidFill>
                <a:effectLst/>
              </a:rPr>
              <a:t>0 to 9</a:t>
            </a:r>
            <a:r>
              <a:rPr lang="en-IN" sz="3200" b="0" i="0" dirty="0">
                <a:solidFill>
                  <a:srgbClr val="000000"/>
                </a:solidFill>
                <a:effectLst/>
              </a:rPr>
              <a:t> and </a:t>
            </a:r>
            <a:r>
              <a:rPr lang="en-IN" sz="3200" b="1" i="0" dirty="0">
                <a:solidFill>
                  <a:srgbClr val="000000"/>
                </a:solidFill>
                <a:effectLst/>
              </a:rPr>
              <a:t>A to F</a:t>
            </a:r>
            <a:r>
              <a:rPr lang="en-IN" sz="3200" b="0" i="0" dirty="0">
                <a:solidFill>
                  <a:srgbClr val="000000"/>
                </a:solidFill>
                <a:effectLst/>
              </a:rPr>
              <a:t>. </a:t>
            </a:r>
          </a:p>
          <a:p>
            <a:pPr algn="l">
              <a:lnSpc>
                <a:spcPct val="100000"/>
              </a:lnSpc>
              <a:spcAft>
                <a:spcPts val="1200"/>
              </a:spcAft>
            </a:pPr>
            <a:r>
              <a:rPr lang="en-IN" sz="3200" b="0" i="0" dirty="0">
                <a:solidFill>
                  <a:srgbClr val="000000"/>
                </a:solidFill>
                <a:effectLst/>
              </a:rPr>
              <a:t>Every number (value) represents with </a:t>
            </a:r>
            <a:r>
              <a:rPr lang="en-IN" sz="3200" b="1" i="0" dirty="0">
                <a:solidFill>
                  <a:srgbClr val="000000"/>
                </a:solidFill>
                <a:effectLst/>
              </a:rPr>
              <a:t>0,1,2,3,4,5,6, 7,8,9,A,B,C,D,E and F </a:t>
            </a:r>
            <a:r>
              <a:rPr lang="en-IN" sz="3200" b="0" i="0" dirty="0">
                <a:solidFill>
                  <a:srgbClr val="000000"/>
                </a:solidFill>
                <a:effectLst/>
              </a:rPr>
              <a:t>in this number system. </a:t>
            </a:r>
          </a:p>
          <a:p>
            <a:pPr algn="l">
              <a:lnSpc>
                <a:spcPct val="100000"/>
              </a:lnSpc>
              <a:spcAft>
                <a:spcPts val="1200"/>
              </a:spcAft>
            </a:pPr>
            <a:r>
              <a:rPr lang="en-IN" sz="3200" b="0" i="0" dirty="0">
                <a:solidFill>
                  <a:srgbClr val="000000"/>
                </a:solidFill>
                <a:effectLst/>
              </a:rPr>
              <a:t>The </a:t>
            </a:r>
            <a:r>
              <a:rPr lang="en-IN" sz="3200" b="1" i="0" dirty="0">
                <a:solidFill>
                  <a:srgbClr val="000000"/>
                </a:solidFill>
                <a:effectLst/>
              </a:rPr>
              <a:t>base of hexadecimal number system is 16</a:t>
            </a:r>
            <a:r>
              <a:rPr lang="en-IN" sz="3200" b="0" i="0" dirty="0">
                <a:solidFill>
                  <a:srgbClr val="000000"/>
                </a:solidFill>
                <a:effectLst/>
              </a:rPr>
              <a:t>, because it has 16 alphanumeric values. </a:t>
            </a:r>
          </a:p>
          <a:p>
            <a:pPr algn="l">
              <a:lnSpc>
                <a:spcPct val="100000"/>
              </a:lnSpc>
              <a:spcAft>
                <a:spcPts val="1200"/>
              </a:spcAft>
            </a:pPr>
            <a:r>
              <a:rPr lang="en-IN" sz="3200" b="0" i="0" dirty="0">
                <a:solidFill>
                  <a:srgbClr val="000000"/>
                </a:solidFill>
                <a:effectLst/>
              </a:rPr>
              <a:t>Here </a:t>
            </a:r>
            <a:r>
              <a:rPr lang="en-IN" sz="3200" b="1" i="0" dirty="0">
                <a:solidFill>
                  <a:srgbClr val="000000"/>
                </a:solidFill>
                <a:effectLst/>
              </a:rPr>
              <a:t>A is 10</a:t>
            </a:r>
            <a:r>
              <a:rPr lang="en-IN" sz="3200" b="0" i="0" dirty="0">
                <a:solidFill>
                  <a:srgbClr val="000000"/>
                </a:solidFill>
                <a:effectLst/>
              </a:rPr>
              <a:t>, </a:t>
            </a:r>
            <a:r>
              <a:rPr lang="en-IN" sz="3200" b="1" i="0" dirty="0">
                <a:solidFill>
                  <a:srgbClr val="000000"/>
                </a:solidFill>
                <a:effectLst/>
              </a:rPr>
              <a:t>B is 11</a:t>
            </a:r>
            <a:r>
              <a:rPr lang="en-IN" sz="3200" b="0" i="0" dirty="0">
                <a:solidFill>
                  <a:srgbClr val="000000"/>
                </a:solidFill>
                <a:effectLst/>
              </a:rPr>
              <a:t>, </a:t>
            </a:r>
            <a:r>
              <a:rPr lang="en-IN" sz="3200" b="1" i="0" dirty="0">
                <a:solidFill>
                  <a:srgbClr val="000000"/>
                </a:solidFill>
                <a:effectLst/>
              </a:rPr>
              <a:t>C is 12</a:t>
            </a:r>
            <a:r>
              <a:rPr lang="en-IN" sz="3200" b="0" i="0" dirty="0">
                <a:solidFill>
                  <a:srgbClr val="000000"/>
                </a:solidFill>
                <a:effectLst/>
              </a:rPr>
              <a:t>, </a:t>
            </a:r>
            <a:r>
              <a:rPr lang="en-IN" sz="3200" b="1" i="0" dirty="0">
                <a:solidFill>
                  <a:srgbClr val="000000"/>
                </a:solidFill>
                <a:effectLst/>
              </a:rPr>
              <a:t>D is 13</a:t>
            </a:r>
            <a:r>
              <a:rPr lang="en-IN" sz="3200" b="0" i="0" dirty="0">
                <a:solidFill>
                  <a:srgbClr val="000000"/>
                </a:solidFill>
                <a:effectLst/>
              </a:rPr>
              <a:t>, </a:t>
            </a:r>
            <a:r>
              <a:rPr lang="en-IN" sz="3200" b="1" i="0" dirty="0">
                <a:solidFill>
                  <a:srgbClr val="000000"/>
                </a:solidFill>
                <a:effectLst/>
              </a:rPr>
              <a:t>E is 14</a:t>
            </a:r>
            <a:r>
              <a:rPr lang="en-IN" sz="3200" b="0" i="0" dirty="0">
                <a:solidFill>
                  <a:srgbClr val="000000"/>
                </a:solidFill>
                <a:effectLst/>
              </a:rPr>
              <a:t> and </a:t>
            </a:r>
            <a:r>
              <a:rPr lang="en-IN" sz="3200" b="1" i="0" dirty="0">
                <a:solidFill>
                  <a:srgbClr val="000000"/>
                </a:solidFill>
                <a:effectLst/>
              </a:rPr>
              <a:t>F is 15</a:t>
            </a:r>
            <a:r>
              <a:rPr lang="en-IN" sz="3200" b="0" i="0" dirty="0">
                <a:solidFill>
                  <a:srgbClr val="000000"/>
                </a:solidFill>
                <a:effectLst/>
              </a:rPr>
              <a:t>.</a:t>
            </a:r>
          </a:p>
          <a:p>
            <a:endParaRPr lang="en-IN" dirty="0"/>
          </a:p>
        </p:txBody>
      </p:sp>
    </p:spTree>
    <p:extLst>
      <p:ext uri="{BB962C8B-B14F-4D97-AF65-F5344CB8AC3E}">
        <p14:creationId xmlns:p14="http://schemas.microsoft.com/office/powerpoint/2010/main" val="3347278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C07E-586C-4D70-AB99-76757666D726}"/>
              </a:ext>
            </a:extLst>
          </p:cNvPr>
          <p:cNvSpPr>
            <a:spLocks noGrp="1"/>
          </p:cNvSpPr>
          <p:nvPr>
            <p:ph type="title"/>
          </p:nvPr>
        </p:nvSpPr>
        <p:spPr/>
        <p:txBody>
          <a:bodyPr/>
          <a:lstStyle/>
          <a:p>
            <a:pPr algn="ctr"/>
            <a:r>
              <a:rPr lang="en-US" b="1" dirty="0">
                <a:solidFill>
                  <a:schemeClr val="bg1"/>
                </a:solidFill>
              </a:rPr>
              <a:t>Table of number system </a:t>
            </a:r>
            <a:endParaRPr lang="en-IN" b="1" dirty="0">
              <a:solidFill>
                <a:schemeClr val="bg1"/>
              </a:solidFill>
            </a:endParaRPr>
          </a:p>
        </p:txBody>
      </p:sp>
      <p:sp>
        <p:nvSpPr>
          <p:cNvPr id="3" name="Content Placeholder 2">
            <a:extLst>
              <a:ext uri="{FF2B5EF4-FFF2-40B4-BE49-F238E27FC236}">
                <a16:creationId xmlns:a16="http://schemas.microsoft.com/office/drawing/2014/main" id="{6F6076EE-8830-4946-813E-AA5F1150C480}"/>
              </a:ext>
            </a:extLst>
          </p:cNvPr>
          <p:cNvSpPr>
            <a:spLocks noGrp="1"/>
          </p:cNvSpPr>
          <p:nvPr>
            <p:ph idx="1"/>
          </p:nvPr>
        </p:nvSpPr>
        <p:spPr>
          <a:xfrm>
            <a:off x="3502855" y="494627"/>
            <a:ext cx="8436225" cy="5490121"/>
          </a:xfrm>
        </p:spPr>
        <p:txBody>
          <a:bodyPr/>
          <a:lstStyle/>
          <a:p>
            <a:pPr marL="0" indent="0">
              <a:buNone/>
            </a:pPr>
            <a:r>
              <a:rPr lang="en-IN" b="1" i="0" dirty="0">
                <a:solidFill>
                  <a:srgbClr val="000000"/>
                </a:solidFill>
                <a:effectLst/>
                <a:latin typeface="segoe ui" panose="020B0502040204020203" pitchFamily="34" charset="0"/>
              </a:rPr>
              <a:t>Table of the Numbers Systems for C language representation:</a:t>
            </a:r>
          </a:p>
          <a:p>
            <a:pPr marL="0" indent="0">
              <a:buNone/>
            </a:pPr>
            <a:endParaRPr lang="en-IN" b="1" i="0" dirty="0">
              <a:solidFill>
                <a:srgbClr val="000000"/>
              </a:solidFill>
              <a:effectLst/>
              <a:latin typeface="segoe ui" panose="020B0502040204020203" pitchFamily="34" charset="0"/>
            </a:endParaRPr>
          </a:p>
          <a:p>
            <a:pPr marL="0" indent="0">
              <a:buNone/>
            </a:pPr>
            <a:endParaRPr lang="en-IN" b="1" dirty="0">
              <a:solidFill>
                <a:srgbClr val="000000"/>
              </a:solidFill>
              <a:latin typeface="segoe ui" panose="020B0502040204020203" pitchFamily="34" charset="0"/>
            </a:endParaRPr>
          </a:p>
          <a:p>
            <a:pPr marL="0" indent="0">
              <a:buNone/>
            </a:pPr>
            <a:endParaRPr lang="en-IN" b="1" i="0" dirty="0">
              <a:solidFill>
                <a:srgbClr val="000000"/>
              </a:solidFill>
              <a:effectLst/>
              <a:latin typeface="segoe ui" panose="020B0502040204020203" pitchFamily="34" charset="0"/>
            </a:endParaRPr>
          </a:p>
          <a:p>
            <a:pPr marL="0" indent="0">
              <a:buNone/>
            </a:pPr>
            <a:endParaRPr lang="en-IN" b="1" dirty="0">
              <a:solidFill>
                <a:srgbClr val="000000"/>
              </a:solidFill>
              <a:latin typeface="segoe ui" panose="020B0502040204020203" pitchFamily="34" charset="0"/>
            </a:endParaRPr>
          </a:p>
          <a:p>
            <a:pPr marL="0" indent="0">
              <a:buNone/>
            </a:pPr>
            <a:endParaRPr lang="en-IN" b="1" i="0" dirty="0">
              <a:solidFill>
                <a:srgbClr val="000000"/>
              </a:solidFill>
              <a:effectLst/>
              <a:latin typeface="segoe ui" panose="020B0502040204020203" pitchFamily="34" charset="0"/>
            </a:endParaRPr>
          </a:p>
          <a:p>
            <a:pPr marL="0" indent="0">
              <a:buNone/>
            </a:pPr>
            <a:endParaRPr lang="en-IN" b="1" dirty="0">
              <a:solidFill>
                <a:srgbClr val="000000"/>
              </a:solidFill>
              <a:latin typeface="segoe ui" panose="020B0502040204020203" pitchFamily="34" charset="0"/>
            </a:endParaRPr>
          </a:p>
          <a:p>
            <a:pPr marL="0" indent="0">
              <a:buNone/>
            </a:pPr>
            <a:endParaRPr lang="en-IN" b="1" i="0" dirty="0">
              <a:solidFill>
                <a:srgbClr val="000000"/>
              </a:solidFill>
              <a:effectLst/>
              <a:latin typeface="segoe ui" panose="020B0502040204020203" pitchFamily="34" charset="0"/>
            </a:endParaRPr>
          </a:p>
          <a:p>
            <a:pPr marL="0" indent="0">
              <a:buNone/>
            </a:pPr>
            <a:endParaRPr lang="en-IN" b="1" i="0" dirty="0">
              <a:solidFill>
                <a:srgbClr val="000000"/>
              </a:solidFill>
              <a:effectLst/>
              <a:latin typeface="segoe ui" panose="020B0502040204020203" pitchFamily="34" charset="0"/>
            </a:endParaRPr>
          </a:p>
          <a:p>
            <a:pPr marL="0" indent="0">
              <a:buNone/>
            </a:pPr>
            <a:endParaRPr lang="en-IN" dirty="0"/>
          </a:p>
        </p:txBody>
      </p:sp>
      <p:graphicFrame>
        <p:nvGraphicFramePr>
          <p:cNvPr id="8" name="Table 7">
            <a:extLst>
              <a:ext uri="{FF2B5EF4-FFF2-40B4-BE49-F238E27FC236}">
                <a16:creationId xmlns:a16="http://schemas.microsoft.com/office/drawing/2014/main" id="{EBED5BC2-1356-42E1-A439-D362BF8DF287}"/>
              </a:ext>
            </a:extLst>
          </p:cNvPr>
          <p:cNvGraphicFramePr>
            <a:graphicFrameLocks noGrp="1"/>
          </p:cNvGraphicFramePr>
          <p:nvPr>
            <p:extLst>
              <p:ext uri="{D42A27DB-BD31-4B8C-83A1-F6EECF244321}">
                <p14:modId xmlns:p14="http://schemas.microsoft.com/office/powerpoint/2010/main" val="3323780070"/>
              </p:ext>
            </p:extLst>
          </p:nvPr>
        </p:nvGraphicFramePr>
        <p:xfrm>
          <a:off x="3732776" y="1484305"/>
          <a:ext cx="7976381" cy="4500443"/>
        </p:xfrm>
        <a:graphic>
          <a:graphicData uri="http://schemas.openxmlformats.org/drawingml/2006/table">
            <a:tbl>
              <a:tblPr firstRow="1" firstCol="1" bandRow="1">
                <a:tableStyleId>{5C22544A-7EE6-4342-B048-85BDC9FD1C3A}</a:tableStyleId>
              </a:tblPr>
              <a:tblGrid>
                <a:gridCol w="1698703">
                  <a:extLst>
                    <a:ext uri="{9D8B030D-6E8A-4147-A177-3AD203B41FA5}">
                      <a16:colId xmlns:a16="http://schemas.microsoft.com/office/drawing/2014/main" val="2967880670"/>
                    </a:ext>
                  </a:extLst>
                </a:gridCol>
                <a:gridCol w="794116">
                  <a:extLst>
                    <a:ext uri="{9D8B030D-6E8A-4147-A177-3AD203B41FA5}">
                      <a16:colId xmlns:a16="http://schemas.microsoft.com/office/drawing/2014/main" val="312244257"/>
                    </a:ext>
                  </a:extLst>
                </a:gridCol>
                <a:gridCol w="1797168">
                  <a:extLst>
                    <a:ext uri="{9D8B030D-6E8A-4147-A177-3AD203B41FA5}">
                      <a16:colId xmlns:a16="http://schemas.microsoft.com/office/drawing/2014/main" val="1645464987"/>
                    </a:ext>
                  </a:extLst>
                </a:gridCol>
                <a:gridCol w="1493770">
                  <a:extLst>
                    <a:ext uri="{9D8B030D-6E8A-4147-A177-3AD203B41FA5}">
                      <a16:colId xmlns:a16="http://schemas.microsoft.com/office/drawing/2014/main" val="2604839427"/>
                    </a:ext>
                  </a:extLst>
                </a:gridCol>
                <a:gridCol w="2192624">
                  <a:extLst>
                    <a:ext uri="{9D8B030D-6E8A-4147-A177-3AD203B41FA5}">
                      <a16:colId xmlns:a16="http://schemas.microsoft.com/office/drawing/2014/main" val="3976355557"/>
                    </a:ext>
                  </a:extLst>
                </a:gridCol>
              </a:tblGrid>
              <a:tr h="824364">
                <a:tc>
                  <a:txBody>
                    <a:bodyPr/>
                    <a:lstStyle/>
                    <a:p>
                      <a:pPr>
                        <a:lnSpc>
                          <a:spcPct val="107000"/>
                        </a:lnSpc>
                        <a:spcAft>
                          <a:spcPts val="800"/>
                        </a:spcAft>
                      </a:pPr>
                      <a:r>
                        <a:rPr lang="en-IN" sz="1600">
                          <a:effectLst/>
                        </a:rPr>
                        <a:t>Number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57150" marB="57150"/>
                </a:tc>
                <a:tc>
                  <a:txBody>
                    <a:bodyPr/>
                    <a:lstStyle/>
                    <a:p>
                      <a:pPr>
                        <a:lnSpc>
                          <a:spcPct val="107000"/>
                        </a:lnSpc>
                        <a:spcAft>
                          <a:spcPts val="800"/>
                        </a:spcAft>
                      </a:pPr>
                      <a:r>
                        <a:rPr lang="en-IN" sz="1600">
                          <a:effectLst/>
                        </a:rPr>
                        <a:t>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Used digits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Example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C Language assignment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extLst>
                  <a:ext uri="{0D108BD9-81ED-4DB2-BD59-A6C34878D82A}">
                    <a16:rowId xmlns:a16="http://schemas.microsoft.com/office/drawing/2014/main" val="3047948557"/>
                  </a:ext>
                </a:extLst>
              </a:tr>
              <a:tr h="824364">
                <a:tc>
                  <a:txBody>
                    <a:bodyPr/>
                    <a:lstStyle/>
                    <a:p>
                      <a:pPr>
                        <a:lnSpc>
                          <a:spcPct val="107000"/>
                        </a:lnSpc>
                        <a:spcAft>
                          <a:spcPts val="800"/>
                        </a:spcAft>
                      </a:pPr>
                      <a:r>
                        <a:rPr lang="en-IN" sz="1600" dirty="0">
                          <a:effectLst/>
                        </a:rPr>
                        <a:t>Binary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57150" marB="57150"/>
                </a:tc>
                <a:tc>
                  <a:txBody>
                    <a:bodyPr/>
                    <a:lstStyle/>
                    <a:p>
                      <a:pPr>
                        <a:lnSpc>
                          <a:spcPct val="107000"/>
                        </a:lnSpc>
                        <a:spcAft>
                          <a:spcPts val="800"/>
                        </a:spcAft>
                      </a:pPr>
                      <a:r>
                        <a:rPr lang="en-IN" sz="16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(11110000)</a:t>
                      </a:r>
                      <a:r>
                        <a:rPr lang="en-IN" sz="1600" baseline="-250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int val=0b11110000;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extLst>
                  <a:ext uri="{0D108BD9-81ED-4DB2-BD59-A6C34878D82A}">
                    <a16:rowId xmlns:a16="http://schemas.microsoft.com/office/drawing/2014/main" val="1508278002"/>
                  </a:ext>
                </a:extLst>
              </a:tr>
              <a:tr h="708650">
                <a:tc>
                  <a:txBody>
                    <a:bodyPr/>
                    <a:lstStyle/>
                    <a:p>
                      <a:pPr>
                        <a:lnSpc>
                          <a:spcPct val="107000"/>
                        </a:lnSpc>
                        <a:spcAft>
                          <a:spcPts val="800"/>
                        </a:spcAft>
                      </a:pPr>
                      <a:r>
                        <a:rPr lang="en-IN" sz="1600" dirty="0">
                          <a:effectLst/>
                        </a:rPr>
                        <a:t>Octal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57150" marB="57150"/>
                </a:tc>
                <a:tc>
                  <a:txBody>
                    <a:bodyPr/>
                    <a:lstStyle/>
                    <a:p>
                      <a:pPr>
                        <a:lnSpc>
                          <a:spcPct val="107000"/>
                        </a:lnSpc>
                        <a:spcAft>
                          <a:spcPts val="800"/>
                        </a:spcAft>
                      </a:pPr>
                      <a:r>
                        <a:rPr lang="en-IN" sz="16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0,1,2,3,4,5,6,7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(360)</a:t>
                      </a:r>
                      <a:r>
                        <a:rPr lang="en-IN" sz="1600" baseline="-250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int val=0360;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extLst>
                  <a:ext uri="{0D108BD9-81ED-4DB2-BD59-A6C34878D82A}">
                    <a16:rowId xmlns:a16="http://schemas.microsoft.com/office/drawing/2014/main" val="707583270"/>
                  </a:ext>
                </a:extLst>
              </a:tr>
              <a:tr h="974288">
                <a:tc>
                  <a:txBody>
                    <a:bodyPr/>
                    <a:lstStyle/>
                    <a:p>
                      <a:pPr>
                        <a:lnSpc>
                          <a:spcPct val="107000"/>
                        </a:lnSpc>
                        <a:spcAft>
                          <a:spcPts val="800"/>
                        </a:spcAft>
                      </a:pPr>
                      <a:r>
                        <a:rPr lang="en-IN" sz="1600">
                          <a:effectLst/>
                        </a:rPr>
                        <a:t>Decimal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57150" marB="57150"/>
                </a:tc>
                <a:tc>
                  <a:txBody>
                    <a:bodyPr/>
                    <a:lstStyle/>
                    <a:p>
                      <a:pPr>
                        <a:lnSpc>
                          <a:spcPct val="107000"/>
                        </a:lnSpc>
                        <a:spcAft>
                          <a:spcPts val="800"/>
                        </a:spcAft>
                      </a:pPr>
                      <a:r>
                        <a:rPr lang="en-IN" sz="16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a:effectLst/>
                        </a:rPr>
                        <a:t>0,1,2,3,4,5,6,7,8,9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(240)</a:t>
                      </a:r>
                      <a:r>
                        <a:rPr lang="en-IN" sz="1600" baseline="-250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int </a:t>
                      </a:r>
                      <a:r>
                        <a:rPr lang="en-IN" sz="1600" dirty="0" err="1">
                          <a:effectLst/>
                        </a:rPr>
                        <a:t>val</a:t>
                      </a:r>
                      <a:r>
                        <a:rPr lang="en-IN" sz="1600" dirty="0">
                          <a:effectLst/>
                        </a:rPr>
                        <a:t>=240;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extLst>
                  <a:ext uri="{0D108BD9-81ED-4DB2-BD59-A6C34878D82A}">
                    <a16:rowId xmlns:a16="http://schemas.microsoft.com/office/drawing/2014/main" val="2133701727"/>
                  </a:ext>
                </a:extLst>
              </a:tr>
              <a:tr h="1168777">
                <a:tc>
                  <a:txBody>
                    <a:bodyPr/>
                    <a:lstStyle/>
                    <a:p>
                      <a:pPr>
                        <a:lnSpc>
                          <a:spcPct val="107000"/>
                        </a:lnSpc>
                        <a:spcAft>
                          <a:spcPts val="800"/>
                        </a:spcAft>
                      </a:pPr>
                      <a:r>
                        <a:rPr lang="en-IN" sz="1600" dirty="0">
                          <a:effectLst/>
                        </a:rPr>
                        <a:t>Hexadecimal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57150" marB="57150"/>
                </a:tc>
                <a:tc>
                  <a:txBody>
                    <a:bodyPr/>
                    <a:lstStyle/>
                    <a:p>
                      <a:pPr>
                        <a:lnSpc>
                          <a:spcPct val="107000"/>
                        </a:lnSpc>
                        <a:spcAft>
                          <a:spcPts val="800"/>
                        </a:spcAft>
                      </a:pPr>
                      <a:r>
                        <a:rPr lang="en-IN" sz="16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0,1,2,3,4,5,6,7,8,9,</a:t>
                      </a:r>
                      <a:br>
                        <a:rPr lang="en-IN" sz="1600" dirty="0">
                          <a:effectLst/>
                        </a:rPr>
                      </a:br>
                      <a:r>
                        <a:rPr lang="en-IN" sz="1600" dirty="0">
                          <a:effectLst/>
                        </a:rPr>
                        <a:t>A,B,C,D,E,F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(F0)</a:t>
                      </a:r>
                      <a:r>
                        <a:rPr lang="en-IN" sz="1600" baseline="-25000" dirty="0">
                          <a:effectLst/>
                        </a:rPr>
                        <a:t>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tc>
                  <a:txBody>
                    <a:bodyPr/>
                    <a:lstStyle/>
                    <a:p>
                      <a:pPr>
                        <a:lnSpc>
                          <a:spcPct val="107000"/>
                        </a:lnSpc>
                        <a:spcAft>
                          <a:spcPts val="800"/>
                        </a:spcAft>
                      </a:pPr>
                      <a:r>
                        <a:rPr lang="en-IN" sz="1600" dirty="0">
                          <a:effectLst/>
                        </a:rPr>
                        <a:t>int </a:t>
                      </a:r>
                      <a:r>
                        <a:rPr lang="en-IN" sz="1600" dirty="0" err="1">
                          <a:effectLst/>
                        </a:rPr>
                        <a:t>val</a:t>
                      </a:r>
                      <a:r>
                        <a:rPr lang="en-IN" sz="1600" dirty="0">
                          <a:effectLst/>
                        </a:rPr>
                        <a:t>=0xF0;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57150" marB="57150"/>
                </a:tc>
                <a:extLst>
                  <a:ext uri="{0D108BD9-81ED-4DB2-BD59-A6C34878D82A}">
                    <a16:rowId xmlns:a16="http://schemas.microsoft.com/office/drawing/2014/main" val="2191673526"/>
                  </a:ext>
                </a:extLst>
              </a:tr>
            </a:tbl>
          </a:graphicData>
        </a:graphic>
      </p:graphicFrame>
    </p:spTree>
    <p:extLst>
      <p:ext uri="{BB962C8B-B14F-4D97-AF65-F5344CB8AC3E}">
        <p14:creationId xmlns:p14="http://schemas.microsoft.com/office/powerpoint/2010/main" val="1608673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D914-5656-4055-BB09-367B8845DB99}"/>
              </a:ext>
            </a:extLst>
          </p:cNvPr>
          <p:cNvSpPr>
            <a:spLocks noGrp="1"/>
          </p:cNvSpPr>
          <p:nvPr>
            <p:ph type="title"/>
          </p:nvPr>
        </p:nvSpPr>
        <p:spPr/>
        <p:txBody>
          <a:bodyPr/>
          <a:lstStyle/>
          <a:p>
            <a:pPr algn="ctr"/>
            <a:r>
              <a:rPr lang="en-IN" b="1" dirty="0"/>
              <a:t>Number System Conversions</a:t>
            </a:r>
            <a:br>
              <a:rPr lang="en-IN" b="1" dirty="0"/>
            </a:br>
            <a:endParaRPr lang="en-IN" b="1" dirty="0"/>
          </a:p>
        </p:txBody>
      </p:sp>
      <p:sp>
        <p:nvSpPr>
          <p:cNvPr id="3" name="Content Placeholder 2">
            <a:extLst>
              <a:ext uri="{FF2B5EF4-FFF2-40B4-BE49-F238E27FC236}">
                <a16:creationId xmlns:a16="http://schemas.microsoft.com/office/drawing/2014/main" id="{B3E9DA4A-179C-41C4-B483-64C83F971B29}"/>
              </a:ext>
            </a:extLst>
          </p:cNvPr>
          <p:cNvSpPr>
            <a:spLocks noGrp="1"/>
          </p:cNvSpPr>
          <p:nvPr>
            <p:ph idx="1"/>
          </p:nvPr>
        </p:nvSpPr>
        <p:spPr>
          <a:xfrm>
            <a:off x="3756074" y="864108"/>
            <a:ext cx="7962314" cy="5120640"/>
          </a:xfrm>
        </p:spPr>
        <p:txBody>
          <a:bodyPr>
            <a:normAutofit/>
          </a:bodyPr>
          <a:lstStyle/>
          <a:p>
            <a:pPr marL="0" indent="0">
              <a:lnSpc>
                <a:spcPct val="100000"/>
              </a:lnSpc>
              <a:spcBef>
                <a:spcPts val="600"/>
              </a:spcBef>
              <a:spcAft>
                <a:spcPts val="600"/>
              </a:spcAft>
              <a:buNone/>
            </a:pPr>
            <a:endParaRPr lang="en-IN" sz="3200" dirty="0">
              <a:solidFill>
                <a:schemeClr val="tx1"/>
              </a:solidFill>
            </a:endParaRPr>
          </a:p>
          <a:p>
            <a:pPr marL="0" indent="0">
              <a:lnSpc>
                <a:spcPct val="100000"/>
              </a:lnSpc>
              <a:spcBef>
                <a:spcPts val="600"/>
              </a:spcBef>
              <a:spcAft>
                <a:spcPts val="600"/>
              </a:spcAft>
              <a:buNone/>
            </a:pPr>
            <a:r>
              <a:rPr lang="en-IN" sz="3200" dirty="0">
                <a:solidFill>
                  <a:schemeClr val="tx1"/>
                </a:solidFill>
              </a:rPr>
              <a:t>Types of conversion:</a:t>
            </a:r>
          </a:p>
          <a:p>
            <a:pPr lvl="1">
              <a:lnSpc>
                <a:spcPct val="100000"/>
              </a:lnSpc>
              <a:spcBef>
                <a:spcPts val="600"/>
              </a:spcBef>
              <a:spcAft>
                <a:spcPts val="600"/>
              </a:spcAft>
            </a:pPr>
            <a:r>
              <a:rPr lang="en-IN" sz="3200" dirty="0">
                <a:solidFill>
                  <a:schemeClr val="tx1"/>
                </a:solidFill>
              </a:rPr>
              <a:t>Decimal Number System to Other Base</a:t>
            </a:r>
          </a:p>
          <a:p>
            <a:pPr lvl="1">
              <a:lnSpc>
                <a:spcPct val="100000"/>
              </a:lnSpc>
              <a:spcBef>
                <a:spcPts val="600"/>
              </a:spcBef>
              <a:spcAft>
                <a:spcPts val="600"/>
              </a:spcAft>
            </a:pPr>
            <a:r>
              <a:rPr lang="en-IN" sz="3200" dirty="0">
                <a:solidFill>
                  <a:schemeClr val="tx1"/>
                </a:solidFill>
              </a:rPr>
              <a:t>Other Base to Decimal Number System</a:t>
            </a:r>
          </a:p>
          <a:p>
            <a:pPr lvl="1">
              <a:lnSpc>
                <a:spcPct val="100000"/>
              </a:lnSpc>
              <a:spcBef>
                <a:spcPts val="600"/>
              </a:spcBef>
              <a:spcAft>
                <a:spcPts val="600"/>
              </a:spcAft>
            </a:pPr>
            <a:r>
              <a:rPr lang="en-IN" sz="3200" dirty="0">
                <a:solidFill>
                  <a:schemeClr val="tx1"/>
                </a:solidFill>
              </a:rPr>
              <a:t>Other Base to Other Base</a:t>
            </a:r>
          </a:p>
          <a:p>
            <a:pPr marL="0" indent="0">
              <a:lnSpc>
                <a:spcPct val="100000"/>
              </a:lnSpc>
              <a:spcBef>
                <a:spcPts val="600"/>
              </a:spcBef>
              <a:spcAft>
                <a:spcPts val="600"/>
              </a:spcAft>
              <a:buNone/>
            </a:pPr>
            <a:endParaRPr lang="en-IN" sz="3200" dirty="0">
              <a:solidFill>
                <a:schemeClr val="tx1"/>
              </a:solidFill>
            </a:endParaRPr>
          </a:p>
          <a:p>
            <a:pPr marL="0" indent="0">
              <a:spcBef>
                <a:spcPts val="600"/>
              </a:spcBef>
              <a:spcAft>
                <a:spcPts val="600"/>
              </a:spcAft>
              <a:buNone/>
            </a:pPr>
            <a:endParaRPr lang="en-IN" sz="3200" dirty="0">
              <a:solidFill>
                <a:schemeClr val="tx1"/>
              </a:solidFill>
            </a:endParaRPr>
          </a:p>
          <a:p>
            <a:pPr marL="0" indent="0">
              <a:buNone/>
            </a:pPr>
            <a:endParaRPr lang="en-IN" sz="3200" dirty="0">
              <a:solidFill>
                <a:schemeClr val="tx1"/>
              </a:solidFill>
            </a:endParaRPr>
          </a:p>
        </p:txBody>
      </p:sp>
    </p:spTree>
    <p:extLst>
      <p:ext uri="{BB962C8B-B14F-4D97-AF65-F5344CB8AC3E}">
        <p14:creationId xmlns:p14="http://schemas.microsoft.com/office/powerpoint/2010/main" val="868003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94E4-4473-4C16-A4C0-51DB492A6F75}"/>
              </a:ext>
            </a:extLst>
          </p:cNvPr>
          <p:cNvSpPr>
            <a:spLocks noGrp="1"/>
          </p:cNvSpPr>
          <p:nvPr>
            <p:ph type="title"/>
          </p:nvPr>
        </p:nvSpPr>
        <p:spPr/>
        <p:txBody>
          <a:bodyPr/>
          <a:lstStyle/>
          <a:p>
            <a:pPr algn="ctr"/>
            <a:r>
              <a:rPr lang="en-IN" b="1" dirty="0">
                <a:solidFill>
                  <a:schemeClr val="bg1"/>
                </a:solidFill>
              </a:rPr>
              <a:t>Decimal Number System to Other Base</a:t>
            </a:r>
            <a:br>
              <a:rPr lang="en-IN" b="1" dirty="0">
                <a:solidFill>
                  <a:schemeClr val="bg1"/>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id="{E14F3F2E-4064-43D5-A73D-9C6D18B54FE6}"/>
              </a:ext>
            </a:extLst>
          </p:cNvPr>
          <p:cNvSpPr>
            <a:spLocks noGrp="1"/>
          </p:cNvSpPr>
          <p:nvPr>
            <p:ph idx="1"/>
          </p:nvPr>
        </p:nvSpPr>
        <p:spPr>
          <a:xfrm>
            <a:off x="3798277" y="864107"/>
            <a:ext cx="7990449" cy="5199067"/>
          </a:xfrm>
        </p:spPr>
        <p:txBody>
          <a:bodyPr>
            <a:normAutofit/>
          </a:bodyPr>
          <a:lstStyle/>
          <a:p>
            <a:pPr marL="0" indent="0">
              <a:lnSpc>
                <a:spcPct val="100000"/>
              </a:lnSpc>
              <a:spcBef>
                <a:spcPts val="600"/>
              </a:spcBef>
              <a:spcAft>
                <a:spcPts val="600"/>
              </a:spcAft>
              <a:buNone/>
            </a:pPr>
            <a:r>
              <a:rPr lang="en-IN" sz="2800" dirty="0">
                <a:solidFill>
                  <a:schemeClr val="tx1"/>
                </a:solidFill>
              </a:rPr>
              <a:t>To convert Number system from Decimal Number System to Any Other Base is quite easy; you have to follow just two steps:</a:t>
            </a:r>
          </a:p>
          <a:p>
            <a:pPr marL="0" indent="0">
              <a:lnSpc>
                <a:spcPct val="100000"/>
              </a:lnSpc>
              <a:spcBef>
                <a:spcPts val="600"/>
              </a:spcBef>
              <a:spcAft>
                <a:spcPts val="600"/>
              </a:spcAft>
              <a:buNone/>
            </a:pPr>
            <a:r>
              <a:rPr lang="en-IN" sz="2800" u="sng" dirty="0">
                <a:solidFill>
                  <a:srgbClr val="FF0000"/>
                </a:solidFill>
              </a:rPr>
              <a:t>Step 1</a:t>
            </a:r>
            <a:r>
              <a:rPr lang="en-IN" sz="2800" dirty="0">
                <a:solidFill>
                  <a:srgbClr val="FF0000"/>
                </a:solidFill>
              </a:rPr>
              <a:t> :  </a:t>
            </a:r>
            <a:r>
              <a:rPr lang="en-IN" sz="2800" dirty="0">
                <a:solidFill>
                  <a:schemeClr val="tx1"/>
                </a:solidFill>
              </a:rPr>
              <a:t>Divide the Number by the base of target base system in which you want to convert the number: Binary (2), octal (8) and Hexadecimal (16).</a:t>
            </a:r>
          </a:p>
          <a:p>
            <a:pPr marL="0" indent="0">
              <a:lnSpc>
                <a:spcPct val="100000"/>
              </a:lnSpc>
              <a:spcBef>
                <a:spcPts val="600"/>
              </a:spcBef>
              <a:spcAft>
                <a:spcPts val="600"/>
              </a:spcAft>
              <a:buNone/>
            </a:pPr>
            <a:r>
              <a:rPr lang="en-IN" sz="2800" u="sng" dirty="0">
                <a:solidFill>
                  <a:srgbClr val="FF0000"/>
                </a:solidFill>
              </a:rPr>
              <a:t>Step 2 </a:t>
            </a:r>
            <a:r>
              <a:rPr lang="en-IN" sz="2800" dirty="0">
                <a:solidFill>
                  <a:srgbClr val="FF0000"/>
                </a:solidFill>
              </a:rPr>
              <a:t>: </a:t>
            </a:r>
            <a:r>
              <a:rPr lang="en-IN" sz="2800" dirty="0">
                <a:solidFill>
                  <a:schemeClr val="tx1"/>
                </a:solidFill>
              </a:rPr>
              <a:t>Write the remainder from step 1 as a Least Signification Bit (LSB) to Step last as a Most Significant Bit (MSB).</a:t>
            </a:r>
          </a:p>
        </p:txBody>
      </p:sp>
    </p:spTree>
    <p:extLst>
      <p:ext uri="{BB962C8B-B14F-4D97-AF65-F5344CB8AC3E}">
        <p14:creationId xmlns:p14="http://schemas.microsoft.com/office/powerpoint/2010/main" val="2732148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EC5A-6CED-4A1C-93BA-B43006B8D5EF}"/>
              </a:ext>
            </a:extLst>
          </p:cNvPr>
          <p:cNvSpPr>
            <a:spLocks noGrp="1"/>
          </p:cNvSpPr>
          <p:nvPr>
            <p:ph type="title"/>
          </p:nvPr>
        </p:nvSpPr>
        <p:spPr/>
        <p:txBody>
          <a:bodyPr/>
          <a:lstStyle/>
          <a:p>
            <a:pPr algn="ctr"/>
            <a:r>
              <a:rPr lang="en-IN" b="1" i="0" dirty="0">
                <a:solidFill>
                  <a:schemeClr val="bg1"/>
                </a:solidFill>
                <a:effectLst/>
                <a:latin typeface="segoe ui" panose="020B0502040204020203" pitchFamily="34" charset="0"/>
              </a:rPr>
              <a:t>Decimal to Binary Conversion</a:t>
            </a:r>
            <a:endParaRPr lang="en-IN" b="1" dirty="0">
              <a:solidFill>
                <a:schemeClr val="bg1"/>
              </a:solidFill>
            </a:endParaRPr>
          </a:p>
        </p:txBody>
      </p:sp>
      <p:pic>
        <p:nvPicPr>
          <p:cNvPr id="7" name="Content Placeholder 6">
            <a:extLst>
              <a:ext uri="{FF2B5EF4-FFF2-40B4-BE49-F238E27FC236}">
                <a16:creationId xmlns:a16="http://schemas.microsoft.com/office/drawing/2014/main" id="{2CE2C945-171B-4804-A222-C4348F3F1F43}"/>
              </a:ext>
            </a:extLst>
          </p:cNvPr>
          <p:cNvPicPr>
            <a:picLocks noGrp="1" noChangeAspect="1"/>
          </p:cNvPicPr>
          <p:nvPr>
            <p:ph idx="1"/>
          </p:nvPr>
        </p:nvPicPr>
        <p:blipFill>
          <a:blip r:embed="rId2"/>
          <a:stretch>
            <a:fillRect/>
          </a:stretch>
        </p:blipFill>
        <p:spPr>
          <a:xfrm>
            <a:off x="3873264" y="709448"/>
            <a:ext cx="7306147" cy="5423338"/>
          </a:xfrm>
        </p:spPr>
      </p:pic>
    </p:spTree>
    <p:extLst>
      <p:ext uri="{BB962C8B-B14F-4D97-AF65-F5344CB8AC3E}">
        <p14:creationId xmlns:p14="http://schemas.microsoft.com/office/powerpoint/2010/main" val="160186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3A59-62E9-4EA4-BF52-CB64EBF4B698}"/>
              </a:ext>
            </a:extLst>
          </p:cNvPr>
          <p:cNvSpPr>
            <a:spLocks noGrp="1"/>
          </p:cNvSpPr>
          <p:nvPr>
            <p:ph type="title"/>
          </p:nvPr>
        </p:nvSpPr>
        <p:spPr>
          <a:xfrm>
            <a:off x="252918" y="1123837"/>
            <a:ext cx="3109713" cy="4601183"/>
          </a:xfrm>
        </p:spPr>
        <p:txBody>
          <a:bodyPr/>
          <a:lstStyle/>
          <a:p>
            <a:pPr algn="ctr"/>
            <a:r>
              <a:rPr lang="en-IN" b="1" dirty="0"/>
              <a:t>Characteristics</a:t>
            </a:r>
            <a:br>
              <a:rPr lang="en-IN" b="1" dirty="0"/>
            </a:br>
            <a:r>
              <a:rPr lang="en-IN" b="1" dirty="0"/>
              <a:t> of </a:t>
            </a:r>
            <a:br>
              <a:rPr lang="en-IN" b="1" dirty="0"/>
            </a:br>
            <a:r>
              <a:rPr lang="en-IN" b="1" dirty="0"/>
              <a:t>Computer</a:t>
            </a:r>
          </a:p>
        </p:txBody>
      </p:sp>
      <p:sp>
        <p:nvSpPr>
          <p:cNvPr id="3" name="Content Placeholder 2">
            <a:extLst>
              <a:ext uri="{FF2B5EF4-FFF2-40B4-BE49-F238E27FC236}">
                <a16:creationId xmlns:a16="http://schemas.microsoft.com/office/drawing/2014/main" id="{57B6E782-BA6D-4271-A785-9838842B25C2}"/>
              </a:ext>
            </a:extLst>
          </p:cNvPr>
          <p:cNvSpPr>
            <a:spLocks noGrp="1"/>
          </p:cNvSpPr>
          <p:nvPr>
            <p:ph idx="1"/>
          </p:nvPr>
        </p:nvSpPr>
        <p:spPr>
          <a:xfrm>
            <a:off x="3869268" y="864107"/>
            <a:ext cx="7722964" cy="5492447"/>
          </a:xfrm>
        </p:spPr>
        <p:txBody>
          <a:bodyPr/>
          <a:lstStyle/>
          <a:p>
            <a:pPr marL="0" indent="0">
              <a:buNone/>
            </a:pPr>
            <a:r>
              <a:rPr lang="en-IN" sz="2400" dirty="0">
                <a:solidFill>
                  <a:schemeClr val="tx1"/>
                </a:solidFill>
              </a:rPr>
              <a:t>Computer is fast and accurate electronic system that is designed to accept and store input data, process them and produce output results using the instructions of a stored program.</a:t>
            </a:r>
          </a:p>
          <a:p>
            <a:pPr marL="530225" indent="-176213"/>
            <a:r>
              <a:rPr lang="en-IN" sz="2400" b="1" dirty="0">
                <a:solidFill>
                  <a:srgbClr val="FF0000"/>
                </a:solidFill>
              </a:rPr>
              <a:t>Speed:</a:t>
            </a:r>
            <a:r>
              <a:rPr lang="en-IN" sz="2400" dirty="0">
                <a:solidFill>
                  <a:srgbClr val="FF0000"/>
                </a:solidFill>
              </a:rPr>
              <a:t> </a:t>
            </a:r>
            <a:r>
              <a:rPr lang="en-IN" sz="2400" dirty="0">
                <a:solidFill>
                  <a:schemeClr val="tx1"/>
                </a:solidFill>
              </a:rPr>
              <a:t>Computer executes one instruction at a time. Most instructions are carried out in less than </a:t>
            </a:r>
            <a:r>
              <a:rPr lang="en-IN" sz="2400" b="1" dirty="0">
                <a:solidFill>
                  <a:schemeClr val="tx1"/>
                </a:solidFill>
              </a:rPr>
              <a:t>a millionth of a second.</a:t>
            </a:r>
          </a:p>
          <a:p>
            <a:pPr marL="530225" indent="-176213"/>
            <a:r>
              <a:rPr lang="en-IN" sz="2400" b="1" dirty="0">
                <a:solidFill>
                  <a:srgbClr val="FF0000"/>
                </a:solidFill>
              </a:rPr>
              <a:t>Accuracy:</a:t>
            </a:r>
            <a:r>
              <a:rPr lang="en-IN" sz="2400" dirty="0">
                <a:solidFill>
                  <a:srgbClr val="FF0000"/>
                </a:solidFill>
              </a:rPr>
              <a:t> </a:t>
            </a:r>
            <a:r>
              <a:rPr lang="en-IN" sz="2400" dirty="0">
                <a:solidFill>
                  <a:schemeClr val="tx1"/>
                </a:solidFill>
              </a:rPr>
              <a:t>Since the circuits in a computer have electronic parts, which far do not have wear and tear, </a:t>
            </a:r>
            <a:r>
              <a:rPr lang="en-IN" sz="2400" b="1" dirty="0">
                <a:solidFill>
                  <a:schemeClr val="tx1"/>
                </a:solidFill>
              </a:rPr>
              <a:t>the instructions are carried out without any mistakes.</a:t>
            </a:r>
          </a:p>
          <a:p>
            <a:pPr marL="530225" indent="-176213"/>
            <a:r>
              <a:rPr lang="en-IN" sz="2400" b="1" dirty="0">
                <a:solidFill>
                  <a:srgbClr val="FF0000"/>
                </a:solidFill>
              </a:rPr>
              <a:t>Vast Storage Media: </a:t>
            </a:r>
            <a:r>
              <a:rPr lang="en-IN" sz="2400" dirty="0">
                <a:solidFill>
                  <a:schemeClr val="tx1"/>
                </a:solidFill>
              </a:rPr>
              <a:t>In a computerized system a very large amount of data can be stored.</a:t>
            </a:r>
          </a:p>
          <a:p>
            <a:endParaRPr lang="en-IN" dirty="0"/>
          </a:p>
        </p:txBody>
      </p:sp>
    </p:spTree>
    <p:extLst>
      <p:ext uri="{BB962C8B-B14F-4D97-AF65-F5344CB8AC3E}">
        <p14:creationId xmlns:p14="http://schemas.microsoft.com/office/powerpoint/2010/main" val="2013333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C399-5236-4680-B640-E7C321A31D1B}"/>
              </a:ext>
            </a:extLst>
          </p:cNvPr>
          <p:cNvSpPr>
            <a:spLocks noGrp="1"/>
          </p:cNvSpPr>
          <p:nvPr>
            <p:ph type="title"/>
          </p:nvPr>
        </p:nvSpPr>
        <p:spPr/>
        <p:txBody>
          <a:bodyPr/>
          <a:lstStyle/>
          <a:p>
            <a:pPr algn="ctr"/>
            <a:r>
              <a:rPr lang="en-IN" b="1" i="0" dirty="0">
                <a:solidFill>
                  <a:schemeClr val="bg1"/>
                </a:solidFill>
                <a:effectLst/>
                <a:latin typeface="segoe ui" panose="020B0502040204020203" pitchFamily="34" charset="0"/>
              </a:rPr>
              <a:t>Decimal to Octal Conversion</a:t>
            </a:r>
            <a:endParaRPr lang="en-IN" b="1" dirty="0">
              <a:solidFill>
                <a:schemeClr val="bg1"/>
              </a:solidFill>
            </a:endParaRPr>
          </a:p>
        </p:txBody>
      </p:sp>
      <p:pic>
        <p:nvPicPr>
          <p:cNvPr id="7" name="Content Placeholder 6">
            <a:extLst>
              <a:ext uri="{FF2B5EF4-FFF2-40B4-BE49-F238E27FC236}">
                <a16:creationId xmlns:a16="http://schemas.microsoft.com/office/drawing/2014/main" id="{EDA9C2E9-6295-476D-8A08-BFE6E23152D6}"/>
              </a:ext>
            </a:extLst>
          </p:cNvPr>
          <p:cNvPicPr>
            <a:picLocks noGrp="1" noChangeAspect="1"/>
          </p:cNvPicPr>
          <p:nvPr>
            <p:ph idx="1"/>
          </p:nvPr>
        </p:nvPicPr>
        <p:blipFill>
          <a:blip r:embed="rId2"/>
          <a:stretch>
            <a:fillRect/>
          </a:stretch>
        </p:blipFill>
        <p:spPr>
          <a:xfrm>
            <a:off x="4083050" y="961698"/>
            <a:ext cx="6886575" cy="4763322"/>
          </a:xfrm>
        </p:spPr>
      </p:pic>
    </p:spTree>
    <p:extLst>
      <p:ext uri="{BB962C8B-B14F-4D97-AF65-F5344CB8AC3E}">
        <p14:creationId xmlns:p14="http://schemas.microsoft.com/office/powerpoint/2010/main" val="1918568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25F4-D158-4081-B59B-07ED1EE100E2}"/>
              </a:ext>
            </a:extLst>
          </p:cNvPr>
          <p:cNvSpPr>
            <a:spLocks noGrp="1"/>
          </p:cNvSpPr>
          <p:nvPr>
            <p:ph type="title"/>
          </p:nvPr>
        </p:nvSpPr>
        <p:spPr/>
        <p:txBody>
          <a:bodyPr/>
          <a:lstStyle/>
          <a:p>
            <a:pPr algn="ctr"/>
            <a:r>
              <a:rPr lang="en-IN" b="1" i="0" dirty="0">
                <a:solidFill>
                  <a:schemeClr val="bg1"/>
                </a:solidFill>
                <a:effectLst/>
                <a:latin typeface="segoe ui" panose="020B0502040204020203" pitchFamily="34" charset="0"/>
              </a:rPr>
              <a:t>Decimal to Hexadecimal Conversion</a:t>
            </a:r>
            <a:endParaRPr lang="en-IN" b="1" dirty="0">
              <a:solidFill>
                <a:schemeClr val="bg1"/>
              </a:solidFill>
            </a:endParaRPr>
          </a:p>
        </p:txBody>
      </p:sp>
      <p:pic>
        <p:nvPicPr>
          <p:cNvPr id="7" name="Content Placeholder 6">
            <a:extLst>
              <a:ext uri="{FF2B5EF4-FFF2-40B4-BE49-F238E27FC236}">
                <a16:creationId xmlns:a16="http://schemas.microsoft.com/office/drawing/2014/main" id="{90784955-544E-472C-A3B3-AC5A4F9E3602}"/>
              </a:ext>
            </a:extLst>
          </p:cNvPr>
          <p:cNvPicPr>
            <a:picLocks noGrp="1" noChangeAspect="1"/>
          </p:cNvPicPr>
          <p:nvPr>
            <p:ph idx="1"/>
          </p:nvPr>
        </p:nvPicPr>
        <p:blipFill>
          <a:blip r:embed="rId2"/>
          <a:stretch>
            <a:fillRect/>
          </a:stretch>
        </p:blipFill>
        <p:spPr>
          <a:xfrm>
            <a:off x="3868738" y="893822"/>
            <a:ext cx="7315200" cy="5060830"/>
          </a:xfrm>
        </p:spPr>
      </p:pic>
    </p:spTree>
    <p:extLst>
      <p:ext uri="{BB962C8B-B14F-4D97-AF65-F5344CB8AC3E}">
        <p14:creationId xmlns:p14="http://schemas.microsoft.com/office/powerpoint/2010/main" val="3944792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7C49-52BB-4BB6-89B2-EAD215E6E77E}"/>
              </a:ext>
            </a:extLst>
          </p:cNvPr>
          <p:cNvSpPr>
            <a:spLocks noGrp="1"/>
          </p:cNvSpPr>
          <p:nvPr>
            <p:ph type="title"/>
          </p:nvPr>
        </p:nvSpPr>
        <p:spPr/>
        <p:txBody>
          <a:bodyPr/>
          <a:lstStyle/>
          <a:p>
            <a:pPr algn="ctr"/>
            <a:r>
              <a:rPr lang="en-IN" b="1" i="0" u="none" strike="noStrike" dirty="0">
                <a:solidFill>
                  <a:schemeClr val="bg1"/>
                </a:solidFill>
                <a:effectLst/>
                <a:latin typeface="segoe ui" panose="020B0502040204020203" pitchFamily="34" charset="0"/>
              </a:rPr>
              <a:t>Other Base System to Decimal Number Base</a:t>
            </a:r>
            <a:br>
              <a:rPr lang="en-IN" b="1" i="0" u="none" strike="noStrike" dirty="0">
                <a:solidFill>
                  <a:schemeClr val="bg1"/>
                </a:solidFill>
                <a:effectLst/>
                <a:latin typeface="segoe ui" panose="020B0502040204020203" pitchFamily="34"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id="{95234837-1D9F-440C-9818-0637CDA04C0D}"/>
              </a:ext>
            </a:extLst>
          </p:cNvPr>
          <p:cNvSpPr>
            <a:spLocks noGrp="1"/>
          </p:cNvSpPr>
          <p:nvPr>
            <p:ph idx="1"/>
          </p:nvPr>
        </p:nvSpPr>
        <p:spPr>
          <a:xfrm>
            <a:off x="3699803" y="864108"/>
            <a:ext cx="8074855" cy="5120640"/>
          </a:xfrm>
        </p:spPr>
        <p:txBody>
          <a:bodyPr>
            <a:normAutofit fontScale="92500" lnSpcReduction="10000"/>
          </a:bodyPr>
          <a:lstStyle/>
          <a:p>
            <a:pPr marL="0" indent="0" algn="l">
              <a:lnSpc>
                <a:spcPct val="110000"/>
              </a:lnSpc>
              <a:spcAft>
                <a:spcPts val="1200"/>
              </a:spcAft>
              <a:buNone/>
            </a:pPr>
            <a:r>
              <a:rPr lang="en-IN" sz="2600" b="1" i="0" dirty="0">
                <a:solidFill>
                  <a:srgbClr val="000000"/>
                </a:solidFill>
                <a:effectLst/>
              </a:rPr>
              <a:t>Any Other Base System</a:t>
            </a:r>
            <a:r>
              <a:rPr lang="en-IN" sz="2600" b="0" i="0" dirty="0">
                <a:solidFill>
                  <a:srgbClr val="000000"/>
                </a:solidFill>
                <a:effectLst/>
              </a:rPr>
              <a:t> to </a:t>
            </a:r>
            <a:r>
              <a:rPr lang="en-IN" sz="2600" b="1" i="0" dirty="0">
                <a:solidFill>
                  <a:srgbClr val="000000"/>
                </a:solidFill>
                <a:effectLst/>
              </a:rPr>
              <a:t>Decimal Number System</a:t>
            </a:r>
            <a:r>
              <a:rPr lang="en-IN" sz="2600" b="0" i="0" dirty="0">
                <a:solidFill>
                  <a:srgbClr val="000000"/>
                </a:solidFill>
                <a:effectLst/>
              </a:rPr>
              <a:t>, you have to follow just three steps:</a:t>
            </a:r>
          </a:p>
          <a:p>
            <a:pPr marL="0" indent="0" algn="l">
              <a:lnSpc>
                <a:spcPct val="110000"/>
              </a:lnSpc>
              <a:spcAft>
                <a:spcPts val="1200"/>
              </a:spcAft>
              <a:buNone/>
            </a:pPr>
            <a:r>
              <a:rPr lang="en-IN" sz="2600" b="1" i="0" dirty="0">
                <a:solidFill>
                  <a:srgbClr val="000000"/>
                </a:solidFill>
                <a:effectLst/>
              </a:rPr>
              <a:t>Step 1: </a:t>
            </a:r>
            <a:r>
              <a:rPr lang="en-IN" sz="2600" b="0" i="0" dirty="0">
                <a:solidFill>
                  <a:srgbClr val="000000"/>
                </a:solidFill>
                <a:effectLst/>
              </a:rPr>
              <a:t>Determine the base value of source Number System (that you want to convert), and also determine the position of digits from LSB (first digit’s position – 0, second digit’s position – 1 and so on).</a:t>
            </a:r>
          </a:p>
          <a:p>
            <a:pPr marL="0" indent="0" algn="l">
              <a:lnSpc>
                <a:spcPct val="110000"/>
              </a:lnSpc>
              <a:spcAft>
                <a:spcPts val="1200"/>
              </a:spcAft>
              <a:buNone/>
            </a:pPr>
            <a:r>
              <a:rPr lang="en-IN" sz="2600" b="1" i="0" dirty="0">
                <a:solidFill>
                  <a:srgbClr val="000000"/>
                </a:solidFill>
                <a:effectLst/>
              </a:rPr>
              <a:t>Step 2:</a:t>
            </a:r>
            <a:r>
              <a:rPr lang="en-IN" sz="2600" b="0" i="0" dirty="0">
                <a:solidFill>
                  <a:srgbClr val="000000"/>
                </a:solidFill>
                <a:effectLst/>
              </a:rPr>
              <a:t> Multiply each digit with its corresponding multiplication of position value and Base of Source Number System’s Base.</a:t>
            </a:r>
          </a:p>
          <a:p>
            <a:pPr marL="0" indent="0" algn="l">
              <a:lnSpc>
                <a:spcPct val="110000"/>
              </a:lnSpc>
              <a:spcAft>
                <a:spcPts val="1200"/>
              </a:spcAft>
              <a:buNone/>
            </a:pPr>
            <a:r>
              <a:rPr lang="en-IN" sz="2600" b="1" i="0" dirty="0">
                <a:solidFill>
                  <a:srgbClr val="000000"/>
                </a:solidFill>
                <a:effectLst/>
              </a:rPr>
              <a:t>Step 3: </a:t>
            </a:r>
            <a:r>
              <a:rPr lang="en-IN" sz="2600" b="0" i="0" dirty="0">
                <a:solidFill>
                  <a:srgbClr val="000000"/>
                </a:solidFill>
                <a:effectLst/>
              </a:rPr>
              <a:t>Add the resulted value in step-2.</a:t>
            </a:r>
          </a:p>
          <a:p>
            <a:endParaRPr lang="en-IN" dirty="0"/>
          </a:p>
        </p:txBody>
      </p:sp>
    </p:spTree>
    <p:extLst>
      <p:ext uri="{BB962C8B-B14F-4D97-AF65-F5344CB8AC3E}">
        <p14:creationId xmlns:p14="http://schemas.microsoft.com/office/powerpoint/2010/main" val="4187599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807F-31D4-4BE7-8FAE-59B59B727468}"/>
              </a:ext>
            </a:extLst>
          </p:cNvPr>
          <p:cNvSpPr>
            <a:spLocks noGrp="1"/>
          </p:cNvSpPr>
          <p:nvPr>
            <p:ph type="title"/>
          </p:nvPr>
        </p:nvSpPr>
        <p:spPr/>
        <p:txBody>
          <a:bodyPr/>
          <a:lstStyle/>
          <a:p>
            <a:pPr algn="ctr"/>
            <a:r>
              <a:rPr lang="en-IN" b="1" dirty="0">
                <a:solidFill>
                  <a:schemeClr val="bg1"/>
                </a:solidFill>
              </a:rPr>
              <a:t>Binary into Decimal Conversion </a:t>
            </a:r>
          </a:p>
        </p:txBody>
      </p:sp>
      <p:sp>
        <p:nvSpPr>
          <p:cNvPr id="11" name="Content Placeholder 10">
            <a:extLst>
              <a:ext uri="{FF2B5EF4-FFF2-40B4-BE49-F238E27FC236}">
                <a16:creationId xmlns:a16="http://schemas.microsoft.com/office/drawing/2014/main" id="{40352955-0B6A-4C11-88C1-74088F6014F9}"/>
              </a:ext>
            </a:extLst>
          </p:cNvPr>
          <p:cNvSpPr>
            <a:spLocks noGrp="1"/>
          </p:cNvSpPr>
          <p:nvPr>
            <p:ph idx="1"/>
          </p:nvPr>
        </p:nvSpPr>
        <p:spPr>
          <a:xfrm>
            <a:off x="3587914" y="618978"/>
            <a:ext cx="7764714" cy="1294228"/>
          </a:xfrm>
        </p:spPr>
        <p:txBody>
          <a:bodyPr>
            <a:normAutofit fontScale="62500" lnSpcReduction="20000"/>
          </a:bodyPr>
          <a:lstStyle/>
          <a:p>
            <a:pPr marL="0" indent="0">
              <a:lnSpc>
                <a:spcPct val="100000"/>
              </a:lnSpc>
              <a:spcBef>
                <a:spcPts val="600"/>
              </a:spcBef>
              <a:spcAft>
                <a:spcPts val="600"/>
              </a:spcAft>
              <a:buNone/>
            </a:pPr>
            <a:endParaRPr lang="en-IN" sz="2400" b="1" dirty="0"/>
          </a:p>
          <a:p>
            <a:pPr marL="0" indent="0">
              <a:lnSpc>
                <a:spcPct val="100000"/>
              </a:lnSpc>
              <a:spcBef>
                <a:spcPts val="600"/>
              </a:spcBef>
              <a:spcAft>
                <a:spcPts val="600"/>
              </a:spcAft>
              <a:buNone/>
            </a:pPr>
            <a:r>
              <a:rPr lang="en-IN" sz="4200" b="1" dirty="0"/>
              <a:t>Example </a:t>
            </a:r>
            <a:r>
              <a:rPr lang="en-IN" sz="4200" dirty="0"/>
              <a:t>:</a:t>
            </a:r>
          </a:p>
          <a:p>
            <a:pPr marL="0" indent="0">
              <a:lnSpc>
                <a:spcPct val="100000"/>
              </a:lnSpc>
              <a:spcBef>
                <a:spcPts val="600"/>
              </a:spcBef>
              <a:spcAft>
                <a:spcPts val="600"/>
              </a:spcAft>
              <a:buNone/>
            </a:pPr>
            <a:r>
              <a:rPr lang="en-IN" sz="4200" dirty="0"/>
              <a:t>Binary number is </a:t>
            </a:r>
            <a:r>
              <a:rPr lang="en-IN" sz="4200" dirty="0">
                <a:solidFill>
                  <a:srgbClr val="424242"/>
                </a:solidFill>
                <a:effectLst/>
                <a:latin typeface="Verdana" panose="020B0604030504040204" pitchFamily="34" charset="0"/>
                <a:ea typeface="Times New Roman" panose="02020603050405020304" pitchFamily="18" charset="0"/>
              </a:rPr>
              <a:t>(10101)</a:t>
            </a:r>
            <a:r>
              <a:rPr lang="en-IN" sz="4200" baseline="-25000" dirty="0">
                <a:solidFill>
                  <a:srgbClr val="424242"/>
                </a:solidFill>
                <a:effectLst/>
                <a:latin typeface="Verdana" panose="020B0604030504040204" pitchFamily="34" charset="0"/>
                <a:ea typeface="Times New Roman" panose="02020603050405020304" pitchFamily="18" charset="0"/>
              </a:rPr>
              <a:t>2</a:t>
            </a:r>
            <a:endParaRPr lang="en-IN" sz="4200" dirty="0">
              <a:effectLst/>
              <a:latin typeface="Times New Roman" panose="02020603050405020304" pitchFamily="18" charset="0"/>
              <a:ea typeface="Times New Roman" panose="02020603050405020304" pitchFamily="18" charset="0"/>
            </a:endParaRPr>
          </a:p>
          <a:p>
            <a:pPr marL="0" indent="0">
              <a:lnSpc>
                <a:spcPct val="100000"/>
              </a:lnSpc>
              <a:spcBef>
                <a:spcPts val="600"/>
              </a:spcBef>
              <a:spcAft>
                <a:spcPts val="600"/>
              </a:spcAft>
              <a:buNone/>
            </a:pPr>
            <a:endParaRPr lang="en-IN" sz="2400" dirty="0"/>
          </a:p>
        </p:txBody>
      </p:sp>
      <p:pic>
        <p:nvPicPr>
          <p:cNvPr id="17" name="Picture 16">
            <a:extLst>
              <a:ext uri="{FF2B5EF4-FFF2-40B4-BE49-F238E27FC236}">
                <a16:creationId xmlns:a16="http://schemas.microsoft.com/office/drawing/2014/main" id="{496E83C0-E0E5-4CE4-BC40-44F6F536038F}"/>
              </a:ext>
            </a:extLst>
          </p:cNvPr>
          <p:cNvPicPr>
            <a:picLocks noChangeAspect="1"/>
          </p:cNvPicPr>
          <p:nvPr/>
        </p:nvPicPr>
        <p:blipFill>
          <a:blip r:embed="rId2"/>
          <a:stretch>
            <a:fillRect/>
          </a:stretch>
        </p:blipFill>
        <p:spPr>
          <a:xfrm>
            <a:off x="3700455" y="1786598"/>
            <a:ext cx="7863188" cy="2264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9929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D08B-A1DD-46FC-AE58-1B04DF68C3B3}"/>
              </a:ext>
            </a:extLst>
          </p:cNvPr>
          <p:cNvSpPr>
            <a:spLocks noGrp="1"/>
          </p:cNvSpPr>
          <p:nvPr>
            <p:ph type="title"/>
          </p:nvPr>
        </p:nvSpPr>
        <p:spPr/>
        <p:txBody>
          <a:bodyPr/>
          <a:lstStyle/>
          <a:p>
            <a:pPr algn="ctr"/>
            <a:r>
              <a:rPr lang="en-IN" b="1" dirty="0">
                <a:solidFill>
                  <a:schemeClr val="bg1"/>
                </a:solidFill>
              </a:rPr>
              <a:t>Octal into Decimal Conversion </a:t>
            </a:r>
            <a:endParaRPr lang="en-IN"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09579ED4-2BFC-445A-92DB-61C7E3F4F34E}"/>
                  </a:ext>
                </a:extLst>
              </p:cNvPr>
              <p:cNvSpPr>
                <a:spLocks noGrp="1"/>
              </p:cNvSpPr>
              <p:nvPr>
                <p:ph idx="1"/>
              </p:nvPr>
            </p:nvSpPr>
            <p:spPr>
              <a:xfrm>
                <a:off x="3601329" y="864107"/>
                <a:ext cx="8102991" cy="5142797"/>
              </a:xfrm>
            </p:spPr>
            <p:txBody>
              <a:bodyPr/>
              <a:lstStyle/>
              <a:p>
                <a:pPr marL="0" indent="0">
                  <a:buNone/>
                </a:pPr>
                <a:r>
                  <a:rPr lang="en-US" sz="2400" dirty="0"/>
                  <a:t>Example : </a:t>
                </a:r>
              </a:p>
              <a:p>
                <a:pPr marL="0" indent="0">
                  <a:buNone/>
                </a:pPr>
                <a:r>
                  <a:rPr lang="en-US" sz="2400" dirty="0"/>
                  <a:t>Octal number is </a:t>
                </a:r>
                <a14:m>
                  <m:oMath xmlns:m="http://schemas.openxmlformats.org/officeDocument/2006/math">
                    <m:r>
                      <a:rPr lang="en-US" sz="2400" i="1">
                        <a:latin typeface="Cambria Math" panose="02040503050406030204" pitchFamily="18" charset="0"/>
                      </a:rPr>
                      <m:t>(12570)</m:t>
                    </m:r>
                  </m:oMath>
                </a14:m>
                <a:r>
                  <a:rPr lang="en-US" sz="2400" baseline="-25000" dirty="0"/>
                  <a:t>8</a:t>
                </a:r>
                <a:endParaRPr lang="en-IN"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IN" dirty="0"/>
              </a:p>
            </p:txBody>
          </p:sp>
        </mc:Choice>
        <mc:Fallback xmlns="">
          <p:sp>
            <p:nvSpPr>
              <p:cNvPr id="7" name="Content Placeholder 6">
                <a:extLst>
                  <a:ext uri="{FF2B5EF4-FFF2-40B4-BE49-F238E27FC236}">
                    <a16:creationId xmlns:a16="http://schemas.microsoft.com/office/drawing/2014/main" id="{09579ED4-2BFC-445A-92DB-61C7E3F4F34E}"/>
                  </a:ext>
                </a:extLst>
              </p:cNvPr>
              <p:cNvSpPr>
                <a:spLocks noGrp="1" noRot="1" noChangeAspect="1" noMove="1" noResize="1" noEditPoints="1" noAdjustHandles="1" noChangeArrowheads="1" noChangeShapeType="1" noTextEdit="1"/>
              </p:cNvSpPr>
              <p:nvPr>
                <p:ph idx="1"/>
              </p:nvPr>
            </p:nvSpPr>
            <p:spPr>
              <a:xfrm>
                <a:off x="3601329" y="864107"/>
                <a:ext cx="8102991" cy="5142797"/>
              </a:xfrm>
              <a:blipFill>
                <a:blip r:embed="rId2"/>
                <a:stretch>
                  <a:fillRect l="-1204" t="-1898"/>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9B456DCB-BAAD-4096-AA2A-65E06451E0F0}"/>
              </a:ext>
            </a:extLst>
          </p:cNvPr>
          <p:cNvPicPr>
            <a:picLocks noChangeAspect="1"/>
          </p:cNvPicPr>
          <p:nvPr/>
        </p:nvPicPr>
        <p:blipFill>
          <a:blip r:embed="rId3"/>
          <a:stretch>
            <a:fillRect/>
          </a:stretch>
        </p:blipFill>
        <p:spPr>
          <a:xfrm>
            <a:off x="3766725" y="2025748"/>
            <a:ext cx="7937595" cy="2056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9496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F6EF-DB5A-47C4-8223-7055484FDFC7}"/>
              </a:ext>
            </a:extLst>
          </p:cNvPr>
          <p:cNvSpPr>
            <a:spLocks noGrp="1"/>
          </p:cNvSpPr>
          <p:nvPr>
            <p:ph type="title"/>
          </p:nvPr>
        </p:nvSpPr>
        <p:spPr/>
        <p:txBody>
          <a:bodyPr/>
          <a:lstStyle/>
          <a:p>
            <a:pPr algn="ctr"/>
            <a:r>
              <a:rPr lang="en-IN" b="1" dirty="0">
                <a:solidFill>
                  <a:schemeClr val="bg1"/>
                </a:solidFill>
              </a:rPr>
              <a:t>Hexadecimal  into </a:t>
            </a:r>
            <a:br>
              <a:rPr lang="en-IN" b="1" dirty="0">
                <a:solidFill>
                  <a:schemeClr val="bg1"/>
                </a:solidFill>
              </a:rPr>
            </a:br>
            <a:r>
              <a:rPr lang="en-IN" b="1" dirty="0">
                <a:solidFill>
                  <a:schemeClr val="bg1"/>
                </a:solidFill>
              </a:rPr>
              <a:t>Decimal Conversion </a:t>
            </a:r>
            <a:endParaRPr lang="en-IN" dirty="0"/>
          </a:p>
        </p:txBody>
      </p:sp>
      <p:sp>
        <p:nvSpPr>
          <p:cNvPr id="7" name="Content Placeholder 6">
            <a:extLst>
              <a:ext uri="{FF2B5EF4-FFF2-40B4-BE49-F238E27FC236}">
                <a16:creationId xmlns:a16="http://schemas.microsoft.com/office/drawing/2014/main" id="{EB1B03E4-1E2D-424A-828F-5DC7D9FA4841}"/>
              </a:ext>
            </a:extLst>
          </p:cNvPr>
          <p:cNvSpPr>
            <a:spLocks noGrp="1"/>
          </p:cNvSpPr>
          <p:nvPr>
            <p:ph idx="1"/>
          </p:nvPr>
        </p:nvSpPr>
        <p:spPr>
          <a:xfrm>
            <a:off x="3657600" y="864108"/>
            <a:ext cx="7526868" cy="5120640"/>
          </a:xfrm>
        </p:spPr>
        <p:txBody>
          <a:bodyPr/>
          <a:lstStyle/>
          <a:p>
            <a:pPr marL="0" indent="0">
              <a:buNone/>
            </a:pPr>
            <a:r>
              <a:rPr lang="en-US" sz="2400" dirty="0">
                <a:solidFill>
                  <a:schemeClr val="tx1"/>
                </a:solidFill>
              </a:rPr>
              <a:t>Example :</a:t>
            </a:r>
          </a:p>
          <a:p>
            <a:pPr marL="0" indent="0">
              <a:buNone/>
            </a:pPr>
            <a:r>
              <a:rPr lang="en-US" sz="2400" dirty="0">
                <a:solidFill>
                  <a:schemeClr val="tx1"/>
                </a:solidFill>
              </a:rPr>
              <a:t>Hexadecimal Number is </a:t>
            </a:r>
            <a:r>
              <a:rPr lang="en-IN" sz="1800" dirty="0">
                <a:solidFill>
                  <a:srgbClr val="424242"/>
                </a:solidFill>
                <a:effectLst/>
                <a:latin typeface="Verdana" panose="020B0604030504040204" pitchFamily="34" charset="0"/>
                <a:ea typeface="Times New Roman" panose="02020603050405020304" pitchFamily="18" charset="0"/>
              </a:rPr>
              <a:t>(19FDE)</a:t>
            </a:r>
            <a:r>
              <a:rPr lang="en-IN" sz="1800" baseline="-25000" dirty="0">
                <a:solidFill>
                  <a:srgbClr val="424242"/>
                </a:solidFill>
                <a:effectLst/>
                <a:latin typeface="Verdana" panose="020B0604030504040204" pitchFamily="34" charset="0"/>
                <a:ea typeface="Times New Roman" panose="02020603050405020304" pitchFamily="18" charset="0"/>
              </a:rPr>
              <a:t>16</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8" name="Content Placeholder 4">
            <a:extLst>
              <a:ext uri="{FF2B5EF4-FFF2-40B4-BE49-F238E27FC236}">
                <a16:creationId xmlns:a16="http://schemas.microsoft.com/office/drawing/2014/main" id="{6B3DF059-7A18-4896-89EF-C9C09CD60903}"/>
              </a:ext>
            </a:extLst>
          </p:cNvPr>
          <p:cNvPicPr>
            <a:picLocks noChangeAspect="1"/>
          </p:cNvPicPr>
          <p:nvPr/>
        </p:nvPicPr>
        <p:blipFill rotWithShape="1">
          <a:blip r:embed="rId2"/>
          <a:srcRect t="26449"/>
          <a:stretch/>
        </p:blipFill>
        <p:spPr>
          <a:xfrm>
            <a:off x="3676357" y="2170352"/>
            <a:ext cx="7821636" cy="2317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6069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217A-B887-469E-9D24-9FA730F53094}"/>
              </a:ext>
            </a:extLst>
          </p:cNvPr>
          <p:cNvSpPr>
            <a:spLocks noGrp="1"/>
          </p:cNvSpPr>
          <p:nvPr>
            <p:ph type="title"/>
          </p:nvPr>
        </p:nvSpPr>
        <p:spPr>
          <a:xfrm>
            <a:off x="0" y="1123837"/>
            <a:ext cx="3390313" cy="4601183"/>
          </a:xfrm>
        </p:spPr>
        <p:txBody>
          <a:bodyPr/>
          <a:lstStyle/>
          <a:p>
            <a:pPr algn="ctr"/>
            <a:r>
              <a:rPr lang="en-IN" b="1" i="0" dirty="0">
                <a:solidFill>
                  <a:schemeClr val="bg1"/>
                </a:solidFill>
                <a:effectLst/>
                <a:latin typeface="Open Sans" panose="020B0606030504020204" pitchFamily="34" charset="0"/>
              </a:rPr>
              <a:t>Units of Measurement of data</a:t>
            </a:r>
            <a:br>
              <a:rPr lang="en-IN" b="1" i="0" dirty="0">
                <a:solidFill>
                  <a:schemeClr val="bg1"/>
                </a:solidFill>
                <a:effectLst/>
                <a:latin typeface="Open Sans" panose="020B0606030504020204" pitchFamily="34"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id="{0D36A472-3CB3-4D95-B9D9-55E1ADD6DF15}"/>
              </a:ext>
            </a:extLst>
          </p:cNvPr>
          <p:cNvSpPr>
            <a:spLocks noGrp="1"/>
          </p:cNvSpPr>
          <p:nvPr>
            <p:ph idx="1"/>
          </p:nvPr>
        </p:nvSpPr>
        <p:spPr>
          <a:xfrm>
            <a:off x="3615397" y="717452"/>
            <a:ext cx="8187397" cy="5267296"/>
          </a:xfrm>
        </p:spPr>
        <p:txBody>
          <a:bodyPr>
            <a:normAutofit/>
          </a:bodyPr>
          <a:lstStyle/>
          <a:p>
            <a:pPr marL="0" indent="0">
              <a:lnSpc>
                <a:spcPct val="110000"/>
              </a:lnSpc>
              <a:spcBef>
                <a:spcPts val="600"/>
              </a:spcBef>
              <a:spcAft>
                <a:spcPts val="600"/>
              </a:spcAft>
              <a:buNone/>
            </a:pPr>
            <a:r>
              <a:rPr lang="en-IN" sz="2800" b="1" i="0" dirty="0">
                <a:solidFill>
                  <a:srgbClr val="000000"/>
                </a:solidFill>
                <a:effectLst/>
              </a:rPr>
              <a:t>Bit</a:t>
            </a:r>
            <a:endParaRPr lang="en-IN" sz="2800" b="0" i="0" dirty="0">
              <a:solidFill>
                <a:srgbClr val="000000"/>
              </a:solidFill>
              <a:effectLst/>
            </a:endParaRPr>
          </a:p>
          <a:p>
            <a:pPr marL="0" indent="0">
              <a:lnSpc>
                <a:spcPct val="110000"/>
              </a:lnSpc>
              <a:spcBef>
                <a:spcPts val="600"/>
              </a:spcBef>
              <a:spcAft>
                <a:spcPts val="600"/>
              </a:spcAft>
              <a:buNone/>
            </a:pPr>
            <a:r>
              <a:rPr lang="en-IN" sz="2800" b="0" i="0" dirty="0">
                <a:solidFill>
                  <a:srgbClr val="0B0B0B"/>
                </a:solidFill>
                <a:effectLst/>
              </a:rPr>
              <a:t>It is the smallest unit of memory or instruction that can be given or stored on a computer. A bit is either a 0 or a 1. </a:t>
            </a:r>
          </a:p>
          <a:p>
            <a:pPr marL="0" indent="0">
              <a:lnSpc>
                <a:spcPct val="110000"/>
              </a:lnSpc>
              <a:spcBef>
                <a:spcPts val="600"/>
              </a:spcBef>
              <a:spcAft>
                <a:spcPts val="600"/>
              </a:spcAft>
              <a:buNone/>
            </a:pPr>
            <a:r>
              <a:rPr lang="en-IN" sz="2800" b="1" i="0" dirty="0">
                <a:solidFill>
                  <a:srgbClr val="000000"/>
                </a:solidFill>
                <a:effectLst/>
              </a:rPr>
              <a:t>Byte</a:t>
            </a:r>
            <a:endParaRPr lang="en-IN" sz="2800" b="0" i="0" dirty="0">
              <a:solidFill>
                <a:srgbClr val="000000"/>
              </a:solidFill>
              <a:effectLst/>
            </a:endParaRPr>
          </a:p>
          <a:p>
            <a:pPr marL="0" indent="0">
              <a:lnSpc>
                <a:spcPct val="110000"/>
              </a:lnSpc>
              <a:spcBef>
                <a:spcPts val="600"/>
              </a:spcBef>
              <a:spcAft>
                <a:spcPts val="600"/>
              </a:spcAft>
              <a:buNone/>
            </a:pPr>
            <a:r>
              <a:rPr lang="en-IN" sz="2800" b="0" i="0" dirty="0">
                <a:solidFill>
                  <a:srgbClr val="0B0B0B"/>
                </a:solidFill>
                <a:effectLst/>
              </a:rPr>
              <a:t>A group of 8 bits called a byte. </a:t>
            </a:r>
            <a:r>
              <a:rPr lang="en-IN" sz="2800" dirty="0">
                <a:solidFill>
                  <a:srgbClr val="0B0B0B"/>
                </a:solidFill>
              </a:rPr>
              <a:t>Combination of bytes comes with various names like the kilobyte, megabyte, gigabyte and terabyte.</a:t>
            </a:r>
          </a:p>
          <a:p>
            <a:pPr marL="0" indent="0">
              <a:lnSpc>
                <a:spcPct val="110000"/>
              </a:lnSpc>
              <a:spcBef>
                <a:spcPts val="600"/>
              </a:spcBef>
              <a:spcAft>
                <a:spcPts val="600"/>
              </a:spcAft>
              <a:buNone/>
            </a:pPr>
            <a:r>
              <a:rPr lang="en-IN" sz="2800" dirty="0">
                <a:solidFill>
                  <a:srgbClr val="0B0B0B"/>
                </a:solidFill>
              </a:rPr>
              <a:t> </a:t>
            </a:r>
          </a:p>
        </p:txBody>
      </p:sp>
    </p:spTree>
    <p:extLst>
      <p:ext uri="{BB962C8B-B14F-4D97-AF65-F5344CB8AC3E}">
        <p14:creationId xmlns:p14="http://schemas.microsoft.com/office/powerpoint/2010/main" val="3661333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6D4F-AE1A-4D0D-B2B8-F04CF5415AA3}"/>
              </a:ext>
            </a:extLst>
          </p:cNvPr>
          <p:cNvSpPr>
            <a:spLocks noGrp="1"/>
          </p:cNvSpPr>
          <p:nvPr>
            <p:ph type="title"/>
          </p:nvPr>
        </p:nvSpPr>
        <p:spPr>
          <a:xfrm>
            <a:off x="196948" y="1123837"/>
            <a:ext cx="3151163" cy="4601183"/>
          </a:xfrm>
        </p:spPr>
        <p:txBody>
          <a:bodyPr/>
          <a:lstStyle/>
          <a:p>
            <a:pPr algn="ctr"/>
            <a:r>
              <a:rPr lang="en-US" dirty="0"/>
              <a:t> </a:t>
            </a:r>
            <a:r>
              <a:rPr lang="en-US" b="1" dirty="0">
                <a:solidFill>
                  <a:schemeClr val="bg1"/>
                </a:solidFill>
              </a:rPr>
              <a:t>Bits and byte Representation </a:t>
            </a:r>
            <a:endParaRPr lang="en-IN" b="1" dirty="0">
              <a:solidFill>
                <a:schemeClr val="bg1"/>
              </a:solidFill>
            </a:endParaRPr>
          </a:p>
        </p:txBody>
      </p:sp>
      <p:pic>
        <p:nvPicPr>
          <p:cNvPr id="4" name="Content Placeholder 3">
            <a:extLst>
              <a:ext uri="{FF2B5EF4-FFF2-40B4-BE49-F238E27FC236}">
                <a16:creationId xmlns:a16="http://schemas.microsoft.com/office/drawing/2014/main" id="{755F311D-848A-4CCD-B4CF-18C0A589D1C8}"/>
              </a:ext>
            </a:extLst>
          </p:cNvPr>
          <p:cNvPicPr>
            <a:picLocks noGrp="1" noChangeAspect="1"/>
          </p:cNvPicPr>
          <p:nvPr>
            <p:ph idx="1"/>
          </p:nvPr>
        </p:nvPicPr>
        <p:blipFill rotWithShape="1">
          <a:blip r:embed="rId2"/>
          <a:srcRect r="9603"/>
          <a:stretch/>
        </p:blipFill>
        <p:spPr>
          <a:xfrm>
            <a:off x="4206241" y="1123836"/>
            <a:ext cx="6457070" cy="4109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2051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E1BD9-C91B-4CEE-962C-64913D940348}"/>
              </a:ext>
            </a:extLst>
          </p:cNvPr>
          <p:cNvSpPr>
            <a:spLocks noGrp="1"/>
          </p:cNvSpPr>
          <p:nvPr>
            <p:ph idx="1"/>
          </p:nvPr>
        </p:nvSpPr>
        <p:spPr/>
        <p:txBody>
          <a:bodyPr>
            <a:normAutofit/>
          </a:bodyPr>
          <a:lstStyle/>
          <a:p>
            <a:pPr marL="0" indent="0" algn="ctr">
              <a:buNone/>
            </a:pPr>
            <a:r>
              <a:rPr lang="en-US" sz="6600" dirty="0">
                <a:solidFill>
                  <a:schemeClr val="tx1"/>
                </a:solidFill>
              </a:rPr>
              <a:t>Thank You!!</a:t>
            </a:r>
            <a:endParaRPr lang="en-IN" sz="6600" dirty="0">
              <a:solidFill>
                <a:schemeClr val="tx1"/>
              </a:solidFill>
            </a:endParaRPr>
          </a:p>
        </p:txBody>
      </p:sp>
    </p:spTree>
    <p:extLst>
      <p:ext uri="{BB962C8B-B14F-4D97-AF65-F5344CB8AC3E}">
        <p14:creationId xmlns:p14="http://schemas.microsoft.com/office/powerpoint/2010/main" val="352561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D4D-3BA2-4A82-8A0E-544168836B2D}"/>
              </a:ext>
            </a:extLst>
          </p:cNvPr>
          <p:cNvSpPr>
            <a:spLocks noGrp="1"/>
          </p:cNvSpPr>
          <p:nvPr>
            <p:ph type="title"/>
          </p:nvPr>
        </p:nvSpPr>
        <p:spPr/>
        <p:txBody>
          <a:bodyPr/>
          <a:lstStyle/>
          <a:p>
            <a:pPr algn="ctr"/>
            <a:r>
              <a:rPr lang="en-IN" b="1" dirty="0"/>
              <a:t>Applications of</a:t>
            </a:r>
            <a:br>
              <a:rPr lang="en-IN" b="1" dirty="0"/>
            </a:br>
            <a:r>
              <a:rPr lang="en-IN" b="1" dirty="0"/>
              <a:t> Computer</a:t>
            </a:r>
          </a:p>
        </p:txBody>
      </p:sp>
      <p:sp>
        <p:nvSpPr>
          <p:cNvPr id="3" name="Content Placeholder 2">
            <a:extLst>
              <a:ext uri="{FF2B5EF4-FFF2-40B4-BE49-F238E27FC236}">
                <a16:creationId xmlns:a16="http://schemas.microsoft.com/office/drawing/2014/main" id="{5D4C64C6-DFA4-4EE8-BF49-4C300116F32B}"/>
              </a:ext>
            </a:extLst>
          </p:cNvPr>
          <p:cNvSpPr>
            <a:spLocks noGrp="1"/>
          </p:cNvSpPr>
          <p:nvPr>
            <p:ph idx="1"/>
          </p:nvPr>
        </p:nvSpPr>
        <p:spPr/>
        <p:txBody>
          <a:bodyPr/>
          <a:lstStyle/>
          <a:p>
            <a:pPr marL="530225" indent="-354013"/>
            <a:r>
              <a:rPr lang="en-IN" sz="2800" dirty="0">
                <a:solidFill>
                  <a:schemeClr val="tx1"/>
                </a:solidFill>
              </a:rPr>
              <a:t>Entertainment( Gaming, Movies, etc.)</a:t>
            </a:r>
          </a:p>
          <a:p>
            <a:pPr marL="530225" indent="-354013"/>
            <a:r>
              <a:rPr lang="en-IN" sz="2800" dirty="0">
                <a:solidFill>
                  <a:schemeClr val="tx1"/>
                </a:solidFill>
              </a:rPr>
              <a:t>Communication</a:t>
            </a:r>
          </a:p>
          <a:p>
            <a:pPr marL="530225" indent="-354013"/>
            <a:r>
              <a:rPr lang="en-IN" sz="2800" dirty="0">
                <a:solidFill>
                  <a:schemeClr val="tx1"/>
                </a:solidFill>
              </a:rPr>
              <a:t>Text (word) Processing</a:t>
            </a:r>
          </a:p>
          <a:p>
            <a:pPr marL="530225" indent="-354013"/>
            <a:r>
              <a:rPr lang="en-IN" sz="2800" dirty="0">
                <a:solidFill>
                  <a:schemeClr val="tx1"/>
                </a:solidFill>
              </a:rPr>
              <a:t>Image Processing</a:t>
            </a:r>
          </a:p>
          <a:p>
            <a:pPr marL="530225" indent="-354013"/>
            <a:r>
              <a:rPr lang="en-IN" sz="2800" dirty="0">
                <a:solidFill>
                  <a:schemeClr val="tx1"/>
                </a:solidFill>
              </a:rPr>
              <a:t>Voice Recognition</a:t>
            </a:r>
          </a:p>
          <a:p>
            <a:pPr marL="530225" indent="-354013"/>
            <a:r>
              <a:rPr lang="en-IN" sz="2800" dirty="0">
                <a:solidFill>
                  <a:schemeClr val="tx1"/>
                </a:solidFill>
              </a:rPr>
              <a:t>Numerical and Data Processing</a:t>
            </a:r>
          </a:p>
          <a:p>
            <a:endParaRPr lang="en-IN" dirty="0"/>
          </a:p>
        </p:txBody>
      </p:sp>
    </p:spTree>
    <p:extLst>
      <p:ext uri="{BB962C8B-B14F-4D97-AF65-F5344CB8AC3E}">
        <p14:creationId xmlns:p14="http://schemas.microsoft.com/office/powerpoint/2010/main" val="322159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2029-7264-4D65-A730-4AB5579326C4}"/>
              </a:ext>
            </a:extLst>
          </p:cNvPr>
          <p:cNvSpPr>
            <a:spLocks noGrp="1"/>
          </p:cNvSpPr>
          <p:nvPr>
            <p:ph type="title"/>
          </p:nvPr>
        </p:nvSpPr>
        <p:spPr/>
        <p:txBody>
          <a:bodyPr/>
          <a:lstStyle/>
          <a:p>
            <a:pPr algn="ctr"/>
            <a:r>
              <a:rPr lang="en-US" b="1" dirty="0"/>
              <a:t>Block diagram of computer </a:t>
            </a:r>
            <a:endParaRPr lang="en-IN" b="1" dirty="0"/>
          </a:p>
        </p:txBody>
      </p:sp>
      <p:pic>
        <p:nvPicPr>
          <p:cNvPr id="5" name="Content Placeholder 4">
            <a:extLst>
              <a:ext uri="{FF2B5EF4-FFF2-40B4-BE49-F238E27FC236}">
                <a16:creationId xmlns:a16="http://schemas.microsoft.com/office/drawing/2014/main" id="{3794797D-CEC6-4B06-B080-05BD488BEE82}"/>
              </a:ext>
            </a:extLst>
          </p:cNvPr>
          <p:cNvPicPr>
            <a:picLocks noGrp="1" noChangeAspect="1"/>
          </p:cNvPicPr>
          <p:nvPr>
            <p:ph idx="1"/>
          </p:nvPr>
        </p:nvPicPr>
        <p:blipFill>
          <a:blip r:embed="rId2"/>
          <a:stretch>
            <a:fillRect/>
          </a:stretch>
        </p:blipFill>
        <p:spPr>
          <a:xfrm>
            <a:off x="4173794" y="1586930"/>
            <a:ext cx="7388942" cy="4386167"/>
          </a:xfrm>
        </p:spPr>
      </p:pic>
      <p:pic>
        <p:nvPicPr>
          <p:cNvPr id="10" name="Picture 9">
            <a:extLst>
              <a:ext uri="{FF2B5EF4-FFF2-40B4-BE49-F238E27FC236}">
                <a16:creationId xmlns:a16="http://schemas.microsoft.com/office/drawing/2014/main" id="{530D9963-735C-40B7-803E-E12A5B4AA3B2}"/>
              </a:ext>
            </a:extLst>
          </p:cNvPr>
          <p:cNvPicPr>
            <a:picLocks noChangeAspect="1"/>
          </p:cNvPicPr>
          <p:nvPr/>
        </p:nvPicPr>
        <p:blipFill>
          <a:blip r:embed="rId3"/>
          <a:stretch>
            <a:fillRect/>
          </a:stretch>
        </p:blipFill>
        <p:spPr>
          <a:xfrm>
            <a:off x="6740013" y="1586930"/>
            <a:ext cx="1917290" cy="589935"/>
          </a:xfrm>
          <a:prstGeom prst="rect">
            <a:avLst/>
          </a:prstGeom>
        </p:spPr>
      </p:pic>
    </p:spTree>
    <p:extLst>
      <p:ext uri="{BB962C8B-B14F-4D97-AF65-F5344CB8AC3E}">
        <p14:creationId xmlns:p14="http://schemas.microsoft.com/office/powerpoint/2010/main" val="201930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9586-332A-482E-B974-A95C877EEB90}"/>
              </a:ext>
            </a:extLst>
          </p:cNvPr>
          <p:cNvSpPr>
            <a:spLocks noGrp="1"/>
          </p:cNvSpPr>
          <p:nvPr>
            <p:ph type="title"/>
          </p:nvPr>
        </p:nvSpPr>
        <p:spPr/>
        <p:txBody>
          <a:bodyPr/>
          <a:lstStyle/>
          <a:p>
            <a:pPr algn="ctr"/>
            <a:r>
              <a:rPr lang="en-US" b="1" dirty="0"/>
              <a:t>Block diagram of computer </a:t>
            </a:r>
            <a:endParaRPr lang="en-IN" dirty="0"/>
          </a:p>
        </p:txBody>
      </p:sp>
      <p:sp>
        <p:nvSpPr>
          <p:cNvPr id="8" name="Content Placeholder 7">
            <a:extLst>
              <a:ext uri="{FF2B5EF4-FFF2-40B4-BE49-F238E27FC236}">
                <a16:creationId xmlns:a16="http://schemas.microsoft.com/office/drawing/2014/main" id="{617295FA-8DC6-4D23-A4F8-6D2FA38982B7}"/>
              </a:ext>
            </a:extLst>
          </p:cNvPr>
          <p:cNvSpPr>
            <a:spLocks noGrp="1"/>
          </p:cNvSpPr>
          <p:nvPr>
            <p:ph idx="1"/>
          </p:nvPr>
        </p:nvSpPr>
        <p:spPr/>
        <p:txBody>
          <a:bodyPr/>
          <a:lstStyle/>
          <a:p>
            <a:pPr marL="0" indent="0">
              <a:buNone/>
            </a:pPr>
            <a:r>
              <a:rPr lang="en-IN" sz="2800" dirty="0">
                <a:solidFill>
                  <a:schemeClr val="tx1"/>
                </a:solidFill>
              </a:rPr>
              <a:t>A Computer has four main components. They are </a:t>
            </a:r>
          </a:p>
          <a:p>
            <a:pPr marL="900113" lvl="1" indent="-396875">
              <a:buFont typeface="Wingdings" panose="05000000000000000000" pitchFamily="2" charset="2"/>
              <a:buChar char="ü"/>
            </a:pPr>
            <a:r>
              <a:rPr lang="en-IN" sz="2800" dirty="0">
                <a:solidFill>
                  <a:srgbClr val="FF0000"/>
                </a:solidFill>
              </a:rPr>
              <a:t>Central Processing Unit </a:t>
            </a:r>
          </a:p>
          <a:p>
            <a:pPr marL="900113" lvl="1" indent="-396875">
              <a:buFont typeface="Wingdings" panose="05000000000000000000" pitchFamily="2" charset="2"/>
              <a:buChar char="ü"/>
            </a:pPr>
            <a:r>
              <a:rPr lang="en-IN" sz="2800" dirty="0">
                <a:solidFill>
                  <a:srgbClr val="FF0000"/>
                </a:solidFill>
              </a:rPr>
              <a:t>Memory Unit </a:t>
            </a:r>
          </a:p>
          <a:p>
            <a:pPr marL="900113" lvl="1" indent="-396875">
              <a:buFont typeface="Wingdings" panose="05000000000000000000" pitchFamily="2" charset="2"/>
              <a:buChar char="ü"/>
            </a:pPr>
            <a:r>
              <a:rPr lang="en-IN" sz="2800" dirty="0">
                <a:solidFill>
                  <a:srgbClr val="FF0000"/>
                </a:solidFill>
              </a:rPr>
              <a:t>Input devices</a:t>
            </a:r>
          </a:p>
          <a:p>
            <a:pPr marL="900113" lvl="1" indent="-396875">
              <a:buFont typeface="Wingdings" panose="05000000000000000000" pitchFamily="2" charset="2"/>
              <a:buChar char="ü"/>
            </a:pPr>
            <a:r>
              <a:rPr lang="en-IN" sz="2800" dirty="0">
                <a:solidFill>
                  <a:srgbClr val="FF0000"/>
                </a:solidFill>
              </a:rPr>
              <a:t>Output devices</a:t>
            </a:r>
          </a:p>
          <a:p>
            <a:endParaRPr lang="en-IN" dirty="0"/>
          </a:p>
        </p:txBody>
      </p:sp>
    </p:spTree>
    <p:extLst>
      <p:ext uri="{BB962C8B-B14F-4D97-AF65-F5344CB8AC3E}">
        <p14:creationId xmlns:p14="http://schemas.microsoft.com/office/powerpoint/2010/main" val="85535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0603-6CD6-4E1F-BE46-0C8BB2255D0D}"/>
              </a:ext>
            </a:extLst>
          </p:cNvPr>
          <p:cNvSpPr>
            <a:spLocks noGrp="1"/>
          </p:cNvSpPr>
          <p:nvPr>
            <p:ph type="title"/>
          </p:nvPr>
        </p:nvSpPr>
        <p:spPr/>
        <p:txBody>
          <a:bodyPr/>
          <a:lstStyle/>
          <a:p>
            <a:pPr algn="ctr"/>
            <a:r>
              <a:rPr lang="en-IN" sz="3600" b="1" dirty="0">
                <a:solidFill>
                  <a:schemeClr val="bg1"/>
                </a:solidFill>
              </a:rPr>
              <a:t>Central Processing Unit(CPU)</a:t>
            </a:r>
            <a:br>
              <a:rPr lang="en-IN" sz="3600" b="1" dirty="0">
                <a:solidFill>
                  <a:schemeClr val="bg1"/>
                </a:solidFill>
              </a:rPr>
            </a:br>
            <a:endParaRPr lang="en-IN" b="1" dirty="0">
              <a:solidFill>
                <a:schemeClr val="bg1"/>
              </a:solidFill>
            </a:endParaRPr>
          </a:p>
        </p:txBody>
      </p:sp>
      <p:sp>
        <p:nvSpPr>
          <p:cNvPr id="3" name="Content Placeholder 2">
            <a:extLst>
              <a:ext uri="{FF2B5EF4-FFF2-40B4-BE49-F238E27FC236}">
                <a16:creationId xmlns:a16="http://schemas.microsoft.com/office/drawing/2014/main" id="{BCD473DE-8C90-4B5F-B13E-60D965049170}"/>
              </a:ext>
            </a:extLst>
          </p:cNvPr>
          <p:cNvSpPr>
            <a:spLocks noGrp="1"/>
          </p:cNvSpPr>
          <p:nvPr>
            <p:ph idx="1"/>
          </p:nvPr>
        </p:nvSpPr>
        <p:spPr>
          <a:xfrm>
            <a:off x="3805084" y="516194"/>
            <a:ext cx="7860890" cy="5781367"/>
          </a:xfrm>
        </p:spPr>
        <p:txBody>
          <a:bodyPr>
            <a:normAutofit fontScale="92500"/>
          </a:bodyPr>
          <a:lstStyle/>
          <a:p>
            <a:r>
              <a:rPr lang="en-IN" sz="2800" dirty="0">
                <a:solidFill>
                  <a:schemeClr val="tx1"/>
                </a:solidFill>
              </a:rPr>
              <a:t>The </a:t>
            </a:r>
            <a:r>
              <a:rPr lang="en-IN" sz="2800" dirty="0">
                <a:solidFill>
                  <a:srgbClr val="FF0000"/>
                </a:solidFill>
              </a:rPr>
              <a:t>CPU</a:t>
            </a:r>
            <a:r>
              <a:rPr lang="en-IN" sz="2800" dirty="0">
                <a:solidFill>
                  <a:schemeClr val="tx1"/>
                </a:solidFill>
              </a:rPr>
              <a:t> acts as the computer </a:t>
            </a:r>
            <a:r>
              <a:rPr lang="en-IN" sz="2800" b="1" dirty="0">
                <a:solidFill>
                  <a:schemeClr val="tx1"/>
                </a:solidFill>
              </a:rPr>
              <a:t>brain</a:t>
            </a:r>
            <a:r>
              <a:rPr lang="en-IN" sz="2800" dirty="0">
                <a:solidFill>
                  <a:schemeClr val="tx1"/>
                </a:solidFill>
              </a:rPr>
              <a:t>. CPU is responsible for the </a:t>
            </a:r>
            <a:r>
              <a:rPr lang="en-IN" sz="2800" b="1" dirty="0">
                <a:solidFill>
                  <a:schemeClr val="tx1"/>
                </a:solidFill>
              </a:rPr>
              <a:t>overall working </a:t>
            </a:r>
            <a:r>
              <a:rPr lang="en-IN" sz="2800" dirty="0">
                <a:solidFill>
                  <a:schemeClr val="tx1"/>
                </a:solidFill>
              </a:rPr>
              <a:t>of all components of the computer. </a:t>
            </a:r>
          </a:p>
          <a:p>
            <a:r>
              <a:rPr lang="en-IN" sz="2800" dirty="0">
                <a:solidFill>
                  <a:schemeClr val="tx1"/>
                </a:solidFill>
              </a:rPr>
              <a:t>It consists of two parts: </a:t>
            </a:r>
          </a:p>
          <a:p>
            <a:pPr marL="1430338" lvl="2" indent="-469900">
              <a:buFont typeface="Wingdings" panose="05000000000000000000" pitchFamily="2" charset="2"/>
              <a:buChar char="ü"/>
            </a:pPr>
            <a:r>
              <a:rPr lang="en-IN" sz="2400" b="1" dirty="0">
                <a:solidFill>
                  <a:srgbClr val="0070C0"/>
                </a:solidFill>
              </a:rPr>
              <a:t>Arithmetic and Logic Unit</a:t>
            </a:r>
          </a:p>
          <a:p>
            <a:pPr marL="1430338" lvl="2" indent="-469900">
              <a:buFont typeface="Wingdings" panose="05000000000000000000" pitchFamily="2" charset="2"/>
              <a:buChar char="ü"/>
            </a:pPr>
            <a:r>
              <a:rPr lang="en-IN" sz="2400" b="1" dirty="0">
                <a:solidFill>
                  <a:srgbClr val="0070C0"/>
                </a:solidFill>
              </a:rPr>
              <a:t>Control Unit </a:t>
            </a:r>
          </a:p>
          <a:p>
            <a:r>
              <a:rPr lang="en-IN" sz="2800" dirty="0">
                <a:solidFill>
                  <a:schemeClr val="tx1"/>
                </a:solidFill>
              </a:rPr>
              <a:t>The </a:t>
            </a:r>
            <a:r>
              <a:rPr lang="en-IN" sz="2800" b="1" dirty="0">
                <a:solidFill>
                  <a:srgbClr val="0070C0"/>
                </a:solidFill>
              </a:rPr>
              <a:t>ALU</a:t>
            </a:r>
            <a:r>
              <a:rPr lang="en-IN" sz="2800" dirty="0">
                <a:solidFill>
                  <a:schemeClr val="tx1"/>
                </a:solidFill>
              </a:rPr>
              <a:t> performs arithmetic operations and conducts the comparison of information for logical decisions.</a:t>
            </a:r>
          </a:p>
          <a:p>
            <a:r>
              <a:rPr lang="en-IN" sz="2800" dirty="0">
                <a:solidFill>
                  <a:schemeClr val="tx1"/>
                </a:solidFill>
              </a:rPr>
              <a:t> The </a:t>
            </a:r>
            <a:r>
              <a:rPr lang="en-IN" sz="2800" b="1" dirty="0">
                <a:solidFill>
                  <a:srgbClr val="0070C0"/>
                </a:solidFill>
              </a:rPr>
              <a:t>control unit </a:t>
            </a:r>
            <a:r>
              <a:rPr lang="en-IN" sz="2800" dirty="0">
                <a:solidFill>
                  <a:schemeClr val="tx1"/>
                </a:solidFill>
              </a:rPr>
              <a:t>is responsible for sending /receiving the control signals from / to all components. </a:t>
            </a:r>
          </a:p>
          <a:p>
            <a:r>
              <a:rPr lang="en-IN" sz="2800" dirty="0">
                <a:solidFill>
                  <a:schemeClr val="tx1"/>
                </a:solidFill>
              </a:rPr>
              <a:t>Under the control of CU, the data comes from input device(s) to memory, it is processed in ALU and the result is stored back in the memory. The processed results are displayed with the help of an output device.</a:t>
            </a:r>
          </a:p>
        </p:txBody>
      </p:sp>
    </p:spTree>
    <p:extLst>
      <p:ext uri="{BB962C8B-B14F-4D97-AF65-F5344CB8AC3E}">
        <p14:creationId xmlns:p14="http://schemas.microsoft.com/office/powerpoint/2010/main" val="25362474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9297</TotalTime>
  <Words>2678</Words>
  <Application>Microsoft Office PowerPoint</Application>
  <PresentationFormat>Widescreen</PresentationFormat>
  <Paragraphs>386</Paragraphs>
  <Slides>58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58</vt:i4>
      </vt:variant>
    </vt:vector>
  </HeadingPairs>
  <TitlesOfParts>
    <vt:vector size="75" baseType="lpstr">
      <vt:lpstr>Arial</vt:lpstr>
      <vt:lpstr>Arial Black</vt:lpstr>
      <vt:lpstr>Arial Rounded MT Bold</vt:lpstr>
      <vt:lpstr>Calibri</vt:lpstr>
      <vt:lpstr>Cambria</vt:lpstr>
      <vt:lpstr>Cambria Math</vt:lpstr>
      <vt:lpstr>CastleT</vt:lpstr>
      <vt:lpstr>Cooper Black</vt:lpstr>
      <vt:lpstr>Corbel</vt:lpstr>
      <vt:lpstr>Courier New</vt:lpstr>
      <vt:lpstr>Open Sans</vt:lpstr>
      <vt:lpstr>segoe ui</vt:lpstr>
      <vt:lpstr>Times New Roman</vt:lpstr>
      <vt:lpstr>Verdana</vt:lpstr>
      <vt:lpstr>Wingdings</vt:lpstr>
      <vt:lpstr>Wingdings 2</vt:lpstr>
      <vt:lpstr>Frame</vt:lpstr>
      <vt:lpstr>PowerPoint Presentation</vt:lpstr>
      <vt:lpstr>Computer </vt:lpstr>
      <vt:lpstr>Hardware </vt:lpstr>
      <vt:lpstr>Software</vt:lpstr>
      <vt:lpstr>Characteristics  of  Computer</vt:lpstr>
      <vt:lpstr>Applications of  Computer</vt:lpstr>
      <vt:lpstr>Block diagram of computer </vt:lpstr>
      <vt:lpstr>Block diagram of computer </vt:lpstr>
      <vt:lpstr>Central Processing Unit(CPU) </vt:lpstr>
      <vt:lpstr>Memory Unit </vt:lpstr>
      <vt:lpstr>Primary Memory </vt:lpstr>
      <vt:lpstr>Primary Memory </vt:lpstr>
      <vt:lpstr>Primary Memory</vt:lpstr>
      <vt:lpstr>Secondary Memory </vt:lpstr>
      <vt:lpstr>Input Devices </vt:lpstr>
      <vt:lpstr>Output Devices </vt:lpstr>
      <vt:lpstr>Languages </vt:lpstr>
      <vt:lpstr>Languages</vt:lpstr>
      <vt:lpstr>Languages </vt:lpstr>
      <vt:lpstr>Languages</vt:lpstr>
      <vt:lpstr>Languages</vt:lpstr>
      <vt:lpstr>Languages</vt:lpstr>
      <vt:lpstr>Languages</vt:lpstr>
      <vt:lpstr>Languages</vt:lpstr>
      <vt:lpstr>Language </vt:lpstr>
      <vt:lpstr>Language </vt:lpstr>
      <vt:lpstr>Translators </vt:lpstr>
      <vt:lpstr>Translators </vt:lpstr>
      <vt:lpstr>Difference between Compiler and Interpreter </vt:lpstr>
      <vt:lpstr>Algorithm </vt:lpstr>
      <vt:lpstr>Algorithm </vt:lpstr>
      <vt:lpstr>Algorithm </vt:lpstr>
      <vt:lpstr>Algorithm </vt:lpstr>
      <vt:lpstr>Flow Chart </vt:lpstr>
      <vt:lpstr>Flow Chart </vt:lpstr>
      <vt:lpstr>Flow Chart </vt:lpstr>
      <vt:lpstr>Flowcharts - Examples </vt:lpstr>
      <vt:lpstr>Problem solving using flowchart and algorithm</vt:lpstr>
      <vt:lpstr>Problem solving using flowchart and algorithm</vt:lpstr>
      <vt:lpstr>Number systems</vt:lpstr>
      <vt:lpstr>Number systems</vt:lpstr>
      <vt:lpstr>Binary Number System</vt:lpstr>
      <vt:lpstr>Octal number system</vt:lpstr>
      <vt:lpstr>Decimal number system</vt:lpstr>
      <vt:lpstr>Hexadecimal number system </vt:lpstr>
      <vt:lpstr>Table of number system </vt:lpstr>
      <vt:lpstr>Number System Conversions </vt:lpstr>
      <vt:lpstr>Decimal Number System to Other Base </vt:lpstr>
      <vt:lpstr>Decimal to Binary Conversion</vt:lpstr>
      <vt:lpstr>Decimal to Octal Conversion</vt:lpstr>
      <vt:lpstr>Decimal to Hexadecimal Conversion</vt:lpstr>
      <vt:lpstr>Other Base System to Decimal Number Base </vt:lpstr>
      <vt:lpstr>Binary into Decimal Conversion </vt:lpstr>
      <vt:lpstr>Octal into Decimal Conversion </vt:lpstr>
      <vt:lpstr>Hexadecimal  into  Decimal Conversion </vt:lpstr>
      <vt:lpstr>Units of Measurement of data </vt:lpstr>
      <vt:lpstr> Bits and byte Representation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Ayush Gour</cp:lastModifiedBy>
  <cp:revision>1307</cp:revision>
  <dcterms:created xsi:type="dcterms:W3CDTF">2019-05-12T04:30:40Z</dcterms:created>
  <dcterms:modified xsi:type="dcterms:W3CDTF">2024-08-13T06:43:57Z</dcterms:modified>
</cp:coreProperties>
</file>