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7" r:id="rId2"/>
    <p:sldId id="302" r:id="rId3"/>
    <p:sldId id="330" r:id="rId4"/>
    <p:sldId id="331" r:id="rId5"/>
    <p:sldId id="408" r:id="rId6"/>
    <p:sldId id="368" r:id="rId7"/>
    <p:sldId id="369" r:id="rId8"/>
    <p:sldId id="409" r:id="rId9"/>
    <p:sldId id="410" r:id="rId10"/>
    <p:sldId id="356" r:id="rId11"/>
    <p:sldId id="412" r:id="rId12"/>
    <p:sldId id="334" r:id="rId13"/>
    <p:sldId id="352" r:id="rId14"/>
    <p:sldId id="336" r:id="rId15"/>
    <p:sldId id="337" r:id="rId16"/>
    <p:sldId id="338" r:id="rId17"/>
    <p:sldId id="371" r:id="rId18"/>
    <p:sldId id="372" r:id="rId19"/>
    <p:sldId id="374" r:id="rId20"/>
    <p:sldId id="357" r:id="rId21"/>
    <p:sldId id="358" r:id="rId22"/>
    <p:sldId id="359" r:id="rId23"/>
    <p:sldId id="339" r:id="rId24"/>
    <p:sldId id="341" r:id="rId25"/>
    <p:sldId id="360" r:id="rId26"/>
    <p:sldId id="362" r:id="rId27"/>
    <p:sldId id="343" r:id="rId28"/>
    <p:sldId id="363" r:id="rId29"/>
    <p:sldId id="364" r:id="rId30"/>
    <p:sldId id="345" r:id="rId31"/>
    <p:sldId id="346" r:id="rId32"/>
    <p:sldId id="365" r:id="rId33"/>
    <p:sldId id="370" r:id="rId34"/>
    <p:sldId id="376" r:id="rId35"/>
    <p:sldId id="377" r:id="rId36"/>
    <p:sldId id="378" r:id="rId37"/>
    <p:sldId id="381" r:id="rId38"/>
    <p:sldId id="379" r:id="rId39"/>
    <p:sldId id="380" r:id="rId40"/>
    <p:sldId id="366" r:id="rId41"/>
    <p:sldId id="367" r:id="rId42"/>
    <p:sldId id="373" r:id="rId43"/>
    <p:sldId id="413" r:id="rId44"/>
    <p:sldId id="347" r:id="rId45"/>
    <p:sldId id="348" r:id="rId46"/>
    <p:sldId id="401" r:id="rId47"/>
    <p:sldId id="400" r:id="rId48"/>
    <p:sldId id="350" r:id="rId49"/>
    <p:sldId id="354" r:id="rId50"/>
    <p:sldId id="355" r:id="rId51"/>
    <p:sldId id="375" r:id="rId52"/>
    <p:sldId id="383" r:id="rId53"/>
    <p:sldId id="382" r:id="rId54"/>
    <p:sldId id="384" r:id="rId55"/>
    <p:sldId id="385" r:id="rId56"/>
    <p:sldId id="386" r:id="rId57"/>
    <p:sldId id="387" r:id="rId58"/>
    <p:sldId id="388" r:id="rId59"/>
    <p:sldId id="391" r:id="rId60"/>
    <p:sldId id="389" r:id="rId61"/>
    <p:sldId id="390" r:id="rId62"/>
    <p:sldId id="392" r:id="rId63"/>
    <p:sldId id="393" r:id="rId64"/>
    <p:sldId id="402" r:id="rId65"/>
    <p:sldId id="404" r:id="rId66"/>
    <p:sldId id="394" r:id="rId67"/>
    <p:sldId id="395" r:id="rId68"/>
    <p:sldId id="397" r:id="rId69"/>
    <p:sldId id="396" r:id="rId70"/>
    <p:sldId id="405" r:id="rId71"/>
    <p:sldId id="406" r:id="rId72"/>
    <p:sldId id="407" r:id="rId73"/>
    <p:sldId id="398" r:id="rId74"/>
    <p:sldId id="399" r:id="rId75"/>
    <p:sldId id="329"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00FF"/>
    <a:srgbClr val="FFFFFF"/>
    <a:srgbClr val="11BBAF"/>
    <a:srgbClr val="FFCA4F"/>
    <a:srgbClr val="854F89"/>
    <a:srgbClr val="FFE152"/>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97" autoAdjust="0"/>
  </p:normalViewPr>
  <p:slideViewPr>
    <p:cSldViewPr snapToGrid="0">
      <p:cViewPr varScale="1">
        <p:scale>
          <a:sx n="83" d="100"/>
          <a:sy n="83" d="100"/>
        </p:scale>
        <p:origin x="686"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8C6E7-F93F-4FEB-B5F1-DDFA47FBDA73}" type="datetimeFigureOut">
              <a:rPr lang="en-US" smtClean="0"/>
              <a:pPr/>
              <a:t>9/3/2024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A96B1-C243-4188-9409-64427083F1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6A96B1-C243-4188-9409-64427083F171}"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dirty="0"/>
              <a:t>Prof. Ankita Chavda</a:t>
            </a:r>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03-09-2024</a:t>
            </a:fld>
            <a:endParaRPr lang="en-IN"/>
          </a:p>
        </p:txBody>
      </p:sp>
      <p:sp>
        <p:nvSpPr>
          <p:cNvPr id="8" name="Footer Placeholder 7"/>
          <p:cNvSpPr>
            <a:spLocks noGrp="1"/>
          </p:cNvSpPr>
          <p:nvPr>
            <p:ph type="ftr" sz="quarter" idx="11"/>
          </p:nvPr>
        </p:nvSpPr>
        <p:spPr/>
        <p:txBody>
          <a:bodyPr/>
          <a:lstStyle/>
          <a:p>
            <a:r>
              <a:rPr lang="en-IN" dirty="0"/>
              <a:t>Prof. Ankita Chavda</a:t>
            </a:r>
          </a:p>
          <a:p>
            <a:endParaRPr lang="en-IN" dirty="0"/>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03-09-2024</a:t>
            </a:fld>
            <a:endParaRPr lang="en-IN"/>
          </a:p>
        </p:txBody>
      </p:sp>
      <p:sp>
        <p:nvSpPr>
          <p:cNvPr id="8" name="Footer Placeholder 7"/>
          <p:cNvSpPr>
            <a:spLocks noGrp="1"/>
          </p:cNvSpPr>
          <p:nvPr>
            <p:ph type="ftr" sz="quarter" idx="11"/>
          </p:nvPr>
        </p:nvSpPr>
        <p:spPr/>
        <p:txBody>
          <a:bodyPr/>
          <a:lstStyle/>
          <a:p>
            <a:r>
              <a:rPr lang="en-IN" dirty="0"/>
              <a:t>Prof. Ankita Chavda</a:t>
            </a:r>
          </a:p>
          <a:p>
            <a:endParaRPr lang="en-IN" dirty="0"/>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787469" y="5600573"/>
            <a:ext cx="1397000" cy="365125"/>
          </a:xfrm>
        </p:spPr>
        <p:txBody>
          <a:bodyPr/>
          <a:lstStyle/>
          <a:p>
            <a:r>
              <a:rPr lang="en-IN" dirty="0"/>
              <a:t>Prof. Ankita Chavda</a:t>
            </a:r>
          </a:p>
          <a:p>
            <a:endParaRPr lang="en-IN" dirty="0"/>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IN" dirty="0"/>
              <a:t>Prof. Ankita Chavda</a:t>
            </a:r>
          </a:p>
          <a:p>
            <a:endParaRPr lang="en-IN" dirty="0"/>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dirty="0"/>
          </a:p>
        </p:txBody>
      </p:sp>
      <p:sp>
        <p:nvSpPr>
          <p:cNvPr id="7" name="Footer Placeholder 4"/>
          <p:cNvSpPr txBox="1">
            <a:spLocks/>
          </p:cNvSpPr>
          <p:nvPr userDrawn="1"/>
        </p:nvSpPr>
        <p:spPr>
          <a:xfrm>
            <a:off x="279400" y="6173787"/>
            <a:ext cx="2027769"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err="1"/>
              <a:t>R.C.Gonzalez</a:t>
            </a:r>
            <a:r>
              <a:rPr lang="en-IN" dirty="0"/>
              <a:t> &amp; </a:t>
            </a:r>
            <a:r>
              <a:rPr lang="en-IN" dirty="0" err="1"/>
              <a:t>R.E.Woods</a:t>
            </a:r>
            <a:endParaRPr lang="en-IN" dirty="0"/>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03-09-2024</a:t>
            </a:fld>
            <a:endParaRPr lang="en-IN"/>
          </a:p>
        </p:txBody>
      </p:sp>
      <p:sp>
        <p:nvSpPr>
          <p:cNvPr id="9" name="Footer Placeholder 8"/>
          <p:cNvSpPr>
            <a:spLocks noGrp="1"/>
          </p:cNvSpPr>
          <p:nvPr>
            <p:ph type="ftr" sz="quarter" idx="11"/>
          </p:nvPr>
        </p:nvSpPr>
        <p:spPr/>
        <p:txBody>
          <a:bodyPr/>
          <a:lstStyle/>
          <a:p>
            <a:r>
              <a:rPr lang="en-IN" dirty="0"/>
              <a:t>Prof. Ankita Chavda</a:t>
            </a:r>
          </a:p>
          <a:p>
            <a:endParaRPr lang="en-IN" dirty="0"/>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03-09-2024</a:t>
            </a:fld>
            <a:endParaRPr lang="en-IN"/>
          </a:p>
        </p:txBody>
      </p:sp>
      <p:sp>
        <p:nvSpPr>
          <p:cNvPr id="11" name="Footer Placeholder 10"/>
          <p:cNvSpPr>
            <a:spLocks noGrp="1"/>
          </p:cNvSpPr>
          <p:nvPr>
            <p:ph type="ftr" sz="quarter" idx="11"/>
          </p:nvPr>
        </p:nvSpPr>
        <p:spPr/>
        <p:txBody>
          <a:bodyPr/>
          <a:lstStyle/>
          <a:p>
            <a:r>
              <a:rPr lang="en-IN" dirty="0"/>
              <a:t>Prof. Ankita Chavda</a:t>
            </a:r>
          </a:p>
          <a:p>
            <a:endParaRPr lang="en-IN" dirty="0"/>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03-09-2024</a:t>
            </a:fld>
            <a:endParaRPr lang="en-IN"/>
          </a:p>
        </p:txBody>
      </p:sp>
      <p:sp>
        <p:nvSpPr>
          <p:cNvPr id="7" name="Footer Placeholder 6"/>
          <p:cNvSpPr>
            <a:spLocks noGrp="1"/>
          </p:cNvSpPr>
          <p:nvPr>
            <p:ph type="ftr" sz="quarter" idx="11"/>
          </p:nvPr>
        </p:nvSpPr>
        <p:spPr/>
        <p:txBody>
          <a:bodyPr/>
          <a:lstStyle/>
          <a:p>
            <a:r>
              <a:rPr lang="en-IN" dirty="0"/>
              <a:t>Prof. Ankita Chavda</a:t>
            </a:r>
          </a:p>
          <a:p>
            <a:endParaRPr lang="en-IN" dirty="0"/>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03-09-2024</a:t>
            </a:fld>
            <a:endParaRPr lang="en-IN"/>
          </a:p>
        </p:txBody>
      </p:sp>
      <p:sp>
        <p:nvSpPr>
          <p:cNvPr id="6" name="Footer Placeholder 5"/>
          <p:cNvSpPr>
            <a:spLocks noGrp="1"/>
          </p:cNvSpPr>
          <p:nvPr>
            <p:ph type="ftr" sz="quarter" idx="11"/>
          </p:nvPr>
        </p:nvSpPr>
        <p:spPr/>
        <p:txBody>
          <a:bodyPr/>
          <a:lstStyle/>
          <a:p>
            <a:r>
              <a:rPr lang="en-IN" dirty="0"/>
              <a:t>Prof. Ankita Chavda</a:t>
            </a:r>
          </a:p>
          <a:p>
            <a:endParaRPr lang="en-IN" dirty="0"/>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03-09-2024</a:t>
            </a:fld>
            <a:endParaRPr lang="en-IN"/>
          </a:p>
        </p:txBody>
      </p:sp>
      <p:sp>
        <p:nvSpPr>
          <p:cNvPr id="9" name="Footer Placeholder 8"/>
          <p:cNvSpPr>
            <a:spLocks noGrp="1"/>
          </p:cNvSpPr>
          <p:nvPr>
            <p:ph type="ftr" sz="quarter" idx="11"/>
          </p:nvPr>
        </p:nvSpPr>
        <p:spPr/>
        <p:txBody>
          <a:bodyPr/>
          <a:lstStyle/>
          <a:p>
            <a:r>
              <a:rPr lang="en-IN" dirty="0"/>
              <a:t>Prof. Ankita Chavda</a:t>
            </a:r>
          </a:p>
          <a:p>
            <a:endParaRPr lang="en-IN" dirty="0"/>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03-09-2024</a:t>
            </a:fld>
            <a:endParaRPr lang="en-IN"/>
          </a:p>
        </p:txBody>
      </p:sp>
      <p:sp>
        <p:nvSpPr>
          <p:cNvPr id="9" name="Footer Placeholder 8"/>
          <p:cNvSpPr>
            <a:spLocks noGrp="1"/>
          </p:cNvSpPr>
          <p:nvPr>
            <p:ph type="ftr" sz="quarter" idx="11"/>
          </p:nvPr>
        </p:nvSpPr>
        <p:spPr>
          <a:xfrm>
            <a:off x="3499101" y="6356350"/>
            <a:ext cx="5911517" cy="365125"/>
          </a:xfrm>
        </p:spPr>
        <p:txBody>
          <a:bodyPr/>
          <a:lstStyle/>
          <a:p>
            <a:r>
              <a:rPr lang="en-IN" dirty="0"/>
              <a:t>Prof. Ankita Chavda</a:t>
            </a:r>
          </a:p>
          <a:p>
            <a:endParaRPr lang="en-IN" dirty="0"/>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03-09-2024</a:t>
            </a:fld>
            <a:endParaRPr lang="en-IN"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IN" dirty="0"/>
              <a:t>Prof. Ankita Chavda</a:t>
            </a:r>
          </a:p>
          <a:p>
            <a:endParaRPr lang="en-IN"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755104"/>
            <a:ext cx="2743200" cy="430887"/>
          </a:xfrm>
          <a:prstGeom prst="rect">
            <a:avLst/>
          </a:prstGeom>
          <a:noFill/>
        </p:spPr>
        <p:txBody>
          <a:bodyPr wrap="square" rtlCol="0">
            <a:spAutoFit/>
          </a:bodyPr>
          <a:lstStyle/>
          <a:p>
            <a:pPr algn="ctr"/>
            <a:r>
              <a:rPr lang="en-IN" sz="2200" b="1" dirty="0">
                <a:solidFill>
                  <a:srgbClr val="0098A3"/>
                </a:solidFill>
                <a:latin typeface="CastleT" panose="020E0602050706020204" pitchFamily="34" charset="0"/>
              </a:rPr>
              <a:t>Department of CE</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448800" y="2856628"/>
            <a:ext cx="2743200" cy="769441"/>
          </a:xfrm>
          <a:prstGeom prst="rect">
            <a:avLst/>
          </a:prstGeom>
          <a:noFill/>
        </p:spPr>
        <p:txBody>
          <a:bodyPr wrap="square" rtlCol="0">
            <a:spAutoFit/>
          </a:bodyPr>
          <a:lstStyle/>
          <a:p>
            <a:pPr algn="ctr"/>
            <a:r>
              <a:rPr lang="en-IN" sz="2200" b="1" dirty="0">
                <a:solidFill>
                  <a:srgbClr val="0098A3"/>
                </a:solidFill>
                <a:latin typeface="CastleT" panose="020E0602050706020204" pitchFamily="34" charset="0"/>
              </a:rPr>
              <a:t>Unit-</a:t>
            </a:r>
            <a:r>
              <a:rPr lang="en-US" sz="2200" b="1" dirty="0">
                <a:solidFill>
                  <a:srgbClr val="0098A3"/>
                </a:solidFill>
                <a:latin typeface="CastleT" panose="020E0602050706020204" pitchFamily="34" charset="0"/>
              </a:rPr>
              <a:t> 2</a:t>
            </a:r>
          </a:p>
          <a:p>
            <a:r>
              <a:rPr lang="en-US" sz="2200" b="1" dirty="0">
                <a:solidFill>
                  <a:srgbClr val="0098A3"/>
                </a:solidFill>
                <a:latin typeface="CastleT" panose="020E0602050706020204" pitchFamily="34" charset="0"/>
              </a:rPr>
              <a:t>C Programming Basics</a:t>
            </a:r>
          </a:p>
        </p:txBody>
      </p:sp>
      <p:sp>
        <p:nvSpPr>
          <p:cNvPr id="2" name="TextBox 1"/>
          <p:cNvSpPr txBox="1"/>
          <p:nvPr/>
        </p:nvSpPr>
        <p:spPr>
          <a:xfrm>
            <a:off x="0" y="2620370"/>
            <a:ext cx="9144000" cy="1446550"/>
          </a:xfrm>
          <a:prstGeom prst="rect">
            <a:avLst/>
          </a:prstGeom>
          <a:noFill/>
        </p:spPr>
        <p:txBody>
          <a:bodyPr wrap="square" rtlCol="0">
            <a:spAutoFit/>
          </a:bodyPr>
          <a:lstStyle/>
          <a:p>
            <a:pPr algn="ctr"/>
            <a:r>
              <a:rPr lang="en-US" sz="4400" dirty="0">
                <a:latin typeface="Arial Black" panose="020B0A04020102020204" pitchFamily="34" charset="0"/>
              </a:rPr>
              <a:t>Computer Programming </a:t>
            </a:r>
            <a:r>
              <a:rPr lang="en-IN" sz="4400" dirty="0">
                <a:latin typeface="Arial Black" panose="020B0A04020102020204" pitchFamily="34" charset="0"/>
              </a:rPr>
              <a:t>(</a:t>
            </a:r>
            <a:r>
              <a:rPr lang="en-US" sz="4400" dirty="0">
                <a:latin typeface="Arial Black" panose="020B0A04020102020204" pitchFamily="34" charset="0"/>
              </a:rPr>
              <a:t>01CE1101</a:t>
            </a:r>
            <a:r>
              <a:rPr lang="en-IN" sz="4400" dirty="0">
                <a:latin typeface="Arial Black" panose="020B0A04020102020204" pitchFamily="34" charset="0"/>
              </a:rPr>
              <a:t>)</a:t>
            </a:r>
            <a:endParaRPr lang="en-US" sz="4400" dirty="0">
              <a:latin typeface="Arial Black" panose="020B0A04020102020204" pitchFamily="34" charset="0"/>
            </a:endParaRPr>
          </a:p>
        </p:txBody>
      </p:sp>
    </p:spTree>
    <p:extLst>
      <p:ext uri="{BB962C8B-B14F-4D97-AF65-F5344CB8AC3E}">
        <p14:creationId xmlns:p14="http://schemas.microsoft.com/office/powerpoint/2010/main" val="30828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7BD4-F642-4E4C-B9D6-8FBFB6539761}"/>
              </a:ext>
            </a:extLst>
          </p:cNvPr>
          <p:cNvSpPr>
            <a:spLocks noGrp="1"/>
          </p:cNvSpPr>
          <p:nvPr>
            <p:ph type="title"/>
          </p:nvPr>
        </p:nvSpPr>
        <p:spPr/>
        <p:txBody>
          <a:bodyPr/>
          <a:lstStyle/>
          <a:p>
            <a:pPr algn="ctr"/>
            <a:r>
              <a:rPr lang="en-IN" b="1" dirty="0"/>
              <a:t>Simple C Program</a:t>
            </a:r>
          </a:p>
        </p:txBody>
      </p:sp>
      <p:sp>
        <p:nvSpPr>
          <p:cNvPr id="3" name="Content Placeholder 2">
            <a:extLst>
              <a:ext uri="{FF2B5EF4-FFF2-40B4-BE49-F238E27FC236}">
                <a16:creationId xmlns:a16="http://schemas.microsoft.com/office/drawing/2014/main" id="{7980017D-576B-4418-89DA-E079AA7A9D37}"/>
              </a:ext>
            </a:extLst>
          </p:cNvPr>
          <p:cNvSpPr>
            <a:spLocks noGrp="1"/>
          </p:cNvSpPr>
          <p:nvPr>
            <p:ph idx="1"/>
          </p:nvPr>
        </p:nvSpPr>
        <p:spPr>
          <a:xfrm>
            <a:off x="3746091" y="678427"/>
            <a:ext cx="8082116" cy="5619134"/>
          </a:xfrm>
        </p:spPr>
        <p:txBody>
          <a:bodyPr>
            <a:normAutofit lnSpcReduction="10000"/>
          </a:bodyPr>
          <a:lstStyle/>
          <a:p>
            <a:pPr marL="0" indent="0">
              <a:lnSpc>
                <a:spcPct val="120000"/>
              </a:lnSpc>
              <a:spcBef>
                <a:spcPts val="600"/>
              </a:spcBef>
              <a:spcAft>
                <a:spcPts val="600"/>
              </a:spcAft>
              <a:buNone/>
            </a:pPr>
            <a:r>
              <a:rPr lang="en-IN" sz="2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Example</a:t>
            </a:r>
            <a:endParaRPr lang="en-IN" sz="2800" b="1" dirty="0">
              <a:solidFill>
                <a:srgbClr val="FF0000"/>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20000"/>
              </a:lnSpc>
              <a:spcBef>
                <a:spcPts val="600"/>
              </a:spcBef>
              <a:spcAft>
                <a:spcPts val="600"/>
              </a:spcAft>
              <a:buNone/>
            </a:pP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Description: Writes the words "Hello, World!" on the screen */  </a:t>
            </a:r>
            <a:endParaRPr lang="en-IN" sz="28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20000"/>
              </a:lnSpc>
              <a:spcBef>
                <a:spcPts val="600"/>
              </a:spcBef>
              <a:spcAft>
                <a:spcPts val="600"/>
              </a:spcAft>
              <a:buNone/>
            </a:pP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#include&lt;stdio.h&gt;</a:t>
            </a:r>
            <a:endParaRPr lang="en-IN" sz="28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20000"/>
              </a:lnSpc>
              <a:spcBef>
                <a:spcPts val="600"/>
              </a:spcBef>
              <a:spcAft>
                <a:spcPts val="600"/>
              </a:spcAft>
              <a:buNone/>
            </a:pP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int main()</a:t>
            </a:r>
            <a:endParaRPr lang="en-IN" sz="28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20000"/>
              </a:lnSpc>
              <a:spcBef>
                <a:spcPts val="600"/>
              </a:spcBef>
              <a:spcAft>
                <a:spcPts val="600"/>
              </a:spcAft>
              <a:buNone/>
            </a:pP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28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20000"/>
              </a:lnSpc>
              <a:spcBef>
                <a:spcPts val="600"/>
              </a:spcBef>
              <a:spcAft>
                <a:spcPts val="600"/>
              </a:spcAft>
              <a:buNone/>
            </a:pP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28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printf</a:t>
            </a: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("Hello, World!\n");</a:t>
            </a:r>
            <a:endParaRPr lang="en-IN" sz="28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20000"/>
              </a:lnSpc>
              <a:spcBef>
                <a:spcPts val="600"/>
              </a:spcBef>
              <a:spcAft>
                <a:spcPts val="600"/>
              </a:spcAft>
              <a:buNone/>
            </a:pP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return 0;</a:t>
            </a:r>
            <a:endParaRPr lang="en-IN" sz="28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20000"/>
              </a:lnSpc>
              <a:spcBef>
                <a:spcPts val="600"/>
              </a:spcBef>
              <a:spcAft>
                <a:spcPts val="600"/>
              </a:spcAft>
              <a:buNone/>
            </a:pPr>
            <a:r>
              <a:rPr lang="en-IN"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28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410849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1CAF-C6C3-404B-B79A-A8D9A08C9057}"/>
              </a:ext>
            </a:extLst>
          </p:cNvPr>
          <p:cNvSpPr>
            <a:spLocks noGrp="1"/>
          </p:cNvSpPr>
          <p:nvPr>
            <p:ph type="title"/>
          </p:nvPr>
        </p:nvSpPr>
        <p:spPr/>
        <p:txBody>
          <a:bodyPr/>
          <a:lstStyle/>
          <a:p>
            <a:pPr algn="ctr"/>
            <a:r>
              <a:rPr lang="en-IN" b="1" dirty="0"/>
              <a:t>Points to remember</a:t>
            </a:r>
            <a:br>
              <a:rPr lang="en-IN" dirty="0"/>
            </a:br>
            <a:endParaRPr lang="en-IN" dirty="0"/>
          </a:p>
        </p:txBody>
      </p:sp>
      <p:sp>
        <p:nvSpPr>
          <p:cNvPr id="3" name="Content Placeholder 2">
            <a:extLst>
              <a:ext uri="{FF2B5EF4-FFF2-40B4-BE49-F238E27FC236}">
                <a16:creationId xmlns:a16="http://schemas.microsoft.com/office/drawing/2014/main" id="{0CA71947-6D72-4112-845E-7CF896D10487}"/>
              </a:ext>
            </a:extLst>
          </p:cNvPr>
          <p:cNvSpPr>
            <a:spLocks noGrp="1"/>
          </p:cNvSpPr>
          <p:nvPr>
            <p:ph idx="1"/>
          </p:nvPr>
        </p:nvSpPr>
        <p:spPr>
          <a:xfrm>
            <a:off x="3869268" y="864108"/>
            <a:ext cx="7619726" cy="5120640"/>
          </a:xfrm>
        </p:spPr>
        <p:txBody>
          <a:bodyPr/>
          <a:lstStyle/>
          <a:p>
            <a:r>
              <a:rPr lang="en-IN" sz="2800" dirty="0">
                <a:solidFill>
                  <a:srgbClr val="FF0000"/>
                </a:solidFill>
              </a:rPr>
              <a:t>#include&lt;stdio.h&gt; </a:t>
            </a:r>
            <a:r>
              <a:rPr lang="en-IN" sz="2800" dirty="0">
                <a:solidFill>
                  <a:schemeClr val="tx1"/>
                </a:solidFill>
              </a:rPr>
              <a:t>- </a:t>
            </a:r>
            <a:r>
              <a:rPr lang="en-IN" sz="2800" dirty="0" err="1">
                <a:solidFill>
                  <a:schemeClr val="tx1"/>
                </a:solidFill>
              </a:rPr>
              <a:t>stdio</a:t>
            </a:r>
            <a:r>
              <a:rPr lang="en-IN" sz="2800" dirty="0">
                <a:solidFill>
                  <a:schemeClr val="tx1"/>
                </a:solidFill>
              </a:rPr>
              <a:t> is standard for </a:t>
            </a:r>
            <a:r>
              <a:rPr lang="en-IN" sz="2800" b="1" dirty="0">
                <a:solidFill>
                  <a:schemeClr val="tx1"/>
                </a:solidFill>
              </a:rPr>
              <a:t>input/output</a:t>
            </a:r>
            <a:r>
              <a:rPr lang="en-IN" sz="2800" dirty="0">
                <a:solidFill>
                  <a:schemeClr val="tx1"/>
                </a:solidFill>
              </a:rPr>
              <a:t>, this allows us to use some commands which includes a file called </a:t>
            </a:r>
            <a:r>
              <a:rPr lang="en-IN" sz="2800" dirty="0" err="1">
                <a:solidFill>
                  <a:schemeClr val="tx1"/>
                </a:solidFill>
              </a:rPr>
              <a:t>stdio.h</a:t>
            </a:r>
            <a:r>
              <a:rPr lang="en-IN" sz="2800" dirty="0">
                <a:solidFill>
                  <a:schemeClr val="tx1"/>
                </a:solidFill>
              </a:rPr>
              <a:t> or </a:t>
            </a:r>
          </a:p>
          <a:p>
            <a:r>
              <a:rPr lang="en-IN" sz="2800" dirty="0">
                <a:solidFill>
                  <a:schemeClr val="tx1"/>
                </a:solidFill>
              </a:rPr>
              <a:t>This is a pre - processor command. That notifies the compiler to include the header file </a:t>
            </a:r>
            <a:r>
              <a:rPr lang="en-IN" sz="2800" dirty="0" err="1">
                <a:solidFill>
                  <a:schemeClr val="tx1"/>
                </a:solidFill>
              </a:rPr>
              <a:t>stdio.h</a:t>
            </a:r>
            <a:r>
              <a:rPr lang="en-IN" sz="2800" dirty="0">
                <a:solidFill>
                  <a:schemeClr val="tx1"/>
                </a:solidFill>
              </a:rPr>
              <a:t> in the program before compiling the source-code.</a:t>
            </a:r>
          </a:p>
          <a:p>
            <a:r>
              <a:rPr lang="en-IN" sz="2800" b="1" dirty="0">
                <a:solidFill>
                  <a:schemeClr val="tx1"/>
                </a:solidFill>
              </a:rPr>
              <a:t>Two curly brackets "{...}" are used to group all statements.</a:t>
            </a:r>
            <a:r>
              <a:rPr lang="en-IN" sz="2800" dirty="0">
                <a:solidFill>
                  <a:schemeClr val="tx1"/>
                </a:solidFill>
              </a:rPr>
              <a:t> Curly braces which shows how much the main() function has its scope.</a:t>
            </a:r>
          </a:p>
          <a:p>
            <a:r>
              <a:rPr lang="en-IN" sz="28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\n – New lin</a:t>
            </a:r>
            <a:r>
              <a:rPr lang="en-IN" sz="2800" dirty="0">
                <a:solidFill>
                  <a:srgbClr val="FF0000"/>
                </a:solidFill>
                <a:latin typeface="Calibri" panose="020F0502020204030204" pitchFamily="34" charset="0"/>
                <a:ea typeface="Times New Roman" panose="02020603050405020304" pitchFamily="18" charset="0"/>
                <a:cs typeface="Calibri" panose="020F0502020204030204" pitchFamily="34" charset="0"/>
              </a:rPr>
              <a:t>e character. </a:t>
            </a:r>
            <a:r>
              <a:rPr lang="en-IN" sz="2800" dirty="0">
                <a:solidFill>
                  <a:schemeClr val="tx1"/>
                </a:solidFill>
                <a:latin typeface="Calibri" panose="020F0502020204030204" pitchFamily="34" charset="0"/>
                <a:ea typeface="Times New Roman" panose="02020603050405020304" pitchFamily="18" charset="0"/>
                <a:cs typeface="Calibri" panose="020F0502020204030204" pitchFamily="34" charset="0"/>
              </a:rPr>
              <a:t>It indicates the complier to display the output in new line.</a:t>
            </a:r>
            <a:endParaRPr lang="en-IN" sz="2800" dirty="0">
              <a:solidFill>
                <a:schemeClr val="tx1"/>
              </a:solidFill>
            </a:endParaRPr>
          </a:p>
          <a:p>
            <a:endParaRPr lang="en-IN" dirty="0"/>
          </a:p>
        </p:txBody>
      </p:sp>
    </p:spTree>
    <p:extLst>
      <p:ext uri="{BB962C8B-B14F-4D97-AF65-F5344CB8AC3E}">
        <p14:creationId xmlns:p14="http://schemas.microsoft.com/office/powerpoint/2010/main" val="119575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48" y="1128408"/>
            <a:ext cx="2947482" cy="4601183"/>
          </a:xfrm>
        </p:spPr>
        <p:txBody>
          <a:bodyPr>
            <a:normAutofit/>
          </a:bodyPr>
          <a:lstStyle/>
          <a:p>
            <a:pPr algn="ctr"/>
            <a:r>
              <a:rPr lang="en-IN" b="1" dirty="0">
                <a:solidFill>
                  <a:schemeClr val="bg1"/>
                </a:solidFill>
                <a:latin typeface="+mn-lt"/>
              </a:rPr>
              <a:t>C</a:t>
            </a:r>
            <a:r>
              <a:rPr lang="en-IN" b="1" i="0" u="none" strike="noStrike" baseline="0" dirty="0">
                <a:solidFill>
                  <a:schemeClr val="bg1"/>
                </a:solidFill>
                <a:latin typeface="+mn-lt"/>
              </a:rPr>
              <a:t>ompilation</a:t>
            </a:r>
            <a:br>
              <a:rPr lang="en-IN" b="1" i="0" u="none" strike="noStrike" baseline="0" dirty="0">
                <a:solidFill>
                  <a:schemeClr val="bg1"/>
                </a:solidFill>
                <a:latin typeface="+mn-lt"/>
              </a:rPr>
            </a:br>
            <a:r>
              <a:rPr lang="en-IN" b="1" i="0" u="none" strike="noStrike" baseline="0" dirty="0">
                <a:solidFill>
                  <a:schemeClr val="bg1"/>
                </a:solidFill>
                <a:latin typeface="+mn-lt"/>
              </a:rPr>
              <a:t>and </a:t>
            </a:r>
            <a:br>
              <a:rPr lang="en-IN" b="1" i="0" u="none" strike="noStrike" baseline="0" dirty="0">
                <a:solidFill>
                  <a:schemeClr val="bg1"/>
                </a:solidFill>
                <a:latin typeface="+mn-lt"/>
              </a:rPr>
            </a:br>
            <a:r>
              <a:rPr lang="en-IN" b="1" i="0" u="none" strike="noStrike" baseline="0" dirty="0">
                <a:solidFill>
                  <a:schemeClr val="bg1"/>
                </a:solidFill>
                <a:latin typeface="+mn-lt"/>
              </a:rPr>
              <a:t>Linking processes</a:t>
            </a:r>
            <a:br>
              <a:rPr lang="en-IN" sz="2800" dirty="0">
                <a:solidFill>
                  <a:schemeClr val="bg1"/>
                </a:solidFill>
                <a:latin typeface="+mn-lt"/>
              </a:rPr>
            </a:br>
            <a:endParaRPr lang="en-US" sz="2800" dirty="0">
              <a:solidFill>
                <a:schemeClr val="bg1"/>
              </a:solidFill>
              <a:latin typeface="+mn-lt"/>
            </a:endParaRPr>
          </a:p>
        </p:txBody>
      </p:sp>
      <p:sp>
        <p:nvSpPr>
          <p:cNvPr id="3" name="Title 1"/>
          <p:cNvSpPr txBox="1">
            <a:spLocks/>
          </p:cNvSpPr>
          <p:nvPr/>
        </p:nvSpPr>
        <p:spPr>
          <a:xfrm>
            <a:off x="5990761" y="1432073"/>
            <a:ext cx="2667000" cy="1064384"/>
          </a:xfrm>
          <a:prstGeom prst="rect">
            <a:avLst/>
          </a:prstGeom>
          <a:noFill/>
          <a:ln>
            <a:noFill/>
          </a:ln>
        </p:spPr>
        <p:txBody>
          <a:bodyPr vert="horz" anchor="ctr">
            <a:noAutofit/>
            <a:scene3d>
              <a:camera prst="orthographicFront"/>
              <a:lightRig rig="soft" dir="t">
                <a:rot lat="0" lon="0" rev="16800000"/>
              </a:lightRig>
            </a:scene3d>
            <a:sp3d prstMaterial="softEdge">
              <a:bevelT w="38100" h="38100"/>
            </a:sp3d>
          </a:bodyPr>
          <a:lstStyle>
            <a:lvl1pPr algn="ctr" rtl="0" eaLnBrk="0" fontAlgn="base" hangingPunct="0">
              <a:spcBef>
                <a:spcPct val="0"/>
              </a:spcBef>
              <a:spcAft>
                <a:spcPct val="0"/>
              </a:spcAft>
              <a:defRPr sz="2400" b="1" kern="1200">
                <a:ln w="6350">
                  <a:noFill/>
                </a:ln>
                <a:solidFill>
                  <a:schemeClr val="tx1"/>
                </a:solidFill>
                <a:latin typeface="+mj-lt"/>
                <a:ea typeface="+mj-ea"/>
                <a:cs typeface="+mj-cs"/>
              </a:defRPr>
            </a:lvl1pPr>
            <a:lvl2pPr algn="ctr" rtl="0" eaLnBrk="0" fontAlgn="base" hangingPunct="0">
              <a:spcBef>
                <a:spcPct val="0"/>
              </a:spcBef>
              <a:spcAft>
                <a:spcPct val="0"/>
              </a:spcAft>
              <a:defRPr sz="4100" b="1">
                <a:solidFill>
                  <a:schemeClr val="bg1"/>
                </a:solidFill>
                <a:latin typeface="Calibri" pitchFamily="34" charset="0"/>
              </a:defRPr>
            </a:lvl2pPr>
            <a:lvl3pPr algn="ctr" rtl="0" eaLnBrk="0" fontAlgn="base" hangingPunct="0">
              <a:spcBef>
                <a:spcPct val="0"/>
              </a:spcBef>
              <a:spcAft>
                <a:spcPct val="0"/>
              </a:spcAft>
              <a:defRPr sz="4100" b="1">
                <a:solidFill>
                  <a:schemeClr val="bg1"/>
                </a:solidFill>
                <a:latin typeface="Calibri" pitchFamily="34" charset="0"/>
              </a:defRPr>
            </a:lvl3pPr>
            <a:lvl4pPr algn="ctr" rtl="0" eaLnBrk="0" fontAlgn="base" hangingPunct="0">
              <a:spcBef>
                <a:spcPct val="0"/>
              </a:spcBef>
              <a:spcAft>
                <a:spcPct val="0"/>
              </a:spcAft>
              <a:defRPr sz="4100" b="1">
                <a:solidFill>
                  <a:schemeClr val="bg1"/>
                </a:solidFill>
                <a:latin typeface="Calibri" pitchFamily="34" charset="0"/>
              </a:defRPr>
            </a:lvl4pPr>
            <a:lvl5pPr algn="ctr" rtl="0" eaLnBrk="0" fontAlgn="base" hangingPunct="0">
              <a:spcBef>
                <a:spcPct val="0"/>
              </a:spcBef>
              <a:spcAft>
                <a:spcPct val="0"/>
              </a:spcAft>
              <a:defRPr sz="4100" b="1">
                <a:solidFill>
                  <a:schemeClr val="bg1"/>
                </a:solidFill>
                <a:latin typeface="Calibri" pitchFamily="34" charset="0"/>
              </a:defRPr>
            </a:lvl5pPr>
            <a:lvl6pPr marL="457200" algn="ctr" rtl="0" eaLnBrk="1" fontAlgn="base" hangingPunct="1">
              <a:spcBef>
                <a:spcPct val="0"/>
              </a:spcBef>
              <a:spcAft>
                <a:spcPct val="0"/>
              </a:spcAft>
              <a:defRPr sz="4100" b="1">
                <a:solidFill>
                  <a:schemeClr val="tx1"/>
                </a:solidFill>
                <a:latin typeface="Lucida Sans" pitchFamily="34" charset="0"/>
              </a:defRPr>
            </a:lvl6pPr>
            <a:lvl7pPr marL="914400" algn="ctr" rtl="0" eaLnBrk="1" fontAlgn="base" hangingPunct="1">
              <a:spcBef>
                <a:spcPct val="0"/>
              </a:spcBef>
              <a:spcAft>
                <a:spcPct val="0"/>
              </a:spcAft>
              <a:defRPr sz="4100" b="1">
                <a:solidFill>
                  <a:schemeClr val="tx1"/>
                </a:solidFill>
                <a:latin typeface="Lucida Sans" pitchFamily="34" charset="0"/>
              </a:defRPr>
            </a:lvl7pPr>
            <a:lvl8pPr marL="1371600" algn="ctr" rtl="0" eaLnBrk="1" fontAlgn="base" hangingPunct="1">
              <a:spcBef>
                <a:spcPct val="0"/>
              </a:spcBef>
              <a:spcAft>
                <a:spcPct val="0"/>
              </a:spcAft>
              <a:defRPr sz="4100" b="1">
                <a:solidFill>
                  <a:schemeClr val="tx1"/>
                </a:solidFill>
                <a:latin typeface="Lucida Sans" pitchFamily="34" charset="0"/>
              </a:defRPr>
            </a:lvl8pPr>
            <a:lvl9pPr marL="1828800" algn="ctr" rtl="0" eaLnBrk="1" fontAlgn="base" hangingPunct="1">
              <a:spcBef>
                <a:spcPct val="0"/>
              </a:spcBef>
              <a:spcAft>
                <a:spcPct val="0"/>
              </a:spcAft>
              <a:defRPr sz="4100" b="1">
                <a:solidFill>
                  <a:schemeClr val="tx1"/>
                </a:solidFill>
                <a:latin typeface="Lucida Sans" pitchFamily="34" charset="0"/>
              </a:defRPr>
            </a:lvl9pPr>
          </a:lstStyle>
          <a:p>
            <a:r>
              <a:rPr lang="en-IN" sz="2800" b="0" dirty="0">
                <a:solidFill>
                  <a:srgbClr val="C00000"/>
                </a:solidFill>
                <a:latin typeface="Cooper Black" pitchFamily="18" charset="0"/>
              </a:rPr>
              <a:t>Compiler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8507" y="4507886"/>
            <a:ext cx="1747838" cy="157638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8561" y="2456701"/>
            <a:ext cx="1123122" cy="112312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1052" y="2532902"/>
            <a:ext cx="970721" cy="970721"/>
          </a:xfrm>
          <a:prstGeom prst="rect">
            <a:avLst/>
          </a:prstGeom>
        </p:spPr>
      </p:pic>
      <p:sp>
        <p:nvSpPr>
          <p:cNvPr id="7" name="Right Arrow 6"/>
          <p:cNvSpPr/>
          <p:nvPr/>
        </p:nvSpPr>
        <p:spPr>
          <a:xfrm>
            <a:off x="5016730" y="2775582"/>
            <a:ext cx="1413012" cy="48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075" y="3579823"/>
            <a:ext cx="828673" cy="828673"/>
          </a:xfrm>
          <a:prstGeom prst="rect">
            <a:avLst/>
          </a:prstGeom>
        </p:spPr>
      </p:pic>
      <p:sp>
        <p:nvSpPr>
          <p:cNvPr id="9" name="Right Arrow 8"/>
          <p:cNvSpPr/>
          <p:nvPr/>
        </p:nvSpPr>
        <p:spPr>
          <a:xfrm>
            <a:off x="8139278" y="2778065"/>
            <a:ext cx="1356683" cy="48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10" name="TextBox 9"/>
          <p:cNvSpPr txBox="1"/>
          <p:nvPr/>
        </p:nvSpPr>
        <p:spPr>
          <a:xfrm>
            <a:off x="10029361" y="2379494"/>
            <a:ext cx="1584088" cy="1200329"/>
          </a:xfrm>
          <a:prstGeom prst="rect">
            <a:avLst/>
          </a:prstGeom>
          <a:noFill/>
        </p:spPr>
        <p:txBody>
          <a:bodyPr wrap="none" rtlCol="0">
            <a:spAutoFit/>
          </a:bodyPr>
          <a:lstStyle/>
          <a:p>
            <a:r>
              <a:rPr lang="en-IN" b="1" dirty="0">
                <a:solidFill>
                  <a:srgbClr val="C00000"/>
                </a:solidFill>
              </a:rPr>
              <a:t>010100011010</a:t>
            </a:r>
          </a:p>
          <a:p>
            <a:r>
              <a:rPr lang="en-IN" b="1" dirty="0">
                <a:solidFill>
                  <a:srgbClr val="C00000"/>
                </a:solidFill>
              </a:rPr>
              <a:t>101011100000</a:t>
            </a:r>
          </a:p>
          <a:p>
            <a:r>
              <a:rPr lang="en-IN" b="1" dirty="0">
                <a:solidFill>
                  <a:srgbClr val="C00000"/>
                </a:solidFill>
              </a:rPr>
              <a:t>101010101010</a:t>
            </a:r>
          </a:p>
          <a:p>
            <a:r>
              <a:rPr lang="en-IN" b="1" dirty="0">
                <a:solidFill>
                  <a:srgbClr val="C00000"/>
                </a:solidFill>
              </a:rPr>
              <a:t>001110101010</a:t>
            </a:r>
          </a:p>
        </p:txBody>
      </p:sp>
      <p:sp>
        <p:nvSpPr>
          <p:cNvPr id="11" name="Title 1"/>
          <p:cNvSpPr txBox="1">
            <a:spLocks/>
          </p:cNvSpPr>
          <p:nvPr/>
        </p:nvSpPr>
        <p:spPr>
          <a:xfrm>
            <a:off x="2866561" y="1658257"/>
            <a:ext cx="2667000" cy="1064384"/>
          </a:xfrm>
          <a:prstGeom prst="rect">
            <a:avLst/>
          </a:prstGeom>
          <a:noFill/>
          <a:ln>
            <a:noFill/>
          </a:ln>
        </p:spPr>
        <p:txBody>
          <a:bodyPr vert="horz" anchor="ctr">
            <a:noAutofit/>
            <a:scene3d>
              <a:camera prst="orthographicFront"/>
              <a:lightRig rig="soft" dir="t">
                <a:rot lat="0" lon="0" rev="16800000"/>
              </a:lightRig>
            </a:scene3d>
            <a:sp3d prstMaterial="softEdge">
              <a:bevelT w="38100" h="38100"/>
            </a:sp3d>
          </a:bodyPr>
          <a:lstStyle>
            <a:lvl1pPr algn="ctr" rtl="0" eaLnBrk="0" fontAlgn="base" hangingPunct="0">
              <a:spcBef>
                <a:spcPct val="0"/>
              </a:spcBef>
              <a:spcAft>
                <a:spcPct val="0"/>
              </a:spcAft>
              <a:defRPr sz="2400" b="1" kern="1200">
                <a:ln w="6350">
                  <a:noFill/>
                </a:ln>
                <a:solidFill>
                  <a:schemeClr val="tx1"/>
                </a:solidFill>
                <a:latin typeface="+mj-lt"/>
                <a:ea typeface="+mj-ea"/>
                <a:cs typeface="+mj-cs"/>
              </a:defRPr>
            </a:lvl1pPr>
            <a:lvl2pPr algn="ctr" rtl="0" eaLnBrk="0" fontAlgn="base" hangingPunct="0">
              <a:spcBef>
                <a:spcPct val="0"/>
              </a:spcBef>
              <a:spcAft>
                <a:spcPct val="0"/>
              </a:spcAft>
              <a:defRPr sz="4100" b="1">
                <a:solidFill>
                  <a:schemeClr val="bg1"/>
                </a:solidFill>
                <a:latin typeface="Calibri" pitchFamily="34" charset="0"/>
              </a:defRPr>
            </a:lvl2pPr>
            <a:lvl3pPr algn="ctr" rtl="0" eaLnBrk="0" fontAlgn="base" hangingPunct="0">
              <a:spcBef>
                <a:spcPct val="0"/>
              </a:spcBef>
              <a:spcAft>
                <a:spcPct val="0"/>
              </a:spcAft>
              <a:defRPr sz="4100" b="1">
                <a:solidFill>
                  <a:schemeClr val="bg1"/>
                </a:solidFill>
                <a:latin typeface="Calibri" pitchFamily="34" charset="0"/>
              </a:defRPr>
            </a:lvl3pPr>
            <a:lvl4pPr algn="ctr" rtl="0" eaLnBrk="0" fontAlgn="base" hangingPunct="0">
              <a:spcBef>
                <a:spcPct val="0"/>
              </a:spcBef>
              <a:spcAft>
                <a:spcPct val="0"/>
              </a:spcAft>
              <a:defRPr sz="4100" b="1">
                <a:solidFill>
                  <a:schemeClr val="bg1"/>
                </a:solidFill>
                <a:latin typeface="Calibri" pitchFamily="34" charset="0"/>
              </a:defRPr>
            </a:lvl4pPr>
            <a:lvl5pPr algn="ctr" rtl="0" eaLnBrk="0" fontAlgn="base" hangingPunct="0">
              <a:spcBef>
                <a:spcPct val="0"/>
              </a:spcBef>
              <a:spcAft>
                <a:spcPct val="0"/>
              </a:spcAft>
              <a:defRPr sz="4100" b="1">
                <a:solidFill>
                  <a:schemeClr val="bg1"/>
                </a:solidFill>
                <a:latin typeface="Calibri" pitchFamily="34" charset="0"/>
              </a:defRPr>
            </a:lvl5pPr>
            <a:lvl6pPr marL="457200" algn="ctr" rtl="0" eaLnBrk="1" fontAlgn="base" hangingPunct="1">
              <a:spcBef>
                <a:spcPct val="0"/>
              </a:spcBef>
              <a:spcAft>
                <a:spcPct val="0"/>
              </a:spcAft>
              <a:defRPr sz="4100" b="1">
                <a:solidFill>
                  <a:schemeClr val="tx1"/>
                </a:solidFill>
                <a:latin typeface="Lucida Sans" pitchFamily="34" charset="0"/>
              </a:defRPr>
            </a:lvl6pPr>
            <a:lvl7pPr marL="914400" algn="ctr" rtl="0" eaLnBrk="1" fontAlgn="base" hangingPunct="1">
              <a:spcBef>
                <a:spcPct val="0"/>
              </a:spcBef>
              <a:spcAft>
                <a:spcPct val="0"/>
              </a:spcAft>
              <a:defRPr sz="4100" b="1">
                <a:solidFill>
                  <a:schemeClr val="tx1"/>
                </a:solidFill>
                <a:latin typeface="Lucida Sans" pitchFamily="34" charset="0"/>
              </a:defRPr>
            </a:lvl7pPr>
            <a:lvl8pPr marL="1371600" algn="ctr" rtl="0" eaLnBrk="1" fontAlgn="base" hangingPunct="1">
              <a:spcBef>
                <a:spcPct val="0"/>
              </a:spcBef>
              <a:spcAft>
                <a:spcPct val="0"/>
              </a:spcAft>
              <a:defRPr sz="4100" b="1">
                <a:solidFill>
                  <a:schemeClr val="tx1"/>
                </a:solidFill>
                <a:latin typeface="Lucida Sans" pitchFamily="34" charset="0"/>
              </a:defRPr>
            </a:lvl8pPr>
            <a:lvl9pPr marL="1828800" algn="ctr" rtl="0" eaLnBrk="1" fontAlgn="base" hangingPunct="1">
              <a:spcBef>
                <a:spcPct val="0"/>
              </a:spcBef>
              <a:spcAft>
                <a:spcPct val="0"/>
              </a:spcAft>
              <a:defRPr sz="4100" b="1">
                <a:solidFill>
                  <a:schemeClr val="tx1"/>
                </a:solidFill>
                <a:latin typeface="Lucida Sans" pitchFamily="34" charset="0"/>
              </a:defRPr>
            </a:lvl9pPr>
          </a:lstStyle>
          <a:p>
            <a:r>
              <a:rPr lang="en-IN" sz="2000" b="0" dirty="0">
                <a:solidFill>
                  <a:srgbClr val="C00000"/>
                </a:solidFill>
                <a:latin typeface="Arial Rounded MT Bold" pitchFamily="34" charset="0"/>
              </a:rPr>
              <a:t>C Program</a:t>
            </a:r>
          </a:p>
        </p:txBody>
      </p:sp>
      <p:sp>
        <p:nvSpPr>
          <p:cNvPr id="12" name="Title 1"/>
          <p:cNvSpPr txBox="1">
            <a:spLocks/>
          </p:cNvSpPr>
          <p:nvPr/>
        </p:nvSpPr>
        <p:spPr>
          <a:xfrm>
            <a:off x="9499273" y="1658257"/>
            <a:ext cx="2667000" cy="1064384"/>
          </a:xfrm>
          <a:prstGeom prst="rect">
            <a:avLst/>
          </a:prstGeom>
          <a:noFill/>
          <a:ln>
            <a:noFill/>
          </a:ln>
        </p:spPr>
        <p:txBody>
          <a:bodyPr vert="horz" anchor="ctr">
            <a:noAutofit/>
            <a:scene3d>
              <a:camera prst="orthographicFront"/>
              <a:lightRig rig="soft" dir="t">
                <a:rot lat="0" lon="0" rev="16800000"/>
              </a:lightRig>
            </a:scene3d>
            <a:sp3d prstMaterial="softEdge">
              <a:bevelT w="38100" h="38100"/>
            </a:sp3d>
          </a:bodyPr>
          <a:lstStyle>
            <a:lvl1pPr algn="ctr" rtl="0" eaLnBrk="0" fontAlgn="base" hangingPunct="0">
              <a:spcBef>
                <a:spcPct val="0"/>
              </a:spcBef>
              <a:spcAft>
                <a:spcPct val="0"/>
              </a:spcAft>
              <a:defRPr sz="2400" b="1" kern="1200">
                <a:ln w="6350">
                  <a:noFill/>
                </a:ln>
                <a:solidFill>
                  <a:schemeClr val="tx1"/>
                </a:solidFill>
                <a:latin typeface="+mj-lt"/>
                <a:ea typeface="+mj-ea"/>
                <a:cs typeface="+mj-cs"/>
              </a:defRPr>
            </a:lvl1pPr>
            <a:lvl2pPr algn="ctr" rtl="0" eaLnBrk="0" fontAlgn="base" hangingPunct="0">
              <a:spcBef>
                <a:spcPct val="0"/>
              </a:spcBef>
              <a:spcAft>
                <a:spcPct val="0"/>
              </a:spcAft>
              <a:defRPr sz="4100" b="1">
                <a:solidFill>
                  <a:schemeClr val="bg1"/>
                </a:solidFill>
                <a:latin typeface="Calibri" pitchFamily="34" charset="0"/>
              </a:defRPr>
            </a:lvl2pPr>
            <a:lvl3pPr algn="ctr" rtl="0" eaLnBrk="0" fontAlgn="base" hangingPunct="0">
              <a:spcBef>
                <a:spcPct val="0"/>
              </a:spcBef>
              <a:spcAft>
                <a:spcPct val="0"/>
              </a:spcAft>
              <a:defRPr sz="4100" b="1">
                <a:solidFill>
                  <a:schemeClr val="bg1"/>
                </a:solidFill>
                <a:latin typeface="Calibri" pitchFamily="34" charset="0"/>
              </a:defRPr>
            </a:lvl3pPr>
            <a:lvl4pPr algn="ctr" rtl="0" eaLnBrk="0" fontAlgn="base" hangingPunct="0">
              <a:spcBef>
                <a:spcPct val="0"/>
              </a:spcBef>
              <a:spcAft>
                <a:spcPct val="0"/>
              </a:spcAft>
              <a:defRPr sz="4100" b="1">
                <a:solidFill>
                  <a:schemeClr val="bg1"/>
                </a:solidFill>
                <a:latin typeface="Calibri" pitchFamily="34" charset="0"/>
              </a:defRPr>
            </a:lvl4pPr>
            <a:lvl5pPr algn="ctr" rtl="0" eaLnBrk="0" fontAlgn="base" hangingPunct="0">
              <a:spcBef>
                <a:spcPct val="0"/>
              </a:spcBef>
              <a:spcAft>
                <a:spcPct val="0"/>
              </a:spcAft>
              <a:defRPr sz="4100" b="1">
                <a:solidFill>
                  <a:schemeClr val="bg1"/>
                </a:solidFill>
                <a:latin typeface="Calibri" pitchFamily="34" charset="0"/>
              </a:defRPr>
            </a:lvl5pPr>
            <a:lvl6pPr marL="457200" algn="ctr" rtl="0" eaLnBrk="1" fontAlgn="base" hangingPunct="1">
              <a:spcBef>
                <a:spcPct val="0"/>
              </a:spcBef>
              <a:spcAft>
                <a:spcPct val="0"/>
              </a:spcAft>
              <a:defRPr sz="4100" b="1">
                <a:solidFill>
                  <a:schemeClr val="tx1"/>
                </a:solidFill>
                <a:latin typeface="Lucida Sans" pitchFamily="34" charset="0"/>
              </a:defRPr>
            </a:lvl6pPr>
            <a:lvl7pPr marL="914400" algn="ctr" rtl="0" eaLnBrk="1" fontAlgn="base" hangingPunct="1">
              <a:spcBef>
                <a:spcPct val="0"/>
              </a:spcBef>
              <a:spcAft>
                <a:spcPct val="0"/>
              </a:spcAft>
              <a:defRPr sz="4100" b="1">
                <a:solidFill>
                  <a:schemeClr val="tx1"/>
                </a:solidFill>
                <a:latin typeface="Lucida Sans" pitchFamily="34" charset="0"/>
              </a:defRPr>
            </a:lvl7pPr>
            <a:lvl8pPr marL="1371600" algn="ctr" rtl="0" eaLnBrk="1" fontAlgn="base" hangingPunct="1">
              <a:spcBef>
                <a:spcPct val="0"/>
              </a:spcBef>
              <a:spcAft>
                <a:spcPct val="0"/>
              </a:spcAft>
              <a:defRPr sz="4100" b="1">
                <a:solidFill>
                  <a:schemeClr val="tx1"/>
                </a:solidFill>
                <a:latin typeface="Lucida Sans" pitchFamily="34" charset="0"/>
              </a:defRPr>
            </a:lvl8pPr>
            <a:lvl9pPr marL="1828800" algn="ctr" rtl="0" eaLnBrk="1" fontAlgn="base" hangingPunct="1">
              <a:spcBef>
                <a:spcPct val="0"/>
              </a:spcBef>
              <a:spcAft>
                <a:spcPct val="0"/>
              </a:spcAft>
              <a:defRPr sz="4100" b="1">
                <a:solidFill>
                  <a:schemeClr val="tx1"/>
                </a:solidFill>
                <a:latin typeface="Lucida Sans" pitchFamily="34" charset="0"/>
              </a:defRPr>
            </a:lvl9pPr>
          </a:lstStyle>
          <a:p>
            <a:r>
              <a:rPr lang="en-IN" sz="2000" b="0" dirty="0">
                <a:solidFill>
                  <a:srgbClr val="C00000"/>
                </a:solidFill>
                <a:latin typeface="Arial Rounded MT Bold" pitchFamily="34" charset="0"/>
              </a:rPr>
              <a:t>Machine Code</a:t>
            </a:r>
          </a:p>
        </p:txBody>
      </p:sp>
      <p:sp>
        <p:nvSpPr>
          <p:cNvPr id="13" name="Down Arrow 12"/>
          <p:cNvSpPr/>
          <p:nvPr/>
        </p:nvSpPr>
        <p:spPr>
          <a:xfrm>
            <a:off x="10569385" y="3634642"/>
            <a:ext cx="457200" cy="7190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14" name="Left Arrow 13"/>
          <p:cNvSpPr/>
          <p:nvPr/>
        </p:nvSpPr>
        <p:spPr>
          <a:xfrm>
            <a:off x="8276761" y="4954634"/>
            <a:ext cx="1295400" cy="5136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07955" y="4676121"/>
            <a:ext cx="1648239" cy="1257755"/>
          </a:xfrm>
          <a:prstGeom prst="rect">
            <a:avLst/>
          </a:prstGeom>
        </p:spPr>
      </p:pic>
      <p:sp>
        <p:nvSpPr>
          <p:cNvPr id="16" name="Title 1"/>
          <p:cNvSpPr txBox="1">
            <a:spLocks/>
          </p:cNvSpPr>
          <p:nvPr/>
        </p:nvSpPr>
        <p:spPr>
          <a:xfrm>
            <a:off x="5472278" y="5926665"/>
            <a:ext cx="2667000" cy="532192"/>
          </a:xfrm>
          <a:prstGeom prst="rect">
            <a:avLst/>
          </a:prstGeom>
          <a:noFill/>
          <a:ln>
            <a:noFill/>
          </a:ln>
        </p:spPr>
        <p:txBody>
          <a:bodyPr vert="horz" anchor="ctr">
            <a:noAutofit/>
            <a:scene3d>
              <a:camera prst="orthographicFront"/>
              <a:lightRig rig="soft" dir="t">
                <a:rot lat="0" lon="0" rev="16800000"/>
              </a:lightRig>
            </a:scene3d>
            <a:sp3d prstMaterial="softEdge">
              <a:bevelT w="38100" h="38100"/>
            </a:sp3d>
          </a:bodyPr>
          <a:lstStyle>
            <a:lvl1pPr algn="ctr" rtl="0" eaLnBrk="0" fontAlgn="base" hangingPunct="0">
              <a:spcBef>
                <a:spcPct val="0"/>
              </a:spcBef>
              <a:spcAft>
                <a:spcPct val="0"/>
              </a:spcAft>
              <a:defRPr sz="2400" b="1" kern="1200">
                <a:ln w="6350">
                  <a:noFill/>
                </a:ln>
                <a:solidFill>
                  <a:schemeClr val="tx1"/>
                </a:solidFill>
                <a:latin typeface="+mj-lt"/>
                <a:ea typeface="+mj-ea"/>
                <a:cs typeface="+mj-cs"/>
              </a:defRPr>
            </a:lvl1pPr>
            <a:lvl2pPr algn="ctr" rtl="0" eaLnBrk="0" fontAlgn="base" hangingPunct="0">
              <a:spcBef>
                <a:spcPct val="0"/>
              </a:spcBef>
              <a:spcAft>
                <a:spcPct val="0"/>
              </a:spcAft>
              <a:defRPr sz="4100" b="1">
                <a:solidFill>
                  <a:schemeClr val="bg1"/>
                </a:solidFill>
                <a:latin typeface="Calibri" pitchFamily="34" charset="0"/>
              </a:defRPr>
            </a:lvl2pPr>
            <a:lvl3pPr algn="ctr" rtl="0" eaLnBrk="0" fontAlgn="base" hangingPunct="0">
              <a:spcBef>
                <a:spcPct val="0"/>
              </a:spcBef>
              <a:spcAft>
                <a:spcPct val="0"/>
              </a:spcAft>
              <a:defRPr sz="4100" b="1">
                <a:solidFill>
                  <a:schemeClr val="bg1"/>
                </a:solidFill>
                <a:latin typeface="Calibri" pitchFamily="34" charset="0"/>
              </a:defRPr>
            </a:lvl3pPr>
            <a:lvl4pPr algn="ctr" rtl="0" eaLnBrk="0" fontAlgn="base" hangingPunct="0">
              <a:spcBef>
                <a:spcPct val="0"/>
              </a:spcBef>
              <a:spcAft>
                <a:spcPct val="0"/>
              </a:spcAft>
              <a:defRPr sz="4100" b="1">
                <a:solidFill>
                  <a:schemeClr val="bg1"/>
                </a:solidFill>
                <a:latin typeface="Calibri" pitchFamily="34" charset="0"/>
              </a:defRPr>
            </a:lvl4pPr>
            <a:lvl5pPr algn="ctr" rtl="0" eaLnBrk="0" fontAlgn="base" hangingPunct="0">
              <a:spcBef>
                <a:spcPct val="0"/>
              </a:spcBef>
              <a:spcAft>
                <a:spcPct val="0"/>
              </a:spcAft>
              <a:defRPr sz="4100" b="1">
                <a:solidFill>
                  <a:schemeClr val="bg1"/>
                </a:solidFill>
                <a:latin typeface="Calibri" pitchFamily="34" charset="0"/>
              </a:defRPr>
            </a:lvl5pPr>
            <a:lvl6pPr marL="457200" algn="ctr" rtl="0" eaLnBrk="1" fontAlgn="base" hangingPunct="1">
              <a:spcBef>
                <a:spcPct val="0"/>
              </a:spcBef>
              <a:spcAft>
                <a:spcPct val="0"/>
              </a:spcAft>
              <a:defRPr sz="4100" b="1">
                <a:solidFill>
                  <a:schemeClr val="tx1"/>
                </a:solidFill>
                <a:latin typeface="Lucida Sans" pitchFamily="34" charset="0"/>
              </a:defRPr>
            </a:lvl6pPr>
            <a:lvl7pPr marL="914400" algn="ctr" rtl="0" eaLnBrk="1" fontAlgn="base" hangingPunct="1">
              <a:spcBef>
                <a:spcPct val="0"/>
              </a:spcBef>
              <a:spcAft>
                <a:spcPct val="0"/>
              </a:spcAft>
              <a:defRPr sz="4100" b="1">
                <a:solidFill>
                  <a:schemeClr val="tx1"/>
                </a:solidFill>
                <a:latin typeface="Lucida Sans" pitchFamily="34" charset="0"/>
              </a:defRPr>
            </a:lvl7pPr>
            <a:lvl8pPr marL="1371600" algn="ctr" rtl="0" eaLnBrk="1" fontAlgn="base" hangingPunct="1">
              <a:spcBef>
                <a:spcPct val="0"/>
              </a:spcBef>
              <a:spcAft>
                <a:spcPct val="0"/>
              </a:spcAft>
              <a:defRPr sz="4100" b="1">
                <a:solidFill>
                  <a:schemeClr val="tx1"/>
                </a:solidFill>
                <a:latin typeface="Lucida Sans" pitchFamily="34" charset="0"/>
              </a:defRPr>
            </a:lvl8pPr>
            <a:lvl9pPr marL="1828800" algn="ctr" rtl="0" eaLnBrk="1" fontAlgn="base" hangingPunct="1">
              <a:spcBef>
                <a:spcPct val="0"/>
              </a:spcBef>
              <a:spcAft>
                <a:spcPct val="0"/>
              </a:spcAft>
              <a:defRPr sz="4100" b="1">
                <a:solidFill>
                  <a:schemeClr val="tx1"/>
                </a:solidFill>
                <a:latin typeface="Lucida Sans" pitchFamily="34" charset="0"/>
              </a:defRPr>
            </a:lvl9pPr>
          </a:lstStyle>
          <a:p>
            <a:r>
              <a:rPr lang="en-IN" sz="2000" b="0" dirty="0">
                <a:solidFill>
                  <a:srgbClr val="C00000"/>
                </a:solidFill>
                <a:latin typeface="Arial Rounded MT Bold" pitchFamily="34" charset="0"/>
              </a:rPr>
              <a:t>Output</a:t>
            </a:r>
          </a:p>
        </p:txBody>
      </p:sp>
      <p:sp>
        <p:nvSpPr>
          <p:cNvPr id="18" name="TextBox 17">
            <a:extLst>
              <a:ext uri="{FF2B5EF4-FFF2-40B4-BE49-F238E27FC236}">
                <a16:creationId xmlns:a16="http://schemas.microsoft.com/office/drawing/2014/main" id="{844E6883-C2DF-48CD-9A17-B87EC01631AF}"/>
              </a:ext>
            </a:extLst>
          </p:cNvPr>
          <p:cNvSpPr txBox="1"/>
          <p:nvPr/>
        </p:nvSpPr>
        <p:spPr>
          <a:xfrm>
            <a:off x="3515710" y="914871"/>
            <a:ext cx="5987861" cy="461665"/>
          </a:xfrm>
          <a:prstGeom prst="rect">
            <a:avLst/>
          </a:prstGeom>
          <a:noFill/>
        </p:spPr>
        <p:txBody>
          <a:bodyPr wrap="square">
            <a:spAutoFit/>
          </a:bodyPr>
          <a:lstStyle/>
          <a:p>
            <a:r>
              <a:rPr lang="en-IN" sz="2400" b="1" dirty="0"/>
              <a:t>Steps of Program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500"/>
                            </p:stCondLst>
                            <p:childTnLst>
                              <p:par>
                                <p:cTn id="32" presetID="8" presetClass="emph" presetSubtype="0" fill="hold" nodeType="afterEffect">
                                  <p:stCondLst>
                                    <p:cond delay="0"/>
                                  </p:stCondLst>
                                  <p:childTnLst>
                                    <p:animRot by="21600000">
                                      <p:cBhvr>
                                        <p:cTn id="33" dur="2000" fill="hold"/>
                                        <p:tgtEl>
                                          <p:spTgt spid="8"/>
                                        </p:tgtEl>
                                        <p:attrNameLst>
                                          <p:attrName>r</p:attrName>
                                        </p:attrNameLst>
                                      </p:cBhvr>
                                    </p:animRot>
                                  </p:childTnLst>
                                </p:cTn>
                              </p:par>
                            </p:childTnLst>
                          </p:cTn>
                        </p:par>
                        <p:par>
                          <p:cTn id="34" fill="hold">
                            <p:stCondLst>
                              <p:cond delay="2500"/>
                            </p:stCondLst>
                            <p:childTnLst>
                              <p:par>
                                <p:cTn id="35" presetID="10" presetClass="exit" presetSubtype="0" fill="hold" nodeType="after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up)">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right)">
                                      <p:cBhvr>
                                        <p:cTn id="58" dur="500"/>
                                        <p:tgtEl>
                                          <p:spTgt spid="14"/>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P spid="10" grpId="0"/>
      <p:bldP spid="11" grpId="0"/>
      <p:bldP spid="12" grpId="0"/>
      <p:bldP spid="13" grpId="0" animBg="1"/>
      <p:bldP spid="14"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FAE5-1867-4D33-9630-8FA0C74FA663}"/>
              </a:ext>
            </a:extLst>
          </p:cNvPr>
          <p:cNvSpPr>
            <a:spLocks noGrp="1"/>
          </p:cNvSpPr>
          <p:nvPr>
            <p:ph type="title"/>
          </p:nvPr>
        </p:nvSpPr>
        <p:spPr/>
        <p:txBody>
          <a:bodyPr/>
          <a:lstStyle/>
          <a:p>
            <a:pPr algn="ctr"/>
            <a:r>
              <a:rPr lang="en-IN" b="1" dirty="0"/>
              <a:t>Steps of Program Execution</a:t>
            </a:r>
          </a:p>
        </p:txBody>
      </p:sp>
      <p:sp>
        <p:nvSpPr>
          <p:cNvPr id="3" name="Content Placeholder 2">
            <a:extLst>
              <a:ext uri="{FF2B5EF4-FFF2-40B4-BE49-F238E27FC236}">
                <a16:creationId xmlns:a16="http://schemas.microsoft.com/office/drawing/2014/main" id="{3AACE9B0-DC38-4021-9F34-1A839DEA2017}"/>
              </a:ext>
            </a:extLst>
          </p:cNvPr>
          <p:cNvSpPr>
            <a:spLocks noGrp="1"/>
          </p:cNvSpPr>
          <p:nvPr>
            <p:ph idx="1"/>
          </p:nvPr>
        </p:nvSpPr>
        <p:spPr>
          <a:xfrm>
            <a:off x="3869268" y="864108"/>
            <a:ext cx="7736578" cy="5120640"/>
          </a:xfrm>
        </p:spPr>
        <p:txBody>
          <a:bodyPr/>
          <a:lstStyle/>
          <a:p>
            <a:pPr marL="361950" indent="-361950"/>
            <a:r>
              <a:rPr lang="en-US" sz="3200" dirty="0">
                <a:solidFill>
                  <a:schemeClr val="tx1"/>
                </a:solidFill>
              </a:rPr>
              <a:t>Creating program and save a file</a:t>
            </a:r>
          </a:p>
          <a:p>
            <a:pPr marL="361950" indent="-361950"/>
            <a:r>
              <a:rPr lang="en-US" sz="3200" dirty="0">
                <a:solidFill>
                  <a:schemeClr val="tx1"/>
                </a:solidFill>
              </a:rPr>
              <a:t>Compiling the program</a:t>
            </a:r>
          </a:p>
          <a:p>
            <a:pPr marL="361950" indent="-361950"/>
            <a:r>
              <a:rPr lang="en-US" sz="3200" dirty="0">
                <a:solidFill>
                  <a:schemeClr val="tx1"/>
                </a:solidFill>
              </a:rPr>
              <a:t>Linking the program -  with functions that are needed from c library.</a:t>
            </a:r>
          </a:p>
          <a:p>
            <a:pPr marL="361950" indent="-361950"/>
            <a:r>
              <a:rPr lang="en-US" sz="3200" dirty="0">
                <a:solidFill>
                  <a:schemeClr val="tx1"/>
                </a:solidFill>
              </a:rPr>
              <a:t>Executing the program</a:t>
            </a:r>
          </a:p>
          <a:p>
            <a:pPr marL="0" indent="0">
              <a:buNone/>
            </a:pPr>
            <a:endParaRPr lang="en-IN" dirty="0"/>
          </a:p>
        </p:txBody>
      </p:sp>
    </p:spTree>
    <p:extLst>
      <p:ext uri="{BB962C8B-B14F-4D97-AF65-F5344CB8AC3E}">
        <p14:creationId xmlns:p14="http://schemas.microsoft.com/office/powerpoint/2010/main" val="296813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Example</a:t>
            </a:r>
            <a:endParaRPr lang="en-US" b="1" dirty="0"/>
          </a:p>
        </p:txBody>
      </p:sp>
      <p:sp>
        <p:nvSpPr>
          <p:cNvPr id="3" name="Content Placeholder 2"/>
          <p:cNvSpPr txBox="1">
            <a:spLocks/>
          </p:cNvSpPr>
          <p:nvPr/>
        </p:nvSpPr>
        <p:spPr>
          <a:xfrm>
            <a:off x="3592350" y="1421296"/>
            <a:ext cx="6634003" cy="3339890"/>
          </a:xfrm>
          <a:prstGeom prst="rect">
            <a:avLst/>
          </a:prstGeom>
        </p:spPr>
        <p:txBody>
          <a:bodyPr/>
          <a:lstStyle>
            <a:lvl1pPr marL="547688" indent="-411163" algn="l" rtl="0" eaLnBrk="0" fontAlgn="base" hangingPunct="0">
              <a:spcBef>
                <a:spcPct val="20000"/>
              </a:spcBef>
              <a:spcAft>
                <a:spcPct val="0"/>
              </a:spcAft>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buFont typeface="Arial" charset="0"/>
              <a:buNone/>
            </a:pPr>
            <a:r>
              <a:rPr lang="en-IN" dirty="0">
                <a:solidFill>
                  <a:schemeClr val="tx1"/>
                </a:solidFill>
                <a:latin typeface="Arial Rounded MT Bold" pitchFamily="34" charset="0"/>
                <a:ea typeface="Adobe Fan Heiti Std B" pitchFamily="34" charset="-128"/>
              </a:rPr>
              <a:t>#include&lt;</a:t>
            </a:r>
            <a:r>
              <a:rPr lang="en-IN" dirty="0" err="1">
                <a:solidFill>
                  <a:schemeClr val="tx1"/>
                </a:solidFill>
                <a:latin typeface="Arial Rounded MT Bold" pitchFamily="34" charset="0"/>
                <a:ea typeface="Adobe Fan Heiti Std B" pitchFamily="34" charset="-128"/>
              </a:rPr>
              <a:t>stdio.h</a:t>
            </a:r>
            <a:r>
              <a:rPr lang="en-IN" dirty="0">
                <a:solidFill>
                  <a:schemeClr val="tx1"/>
                </a:solidFill>
                <a:latin typeface="Arial Rounded MT Bold" pitchFamily="34" charset="0"/>
                <a:ea typeface="Adobe Fan Heiti Std B" pitchFamily="34" charset="-128"/>
              </a:rPr>
              <a:t>&gt;</a:t>
            </a:r>
          </a:p>
          <a:p>
            <a:pPr marL="136525" indent="0">
              <a:buNone/>
            </a:pPr>
            <a:r>
              <a:rPr lang="en-IN" dirty="0">
                <a:solidFill>
                  <a:schemeClr val="tx1"/>
                </a:solidFill>
                <a:latin typeface="Arial Rounded MT Bold" pitchFamily="34" charset="0"/>
                <a:ea typeface="Adobe Fan Heiti Std B" pitchFamily="34" charset="-128"/>
              </a:rPr>
              <a:t>void main()</a:t>
            </a:r>
          </a:p>
          <a:p>
            <a:pPr marL="136525" indent="0">
              <a:buNone/>
            </a:pPr>
            <a:r>
              <a:rPr lang="en-IN" dirty="0">
                <a:solidFill>
                  <a:schemeClr val="tx1"/>
                </a:solidFill>
                <a:latin typeface="Arial Rounded MT Bold" pitchFamily="34" charset="0"/>
                <a:ea typeface="Adobe Fan Heiti Std B" pitchFamily="34" charset="-128"/>
              </a:rPr>
              <a:t>{</a:t>
            </a:r>
          </a:p>
          <a:p>
            <a:pPr marL="136525" indent="0">
              <a:buNone/>
            </a:pPr>
            <a:r>
              <a:rPr lang="en-IN" dirty="0">
                <a:solidFill>
                  <a:schemeClr val="tx1"/>
                </a:solidFill>
                <a:latin typeface="Arial Rounded MT Bold" pitchFamily="34" charset="0"/>
                <a:ea typeface="Adobe Fan Heiti Std B" pitchFamily="34" charset="-128"/>
              </a:rPr>
              <a:t>      </a:t>
            </a:r>
            <a:r>
              <a:rPr lang="en-IN" dirty="0" err="1">
                <a:solidFill>
                  <a:schemeClr val="tx1"/>
                </a:solidFill>
                <a:latin typeface="Arial Rounded MT Bold" pitchFamily="34" charset="0"/>
                <a:ea typeface="Adobe Fan Heiti Std B" pitchFamily="34" charset="-128"/>
              </a:rPr>
              <a:t>printf</a:t>
            </a:r>
            <a:r>
              <a:rPr lang="en-IN" dirty="0">
                <a:solidFill>
                  <a:schemeClr val="tx1"/>
                </a:solidFill>
                <a:latin typeface="Arial Rounded MT Bold" pitchFamily="34" charset="0"/>
                <a:ea typeface="Adobe Fan Heiti Std B" pitchFamily="34" charset="-128"/>
              </a:rPr>
              <a:t>(“Hello World..”);</a:t>
            </a:r>
          </a:p>
          <a:p>
            <a:pPr marL="136525" indent="0">
              <a:buNone/>
            </a:pPr>
            <a:r>
              <a:rPr lang="en-IN" dirty="0">
                <a:solidFill>
                  <a:schemeClr val="tx1"/>
                </a:solidFill>
                <a:latin typeface="Arial Rounded MT Bold" pitchFamily="34" charset="0"/>
                <a:ea typeface="Adobe Fan Heiti Std B" pitchFamily="34" charset="-128"/>
              </a:rPr>
              <a:t>}</a:t>
            </a:r>
          </a:p>
        </p:txBody>
      </p:sp>
      <p:sp>
        <p:nvSpPr>
          <p:cNvPr id="4" name="TextBox 3"/>
          <p:cNvSpPr txBox="1"/>
          <p:nvPr/>
        </p:nvSpPr>
        <p:spPr>
          <a:xfrm>
            <a:off x="8642716" y="1141321"/>
            <a:ext cx="1689565" cy="584775"/>
          </a:xfrm>
          <a:prstGeom prst="rect">
            <a:avLst/>
          </a:prstGeom>
          <a:noFill/>
        </p:spPr>
        <p:txBody>
          <a:bodyPr wrap="square" rtlCol="0">
            <a:spAutoFit/>
          </a:bodyPr>
          <a:lstStyle/>
          <a:p>
            <a:r>
              <a:rPr lang="en-IN" sz="3200" b="1" dirty="0">
                <a:latin typeface="Adobe Gothic Std B" pitchFamily="34" charset="-128"/>
                <a:ea typeface="Adobe Gothic Std B" pitchFamily="34" charset="-128"/>
              </a:rPr>
              <a:t>Output:</a:t>
            </a:r>
          </a:p>
        </p:txBody>
      </p:sp>
      <p:sp>
        <p:nvSpPr>
          <p:cNvPr id="5" name="Rounded Rectangle 4"/>
          <p:cNvSpPr/>
          <p:nvPr/>
        </p:nvSpPr>
        <p:spPr>
          <a:xfrm>
            <a:off x="8599650" y="2057400"/>
            <a:ext cx="3129895" cy="2362200"/>
          </a:xfrm>
          <a:prstGeom prst="roundRect">
            <a:avLst>
              <a:gd name="adj" fmla="val 7832"/>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solidFill>
                <a:schemeClr val="tx1"/>
              </a:solidFill>
            </a:endParaRPr>
          </a:p>
        </p:txBody>
      </p:sp>
      <p:sp>
        <p:nvSpPr>
          <p:cNvPr id="6" name="TextBox 5"/>
          <p:cNvSpPr txBox="1"/>
          <p:nvPr/>
        </p:nvSpPr>
        <p:spPr>
          <a:xfrm>
            <a:off x="8642716" y="2209800"/>
            <a:ext cx="1689565" cy="415498"/>
          </a:xfrm>
          <a:prstGeom prst="rect">
            <a:avLst/>
          </a:prstGeom>
          <a:noFill/>
        </p:spPr>
        <p:txBody>
          <a:bodyPr wrap="none" rtlCol="0">
            <a:spAutoFit/>
          </a:bodyPr>
          <a:lstStyle/>
          <a:p>
            <a:r>
              <a:rPr lang="en-IN" sz="2100" b="1" dirty="0">
                <a:solidFill>
                  <a:srgbClr val="FF0000"/>
                </a:solidFill>
              </a:rPr>
              <a:t>Hello World..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Example</a:t>
            </a:r>
            <a:endParaRPr lang="en-US" b="1" dirty="0"/>
          </a:p>
        </p:txBody>
      </p:sp>
      <p:sp>
        <p:nvSpPr>
          <p:cNvPr id="3" name="Content Placeholder 2"/>
          <p:cNvSpPr txBox="1">
            <a:spLocks/>
          </p:cNvSpPr>
          <p:nvPr/>
        </p:nvSpPr>
        <p:spPr>
          <a:xfrm>
            <a:off x="3398045" y="1985287"/>
            <a:ext cx="4882079" cy="4132702"/>
          </a:xfrm>
          <a:prstGeom prst="rect">
            <a:avLst/>
          </a:prstGeom>
        </p:spPr>
        <p:txBody>
          <a:bodyPr/>
          <a:lstStyle>
            <a:lvl1pPr marL="547688" indent="-411163" algn="l" rtl="0" eaLnBrk="0" fontAlgn="base" hangingPunct="0">
              <a:spcBef>
                <a:spcPct val="20000"/>
              </a:spcBef>
              <a:spcAft>
                <a:spcPct val="0"/>
              </a:spcAft>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buFont typeface="Arial" charset="0"/>
              <a:buNone/>
            </a:pPr>
            <a:r>
              <a:rPr lang="en-IN" dirty="0">
                <a:solidFill>
                  <a:srgbClr val="FF0000"/>
                </a:solidFill>
                <a:latin typeface="Arial Rounded MT Bold" pitchFamily="34" charset="0"/>
                <a:ea typeface="Adobe Fan Heiti Std B" pitchFamily="34" charset="-128"/>
              </a:rPr>
              <a:t>#include&lt;</a:t>
            </a:r>
            <a:r>
              <a:rPr lang="en-IN" dirty="0" err="1">
                <a:solidFill>
                  <a:srgbClr val="FF0000"/>
                </a:solidFill>
                <a:latin typeface="Arial Rounded MT Bold" pitchFamily="34" charset="0"/>
                <a:ea typeface="Adobe Fan Heiti Std B" pitchFamily="34" charset="-128"/>
              </a:rPr>
              <a:t>stdio.h</a:t>
            </a:r>
            <a:r>
              <a:rPr lang="en-IN" dirty="0">
                <a:solidFill>
                  <a:srgbClr val="FF0000"/>
                </a:solidFill>
                <a:latin typeface="Arial Rounded MT Bold" pitchFamily="34" charset="0"/>
                <a:ea typeface="Adobe Fan Heiti Std B" pitchFamily="34" charset="-128"/>
              </a:rPr>
              <a:t>&gt;</a:t>
            </a:r>
          </a:p>
          <a:p>
            <a:pPr marL="136525" indent="0">
              <a:buNone/>
            </a:pPr>
            <a:r>
              <a:rPr lang="en-IN" dirty="0">
                <a:solidFill>
                  <a:srgbClr val="FF0000"/>
                </a:solidFill>
                <a:latin typeface="Arial Rounded MT Bold" pitchFamily="34" charset="0"/>
                <a:ea typeface="Adobe Fan Heiti Std B" pitchFamily="34" charset="-128"/>
              </a:rPr>
              <a:t>void main()</a:t>
            </a:r>
          </a:p>
          <a:p>
            <a:pPr marL="136525" indent="0">
              <a:buNone/>
            </a:pPr>
            <a:r>
              <a:rPr lang="en-IN" dirty="0">
                <a:solidFill>
                  <a:srgbClr val="FF0000"/>
                </a:solidFill>
                <a:latin typeface="Arial Rounded MT Bold" pitchFamily="34" charset="0"/>
                <a:ea typeface="Adobe Fan Heiti Std B" pitchFamily="34" charset="-128"/>
              </a:rPr>
              <a:t>{</a:t>
            </a:r>
          </a:p>
          <a:p>
            <a:pPr marL="136525" indent="0">
              <a:buNone/>
            </a:pPr>
            <a:r>
              <a:rPr lang="en-IN" dirty="0">
                <a:solidFill>
                  <a:srgbClr val="FF0000"/>
                </a:solidFill>
                <a:latin typeface="Arial Rounded MT Bold" pitchFamily="34" charset="0"/>
                <a:ea typeface="Adobe Fan Heiti Std B" pitchFamily="34" charset="-128"/>
              </a:rPr>
              <a:t>      </a:t>
            </a:r>
            <a:r>
              <a:rPr lang="en-IN" dirty="0" err="1">
                <a:solidFill>
                  <a:srgbClr val="FF0000"/>
                </a:solidFill>
                <a:latin typeface="Arial Rounded MT Bold" pitchFamily="34" charset="0"/>
                <a:ea typeface="Adobe Fan Heiti Std B" pitchFamily="34" charset="-128"/>
              </a:rPr>
              <a:t>printf</a:t>
            </a:r>
            <a:r>
              <a:rPr lang="en-IN" dirty="0">
                <a:solidFill>
                  <a:srgbClr val="FF0000"/>
                </a:solidFill>
                <a:latin typeface="Arial Rounded MT Bold" pitchFamily="34" charset="0"/>
                <a:ea typeface="Adobe Fan Heiti Std B" pitchFamily="34" charset="-128"/>
              </a:rPr>
              <a:t>(“Hello World..”);</a:t>
            </a:r>
          </a:p>
          <a:p>
            <a:pPr marL="136525" indent="0">
              <a:buNone/>
            </a:pPr>
            <a:r>
              <a:rPr lang="en-IN" dirty="0">
                <a:solidFill>
                  <a:srgbClr val="FF0000"/>
                </a:solidFill>
                <a:latin typeface="Arial Rounded MT Bold" pitchFamily="34" charset="0"/>
                <a:ea typeface="Adobe Fan Heiti Std B" pitchFamily="34" charset="-128"/>
              </a:rPr>
              <a:t>      </a:t>
            </a:r>
            <a:r>
              <a:rPr lang="en-IN" dirty="0" err="1">
                <a:solidFill>
                  <a:srgbClr val="FF0000"/>
                </a:solidFill>
                <a:latin typeface="Arial Rounded MT Bold" pitchFamily="34" charset="0"/>
                <a:ea typeface="Adobe Fan Heiti Std B" pitchFamily="34" charset="-128"/>
              </a:rPr>
              <a:t>printf</a:t>
            </a:r>
            <a:r>
              <a:rPr lang="en-IN" dirty="0">
                <a:solidFill>
                  <a:srgbClr val="FF0000"/>
                </a:solidFill>
                <a:latin typeface="Arial Rounded MT Bold" pitchFamily="34" charset="0"/>
                <a:ea typeface="Adobe Fan Heiti Std B" pitchFamily="34" charset="-128"/>
              </a:rPr>
              <a:t>(“How are you?”);</a:t>
            </a:r>
          </a:p>
          <a:p>
            <a:pPr marL="136525" indent="0">
              <a:buNone/>
            </a:pPr>
            <a:r>
              <a:rPr lang="en-IN" dirty="0">
                <a:solidFill>
                  <a:srgbClr val="FF0000"/>
                </a:solidFill>
                <a:latin typeface="Arial Rounded MT Bold" pitchFamily="34" charset="0"/>
                <a:ea typeface="Adobe Fan Heiti Std B" pitchFamily="34" charset="-128"/>
              </a:rPr>
              <a:t>}</a:t>
            </a:r>
          </a:p>
        </p:txBody>
      </p:sp>
      <p:sp>
        <p:nvSpPr>
          <p:cNvPr id="4" name="TextBox 3"/>
          <p:cNvSpPr txBox="1"/>
          <p:nvPr/>
        </p:nvSpPr>
        <p:spPr>
          <a:xfrm>
            <a:off x="9439529" y="1983150"/>
            <a:ext cx="1808623" cy="584775"/>
          </a:xfrm>
          <a:prstGeom prst="rect">
            <a:avLst/>
          </a:prstGeom>
          <a:noFill/>
        </p:spPr>
        <p:txBody>
          <a:bodyPr wrap="square" rtlCol="0">
            <a:spAutoFit/>
          </a:bodyPr>
          <a:lstStyle/>
          <a:p>
            <a:r>
              <a:rPr lang="en-IN" sz="3200" dirty="0">
                <a:latin typeface="Adobe Gothic Std B" pitchFamily="34" charset="-128"/>
                <a:ea typeface="Adobe Gothic Std B" pitchFamily="34" charset="-128"/>
              </a:rPr>
              <a:t>Output:</a:t>
            </a:r>
          </a:p>
        </p:txBody>
      </p:sp>
      <p:sp>
        <p:nvSpPr>
          <p:cNvPr id="5" name="Rounded Rectangle 4"/>
          <p:cNvSpPr/>
          <p:nvPr/>
        </p:nvSpPr>
        <p:spPr>
          <a:xfrm>
            <a:off x="8553141" y="2899229"/>
            <a:ext cx="3581400" cy="2362200"/>
          </a:xfrm>
          <a:prstGeom prst="roundRect">
            <a:avLst>
              <a:gd name="adj" fmla="val 78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rgbClr val="FF0000"/>
              </a:solidFill>
            </a:endParaRPr>
          </a:p>
        </p:txBody>
      </p:sp>
      <p:sp>
        <p:nvSpPr>
          <p:cNvPr id="6" name="TextBox 5"/>
          <p:cNvSpPr txBox="1"/>
          <p:nvPr/>
        </p:nvSpPr>
        <p:spPr>
          <a:xfrm>
            <a:off x="8596207" y="3051629"/>
            <a:ext cx="3265317" cy="415498"/>
          </a:xfrm>
          <a:prstGeom prst="rect">
            <a:avLst/>
          </a:prstGeom>
          <a:noFill/>
        </p:spPr>
        <p:txBody>
          <a:bodyPr wrap="none" rtlCol="0">
            <a:spAutoFit/>
          </a:bodyPr>
          <a:lstStyle/>
          <a:p>
            <a:r>
              <a:rPr lang="en-IN" sz="2100" b="1" dirty="0">
                <a:solidFill>
                  <a:srgbClr val="FF0000"/>
                </a:solidFill>
              </a:rPr>
              <a:t>Hello </a:t>
            </a:r>
            <a:r>
              <a:rPr lang="en-IN" sz="2100" b="1" dirty="0" err="1">
                <a:solidFill>
                  <a:srgbClr val="FF0000"/>
                </a:solidFill>
              </a:rPr>
              <a:t>World..How</a:t>
            </a:r>
            <a:r>
              <a:rPr lang="en-IN" sz="2100" b="1" dirty="0">
                <a:solidFill>
                  <a:srgbClr val="FF0000"/>
                </a:solidFill>
              </a:rPr>
              <a:t> are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Example</a:t>
            </a:r>
            <a:endParaRPr lang="en-US" b="1" dirty="0"/>
          </a:p>
        </p:txBody>
      </p:sp>
      <p:sp>
        <p:nvSpPr>
          <p:cNvPr id="3" name="Content Placeholder 2"/>
          <p:cNvSpPr txBox="1">
            <a:spLocks/>
          </p:cNvSpPr>
          <p:nvPr/>
        </p:nvSpPr>
        <p:spPr>
          <a:xfrm>
            <a:off x="3455503" y="2190553"/>
            <a:ext cx="5388951" cy="2693504"/>
          </a:xfrm>
          <a:prstGeom prst="rect">
            <a:avLst/>
          </a:prstGeom>
        </p:spPr>
        <p:txBody>
          <a:bodyPr/>
          <a:lstStyle>
            <a:lvl1pPr marL="547688" indent="-411163" algn="l" rtl="0" eaLnBrk="0" fontAlgn="base" hangingPunct="0">
              <a:spcBef>
                <a:spcPct val="20000"/>
              </a:spcBef>
              <a:spcAft>
                <a:spcPct val="0"/>
              </a:spcAft>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buFont typeface="Arial" charset="0"/>
              <a:buNone/>
            </a:pPr>
            <a:r>
              <a:rPr lang="en-IN" dirty="0">
                <a:solidFill>
                  <a:srgbClr val="FF0000"/>
                </a:solidFill>
                <a:latin typeface="Arial Rounded MT Bold" pitchFamily="34" charset="0"/>
                <a:ea typeface="Adobe Fan Heiti Std B" pitchFamily="34" charset="-128"/>
              </a:rPr>
              <a:t>#include&lt;</a:t>
            </a:r>
            <a:r>
              <a:rPr lang="en-IN" dirty="0" err="1">
                <a:solidFill>
                  <a:srgbClr val="FF0000"/>
                </a:solidFill>
                <a:latin typeface="Arial Rounded MT Bold" pitchFamily="34" charset="0"/>
                <a:ea typeface="Adobe Fan Heiti Std B" pitchFamily="34" charset="-128"/>
              </a:rPr>
              <a:t>stdio.h</a:t>
            </a:r>
            <a:r>
              <a:rPr lang="en-IN" dirty="0">
                <a:solidFill>
                  <a:srgbClr val="FF0000"/>
                </a:solidFill>
                <a:latin typeface="Arial Rounded MT Bold" pitchFamily="34" charset="0"/>
                <a:ea typeface="Adobe Fan Heiti Std B" pitchFamily="34" charset="-128"/>
              </a:rPr>
              <a:t>&gt;</a:t>
            </a:r>
          </a:p>
          <a:p>
            <a:pPr marL="136525" indent="0">
              <a:buNone/>
            </a:pPr>
            <a:r>
              <a:rPr lang="en-IN" dirty="0">
                <a:solidFill>
                  <a:srgbClr val="FF0000"/>
                </a:solidFill>
                <a:latin typeface="Arial Rounded MT Bold" pitchFamily="34" charset="0"/>
                <a:ea typeface="Adobe Fan Heiti Std B" pitchFamily="34" charset="-128"/>
              </a:rPr>
              <a:t>void main()</a:t>
            </a:r>
          </a:p>
          <a:p>
            <a:pPr marL="136525" indent="0">
              <a:buNone/>
            </a:pPr>
            <a:r>
              <a:rPr lang="en-IN" dirty="0">
                <a:solidFill>
                  <a:srgbClr val="FF0000"/>
                </a:solidFill>
                <a:latin typeface="Arial Rounded MT Bold" pitchFamily="34" charset="0"/>
                <a:ea typeface="Adobe Fan Heiti Std B" pitchFamily="34" charset="-128"/>
              </a:rPr>
              <a:t>{</a:t>
            </a:r>
          </a:p>
          <a:p>
            <a:pPr marL="136525" indent="0">
              <a:buNone/>
            </a:pPr>
            <a:r>
              <a:rPr lang="en-IN" dirty="0">
                <a:solidFill>
                  <a:srgbClr val="FF0000"/>
                </a:solidFill>
                <a:latin typeface="Arial Rounded MT Bold" pitchFamily="34" charset="0"/>
                <a:ea typeface="Adobe Fan Heiti Std B" pitchFamily="34" charset="-128"/>
              </a:rPr>
              <a:t>      </a:t>
            </a:r>
            <a:r>
              <a:rPr lang="en-IN" dirty="0" err="1">
                <a:solidFill>
                  <a:srgbClr val="FF0000"/>
                </a:solidFill>
                <a:latin typeface="Arial Rounded MT Bold" pitchFamily="34" charset="0"/>
                <a:ea typeface="Adobe Fan Heiti Std B" pitchFamily="34" charset="-128"/>
              </a:rPr>
              <a:t>printf</a:t>
            </a:r>
            <a:r>
              <a:rPr lang="en-IN" dirty="0">
                <a:solidFill>
                  <a:srgbClr val="FF0000"/>
                </a:solidFill>
                <a:latin typeface="Arial Rounded MT Bold" pitchFamily="34" charset="0"/>
                <a:ea typeface="Adobe Fan Heiti Std B" pitchFamily="34" charset="-128"/>
              </a:rPr>
              <a:t>(“Hello World..”);</a:t>
            </a:r>
          </a:p>
          <a:p>
            <a:pPr marL="136525" indent="0">
              <a:buNone/>
            </a:pPr>
            <a:r>
              <a:rPr lang="en-IN" dirty="0">
                <a:solidFill>
                  <a:srgbClr val="FF0000"/>
                </a:solidFill>
                <a:latin typeface="Arial Rounded MT Bold" pitchFamily="34" charset="0"/>
                <a:ea typeface="Adobe Fan Heiti Std B" pitchFamily="34" charset="-128"/>
              </a:rPr>
              <a:t>      </a:t>
            </a:r>
            <a:r>
              <a:rPr lang="en-IN" dirty="0" err="1">
                <a:solidFill>
                  <a:srgbClr val="FF0000"/>
                </a:solidFill>
                <a:latin typeface="Arial Rounded MT Bold" pitchFamily="34" charset="0"/>
                <a:ea typeface="Adobe Fan Heiti Std B" pitchFamily="34" charset="-128"/>
              </a:rPr>
              <a:t>printf</a:t>
            </a:r>
            <a:r>
              <a:rPr lang="en-IN" dirty="0">
                <a:solidFill>
                  <a:srgbClr val="FF0000"/>
                </a:solidFill>
                <a:latin typeface="Arial Rounded MT Bold" pitchFamily="34" charset="0"/>
                <a:ea typeface="Adobe Fan Heiti Std B" pitchFamily="34" charset="-128"/>
              </a:rPr>
              <a:t>(“\</a:t>
            </a:r>
            <a:r>
              <a:rPr lang="en-IN" dirty="0" err="1">
                <a:solidFill>
                  <a:srgbClr val="FF0000"/>
                </a:solidFill>
                <a:latin typeface="Arial Rounded MT Bold" pitchFamily="34" charset="0"/>
                <a:ea typeface="Adobe Fan Heiti Std B" pitchFamily="34" charset="-128"/>
              </a:rPr>
              <a:t>nHow</a:t>
            </a:r>
            <a:r>
              <a:rPr lang="en-IN" dirty="0">
                <a:solidFill>
                  <a:srgbClr val="FF0000"/>
                </a:solidFill>
                <a:latin typeface="Arial Rounded MT Bold" pitchFamily="34" charset="0"/>
                <a:ea typeface="Adobe Fan Heiti Std B" pitchFamily="34" charset="-128"/>
              </a:rPr>
              <a:t> are you?”);</a:t>
            </a:r>
          </a:p>
          <a:p>
            <a:pPr marL="136525" indent="0">
              <a:buNone/>
            </a:pPr>
            <a:r>
              <a:rPr lang="en-IN" dirty="0">
                <a:solidFill>
                  <a:srgbClr val="FF0000"/>
                </a:solidFill>
                <a:latin typeface="Arial Rounded MT Bold" pitchFamily="34" charset="0"/>
                <a:ea typeface="Adobe Fan Heiti Std B" pitchFamily="34" charset="-128"/>
              </a:rPr>
              <a:t>}</a:t>
            </a:r>
          </a:p>
        </p:txBody>
      </p:sp>
      <p:sp>
        <p:nvSpPr>
          <p:cNvPr id="4" name="TextBox 3"/>
          <p:cNvSpPr txBox="1"/>
          <p:nvPr/>
        </p:nvSpPr>
        <p:spPr>
          <a:xfrm>
            <a:off x="9496988" y="1910578"/>
            <a:ext cx="1808623" cy="584775"/>
          </a:xfrm>
          <a:prstGeom prst="rect">
            <a:avLst/>
          </a:prstGeom>
          <a:noFill/>
        </p:spPr>
        <p:txBody>
          <a:bodyPr wrap="square" rtlCol="0">
            <a:spAutoFit/>
          </a:bodyPr>
          <a:lstStyle/>
          <a:p>
            <a:r>
              <a:rPr lang="en-IN" sz="3200" dirty="0">
                <a:solidFill>
                  <a:srgbClr val="FF0000"/>
                </a:solidFill>
                <a:latin typeface="Adobe Gothic Std B" pitchFamily="34" charset="-128"/>
                <a:ea typeface="Adobe Gothic Std B" pitchFamily="34" charset="-128"/>
              </a:rPr>
              <a:t>Output:</a:t>
            </a:r>
          </a:p>
        </p:txBody>
      </p:sp>
      <p:sp>
        <p:nvSpPr>
          <p:cNvPr id="5" name="Rounded Rectangle 4"/>
          <p:cNvSpPr/>
          <p:nvPr/>
        </p:nvSpPr>
        <p:spPr>
          <a:xfrm>
            <a:off x="9285889" y="2826657"/>
            <a:ext cx="2272192" cy="2362200"/>
          </a:xfrm>
          <a:prstGeom prst="roundRect">
            <a:avLst>
              <a:gd name="adj" fmla="val 78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rgbClr val="FF0000"/>
              </a:solidFill>
            </a:endParaRPr>
          </a:p>
        </p:txBody>
      </p:sp>
      <p:sp>
        <p:nvSpPr>
          <p:cNvPr id="6" name="TextBox 5"/>
          <p:cNvSpPr txBox="1"/>
          <p:nvPr/>
        </p:nvSpPr>
        <p:spPr>
          <a:xfrm>
            <a:off x="9285889" y="3121571"/>
            <a:ext cx="2019721" cy="738664"/>
          </a:xfrm>
          <a:prstGeom prst="rect">
            <a:avLst/>
          </a:prstGeom>
          <a:noFill/>
        </p:spPr>
        <p:txBody>
          <a:bodyPr wrap="square" rtlCol="0">
            <a:spAutoFit/>
          </a:bodyPr>
          <a:lstStyle/>
          <a:p>
            <a:r>
              <a:rPr lang="en-IN" sz="2100" b="1" dirty="0">
                <a:solidFill>
                  <a:srgbClr val="FF0000"/>
                </a:solidFill>
              </a:rPr>
              <a:t>Hello World..</a:t>
            </a:r>
          </a:p>
          <a:p>
            <a:r>
              <a:rPr lang="en-IN" sz="2100" b="1" dirty="0">
                <a:solidFill>
                  <a:srgbClr val="FF0000"/>
                </a:solidFill>
              </a:rPr>
              <a:t>How are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2ADA-9793-40DC-91CD-4BFC6E48E23D}"/>
              </a:ext>
            </a:extLst>
          </p:cNvPr>
          <p:cNvSpPr>
            <a:spLocks noGrp="1"/>
          </p:cNvSpPr>
          <p:nvPr>
            <p:ph type="title"/>
          </p:nvPr>
        </p:nvSpPr>
        <p:spPr/>
        <p:txBody>
          <a:bodyPr/>
          <a:lstStyle/>
          <a:p>
            <a:pPr algn="ctr"/>
            <a:r>
              <a:rPr lang="en-IN" b="1" dirty="0" err="1"/>
              <a:t>printf</a:t>
            </a:r>
            <a:r>
              <a:rPr lang="en-IN" b="1" dirty="0"/>
              <a:t>( ) </a:t>
            </a:r>
            <a:br>
              <a:rPr lang="en-IN" b="1" dirty="0"/>
            </a:br>
            <a:r>
              <a:rPr lang="en-IN" b="1" dirty="0"/>
              <a:t>and </a:t>
            </a:r>
            <a:br>
              <a:rPr lang="en-IN" b="1" dirty="0"/>
            </a:br>
            <a:r>
              <a:rPr lang="en-IN" b="1" dirty="0"/>
              <a:t>its Purpose</a:t>
            </a:r>
            <a:br>
              <a:rPr lang="en-IN" b="1" dirty="0"/>
            </a:br>
            <a:endParaRPr lang="en-IN" b="1" dirty="0"/>
          </a:p>
        </p:txBody>
      </p:sp>
      <p:sp>
        <p:nvSpPr>
          <p:cNvPr id="3" name="Content Placeholder 2">
            <a:extLst>
              <a:ext uri="{FF2B5EF4-FFF2-40B4-BE49-F238E27FC236}">
                <a16:creationId xmlns:a16="http://schemas.microsoft.com/office/drawing/2014/main" id="{5CB9D925-CF2A-440C-BF38-58B6723B7204}"/>
              </a:ext>
            </a:extLst>
          </p:cNvPr>
          <p:cNvSpPr>
            <a:spLocks noGrp="1"/>
          </p:cNvSpPr>
          <p:nvPr>
            <p:ph idx="1"/>
          </p:nvPr>
        </p:nvSpPr>
        <p:spPr>
          <a:xfrm>
            <a:off x="3736531" y="843460"/>
            <a:ext cx="7973687" cy="5161935"/>
          </a:xfrm>
        </p:spPr>
        <p:txBody>
          <a:bodyPr>
            <a:normAutofit/>
          </a:bodyPr>
          <a:lstStyle/>
          <a:p>
            <a:r>
              <a:rPr lang="en-IN" sz="2800" dirty="0">
                <a:solidFill>
                  <a:schemeClr val="tx1"/>
                </a:solidFill>
              </a:rPr>
              <a:t>C does not contain any instruction to display output on the screen.</a:t>
            </a:r>
          </a:p>
          <a:p>
            <a:r>
              <a:rPr lang="en-IN" sz="2800" dirty="0">
                <a:solidFill>
                  <a:schemeClr val="tx1"/>
                </a:solidFill>
              </a:rPr>
              <a:t>All output to screen is achieved using readymade library functions  - </a:t>
            </a:r>
            <a:r>
              <a:rPr lang="en-IN" sz="2800" dirty="0" err="1">
                <a:solidFill>
                  <a:schemeClr val="tx1"/>
                </a:solidFill>
              </a:rPr>
              <a:t>printf</a:t>
            </a:r>
            <a:r>
              <a:rPr lang="en-IN" sz="2800" dirty="0">
                <a:solidFill>
                  <a:schemeClr val="tx1"/>
                </a:solidFill>
              </a:rPr>
              <a:t>( ).</a:t>
            </a:r>
          </a:p>
          <a:p>
            <a:pPr marL="0" indent="0" algn="l">
              <a:buNone/>
            </a:pPr>
            <a:r>
              <a:rPr lang="en-IN" sz="2800" b="0" i="0" u="none" strike="noStrike" baseline="0" dirty="0">
                <a:solidFill>
                  <a:srgbClr val="000000"/>
                </a:solidFill>
              </a:rPr>
              <a:t>The general form of </a:t>
            </a:r>
            <a:r>
              <a:rPr lang="en-IN" sz="2800" b="1" i="0" u="none" strike="noStrike" baseline="0" dirty="0" err="1">
                <a:solidFill>
                  <a:srgbClr val="000000"/>
                </a:solidFill>
              </a:rPr>
              <a:t>printf</a:t>
            </a:r>
            <a:r>
              <a:rPr lang="en-IN" sz="2800" b="1" i="0" u="none" strike="noStrike" baseline="0" dirty="0">
                <a:solidFill>
                  <a:srgbClr val="000000"/>
                </a:solidFill>
              </a:rPr>
              <a:t>( ) </a:t>
            </a:r>
            <a:r>
              <a:rPr lang="en-IN" sz="2800" b="0" i="0" u="none" strike="noStrike" baseline="0" dirty="0">
                <a:solidFill>
                  <a:srgbClr val="000000"/>
                </a:solidFill>
              </a:rPr>
              <a:t>function is,</a:t>
            </a:r>
          </a:p>
          <a:p>
            <a:pPr lvl="1"/>
            <a:r>
              <a:rPr lang="en-IN" sz="2800" b="0" i="0" u="none" strike="noStrike" baseline="0" dirty="0">
                <a:solidFill>
                  <a:srgbClr val="000000"/>
                </a:solidFill>
              </a:rPr>
              <a:t>To d</a:t>
            </a:r>
            <a:r>
              <a:rPr lang="en-IN" sz="2800" dirty="0">
                <a:solidFill>
                  <a:srgbClr val="000000"/>
                </a:solidFill>
              </a:rPr>
              <a:t>isplay message</a:t>
            </a:r>
            <a:endParaRPr lang="en-IN" sz="2800" b="0" i="0" u="none" strike="noStrike" baseline="0" dirty="0">
              <a:solidFill>
                <a:srgbClr val="000000"/>
              </a:solidFill>
            </a:endParaRPr>
          </a:p>
          <a:p>
            <a:pPr marL="502920" lvl="1" indent="0">
              <a:buNone/>
            </a:pPr>
            <a:r>
              <a:rPr lang="en-IN" sz="2800" b="1" i="0" u="none" strike="noStrike" baseline="0" dirty="0">
                <a:solidFill>
                  <a:srgbClr val="FF0000"/>
                </a:solidFill>
              </a:rPr>
              <a:t>   </a:t>
            </a:r>
            <a:r>
              <a:rPr lang="en-IN" sz="2800" b="1" i="0" u="none" strike="noStrike" baseline="0" dirty="0" err="1">
                <a:solidFill>
                  <a:srgbClr val="FF0000"/>
                </a:solidFill>
              </a:rPr>
              <a:t>printf</a:t>
            </a:r>
            <a:r>
              <a:rPr lang="en-IN" sz="2800" b="1" i="0" u="none" strike="noStrike" baseline="0" dirty="0">
                <a:solidFill>
                  <a:srgbClr val="FF0000"/>
                </a:solidFill>
              </a:rPr>
              <a:t> ( “Display strings”) ;</a:t>
            </a:r>
          </a:p>
          <a:p>
            <a:pPr lvl="1"/>
            <a:r>
              <a:rPr lang="en-IN" sz="2800" dirty="0">
                <a:solidFill>
                  <a:srgbClr val="000000"/>
                </a:solidFill>
              </a:rPr>
              <a:t>To print the value</a:t>
            </a:r>
          </a:p>
          <a:p>
            <a:pPr marL="502920" lvl="1" indent="0">
              <a:buNone/>
            </a:pPr>
            <a:r>
              <a:rPr lang="en-IN" sz="2800" b="0" i="0" u="none" strike="noStrike" baseline="0" dirty="0">
                <a:solidFill>
                  <a:srgbClr val="CD5A00"/>
                </a:solidFill>
              </a:rPr>
              <a:t>   </a:t>
            </a:r>
            <a:r>
              <a:rPr lang="en-IN" sz="2800" b="1" i="0" u="none" strike="noStrike" baseline="0" dirty="0" err="1">
                <a:solidFill>
                  <a:srgbClr val="FF0000"/>
                </a:solidFill>
              </a:rPr>
              <a:t>printf</a:t>
            </a:r>
            <a:r>
              <a:rPr lang="en-IN" sz="2800" b="1" i="0" u="none" strike="noStrike" baseline="0" dirty="0">
                <a:solidFill>
                  <a:srgbClr val="FF0000"/>
                </a:solidFill>
              </a:rPr>
              <a:t> ( "&lt;format string&gt;", &lt;list of variables&gt;) ;</a:t>
            </a:r>
            <a:endParaRPr lang="en-IN" sz="4000" b="1" dirty="0">
              <a:solidFill>
                <a:srgbClr val="FF0000"/>
              </a:solidFill>
            </a:endParaRPr>
          </a:p>
        </p:txBody>
      </p:sp>
    </p:spTree>
    <p:extLst>
      <p:ext uri="{BB962C8B-B14F-4D97-AF65-F5344CB8AC3E}">
        <p14:creationId xmlns:p14="http://schemas.microsoft.com/office/powerpoint/2010/main" val="226104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AFEA-77A4-40B2-8303-9C121526F90B}"/>
              </a:ext>
            </a:extLst>
          </p:cNvPr>
          <p:cNvSpPr>
            <a:spLocks noGrp="1"/>
          </p:cNvSpPr>
          <p:nvPr>
            <p:ph type="title"/>
          </p:nvPr>
        </p:nvSpPr>
        <p:spPr/>
        <p:txBody>
          <a:bodyPr/>
          <a:lstStyle/>
          <a:p>
            <a:pPr algn="ctr"/>
            <a:r>
              <a:rPr lang="en-IN" b="1" dirty="0" err="1"/>
              <a:t>scanf</a:t>
            </a:r>
            <a:r>
              <a:rPr lang="en-IN" b="1" dirty="0"/>
              <a:t>( ) </a:t>
            </a:r>
            <a:br>
              <a:rPr lang="en-IN" b="1" dirty="0"/>
            </a:br>
            <a:r>
              <a:rPr lang="en-IN" b="1" dirty="0"/>
              <a:t>and </a:t>
            </a:r>
            <a:br>
              <a:rPr lang="en-IN" b="1" dirty="0"/>
            </a:br>
            <a:r>
              <a:rPr lang="en-IN" b="1" dirty="0"/>
              <a:t>its Purpose</a:t>
            </a:r>
          </a:p>
        </p:txBody>
      </p:sp>
      <p:sp>
        <p:nvSpPr>
          <p:cNvPr id="3" name="Content Placeholder 2">
            <a:extLst>
              <a:ext uri="{FF2B5EF4-FFF2-40B4-BE49-F238E27FC236}">
                <a16:creationId xmlns:a16="http://schemas.microsoft.com/office/drawing/2014/main" id="{9739B773-24FC-4F5C-AA6F-9DCD3B16EBFE}"/>
              </a:ext>
            </a:extLst>
          </p:cNvPr>
          <p:cNvSpPr>
            <a:spLocks noGrp="1"/>
          </p:cNvSpPr>
          <p:nvPr>
            <p:ph idx="1"/>
          </p:nvPr>
        </p:nvSpPr>
        <p:spPr>
          <a:xfrm>
            <a:off x="3783724" y="441434"/>
            <a:ext cx="7851228" cy="5975132"/>
          </a:xfrm>
        </p:spPr>
        <p:txBody>
          <a:bodyPr>
            <a:normAutofit/>
          </a:bodyPr>
          <a:lstStyle/>
          <a:p>
            <a:pPr marL="268288" indent="-268288" algn="just">
              <a:lnSpc>
                <a:spcPct val="100000"/>
              </a:lnSpc>
              <a:spcBef>
                <a:spcPts val="600"/>
              </a:spcBef>
              <a:spcAft>
                <a:spcPts val="600"/>
              </a:spcAft>
            </a:pPr>
            <a:r>
              <a:rPr lang="en-IN" sz="2800" b="0" i="0" dirty="0">
                <a:solidFill>
                  <a:schemeClr val="tx1"/>
                </a:solidFill>
                <a:effectLst/>
              </a:rPr>
              <a:t>The </a:t>
            </a:r>
            <a:r>
              <a:rPr lang="en-IN" sz="2800" b="1" i="0" dirty="0" err="1">
                <a:solidFill>
                  <a:schemeClr val="tx1"/>
                </a:solidFill>
                <a:effectLst/>
              </a:rPr>
              <a:t>scanf</a:t>
            </a:r>
            <a:r>
              <a:rPr lang="en-IN" sz="2800" b="1" i="0" dirty="0">
                <a:solidFill>
                  <a:schemeClr val="tx1"/>
                </a:solidFill>
                <a:effectLst/>
              </a:rPr>
              <a:t>() function</a:t>
            </a:r>
            <a:r>
              <a:rPr lang="en-IN" sz="2800" b="0" i="0" dirty="0">
                <a:solidFill>
                  <a:schemeClr val="tx1"/>
                </a:solidFill>
                <a:effectLst/>
              </a:rPr>
              <a:t> is used for input. It reads the input data from the console.</a:t>
            </a:r>
          </a:p>
          <a:p>
            <a:pPr marL="268288" indent="-268288" algn="just">
              <a:lnSpc>
                <a:spcPct val="100000"/>
              </a:lnSpc>
              <a:spcBef>
                <a:spcPts val="600"/>
              </a:spcBef>
              <a:spcAft>
                <a:spcPts val="600"/>
              </a:spcAft>
              <a:buNone/>
            </a:pPr>
            <a:r>
              <a:rPr lang="en-IN" sz="2800" b="0" i="0" dirty="0">
                <a:solidFill>
                  <a:schemeClr val="tx1"/>
                </a:solidFill>
                <a:effectLst/>
              </a:rPr>
              <a:t>	</a:t>
            </a:r>
            <a:r>
              <a:rPr lang="en-IN" sz="2800" b="1" i="0" dirty="0" err="1">
                <a:solidFill>
                  <a:schemeClr val="tx1"/>
                </a:solidFill>
                <a:effectLst/>
              </a:rPr>
              <a:t>scanf</a:t>
            </a:r>
            <a:r>
              <a:rPr lang="en-IN" sz="2800" b="1" dirty="0">
                <a:solidFill>
                  <a:srgbClr val="0000FF"/>
                </a:solidFill>
              </a:rPr>
              <a:t>("format Specifier”</a:t>
            </a:r>
            <a:r>
              <a:rPr lang="en-IN" sz="2800" b="1" dirty="0">
                <a:solidFill>
                  <a:schemeClr val="tx1"/>
                </a:solidFill>
              </a:rPr>
              <a:t>,&amp;</a:t>
            </a:r>
            <a:r>
              <a:rPr lang="en-IN" sz="2800" b="1" i="0" dirty="0" err="1">
                <a:solidFill>
                  <a:schemeClr val="tx1"/>
                </a:solidFill>
                <a:effectLst/>
              </a:rPr>
              <a:t>Variablename</a:t>
            </a:r>
            <a:r>
              <a:rPr lang="en-IN" sz="2800" b="1" i="0" dirty="0">
                <a:solidFill>
                  <a:schemeClr val="tx1"/>
                </a:solidFill>
                <a:effectLst/>
              </a:rPr>
              <a:t> ); </a:t>
            </a:r>
            <a:r>
              <a:rPr lang="en-IN" sz="2800" b="0" i="0" dirty="0">
                <a:solidFill>
                  <a:schemeClr val="tx1"/>
                </a:solidFill>
                <a:effectLst/>
              </a:rPr>
              <a:t> </a:t>
            </a:r>
          </a:p>
          <a:p>
            <a:pPr marL="268288" indent="-268288">
              <a:lnSpc>
                <a:spcPct val="100000"/>
              </a:lnSpc>
              <a:spcBef>
                <a:spcPts val="600"/>
              </a:spcBef>
              <a:spcAft>
                <a:spcPts val="600"/>
              </a:spcAft>
            </a:pPr>
            <a:r>
              <a:rPr lang="en-IN" sz="2800" dirty="0">
                <a:solidFill>
                  <a:schemeClr val="tx1"/>
                </a:solidFill>
              </a:rPr>
              <a:t>Note the use of ampersand (&amp;) before the variables in the </a:t>
            </a:r>
            <a:r>
              <a:rPr lang="en-IN" sz="2800" dirty="0" err="1">
                <a:solidFill>
                  <a:schemeClr val="tx1"/>
                </a:solidFill>
              </a:rPr>
              <a:t>scanf</a:t>
            </a:r>
            <a:r>
              <a:rPr lang="en-IN" sz="2800" dirty="0">
                <a:solidFill>
                  <a:schemeClr val="tx1"/>
                </a:solidFill>
              </a:rPr>
              <a:t>( ) function is a must.</a:t>
            </a:r>
          </a:p>
          <a:p>
            <a:pPr marL="268288" indent="-268288">
              <a:lnSpc>
                <a:spcPct val="100000"/>
              </a:lnSpc>
              <a:spcBef>
                <a:spcPts val="600"/>
              </a:spcBef>
              <a:spcAft>
                <a:spcPts val="600"/>
              </a:spcAft>
              <a:buNone/>
            </a:pPr>
            <a:r>
              <a:rPr lang="en-IN" sz="2800" dirty="0">
                <a:solidFill>
                  <a:schemeClr val="tx1"/>
                </a:solidFill>
              </a:rPr>
              <a:t> 	</a:t>
            </a:r>
            <a:r>
              <a:rPr lang="en-IN" sz="2800" b="1" dirty="0" err="1">
                <a:solidFill>
                  <a:schemeClr val="tx1"/>
                </a:solidFill>
              </a:rPr>
              <a:t>scanf</a:t>
            </a:r>
            <a:r>
              <a:rPr lang="en-IN" sz="2800" b="1" dirty="0">
                <a:solidFill>
                  <a:schemeClr val="tx1"/>
                </a:solidFill>
              </a:rPr>
              <a:t>(“%d”, &amp;a);</a:t>
            </a:r>
          </a:p>
          <a:p>
            <a:pPr marL="268288" indent="-268288">
              <a:lnSpc>
                <a:spcPct val="100000"/>
              </a:lnSpc>
              <a:spcBef>
                <a:spcPts val="600"/>
              </a:spcBef>
              <a:spcAft>
                <a:spcPts val="600"/>
              </a:spcAft>
            </a:pPr>
            <a:r>
              <a:rPr lang="en-IN" sz="2800" dirty="0">
                <a:solidFill>
                  <a:schemeClr val="tx1"/>
                </a:solidFill>
              </a:rPr>
              <a:t> &amp; is an ‘Address of’ operator. It gives the location number (address) used by the variable in memory. </a:t>
            </a:r>
          </a:p>
          <a:p>
            <a:pPr marL="268288" indent="-268288">
              <a:lnSpc>
                <a:spcPct val="100000"/>
              </a:lnSpc>
              <a:spcBef>
                <a:spcPts val="600"/>
              </a:spcBef>
              <a:spcAft>
                <a:spcPts val="600"/>
              </a:spcAft>
            </a:pPr>
            <a:r>
              <a:rPr lang="en-IN" sz="2800" dirty="0">
                <a:solidFill>
                  <a:schemeClr val="tx1"/>
                </a:solidFill>
              </a:rPr>
              <a:t>When we say &amp;a, we are telling </a:t>
            </a:r>
            <a:r>
              <a:rPr lang="en-IN" sz="2800" dirty="0" err="1">
                <a:solidFill>
                  <a:schemeClr val="tx1"/>
                </a:solidFill>
              </a:rPr>
              <a:t>scanf</a:t>
            </a:r>
            <a:r>
              <a:rPr lang="en-IN" sz="2800" dirty="0">
                <a:solidFill>
                  <a:schemeClr val="tx1"/>
                </a:solidFill>
              </a:rPr>
              <a:t>( ) at which memory location should it store the value supplied by the user from the keyboard.</a:t>
            </a:r>
          </a:p>
        </p:txBody>
      </p:sp>
    </p:spTree>
    <p:extLst>
      <p:ext uri="{BB962C8B-B14F-4D97-AF65-F5344CB8AC3E}">
        <p14:creationId xmlns:p14="http://schemas.microsoft.com/office/powerpoint/2010/main" val="914460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CFA6-A937-414F-B5FC-3EFF3DE5EC79}"/>
              </a:ext>
            </a:extLst>
          </p:cNvPr>
          <p:cNvSpPr>
            <a:spLocks noGrp="1"/>
          </p:cNvSpPr>
          <p:nvPr>
            <p:ph type="title"/>
          </p:nvPr>
        </p:nvSpPr>
        <p:spPr/>
        <p:txBody>
          <a:bodyPr/>
          <a:lstStyle/>
          <a:p>
            <a:pPr algn="ctr"/>
            <a:r>
              <a:rPr lang="en-US" b="1" dirty="0"/>
              <a:t>Format </a:t>
            </a:r>
            <a:r>
              <a:rPr lang="en-IN" b="1" dirty="0"/>
              <a:t>specifiers </a:t>
            </a:r>
            <a:br>
              <a:rPr lang="en-IN" b="1" dirty="0"/>
            </a:br>
            <a:r>
              <a:rPr lang="en-IN" b="1" dirty="0"/>
              <a:t>in C</a:t>
            </a:r>
          </a:p>
        </p:txBody>
      </p:sp>
      <p:sp>
        <p:nvSpPr>
          <p:cNvPr id="3" name="Content Placeholder 2">
            <a:extLst>
              <a:ext uri="{FF2B5EF4-FFF2-40B4-BE49-F238E27FC236}">
                <a16:creationId xmlns:a16="http://schemas.microsoft.com/office/drawing/2014/main" id="{C98D43D7-6934-459C-AEB7-F9B77DA91D81}"/>
              </a:ext>
            </a:extLst>
          </p:cNvPr>
          <p:cNvSpPr>
            <a:spLocks noGrp="1"/>
          </p:cNvSpPr>
          <p:nvPr>
            <p:ph idx="1"/>
          </p:nvPr>
        </p:nvSpPr>
        <p:spPr>
          <a:xfrm>
            <a:off x="3633739" y="593855"/>
            <a:ext cx="7976369" cy="5945490"/>
          </a:xfrm>
        </p:spPr>
        <p:txBody>
          <a:bodyPr>
            <a:normAutofit/>
          </a:bodyPr>
          <a:lstStyle/>
          <a:p>
            <a:r>
              <a:rPr lang="en-IN" sz="2400" dirty="0">
                <a:solidFill>
                  <a:schemeClr val="tx1"/>
                </a:solidFill>
              </a:rPr>
              <a:t>You need to use format specifiers whether you're printing formatted output with </a:t>
            </a:r>
            <a:r>
              <a:rPr lang="en-IN" sz="2400" dirty="0" err="1">
                <a:solidFill>
                  <a:schemeClr val="tx1"/>
                </a:solidFill>
              </a:rPr>
              <a:t>printf</a:t>
            </a:r>
            <a:r>
              <a:rPr lang="en-IN" sz="2400" dirty="0">
                <a:solidFill>
                  <a:schemeClr val="tx1"/>
                </a:solidFill>
              </a:rPr>
              <a:t>() or accepting input with </a:t>
            </a:r>
            <a:r>
              <a:rPr lang="en-IN" sz="2400" dirty="0" err="1">
                <a:solidFill>
                  <a:schemeClr val="tx1"/>
                </a:solidFill>
              </a:rPr>
              <a:t>scanf</a:t>
            </a:r>
            <a:r>
              <a:rPr lang="en-IN" sz="2400" dirty="0">
                <a:solidFill>
                  <a:schemeClr val="tx1"/>
                </a:solidFill>
              </a:rPr>
              <a:t>().</a:t>
            </a:r>
          </a:p>
          <a:p>
            <a:r>
              <a:rPr lang="en-IN" sz="2400" b="0" i="0" dirty="0">
                <a:solidFill>
                  <a:srgbClr val="FF0000"/>
                </a:solidFill>
                <a:effectLst/>
              </a:rPr>
              <a:t>The format specifier is used during input and output</a:t>
            </a:r>
            <a:r>
              <a:rPr lang="en-IN" sz="2400" b="0" i="0" dirty="0">
                <a:solidFill>
                  <a:schemeClr val="tx1"/>
                </a:solidFill>
                <a:effectLst/>
              </a:rPr>
              <a:t>. </a:t>
            </a:r>
          </a:p>
          <a:p>
            <a:r>
              <a:rPr lang="en-IN" sz="2400" b="0" i="0" dirty="0">
                <a:solidFill>
                  <a:schemeClr val="tx1"/>
                </a:solidFill>
                <a:effectLst/>
              </a:rPr>
              <a:t>It is a way to tell the compiler what type of data is in a variable during taking </a:t>
            </a:r>
            <a:r>
              <a:rPr lang="en-IN" sz="2400" b="0" i="0" dirty="0">
                <a:solidFill>
                  <a:srgbClr val="FF0000"/>
                </a:solidFill>
                <a:effectLst/>
              </a:rPr>
              <a:t>input using </a:t>
            </a:r>
            <a:r>
              <a:rPr lang="en-IN" sz="2400" b="0" i="0" dirty="0" err="1">
                <a:solidFill>
                  <a:srgbClr val="FF0000"/>
                </a:solidFill>
                <a:effectLst/>
              </a:rPr>
              <a:t>scanf</a:t>
            </a:r>
            <a:r>
              <a:rPr lang="en-IN" sz="2400" b="0" i="0" dirty="0">
                <a:solidFill>
                  <a:srgbClr val="FF0000"/>
                </a:solidFill>
                <a:effectLst/>
              </a:rPr>
              <a:t>() or printing using </a:t>
            </a:r>
            <a:r>
              <a:rPr lang="en-IN" sz="2400" b="0" i="0" dirty="0" err="1">
                <a:solidFill>
                  <a:srgbClr val="FF0000"/>
                </a:solidFill>
                <a:effectLst/>
              </a:rPr>
              <a:t>printf</a:t>
            </a:r>
            <a:r>
              <a:rPr lang="en-IN" sz="2400" b="0" i="0" dirty="0">
                <a:solidFill>
                  <a:srgbClr val="FF0000"/>
                </a:solidFill>
                <a:effectLst/>
              </a:rPr>
              <a:t>(). </a:t>
            </a:r>
            <a:r>
              <a:rPr lang="en-IN" sz="2400" b="0" i="0" dirty="0">
                <a:solidFill>
                  <a:schemeClr val="tx1"/>
                </a:solidFill>
                <a:effectLst/>
              </a:rPr>
              <a:t>The following specifiers are used in C.</a:t>
            </a:r>
          </a:p>
          <a:p>
            <a:pPr lvl="1"/>
            <a:r>
              <a:rPr lang="en-IN" sz="2400" dirty="0">
                <a:solidFill>
                  <a:schemeClr val="tx1"/>
                </a:solidFill>
              </a:rPr>
              <a:t>Character format specifier : %c </a:t>
            </a:r>
          </a:p>
          <a:p>
            <a:pPr lvl="1"/>
            <a:r>
              <a:rPr lang="da-DK" sz="2400" dirty="0">
                <a:solidFill>
                  <a:schemeClr val="tx1"/>
                </a:solidFill>
              </a:rPr>
              <a:t>For Integer &amp; Signed Integer format specifier : %d, %i </a:t>
            </a:r>
          </a:p>
          <a:p>
            <a:pPr lvl="1"/>
            <a:r>
              <a:rPr lang="en-IN" sz="2400" dirty="0">
                <a:solidFill>
                  <a:schemeClr val="tx1"/>
                </a:solidFill>
              </a:rPr>
              <a:t>Floating-point format specifier : %f, %e or %E </a:t>
            </a:r>
          </a:p>
          <a:p>
            <a:pPr lvl="1"/>
            <a:r>
              <a:rPr lang="en-IN" sz="2400" dirty="0">
                <a:solidFill>
                  <a:schemeClr val="tx1"/>
                </a:solidFill>
              </a:rPr>
              <a:t>String printing: %s </a:t>
            </a:r>
          </a:p>
          <a:p>
            <a:pPr lvl="1"/>
            <a:r>
              <a:rPr lang="en-IN" sz="2400" dirty="0">
                <a:solidFill>
                  <a:schemeClr val="tx1"/>
                </a:solidFill>
              </a:rPr>
              <a:t>Double floating-point number : %</a:t>
            </a:r>
            <a:r>
              <a:rPr lang="en-IN" sz="2400" dirty="0" err="1">
                <a:solidFill>
                  <a:schemeClr val="tx1"/>
                </a:solidFill>
              </a:rPr>
              <a:t>lf</a:t>
            </a:r>
            <a:r>
              <a:rPr lang="en-IN" sz="2400" dirty="0">
                <a:solidFill>
                  <a:schemeClr val="tx1"/>
                </a:solidFill>
              </a:rPr>
              <a:t> </a:t>
            </a:r>
          </a:p>
          <a:p>
            <a:pPr lvl="1"/>
            <a:r>
              <a:rPr lang="en-IN" sz="2400" dirty="0">
                <a:solidFill>
                  <a:schemeClr val="tx1"/>
                </a:solidFill>
              </a:rPr>
              <a:t>Unsigned integer: %u </a:t>
            </a:r>
          </a:p>
          <a:p>
            <a:pPr lvl="1"/>
            <a:r>
              <a:rPr lang="en-IN" sz="2400" dirty="0">
                <a:solidFill>
                  <a:schemeClr val="tx1"/>
                </a:solidFill>
              </a:rPr>
              <a:t>Long </a:t>
            </a:r>
            <a:r>
              <a:rPr lang="en-IN" sz="2400" dirty="0" err="1">
                <a:solidFill>
                  <a:schemeClr val="tx1"/>
                </a:solidFill>
              </a:rPr>
              <a:t>long</a:t>
            </a:r>
            <a:r>
              <a:rPr lang="en-IN" sz="2400" dirty="0">
                <a:solidFill>
                  <a:schemeClr val="tx1"/>
                </a:solidFill>
              </a:rPr>
              <a:t> int: 2.%lld </a:t>
            </a:r>
            <a:endParaRPr lang="da-DK"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16887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3105136" cy="4601183"/>
          </a:xfrm>
        </p:spPr>
        <p:txBody>
          <a:bodyPr/>
          <a:lstStyle/>
          <a:p>
            <a:pPr algn="ctr"/>
            <a:r>
              <a:rPr lang="en-IN" b="1" dirty="0"/>
              <a:t>What is  Programming?</a:t>
            </a:r>
            <a:endParaRPr lang="en-US" b="1" dirty="0"/>
          </a:p>
        </p:txBody>
      </p:sp>
      <p:sp>
        <p:nvSpPr>
          <p:cNvPr id="5" name="Rectangle 4"/>
          <p:cNvSpPr/>
          <p:nvPr/>
        </p:nvSpPr>
        <p:spPr>
          <a:xfrm>
            <a:off x="3594054" y="312762"/>
            <a:ext cx="8101418" cy="6817251"/>
          </a:xfrm>
          <a:prstGeom prst="rect">
            <a:avLst/>
          </a:prstGeom>
        </p:spPr>
        <p:txBody>
          <a:bodyPr wrap="square">
            <a:spAutoFit/>
          </a:bodyPr>
          <a:lstStyle/>
          <a:p>
            <a:pPr marL="571500" indent="-571500">
              <a:spcBef>
                <a:spcPts val="600"/>
              </a:spcBef>
              <a:spcAft>
                <a:spcPts val="600"/>
              </a:spcAft>
              <a:buFont typeface="Arial" panose="020B0604020202020204" pitchFamily="34" charset="0"/>
              <a:buChar char="•"/>
            </a:pPr>
            <a:endParaRPr lang="en-IN" sz="2800" dirty="0"/>
          </a:p>
          <a:p>
            <a:pPr marL="571500" indent="-571500">
              <a:spcBef>
                <a:spcPts val="600"/>
              </a:spcBef>
              <a:spcAft>
                <a:spcPts val="600"/>
              </a:spcAft>
              <a:buFont typeface="Arial" panose="020B0604020202020204" pitchFamily="34" charset="0"/>
              <a:buChar char="•"/>
            </a:pPr>
            <a:r>
              <a:rPr lang="en-IN" sz="2800" dirty="0"/>
              <a:t>It is a Process to give a step by step instructions to computer to do something(Operations).</a:t>
            </a:r>
          </a:p>
          <a:p>
            <a:pPr marL="571500" indent="-571500">
              <a:spcBef>
                <a:spcPts val="600"/>
              </a:spcBef>
              <a:spcAft>
                <a:spcPts val="600"/>
              </a:spcAft>
              <a:buFont typeface="Arial" panose="020B0604020202020204" pitchFamily="34" charset="0"/>
              <a:buChar char="•"/>
            </a:pPr>
            <a:r>
              <a:rPr lang="en-IN" sz="2800" b="1" i="0" dirty="0">
                <a:solidFill>
                  <a:srgbClr val="222222"/>
                </a:solidFill>
                <a:effectLst/>
              </a:rPr>
              <a:t>C</a:t>
            </a:r>
            <a:r>
              <a:rPr lang="en-IN" sz="2800" b="0" i="0" dirty="0">
                <a:solidFill>
                  <a:srgbClr val="222222"/>
                </a:solidFill>
                <a:effectLst/>
              </a:rPr>
              <a:t> is a general-purpose programming language that is extremely popular, simple, and flexible to use. </a:t>
            </a:r>
          </a:p>
          <a:p>
            <a:pPr marL="571500" indent="-571500">
              <a:spcBef>
                <a:spcPts val="600"/>
              </a:spcBef>
              <a:spcAft>
                <a:spcPts val="600"/>
              </a:spcAft>
              <a:buFont typeface="Arial" panose="020B0604020202020204" pitchFamily="34" charset="0"/>
              <a:buChar char="•"/>
            </a:pPr>
            <a:r>
              <a:rPr lang="en-IN" sz="2800" b="0" i="0" dirty="0">
                <a:solidFill>
                  <a:srgbClr val="222222"/>
                </a:solidFill>
                <a:effectLst/>
              </a:rPr>
              <a:t>It is also a </a:t>
            </a:r>
            <a:r>
              <a:rPr lang="en-IN" sz="2800" b="1" i="0" dirty="0">
                <a:solidFill>
                  <a:srgbClr val="222222"/>
                </a:solidFill>
                <a:effectLst/>
              </a:rPr>
              <a:t>structured programming language </a:t>
            </a:r>
            <a:r>
              <a:rPr lang="en-IN" sz="2800" b="0" i="0" dirty="0">
                <a:solidFill>
                  <a:srgbClr val="222222"/>
                </a:solidFill>
                <a:effectLst/>
              </a:rPr>
              <a:t>that is machine-independent and extensively.</a:t>
            </a:r>
          </a:p>
          <a:p>
            <a:pPr marL="571500" indent="-571500">
              <a:spcBef>
                <a:spcPts val="600"/>
              </a:spcBef>
              <a:spcAft>
                <a:spcPts val="600"/>
              </a:spcAft>
              <a:buFont typeface="Arial" panose="020B0604020202020204" pitchFamily="34" charset="0"/>
              <a:buChar char="•"/>
            </a:pPr>
            <a:r>
              <a:rPr lang="en-IN" sz="2800" dirty="0">
                <a:solidFill>
                  <a:srgbClr val="222222"/>
                </a:solidFill>
              </a:rPr>
              <a:t>It</a:t>
            </a:r>
            <a:r>
              <a:rPr lang="en-IN" sz="2800" b="0" i="0" dirty="0">
                <a:solidFill>
                  <a:srgbClr val="222222"/>
                </a:solidFill>
                <a:effectLst/>
              </a:rPr>
              <a:t> used to write various applications - Operating Systems like </a:t>
            </a:r>
            <a:r>
              <a:rPr lang="en-IN" sz="2800" b="1" i="0" dirty="0">
                <a:solidFill>
                  <a:srgbClr val="222222"/>
                </a:solidFill>
                <a:effectLst/>
              </a:rPr>
              <a:t>Windows</a:t>
            </a:r>
            <a:r>
              <a:rPr lang="en-IN" sz="2800" b="0" i="0" dirty="0">
                <a:solidFill>
                  <a:srgbClr val="222222"/>
                </a:solidFill>
                <a:effectLst/>
              </a:rPr>
              <a:t>, and complex programs like </a:t>
            </a:r>
            <a:r>
              <a:rPr lang="en-IN" sz="2800" b="1" i="0" dirty="0">
                <a:solidFill>
                  <a:srgbClr val="222222"/>
                </a:solidFill>
                <a:effectLst/>
              </a:rPr>
              <a:t>Oracle database</a:t>
            </a:r>
            <a:r>
              <a:rPr lang="en-IN" sz="2800" b="0" i="0" dirty="0">
                <a:solidFill>
                  <a:srgbClr val="222222"/>
                </a:solidFill>
                <a:effectLst/>
              </a:rPr>
              <a:t>, </a:t>
            </a:r>
            <a:r>
              <a:rPr lang="en-IN" sz="2800" b="1" i="0" dirty="0">
                <a:solidFill>
                  <a:srgbClr val="222222"/>
                </a:solidFill>
                <a:effectLst/>
              </a:rPr>
              <a:t>Git,</a:t>
            </a:r>
            <a:r>
              <a:rPr lang="en-IN" sz="2800" b="0" i="0" dirty="0">
                <a:solidFill>
                  <a:srgbClr val="222222"/>
                </a:solidFill>
                <a:effectLst/>
              </a:rPr>
              <a:t> </a:t>
            </a:r>
            <a:r>
              <a:rPr lang="en-IN" sz="2800" b="1" i="0" dirty="0">
                <a:solidFill>
                  <a:srgbClr val="222222"/>
                </a:solidFill>
                <a:effectLst/>
              </a:rPr>
              <a:t>Python interpreter</a:t>
            </a:r>
            <a:r>
              <a:rPr lang="en-IN" sz="2800" b="0" i="0" dirty="0">
                <a:solidFill>
                  <a:srgbClr val="222222"/>
                </a:solidFill>
                <a:effectLst/>
              </a:rPr>
              <a:t>, </a:t>
            </a:r>
            <a:r>
              <a:rPr lang="en-IN" sz="2800" b="1" dirty="0">
                <a:solidFill>
                  <a:srgbClr val="222222"/>
                </a:solidFill>
              </a:rPr>
              <a:t>G</a:t>
            </a:r>
            <a:r>
              <a:rPr lang="en-IN" sz="2800" b="1" i="0" dirty="0">
                <a:solidFill>
                  <a:srgbClr val="222222"/>
                </a:solidFill>
                <a:effectLst/>
              </a:rPr>
              <a:t>oogle</a:t>
            </a:r>
            <a:r>
              <a:rPr lang="en-IN" sz="2800" b="0" i="0" dirty="0">
                <a:solidFill>
                  <a:srgbClr val="222222"/>
                </a:solidFill>
                <a:effectLst/>
              </a:rPr>
              <a:t>, </a:t>
            </a:r>
            <a:r>
              <a:rPr lang="en-IN" sz="2800" b="1" i="0" dirty="0">
                <a:solidFill>
                  <a:srgbClr val="222222"/>
                </a:solidFill>
                <a:effectLst/>
              </a:rPr>
              <a:t>Mozilla Firefox</a:t>
            </a:r>
            <a:r>
              <a:rPr lang="en-IN" sz="2800" dirty="0">
                <a:solidFill>
                  <a:srgbClr val="222222"/>
                </a:solidFill>
              </a:rPr>
              <a:t>, </a:t>
            </a:r>
            <a:r>
              <a:rPr lang="en-IN" sz="2800" b="1" dirty="0">
                <a:solidFill>
                  <a:srgbClr val="222222"/>
                </a:solidFill>
              </a:rPr>
              <a:t>Compilers,</a:t>
            </a:r>
            <a:r>
              <a:rPr lang="en-IN" sz="2800" dirty="0">
                <a:solidFill>
                  <a:srgbClr val="222222"/>
                </a:solidFill>
              </a:rPr>
              <a:t> </a:t>
            </a:r>
            <a:r>
              <a:rPr lang="en-IN" sz="2800" b="1" dirty="0">
                <a:solidFill>
                  <a:srgbClr val="222222"/>
                </a:solidFill>
              </a:rPr>
              <a:t>Gaming and animation software</a:t>
            </a:r>
            <a:r>
              <a:rPr lang="en-IN" sz="2800" dirty="0">
                <a:solidFill>
                  <a:srgbClr val="222222"/>
                </a:solidFill>
              </a:rPr>
              <a:t>, etc.</a:t>
            </a:r>
          </a:p>
          <a:p>
            <a:pPr algn="just"/>
            <a:endParaRPr lang="en-IN" sz="2800" dirty="0"/>
          </a:p>
        </p:txBody>
      </p:sp>
    </p:spTree>
    <p:extLst>
      <p:ext uri="{BB962C8B-B14F-4D97-AF65-F5344CB8AC3E}">
        <p14:creationId xmlns:p14="http://schemas.microsoft.com/office/powerpoint/2010/main" val="4255767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C475-7052-4AB8-93CF-F07B5B44570E}"/>
              </a:ext>
            </a:extLst>
          </p:cNvPr>
          <p:cNvSpPr>
            <a:spLocks noGrp="1"/>
          </p:cNvSpPr>
          <p:nvPr>
            <p:ph type="title"/>
          </p:nvPr>
        </p:nvSpPr>
        <p:spPr>
          <a:xfrm>
            <a:off x="252919" y="1123837"/>
            <a:ext cx="3042074" cy="4601183"/>
          </a:xfrm>
        </p:spPr>
        <p:txBody>
          <a:bodyPr>
            <a:normAutofit/>
          </a:bodyPr>
          <a:lstStyle/>
          <a:p>
            <a:pPr algn="ctr"/>
            <a:r>
              <a:rPr lang="en-IN" sz="3600" b="1" dirty="0">
                <a:solidFill>
                  <a:schemeClr val="bg1"/>
                </a:solidFill>
              </a:rPr>
              <a:t>Comments </a:t>
            </a:r>
            <a:br>
              <a:rPr lang="en-IN" sz="3600" b="1" dirty="0">
                <a:solidFill>
                  <a:schemeClr val="bg1"/>
                </a:solidFill>
              </a:rPr>
            </a:br>
            <a:r>
              <a:rPr lang="en-IN" sz="3600" b="1" dirty="0">
                <a:solidFill>
                  <a:schemeClr val="bg1"/>
                </a:solidFill>
              </a:rPr>
              <a:t>in a </a:t>
            </a:r>
            <a:br>
              <a:rPr lang="en-IN" sz="3600" b="1" dirty="0">
                <a:solidFill>
                  <a:schemeClr val="bg1"/>
                </a:solidFill>
              </a:rPr>
            </a:br>
            <a:r>
              <a:rPr lang="en-IN" sz="3600" b="1" dirty="0">
                <a:solidFill>
                  <a:schemeClr val="bg1"/>
                </a:solidFill>
              </a:rPr>
              <a:t>C Program</a:t>
            </a:r>
            <a:br>
              <a:rPr lang="en-IN" sz="3600" dirty="0">
                <a:solidFill>
                  <a:schemeClr val="tx1"/>
                </a:solidFill>
              </a:rPr>
            </a:br>
            <a:endParaRPr lang="en-IN" b="1" dirty="0"/>
          </a:p>
        </p:txBody>
      </p:sp>
      <p:sp>
        <p:nvSpPr>
          <p:cNvPr id="3" name="Content Placeholder 2">
            <a:extLst>
              <a:ext uri="{FF2B5EF4-FFF2-40B4-BE49-F238E27FC236}">
                <a16:creationId xmlns:a16="http://schemas.microsoft.com/office/drawing/2014/main" id="{F7B468F1-9C44-49F4-9A2B-5111FA5C5A7D}"/>
              </a:ext>
            </a:extLst>
          </p:cNvPr>
          <p:cNvSpPr>
            <a:spLocks noGrp="1"/>
          </p:cNvSpPr>
          <p:nvPr>
            <p:ph idx="1"/>
          </p:nvPr>
        </p:nvSpPr>
        <p:spPr>
          <a:xfrm>
            <a:off x="3689131" y="425669"/>
            <a:ext cx="8087709" cy="6006662"/>
          </a:xfrm>
        </p:spPr>
        <p:txBody>
          <a:bodyPr>
            <a:normAutofit/>
          </a:bodyPr>
          <a:lstStyle/>
          <a:p>
            <a:r>
              <a:rPr lang="en-IN" sz="2800" dirty="0">
                <a:solidFill>
                  <a:schemeClr val="tx1"/>
                </a:solidFill>
              </a:rPr>
              <a:t>Comments are used in a C program to clarify either the purpose of the program or the purpose of some statement in the program.</a:t>
            </a:r>
          </a:p>
          <a:p>
            <a:r>
              <a:rPr lang="en-IN" sz="2800" dirty="0">
                <a:solidFill>
                  <a:schemeClr val="tx1"/>
                </a:solidFill>
              </a:rPr>
              <a:t> It is a good practice to begin a program with a comment indicating the purpose of the program, its author and the date on which the program was written.</a:t>
            </a:r>
          </a:p>
          <a:p>
            <a:r>
              <a:rPr lang="en-IN" sz="2800" dirty="0">
                <a:solidFill>
                  <a:schemeClr val="tx1"/>
                </a:solidFill>
              </a:rPr>
              <a:t>2 comment lines </a:t>
            </a:r>
          </a:p>
          <a:p>
            <a:pPr marL="0" indent="0">
              <a:buNone/>
            </a:pPr>
            <a:r>
              <a:rPr lang="en-IN" sz="2800" dirty="0">
                <a:solidFill>
                  <a:schemeClr val="tx1"/>
                </a:solidFill>
              </a:rPr>
              <a:t>      - Single comment (//)</a:t>
            </a:r>
          </a:p>
          <a:p>
            <a:pPr marL="0" indent="0">
              <a:buNone/>
            </a:pPr>
            <a:r>
              <a:rPr lang="en-IN" sz="2800" dirty="0">
                <a:solidFill>
                  <a:schemeClr val="tx1"/>
                </a:solidFill>
              </a:rPr>
              <a:t>      - Multiple line comment(/*…………*/)</a:t>
            </a:r>
          </a:p>
        </p:txBody>
      </p:sp>
    </p:spTree>
    <p:extLst>
      <p:ext uri="{BB962C8B-B14F-4D97-AF65-F5344CB8AC3E}">
        <p14:creationId xmlns:p14="http://schemas.microsoft.com/office/powerpoint/2010/main" val="146854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2463-2F58-41C2-B287-6E3235611D15}"/>
              </a:ext>
            </a:extLst>
          </p:cNvPr>
          <p:cNvSpPr>
            <a:spLocks noGrp="1"/>
          </p:cNvSpPr>
          <p:nvPr>
            <p:ph type="title"/>
          </p:nvPr>
        </p:nvSpPr>
        <p:spPr/>
        <p:txBody>
          <a:bodyPr/>
          <a:lstStyle/>
          <a:p>
            <a:pPr algn="ctr"/>
            <a:r>
              <a:rPr lang="en-IN" b="1" dirty="0"/>
              <a:t>Steps in learning C language</a:t>
            </a:r>
          </a:p>
        </p:txBody>
      </p:sp>
      <p:pic>
        <p:nvPicPr>
          <p:cNvPr id="5" name="Content Placeholder 4">
            <a:extLst>
              <a:ext uri="{FF2B5EF4-FFF2-40B4-BE49-F238E27FC236}">
                <a16:creationId xmlns:a16="http://schemas.microsoft.com/office/drawing/2014/main" id="{B71C32A5-2926-44FC-BE76-AD68D35C0421}"/>
              </a:ext>
            </a:extLst>
          </p:cNvPr>
          <p:cNvPicPr>
            <a:picLocks noGrp="1" noChangeAspect="1"/>
          </p:cNvPicPr>
          <p:nvPr>
            <p:ph idx="1"/>
          </p:nvPr>
        </p:nvPicPr>
        <p:blipFill>
          <a:blip r:embed="rId2"/>
          <a:stretch>
            <a:fillRect/>
          </a:stretch>
        </p:blipFill>
        <p:spPr>
          <a:xfrm>
            <a:off x="4114800" y="1123837"/>
            <a:ext cx="7173310" cy="4252204"/>
          </a:xfrm>
        </p:spPr>
      </p:pic>
    </p:spTree>
    <p:extLst>
      <p:ext uri="{BB962C8B-B14F-4D97-AF65-F5344CB8AC3E}">
        <p14:creationId xmlns:p14="http://schemas.microsoft.com/office/powerpoint/2010/main" val="2075253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18A-83DA-44E7-BAE7-0BB5CD0E3F75}"/>
              </a:ext>
            </a:extLst>
          </p:cNvPr>
          <p:cNvSpPr>
            <a:spLocks noGrp="1"/>
          </p:cNvSpPr>
          <p:nvPr>
            <p:ph type="title"/>
          </p:nvPr>
        </p:nvSpPr>
        <p:spPr/>
        <p:txBody>
          <a:bodyPr/>
          <a:lstStyle/>
          <a:p>
            <a:pPr algn="ctr"/>
            <a:r>
              <a:rPr lang="en-IN" b="1" dirty="0"/>
              <a:t>The C Character Set</a:t>
            </a:r>
          </a:p>
        </p:txBody>
      </p:sp>
      <p:sp>
        <p:nvSpPr>
          <p:cNvPr id="3" name="Content Placeholder 2">
            <a:extLst>
              <a:ext uri="{FF2B5EF4-FFF2-40B4-BE49-F238E27FC236}">
                <a16:creationId xmlns:a16="http://schemas.microsoft.com/office/drawing/2014/main" id="{CC74537D-097B-4ED3-B968-71AF73FC8E34}"/>
              </a:ext>
            </a:extLst>
          </p:cNvPr>
          <p:cNvSpPr>
            <a:spLocks noGrp="1"/>
          </p:cNvSpPr>
          <p:nvPr>
            <p:ph idx="1"/>
          </p:nvPr>
        </p:nvSpPr>
        <p:spPr>
          <a:xfrm>
            <a:off x="3869268" y="488731"/>
            <a:ext cx="7686856" cy="5849007"/>
          </a:xfrm>
        </p:spPr>
        <p:txBody>
          <a:bodyPr>
            <a:normAutofit fontScale="92500" lnSpcReduction="20000"/>
          </a:bodyPr>
          <a:lstStyle/>
          <a:p>
            <a:endParaRPr lang="en-IN" sz="2800" dirty="0">
              <a:solidFill>
                <a:schemeClr val="tx1"/>
              </a:solidFill>
            </a:endParaRPr>
          </a:p>
          <a:p>
            <a:r>
              <a:rPr lang="en-IN" sz="2800" dirty="0">
                <a:solidFill>
                  <a:schemeClr val="tx1"/>
                </a:solidFill>
              </a:rPr>
              <a:t>A </a:t>
            </a:r>
            <a:r>
              <a:rPr lang="en-IN" sz="2800" b="1" dirty="0">
                <a:solidFill>
                  <a:srgbClr val="FF0000"/>
                </a:solidFill>
              </a:rPr>
              <a:t>character</a:t>
            </a:r>
            <a:r>
              <a:rPr lang="en-IN" sz="2800" dirty="0">
                <a:solidFill>
                  <a:schemeClr val="tx1"/>
                </a:solidFill>
              </a:rPr>
              <a:t> denotes any alphabet, digit or special symbol used to represent information.</a:t>
            </a:r>
          </a:p>
          <a:p>
            <a:endParaRPr lang="en-IN" sz="2800" dirty="0">
              <a:solidFill>
                <a:schemeClr val="tx1"/>
              </a:solidFill>
            </a:endParaRPr>
          </a:p>
          <a:p>
            <a:endParaRPr lang="en-IN" sz="2800" dirty="0">
              <a:solidFill>
                <a:schemeClr val="tx1"/>
              </a:solidFill>
            </a:endParaRPr>
          </a:p>
          <a:p>
            <a:endParaRPr lang="en-IN" sz="2800" dirty="0">
              <a:solidFill>
                <a:schemeClr val="tx1"/>
              </a:solidFill>
            </a:endParaRPr>
          </a:p>
          <a:p>
            <a:endParaRPr lang="en-IN" sz="2800" dirty="0">
              <a:solidFill>
                <a:schemeClr val="tx1"/>
              </a:solidFill>
            </a:endParaRPr>
          </a:p>
          <a:p>
            <a:endParaRPr lang="en-IN" sz="2800" dirty="0">
              <a:solidFill>
                <a:schemeClr val="tx1"/>
              </a:solidFill>
            </a:endParaRPr>
          </a:p>
          <a:p>
            <a:endParaRPr lang="en-IN" sz="2800" dirty="0">
              <a:solidFill>
                <a:schemeClr val="tx1"/>
              </a:solidFill>
            </a:endParaRPr>
          </a:p>
          <a:p>
            <a:endParaRPr lang="en-IN" sz="2800" dirty="0">
              <a:solidFill>
                <a:schemeClr val="tx1"/>
              </a:solidFill>
            </a:endParaRPr>
          </a:p>
          <a:p>
            <a:pPr marL="0" indent="0">
              <a:buNone/>
            </a:pPr>
            <a:r>
              <a:rPr lang="en-IN" sz="2800" b="1" dirty="0">
                <a:solidFill>
                  <a:srgbClr val="FF0000"/>
                </a:solidFill>
              </a:rPr>
              <a:t>Constants, Variables and Keywords</a:t>
            </a:r>
          </a:p>
          <a:p>
            <a:r>
              <a:rPr lang="en-IN" sz="2800" dirty="0">
                <a:solidFill>
                  <a:schemeClr val="tx1"/>
                </a:solidFill>
              </a:rPr>
              <a:t>The alphabets, digits and special symbols when properly combined form constants, variables and keywords.</a:t>
            </a:r>
          </a:p>
          <a:p>
            <a:pPr marL="0" indent="0">
              <a:buNone/>
            </a:pPr>
            <a:endParaRPr lang="en-IN" sz="2800" dirty="0">
              <a:solidFill>
                <a:schemeClr val="tx1"/>
              </a:solidFill>
            </a:endParaRPr>
          </a:p>
        </p:txBody>
      </p:sp>
      <p:pic>
        <p:nvPicPr>
          <p:cNvPr id="5" name="Picture 4">
            <a:extLst>
              <a:ext uri="{FF2B5EF4-FFF2-40B4-BE49-F238E27FC236}">
                <a16:creationId xmlns:a16="http://schemas.microsoft.com/office/drawing/2014/main" id="{013BEC14-5B1A-480F-9090-93BE237A97F1}"/>
              </a:ext>
            </a:extLst>
          </p:cNvPr>
          <p:cNvPicPr>
            <a:picLocks noChangeAspect="1"/>
          </p:cNvPicPr>
          <p:nvPr/>
        </p:nvPicPr>
        <p:blipFill>
          <a:blip r:embed="rId2"/>
          <a:stretch>
            <a:fillRect/>
          </a:stretch>
        </p:blipFill>
        <p:spPr>
          <a:xfrm>
            <a:off x="4745421" y="1592316"/>
            <a:ext cx="5925502" cy="2840141"/>
          </a:xfrm>
          <a:prstGeom prst="rect">
            <a:avLst/>
          </a:prstGeom>
        </p:spPr>
      </p:pic>
    </p:spTree>
    <p:extLst>
      <p:ext uri="{BB962C8B-B14F-4D97-AF65-F5344CB8AC3E}">
        <p14:creationId xmlns:p14="http://schemas.microsoft.com/office/powerpoint/2010/main" val="4074690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Constants</a:t>
            </a:r>
          </a:p>
        </p:txBody>
      </p:sp>
      <p:sp>
        <p:nvSpPr>
          <p:cNvPr id="3" name="Content Placeholder 2"/>
          <p:cNvSpPr>
            <a:spLocks noGrp="1"/>
          </p:cNvSpPr>
          <p:nvPr>
            <p:ph idx="1"/>
          </p:nvPr>
        </p:nvSpPr>
        <p:spPr>
          <a:xfrm>
            <a:off x="3363138" y="825338"/>
            <a:ext cx="8795657" cy="1842837"/>
          </a:xfrm>
        </p:spPr>
        <p:txBody>
          <a:bodyPr>
            <a:normAutofit/>
          </a:bodyPr>
          <a:lstStyle/>
          <a:p>
            <a:pPr marL="593725" indent="-457200"/>
            <a:r>
              <a:rPr lang="en-IN" sz="2800" dirty="0">
                <a:solidFill>
                  <a:schemeClr val="tx1"/>
                </a:solidFill>
              </a:rPr>
              <a:t>Constant is a any value that cannot be changed during program execution.</a:t>
            </a:r>
          </a:p>
          <a:p>
            <a:pPr marL="593725" indent="-457200"/>
            <a:r>
              <a:rPr lang="en-IN" sz="2800" dirty="0">
                <a:solidFill>
                  <a:schemeClr val="tx1"/>
                </a:solidFill>
              </a:rPr>
              <a:t>Example:</a:t>
            </a:r>
          </a:p>
        </p:txBody>
      </p:sp>
      <p:sp>
        <p:nvSpPr>
          <p:cNvPr id="4" name="Content Placeholder 2">
            <a:extLst>
              <a:ext uri="{FF2B5EF4-FFF2-40B4-BE49-F238E27FC236}">
                <a16:creationId xmlns:a16="http://schemas.microsoft.com/office/drawing/2014/main" id="{5D7164C3-9536-4540-AC7F-4FB284437025}"/>
              </a:ext>
            </a:extLst>
          </p:cNvPr>
          <p:cNvSpPr txBox="1">
            <a:spLocks/>
          </p:cNvSpPr>
          <p:nvPr/>
        </p:nvSpPr>
        <p:spPr>
          <a:xfrm>
            <a:off x="6071502" y="3962400"/>
            <a:ext cx="1522293" cy="76200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36525" indent="0" algn="ctr">
              <a:buFont typeface="Wingdings 2" pitchFamily="18" charset="2"/>
              <a:buNone/>
            </a:pPr>
            <a:r>
              <a:rPr lang="en-IN" sz="4800" dirty="0">
                <a:solidFill>
                  <a:srgbClr val="FF0000"/>
                </a:solidFill>
                <a:latin typeface="Arial Rounded MT Bold" pitchFamily="34" charset="0"/>
              </a:rPr>
              <a:t>-20</a:t>
            </a:r>
          </a:p>
        </p:txBody>
      </p:sp>
      <p:sp>
        <p:nvSpPr>
          <p:cNvPr id="5" name="Content Placeholder 2">
            <a:extLst>
              <a:ext uri="{FF2B5EF4-FFF2-40B4-BE49-F238E27FC236}">
                <a16:creationId xmlns:a16="http://schemas.microsoft.com/office/drawing/2014/main" id="{83DE7472-E8EC-41B7-9982-4FE187FBC0CD}"/>
              </a:ext>
            </a:extLst>
          </p:cNvPr>
          <p:cNvSpPr txBox="1">
            <a:spLocks/>
          </p:cNvSpPr>
          <p:nvPr/>
        </p:nvSpPr>
        <p:spPr bwMode="auto">
          <a:xfrm>
            <a:off x="5087358" y="4618218"/>
            <a:ext cx="1308652" cy="7533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Font typeface="Arial" charset="0"/>
              <a:buNone/>
            </a:pPr>
            <a:r>
              <a:rPr lang="en-IN" sz="4800" dirty="0">
                <a:solidFill>
                  <a:srgbClr val="FF0000"/>
                </a:solidFill>
                <a:latin typeface="Arial Rounded MT Bold" pitchFamily="34" charset="0"/>
              </a:rPr>
              <a:t>98</a:t>
            </a:r>
          </a:p>
        </p:txBody>
      </p:sp>
      <p:sp>
        <p:nvSpPr>
          <p:cNvPr id="6" name="Content Placeholder 2">
            <a:extLst>
              <a:ext uri="{FF2B5EF4-FFF2-40B4-BE49-F238E27FC236}">
                <a16:creationId xmlns:a16="http://schemas.microsoft.com/office/drawing/2014/main" id="{2D8C6006-01D6-49F2-930D-3AD41ABFA2E4}"/>
              </a:ext>
            </a:extLst>
          </p:cNvPr>
          <p:cNvSpPr txBox="1">
            <a:spLocks/>
          </p:cNvSpPr>
          <p:nvPr/>
        </p:nvSpPr>
        <p:spPr bwMode="auto">
          <a:xfrm>
            <a:off x="3894832" y="2721912"/>
            <a:ext cx="1636195"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Font typeface="Arial" charset="0"/>
              <a:buNone/>
            </a:pPr>
            <a:r>
              <a:rPr lang="en-IN" sz="4800" dirty="0">
                <a:solidFill>
                  <a:srgbClr val="FF0000"/>
                </a:solidFill>
                <a:latin typeface="Arial Rounded MT Bold" pitchFamily="34" charset="0"/>
              </a:rPr>
              <a:t>3.25</a:t>
            </a:r>
          </a:p>
        </p:txBody>
      </p:sp>
      <p:sp>
        <p:nvSpPr>
          <p:cNvPr id="7" name="Content Placeholder 2">
            <a:extLst>
              <a:ext uri="{FF2B5EF4-FFF2-40B4-BE49-F238E27FC236}">
                <a16:creationId xmlns:a16="http://schemas.microsoft.com/office/drawing/2014/main" id="{25558D20-A439-4EA0-B790-C92E89035594}"/>
              </a:ext>
            </a:extLst>
          </p:cNvPr>
          <p:cNvSpPr txBox="1">
            <a:spLocks/>
          </p:cNvSpPr>
          <p:nvPr/>
        </p:nvSpPr>
        <p:spPr bwMode="auto">
          <a:xfrm>
            <a:off x="9230091" y="2634934"/>
            <a:ext cx="1308652" cy="7190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Font typeface="Arial" charset="0"/>
              <a:buNone/>
            </a:pPr>
            <a:r>
              <a:rPr lang="en-IN" sz="4800" dirty="0">
                <a:solidFill>
                  <a:srgbClr val="FF0000"/>
                </a:solidFill>
                <a:latin typeface="Arial Rounded MT Bold" pitchFamily="34" charset="0"/>
              </a:rPr>
              <a:t>‘A’</a:t>
            </a:r>
          </a:p>
        </p:txBody>
      </p:sp>
      <p:sp>
        <p:nvSpPr>
          <p:cNvPr id="8" name="Content Placeholder 2">
            <a:extLst>
              <a:ext uri="{FF2B5EF4-FFF2-40B4-BE49-F238E27FC236}">
                <a16:creationId xmlns:a16="http://schemas.microsoft.com/office/drawing/2014/main" id="{91DC7CE5-7AE0-4082-A35F-2658E700C18A}"/>
              </a:ext>
            </a:extLst>
          </p:cNvPr>
          <p:cNvSpPr txBox="1">
            <a:spLocks/>
          </p:cNvSpPr>
          <p:nvPr/>
        </p:nvSpPr>
        <p:spPr bwMode="auto">
          <a:xfrm>
            <a:off x="4101081" y="3810000"/>
            <a:ext cx="1522293"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Font typeface="Arial" charset="0"/>
              <a:buNone/>
            </a:pPr>
            <a:r>
              <a:rPr lang="en-IN" sz="4800" dirty="0">
                <a:solidFill>
                  <a:srgbClr val="FF0000"/>
                </a:solidFill>
                <a:latin typeface="Arial Rounded MT Bold" pitchFamily="34" charset="0"/>
              </a:rPr>
              <a:t>‘b’</a:t>
            </a:r>
          </a:p>
        </p:txBody>
      </p:sp>
      <p:sp>
        <p:nvSpPr>
          <p:cNvPr id="9" name="Content Placeholder 2">
            <a:extLst>
              <a:ext uri="{FF2B5EF4-FFF2-40B4-BE49-F238E27FC236}">
                <a16:creationId xmlns:a16="http://schemas.microsoft.com/office/drawing/2014/main" id="{37BD0F97-766F-4ACE-85C1-8E553DD8F055}"/>
              </a:ext>
            </a:extLst>
          </p:cNvPr>
          <p:cNvSpPr txBox="1">
            <a:spLocks/>
          </p:cNvSpPr>
          <p:nvPr/>
        </p:nvSpPr>
        <p:spPr bwMode="auto">
          <a:xfrm>
            <a:off x="5913734" y="2721912"/>
            <a:ext cx="2694238" cy="1088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Font typeface="Arial" charset="0"/>
              <a:buNone/>
            </a:pPr>
            <a:r>
              <a:rPr lang="en-IN" sz="4800" dirty="0">
                <a:solidFill>
                  <a:srgbClr val="FF0000"/>
                </a:solidFill>
                <a:latin typeface="Arial Rounded MT Bold" pitchFamily="34" charset="0"/>
              </a:rPr>
              <a:t>“Hello”</a:t>
            </a:r>
          </a:p>
        </p:txBody>
      </p:sp>
      <p:sp>
        <p:nvSpPr>
          <p:cNvPr id="10" name="Content Placeholder 2">
            <a:extLst>
              <a:ext uri="{FF2B5EF4-FFF2-40B4-BE49-F238E27FC236}">
                <a16:creationId xmlns:a16="http://schemas.microsoft.com/office/drawing/2014/main" id="{FE04E3E1-A25C-4A50-945A-521D21001611}"/>
              </a:ext>
            </a:extLst>
          </p:cNvPr>
          <p:cNvSpPr txBox="1">
            <a:spLocks/>
          </p:cNvSpPr>
          <p:nvPr/>
        </p:nvSpPr>
        <p:spPr bwMode="auto">
          <a:xfrm>
            <a:off x="7510331" y="4573175"/>
            <a:ext cx="3177209" cy="8295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Font typeface="Arial" charset="0"/>
              <a:buNone/>
            </a:pPr>
            <a:r>
              <a:rPr lang="en-IN" sz="4800" dirty="0">
                <a:solidFill>
                  <a:srgbClr val="FF0000"/>
                </a:solidFill>
                <a:latin typeface="Arial Rounded MT Bold" pitchFamily="34" charset="0"/>
              </a:rPr>
              <a:t>78.354</a:t>
            </a:r>
          </a:p>
        </p:txBody>
      </p:sp>
      <p:sp>
        <p:nvSpPr>
          <p:cNvPr id="11" name="Content Placeholder 2">
            <a:extLst>
              <a:ext uri="{FF2B5EF4-FFF2-40B4-BE49-F238E27FC236}">
                <a16:creationId xmlns:a16="http://schemas.microsoft.com/office/drawing/2014/main" id="{1CA5D781-0B9F-41A0-BE5A-3163EA472528}"/>
              </a:ext>
            </a:extLst>
          </p:cNvPr>
          <p:cNvSpPr txBox="1">
            <a:spLocks/>
          </p:cNvSpPr>
          <p:nvPr/>
        </p:nvSpPr>
        <p:spPr bwMode="auto">
          <a:xfrm>
            <a:off x="8607972" y="3728278"/>
            <a:ext cx="1522292" cy="6426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Font typeface="Arial" charset="0"/>
              <a:buNone/>
            </a:pPr>
            <a:r>
              <a:rPr lang="en-IN" sz="4800" dirty="0">
                <a:solidFill>
                  <a:srgbClr val="FF0000"/>
                </a:solidFill>
                <a:latin typeface="Arial Rounded MT Bold" pitchFamily="34" charset="0"/>
              </a:rPr>
              <a:t>‘R’</a:t>
            </a:r>
          </a:p>
        </p:txBody>
      </p:sp>
      <p:sp>
        <p:nvSpPr>
          <p:cNvPr id="12" name="Content Placeholder 2">
            <a:extLst>
              <a:ext uri="{FF2B5EF4-FFF2-40B4-BE49-F238E27FC236}">
                <a16:creationId xmlns:a16="http://schemas.microsoft.com/office/drawing/2014/main" id="{393A23AC-D5CE-43C6-8696-7EABA54DD603}"/>
              </a:ext>
            </a:extLst>
          </p:cNvPr>
          <p:cNvSpPr txBox="1">
            <a:spLocks/>
          </p:cNvSpPr>
          <p:nvPr/>
        </p:nvSpPr>
        <p:spPr bwMode="auto">
          <a:xfrm>
            <a:off x="4107260" y="5456418"/>
            <a:ext cx="7049700" cy="781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Font typeface="Arial" charset="0"/>
              <a:buNone/>
            </a:pPr>
            <a:r>
              <a:rPr lang="en-IN" sz="4800" dirty="0">
                <a:solidFill>
                  <a:srgbClr val="FF0000"/>
                </a:solidFill>
                <a:latin typeface="Arial Rounded MT Bold" pitchFamily="34" charset="0"/>
              </a:rPr>
              <a:t>“How are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P spid="7" grpId="0"/>
      <p:bldP spid="8" grpId="0"/>
      <p:bldP spid="9"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bg1"/>
                </a:solidFill>
              </a:rPr>
              <a:t>Types </a:t>
            </a:r>
            <a:br>
              <a:rPr lang="en-IN" b="1" dirty="0">
                <a:solidFill>
                  <a:schemeClr val="bg1"/>
                </a:solidFill>
              </a:rPr>
            </a:br>
            <a:r>
              <a:rPr lang="en-IN" b="1" dirty="0">
                <a:solidFill>
                  <a:schemeClr val="bg1"/>
                </a:solidFill>
              </a:rPr>
              <a:t>of</a:t>
            </a:r>
            <a:br>
              <a:rPr lang="en-IN" b="1" dirty="0">
                <a:solidFill>
                  <a:schemeClr val="bg1"/>
                </a:solidFill>
              </a:rPr>
            </a:br>
            <a:r>
              <a:rPr lang="en-IN" b="1" dirty="0">
                <a:solidFill>
                  <a:schemeClr val="bg1"/>
                </a:solidFill>
              </a:rPr>
              <a:t>Constants</a:t>
            </a:r>
            <a:endParaRPr lang="en-US" b="1" dirty="0">
              <a:solidFill>
                <a:schemeClr val="bg1"/>
              </a:solidFill>
            </a:endParaRPr>
          </a:p>
        </p:txBody>
      </p:sp>
      <p:sp>
        <p:nvSpPr>
          <p:cNvPr id="3" name="Content Placeholder 2"/>
          <p:cNvSpPr>
            <a:spLocks noGrp="1"/>
          </p:cNvSpPr>
          <p:nvPr>
            <p:ph idx="1"/>
          </p:nvPr>
        </p:nvSpPr>
        <p:spPr>
          <a:xfrm>
            <a:off x="4240924" y="1725009"/>
            <a:ext cx="5959366" cy="3420306"/>
          </a:xfrm>
        </p:spPr>
        <p:txBody>
          <a:bodyPr/>
          <a:lstStyle/>
          <a:p>
            <a:pPr marL="361950" indent="-361950"/>
            <a:r>
              <a:rPr lang="en-IN" sz="3600" b="1" dirty="0">
                <a:solidFill>
                  <a:schemeClr val="tx1"/>
                </a:solidFill>
                <a:latin typeface="+mj-lt"/>
              </a:rPr>
              <a:t>Integer Constants</a:t>
            </a:r>
          </a:p>
          <a:p>
            <a:pPr marL="361950" indent="-361950"/>
            <a:r>
              <a:rPr lang="en-IN" sz="3600" b="1" dirty="0">
                <a:solidFill>
                  <a:schemeClr val="tx1"/>
                </a:solidFill>
                <a:latin typeface="+mj-lt"/>
              </a:rPr>
              <a:t>Floating-point Constants</a:t>
            </a:r>
          </a:p>
          <a:p>
            <a:pPr marL="361950" indent="-361950"/>
            <a:r>
              <a:rPr lang="en-IN" sz="3600" b="1" dirty="0">
                <a:solidFill>
                  <a:schemeClr val="tx1"/>
                </a:solidFill>
                <a:latin typeface="+mj-lt"/>
              </a:rPr>
              <a:t>Character Constants</a:t>
            </a:r>
          </a:p>
          <a:p>
            <a:pPr marL="361950" indent="-361950"/>
            <a:r>
              <a:rPr lang="en-IN" sz="3600" b="1" dirty="0">
                <a:solidFill>
                  <a:schemeClr val="tx1"/>
                </a:solidFill>
                <a:latin typeface="+mj-lt"/>
              </a:rPr>
              <a:t>String Constants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9E3A-D703-48B3-B694-FD66650183B5}"/>
              </a:ext>
            </a:extLst>
          </p:cNvPr>
          <p:cNvSpPr>
            <a:spLocks noGrp="1"/>
          </p:cNvSpPr>
          <p:nvPr>
            <p:ph type="title"/>
          </p:nvPr>
        </p:nvSpPr>
        <p:spPr/>
        <p:txBody>
          <a:bodyPr/>
          <a:lstStyle/>
          <a:p>
            <a:pPr algn="ctr"/>
            <a:r>
              <a:rPr lang="en-IN" b="1" dirty="0"/>
              <a:t>Integer Constants</a:t>
            </a:r>
          </a:p>
        </p:txBody>
      </p:sp>
      <p:sp>
        <p:nvSpPr>
          <p:cNvPr id="3" name="Content Placeholder 2">
            <a:extLst>
              <a:ext uri="{FF2B5EF4-FFF2-40B4-BE49-F238E27FC236}">
                <a16:creationId xmlns:a16="http://schemas.microsoft.com/office/drawing/2014/main" id="{D2E51056-BDD4-4C19-B35C-C0CE5B3C2C6C}"/>
              </a:ext>
            </a:extLst>
          </p:cNvPr>
          <p:cNvSpPr>
            <a:spLocks noGrp="1"/>
          </p:cNvSpPr>
          <p:nvPr>
            <p:ph idx="1"/>
          </p:nvPr>
        </p:nvSpPr>
        <p:spPr>
          <a:xfrm>
            <a:off x="3531477" y="425669"/>
            <a:ext cx="8407604" cy="5943599"/>
          </a:xfrm>
        </p:spPr>
        <p:txBody>
          <a:bodyPr>
            <a:normAutofit/>
          </a:bodyPr>
          <a:lstStyle/>
          <a:p>
            <a:r>
              <a:rPr lang="en-IN" sz="2800" dirty="0">
                <a:solidFill>
                  <a:schemeClr val="tx1"/>
                </a:solidFill>
              </a:rPr>
              <a:t>It consists a sequence of digits.</a:t>
            </a:r>
          </a:p>
          <a:p>
            <a:r>
              <a:rPr lang="en-IN" sz="2800" b="1" dirty="0">
                <a:solidFill>
                  <a:schemeClr val="tx1"/>
                </a:solidFill>
              </a:rPr>
              <a:t>Rules for Constructing Integer Constants</a:t>
            </a:r>
          </a:p>
          <a:p>
            <a:pPr marL="502920" lvl="1" indent="0">
              <a:buNone/>
            </a:pPr>
            <a:r>
              <a:rPr lang="en-IN" sz="2800" dirty="0">
                <a:solidFill>
                  <a:schemeClr val="tx1"/>
                </a:solidFill>
              </a:rPr>
              <a:t>(a) An integer constant must have at least one digit.</a:t>
            </a:r>
          </a:p>
          <a:p>
            <a:pPr marL="502920" lvl="1" indent="0">
              <a:buNone/>
            </a:pPr>
            <a:r>
              <a:rPr lang="en-IN" sz="2800" dirty="0">
                <a:solidFill>
                  <a:schemeClr val="tx1"/>
                </a:solidFill>
              </a:rPr>
              <a:t>(b) It must not have a decimal point.</a:t>
            </a:r>
          </a:p>
          <a:p>
            <a:pPr marL="502920" lvl="1" indent="0">
              <a:buNone/>
            </a:pPr>
            <a:r>
              <a:rPr lang="en-IN" sz="2800" dirty="0">
                <a:solidFill>
                  <a:schemeClr val="tx1"/>
                </a:solidFill>
              </a:rPr>
              <a:t>(c) It can be either positive or negative.</a:t>
            </a:r>
          </a:p>
          <a:p>
            <a:pPr marL="502920" lvl="1" indent="0">
              <a:buNone/>
            </a:pPr>
            <a:r>
              <a:rPr lang="en-IN" sz="2800" dirty="0">
                <a:solidFill>
                  <a:schemeClr val="tx1"/>
                </a:solidFill>
              </a:rPr>
              <a:t>(d) If no sign precedes an integer constant, it is assumed to be positive.</a:t>
            </a:r>
          </a:p>
          <a:p>
            <a:pPr marL="502920" lvl="1" indent="0">
              <a:buNone/>
            </a:pPr>
            <a:r>
              <a:rPr lang="en-IN" sz="2800" dirty="0">
                <a:solidFill>
                  <a:schemeClr val="tx1"/>
                </a:solidFill>
              </a:rPr>
              <a:t>(e) No commas or blanks are allowed within an integer constant.</a:t>
            </a:r>
          </a:p>
          <a:p>
            <a:pPr marL="502920" lvl="1" indent="0">
              <a:buNone/>
            </a:pPr>
            <a:r>
              <a:rPr lang="en-IN" sz="2800" dirty="0">
                <a:solidFill>
                  <a:schemeClr val="tx1"/>
                </a:solidFill>
              </a:rPr>
              <a:t>(f) The allowable range for integer constants is </a:t>
            </a:r>
          </a:p>
          <a:p>
            <a:pPr marL="502920" lvl="1" indent="0">
              <a:buNone/>
            </a:pPr>
            <a:r>
              <a:rPr lang="en-IN" sz="2800" dirty="0">
                <a:solidFill>
                  <a:schemeClr val="tx1"/>
                </a:solidFill>
              </a:rPr>
              <a:t>-2147483648  to  +2147483647.</a:t>
            </a:r>
          </a:p>
          <a:p>
            <a:endParaRPr lang="en-IN" dirty="0"/>
          </a:p>
        </p:txBody>
      </p:sp>
    </p:spTree>
    <p:extLst>
      <p:ext uri="{BB962C8B-B14F-4D97-AF65-F5344CB8AC3E}">
        <p14:creationId xmlns:p14="http://schemas.microsoft.com/office/powerpoint/2010/main" val="3840221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13B6-BF4B-4669-BE70-01D6D9827071}"/>
              </a:ext>
            </a:extLst>
          </p:cNvPr>
          <p:cNvSpPr>
            <a:spLocks noGrp="1"/>
          </p:cNvSpPr>
          <p:nvPr>
            <p:ph type="title"/>
          </p:nvPr>
        </p:nvSpPr>
        <p:spPr>
          <a:xfrm>
            <a:off x="220717" y="1123836"/>
            <a:ext cx="3137339" cy="4601183"/>
          </a:xfrm>
        </p:spPr>
        <p:txBody>
          <a:bodyPr/>
          <a:lstStyle/>
          <a:p>
            <a:pPr algn="ctr"/>
            <a:r>
              <a:rPr lang="en-IN" b="1" dirty="0"/>
              <a:t>Types of Integer constants</a:t>
            </a:r>
            <a:br>
              <a:rPr lang="en-IN" dirty="0"/>
            </a:br>
            <a:endParaRPr lang="en-IN" dirty="0"/>
          </a:p>
        </p:txBody>
      </p:sp>
      <p:sp>
        <p:nvSpPr>
          <p:cNvPr id="3" name="Content Placeholder 2">
            <a:extLst>
              <a:ext uri="{FF2B5EF4-FFF2-40B4-BE49-F238E27FC236}">
                <a16:creationId xmlns:a16="http://schemas.microsoft.com/office/drawing/2014/main" id="{46B59406-588E-41B3-9CB5-B0685F8D36A9}"/>
              </a:ext>
            </a:extLst>
          </p:cNvPr>
          <p:cNvSpPr>
            <a:spLocks noGrp="1"/>
          </p:cNvSpPr>
          <p:nvPr>
            <p:ph idx="1"/>
          </p:nvPr>
        </p:nvSpPr>
        <p:spPr/>
        <p:txBody>
          <a:bodyPr>
            <a:normAutofit/>
          </a:bodyPr>
          <a:lstStyle/>
          <a:p>
            <a:r>
              <a:rPr lang="en-IN" sz="3200" dirty="0">
                <a:solidFill>
                  <a:schemeClr val="tx1"/>
                </a:solidFill>
              </a:rPr>
              <a:t>Decimal -&gt; 123, -321, 67945, +34</a:t>
            </a:r>
          </a:p>
          <a:p>
            <a:r>
              <a:rPr lang="en-IN" sz="3200" dirty="0">
                <a:solidFill>
                  <a:schemeClr val="tx1"/>
                </a:solidFill>
              </a:rPr>
              <a:t>Octal -&gt; 0463, 0, 0551</a:t>
            </a:r>
          </a:p>
          <a:p>
            <a:r>
              <a:rPr lang="en-IN" sz="3200" dirty="0">
                <a:solidFill>
                  <a:schemeClr val="tx1"/>
                </a:solidFill>
              </a:rPr>
              <a:t>Hexadecimal -&gt; 0x8F,0x2,0Xbcd</a:t>
            </a:r>
          </a:p>
        </p:txBody>
      </p:sp>
    </p:spTree>
    <p:extLst>
      <p:ext uri="{BB962C8B-B14F-4D97-AF65-F5344CB8AC3E}">
        <p14:creationId xmlns:p14="http://schemas.microsoft.com/office/powerpoint/2010/main" val="4061032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Floating point Constants</a:t>
            </a:r>
            <a:endParaRPr lang="en-US" b="1" dirty="0"/>
          </a:p>
        </p:txBody>
      </p:sp>
      <p:sp>
        <p:nvSpPr>
          <p:cNvPr id="3" name="Content Placeholder 2"/>
          <p:cNvSpPr>
            <a:spLocks noGrp="1"/>
          </p:cNvSpPr>
          <p:nvPr>
            <p:ph idx="1"/>
          </p:nvPr>
        </p:nvSpPr>
        <p:spPr>
          <a:xfrm>
            <a:off x="3704897" y="630621"/>
            <a:ext cx="7945820" cy="5628289"/>
          </a:xfrm>
        </p:spPr>
        <p:txBody>
          <a:bodyPr>
            <a:normAutofit/>
          </a:bodyPr>
          <a:lstStyle/>
          <a:p>
            <a:r>
              <a:rPr lang="en-IN" sz="2800" b="0" i="0" u="none" strike="noStrike" baseline="0" dirty="0">
                <a:solidFill>
                  <a:schemeClr val="tx1"/>
                </a:solidFill>
              </a:rPr>
              <a:t>Floating Point constants are often called Real constants.</a:t>
            </a:r>
            <a:endParaRPr lang="en-IN" sz="2800" b="1" dirty="0">
              <a:solidFill>
                <a:schemeClr val="tx1"/>
              </a:solidFill>
            </a:endParaRPr>
          </a:p>
          <a:p>
            <a:r>
              <a:rPr lang="en-IN" sz="2800" dirty="0">
                <a:solidFill>
                  <a:schemeClr val="tx1"/>
                </a:solidFill>
              </a:rPr>
              <a:t>These represent numbers containing fractional parts.</a:t>
            </a:r>
          </a:p>
          <a:p>
            <a:r>
              <a:rPr lang="en-IN" sz="2800" dirty="0">
                <a:solidFill>
                  <a:schemeClr val="tx1"/>
                </a:solidFill>
              </a:rPr>
              <a:t>This constants could be written in two forms —     </a:t>
            </a:r>
          </a:p>
          <a:p>
            <a:pPr lvl="2">
              <a:tabLst>
                <a:tab pos="803275" algn="l"/>
              </a:tabLst>
            </a:pPr>
            <a:r>
              <a:rPr lang="en-IN" sz="2800" dirty="0">
                <a:solidFill>
                  <a:schemeClr val="tx1"/>
                </a:solidFill>
              </a:rPr>
              <a:t>  Fractional form </a:t>
            </a:r>
          </a:p>
          <a:p>
            <a:pPr lvl="2">
              <a:tabLst>
                <a:tab pos="803275" algn="l"/>
              </a:tabLst>
            </a:pPr>
            <a:r>
              <a:rPr lang="en-IN" sz="2800" dirty="0">
                <a:solidFill>
                  <a:schemeClr val="tx1"/>
                </a:solidFill>
              </a:rPr>
              <a:t>  Exponential form</a:t>
            </a:r>
          </a:p>
          <a:p>
            <a:r>
              <a:rPr lang="en-IN" sz="2800" b="1" dirty="0">
                <a:solidFill>
                  <a:schemeClr val="tx1"/>
                </a:solidFill>
              </a:rPr>
              <a:t>Example</a:t>
            </a:r>
            <a:r>
              <a:rPr lang="en-IN" sz="2800" dirty="0">
                <a:solidFill>
                  <a:schemeClr val="tx1"/>
                </a:solidFill>
              </a:rPr>
              <a:t>: 2.36</a:t>
            </a:r>
          </a:p>
          <a:p>
            <a:pPr marL="136525" indent="0">
              <a:buNone/>
            </a:pPr>
            <a:r>
              <a:rPr lang="en-IN" sz="2800" dirty="0">
                <a:solidFill>
                  <a:schemeClr val="tx1"/>
                </a:solidFill>
              </a:rPr>
              <a:t>	         -97.2354</a:t>
            </a:r>
          </a:p>
          <a:p>
            <a:endParaRPr lang="en-IN" sz="3600" b="1"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5B24-17F0-4565-A0BF-2E55327B9A18}"/>
              </a:ext>
            </a:extLst>
          </p:cNvPr>
          <p:cNvSpPr>
            <a:spLocks noGrp="1"/>
          </p:cNvSpPr>
          <p:nvPr>
            <p:ph type="title"/>
          </p:nvPr>
        </p:nvSpPr>
        <p:spPr/>
        <p:txBody>
          <a:bodyPr/>
          <a:lstStyle/>
          <a:p>
            <a:r>
              <a:rPr lang="en-IN" b="1" dirty="0"/>
              <a:t>Floating point Constants</a:t>
            </a:r>
            <a:endParaRPr lang="en-IN" dirty="0"/>
          </a:p>
        </p:txBody>
      </p:sp>
      <p:sp>
        <p:nvSpPr>
          <p:cNvPr id="3" name="Content Placeholder 2">
            <a:extLst>
              <a:ext uri="{FF2B5EF4-FFF2-40B4-BE49-F238E27FC236}">
                <a16:creationId xmlns:a16="http://schemas.microsoft.com/office/drawing/2014/main" id="{D572A9F1-D5EC-46F9-960D-37DE7572B248}"/>
              </a:ext>
            </a:extLst>
          </p:cNvPr>
          <p:cNvSpPr>
            <a:spLocks noGrp="1"/>
          </p:cNvSpPr>
          <p:nvPr>
            <p:ph idx="1"/>
          </p:nvPr>
        </p:nvSpPr>
        <p:spPr>
          <a:xfrm>
            <a:off x="3869267" y="864108"/>
            <a:ext cx="7671091" cy="5120640"/>
          </a:xfrm>
        </p:spPr>
        <p:txBody>
          <a:bodyPr>
            <a:normAutofit/>
          </a:bodyPr>
          <a:lstStyle/>
          <a:p>
            <a:pPr marL="0" indent="0">
              <a:lnSpc>
                <a:spcPct val="100000"/>
              </a:lnSpc>
              <a:spcBef>
                <a:spcPts val="600"/>
              </a:spcBef>
              <a:spcAft>
                <a:spcPts val="600"/>
              </a:spcAft>
              <a:buNone/>
            </a:pPr>
            <a:r>
              <a:rPr lang="en-IN" sz="2800" dirty="0">
                <a:solidFill>
                  <a:schemeClr val="tx1"/>
                </a:solidFill>
              </a:rPr>
              <a:t>Following rules must be observed while constructing floating point  constants</a:t>
            </a:r>
          </a:p>
          <a:p>
            <a:pPr marL="502920" lvl="1" indent="0">
              <a:lnSpc>
                <a:spcPct val="100000"/>
              </a:lnSpc>
              <a:spcBef>
                <a:spcPts val="600"/>
              </a:spcBef>
              <a:spcAft>
                <a:spcPts val="600"/>
              </a:spcAft>
              <a:buNone/>
            </a:pPr>
            <a:r>
              <a:rPr lang="en-IN" sz="2800" dirty="0">
                <a:solidFill>
                  <a:schemeClr val="tx1"/>
                </a:solidFill>
              </a:rPr>
              <a:t>(a) A real constant must have at least one digit.</a:t>
            </a:r>
          </a:p>
          <a:p>
            <a:pPr marL="502920" lvl="1" indent="0">
              <a:lnSpc>
                <a:spcPct val="100000"/>
              </a:lnSpc>
              <a:spcBef>
                <a:spcPts val="600"/>
              </a:spcBef>
              <a:spcAft>
                <a:spcPts val="600"/>
              </a:spcAft>
              <a:buNone/>
            </a:pPr>
            <a:r>
              <a:rPr lang="en-IN" sz="2800" dirty="0">
                <a:solidFill>
                  <a:schemeClr val="tx1"/>
                </a:solidFill>
              </a:rPr>
              <a:t>(b) It must have a decimal point.</a:t>
            </a:r>
          </a:p>
          <a:p>
            <a:pPr marL="502920" lvl="1" indent="0">
              <a:lnSpc>
                <a:spcPct val="100000"/>
              </a:lnSpc>
              <a:spcBef>
                <a:spcPts val="600"/>
              </a:spcBef>
              <a:spcAft>
                <a:spcPts val="600"/>
              </a:spcAft>
              <a:buNone/>
            </a:pPr>
            <a:r>
              <a:rPr lang="en-IN" sz="2800" dirty="0">
                <a:solidFill>
                  <a:schemeClr val="tx1"/>
                </a:solidFill>
              </a:rPr>
              <a:t>(c) It could be either positive or negative.</a:t>
            </a:r>
          </a:p>
          <a:p>
            <a:pPr marL="502920" lvl="1" indent="0">
              <a:lnSpc>
                <a:spcPct val="100000"/>
              </a:lnSpc>
              <a:spcBef>
                <a:spcPts val="600"/>
              </a:spcBef>
              <a:spcAft>
                <a:spcPts val="600"/>
              </a:spcAft>
              <a:buNone/>
            </a:pPr>
            <a:r>
              <a:rPr lang="en-IN" sz="2800" dirty="0">
                <a:solidFill>
                  <a:schemeClr val="tx1"/>
                </a:solidFill>
              </a:rPr>
              <a:t>(d) Default sign is positive.</a:t>
            </a:r>
          </a:p>
          <a:p>
            <a:pPr marL="502920" lvl="1" indent="0">
              <a:lnSpc>
                <a:spcPct val="100000"/>
              </a:lnSpc>
              <a:spcBef>
                <a:spcPts val="600"/>
              </a:spcBef>
              <a:spcAft>
                <a:spcPts val="600"/>
              </a:spcAft>
              <a:buNone/>
            </a:pPr>
            <a:r>
              <a:rPr lang="en-IN" sz="2800" dirty="0">
                <a:solidFill>
                  <a:schemeClr val="tx1"/>
                </a:solidFill>
              </a:rPr>
              <a:t>(e) No commas or blanks are allowed within a real constant.</a:t>
            </a:r>
          </a:p>
        </p:txBody>
      </p:sp>
    </p:spTree>
    <p:extLst>
      <p:ext uri="{BB962C8B-B14F-4D97-AF65-F5344CB8AC3E}">
        <p14:creationId xmlns:p14="http://schemas.microsoft.com/office/powerpoint/2010/main" val="210032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3079-7DBA-444E-B9D6-D9C527254D13}"/>
              </a:ext>
            </a:extLst>
          </p:cNvPr>
          <p:cNvSpPr>
            <a:spLocks noGrp="1"/>
          </p:cNvSpPr>
          <p:nvPr>
            <p:ph type="title"/>
          </p:nvPr>
        </p:nvSpPr>
        <p:spPr/>
        <p:txBody>
          <a:bodyPr/>
          <a:lstStyle/>
          <a:p>
            <a:pPr algn="ctr"/>
            <a:r>
              <a:rPr lang="en-IN" b="1" dirty="0"/>
              <a:t>Character Constants</a:t>
            </a:r>
          </a:p>
        </p:txBody>
      </p:sp>
      <p:sp>
        <p:nvSpPr>
          <p:cNvPr id="3" name="Content Placeholder 2">
            <a:extLst>
              <a:ext uri="{FF2B5EF4-FFF2-40B4-BE49-F238E27FC236}">
                <a16:creationId xmlns:a16="http://schemas.microsoft.com/office/drawing/2014/main" id="{F7E2ED1B-53B9-4F80-91B9-3435708008DB}"/>
              </a:ext>
            </a:extLst>
          </p:cNvPr>
          <p:cNvSpPr>
            <a:spLocks noGrp="1"/>
          </p:cNvSpPr>
          <p:nvPr>
            <p:ph idx="1"/>
          </p:nvPr>
        </p:nvSpPr>
        <p:spPr>
          <a:xfrm>
            <a:off x="3869267" y="864107"/>
            <a:ext cx="7781449" cy="5568223"/>
          </a:xfrm>
        </p:spPr>
        <p:txBody>
          <a:bodyPr/>
          <a:lstStyle/>
          <a:p>
            <a:pPr marL="361950" indent="-361950">
              <a:lnSpc>
                <a:spcPct val="100000"/>
              </a:lnSpc>
              <a:spcBef>
                <a:spcPts val="600"/>
              </a:spcBef>
              <a:spcAft>
                <a:spcPts val="600"/>
              </a:spcAft>
            </a:pPr>
            <a:r>
              <a:rPr lang="en-IN" sz="2800" dirty="0">
                <a:solidFill>
                  <a:schemeClr val="tx1"/>
                </a:solidFill>
              </a:rPr>
              <a:t>These are represent a single character value.</a:t>
            </a:r>
          </a:p>
          <a:p>
            <a:pPr marL="361950" indent="-361950">
              <a:lnSpc>
                <a:spcPct val="100000"/>
              </a:lnSpc>
              <a:spcBef>
                <a:spcPts val="600"/>
              </a:spcBef>
              <a:spcAft>
                <a:spcPts val="600"/>
              </a:spcAft>
            </a:pPr>
            <a:r>
              <a:rPr lang="en-IN" sz="2800" dirty="0">
                <a:solidFill>
                  <a:schemeClr val="tx1"/>
                </a:solidFill>
              </a:rPr>
              <a:t>Example: ‘A’ ,’b’, ’@’ </a:t>
            </a:r>
          </a:p>
          <a:p>
            <a:pPr marL="0" indent="0">
              <a:lnSpc>
                <a:spcPct val="100000"/>
              </a:lnSpc>
              <a:spcBef>
                <a:spcPts val="600"/>
              </a:spcBef>
              <a:spcAft>
                <a:spcPts val="600"/>
              </a:spcAft>
              <a:buNone/>
            </a:pPr>
            <a:r>
              <a:rPr lang="en-IN" sz="2800" b="1" i="0" u="none" strike="noStrike" baseline="0" dirty="0">
                <a:solidFill>
                  <a:srgbClr val="0070C0"/>
                </a:solidFill>
              </a:rPr>
              <a:t>Rules for Constructing Character Constants</a:t>
            </a:r>
            <a:endParaRPr lang="en-IN" sz="2800" dirty="0">
              <a:solidFill>
                <a:srgbClr val="0070C0"/>
              </a:solidFill>
            </a:endParaRPr>
          </a:p>
          <a:p>
            <a:pPr marL="361950" indent="-361950">
              <a:lnSpc>
                <a:spcPct val="100000"/>
              </a:lnSpc>
              <a:spcBef>
                <a:spcPts val="600"/>
              </a:spcBef>
              <a:spcAft>
                <a:spcPts val="600"/>
              </a:spcAft>
            </a:pPr>
            <a:r>
              <a:rPr lang="en-IN" sz="2800" dirty="0">
                <a:solidFill>
                  <a:schemeClr val="tx1"/>
                </a:solidFill>
              </a:rPr>
              <a:t>A character constant is a single alphabet, a single digit or a single special symbol enclosed within single inverted commas.</a:t>
            </a:r>
          </a:p>
          <a:p>
            <a:pPr marL="361950" indent="-361950">
              <a:lnSpc>
                <a:spcPct val="100000"/>
              </a:lnSpc>
              <a:spcBef>
                <a:spcPts val="600"/>
              </a:spcBef>
              <a:spcAft>
                <a:spcPts val="600"/>
              </a:spcAft>
            </a:pPr>
            <a:r>
              <a:rPr lang="en-IN" sz="2800" dirty="0">
                <a:solidFill>
                  <a:schemeClr val="tx1"/>
                </a:solidFill>
              </a:rPr>
              <a:t>Both the inverted commas should point to the left. For example, ’A’ is a valid character constant whereas ‘A’ is not.</a:t>
            </a:r>
          </a:p>
          <a:p>
            <a:endParaRPr lang="en-IN" dirty="0"/>
          </a:p>
        </p:txBody>
      </p:sp>
    </p:spTree>
    <p:extLst>
      <p:ext uri="{BB962C8B-B14F-4D97-AF65-F5344CB8AC3E}">
        <p14:creationId xmlns:p14="http://schemas.microsoft.com/office/powerpoint/2010/main" val="152237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History of C</a:t>
            </a:r>
            <a:endParaRPr lang="en-US" b="1" dirty="0"/>
          </a:p>
        </p:txBody>
      </p:sp>
      <p:pic>
        <p:nvPicPr>
          <p:cNvPr id="1026" name="Picture 2"/>
          <p:cNvPicPr>
            <a:picLocks noChangeAspect="1" noChangeArrowheads="1"/>
          </p:cNvPicPr>
          <p:nvPr/>
        </p:nvPicPr>
        <p:blipFill>
          <a:blip r:embed="rId2"/>
          <a:srcRect l="43952" t="26984" r="21021" b="16071"/>
          <a:stretch>
            <a:fillRect/>
          </a:stretch>
        </p:blipFill>
        <p:spPr bwMode="auto">
          <a:xfrm>
            <a:off x="4136572" y="426690"/>
            <a:ext cx="6734629" cy="615553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String Constants</a:t>
            </a:r>
            <a:endParaRPr lang="en-US" b="1" dirty="0"/>
          </a:p>
        </p:txBody>
      </p:sp>
      <p:sp>
        <p:nvSpPr>
          <p:cNvPr id="3" name="Content Placeholder 2"/>
          <p:cNvSpPr txBox="1">
            <a:spLocks/>
          </p:cNvSpPr>
          <p:nvPr/>
        </p:nvSpPr>
        <p:spPr bwMode="auto">
          <a:xfrm>
            <a:off x="3425372" y="1545771"/>
            <a:ext cx="8389257" cy="4487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r>
              <a:rPr lang="en-IN" sz="3600" b="1" dirty="0">
                <a:solidFill>
                  <a:schemeClr val="tx1"/>
                </a:solidFill>
                <a:latin typeface="+mj-lt"/>
              </a:rPr>
              <a:t>A sequence of characters which are enclosed in double quotes.</a:t>
            </a:r>
          </a:p>
          <a:p>
            <a:r>
              <a:rPr lang="en-IN" sz="3600" dirty="0">
                <a:solidFill>
                  <a:schemeClr val="tx1"/>
                </a:solidFill>
                <a:latin typeface="+mj-lt"/>
              </a:rPr>
              <a:t>Example: “Computer”</a:t>
            </a:r>
          </a:p>
          <a:p>
            <a:pPr marL="136525" indent="0">
              <a:buNone/>
            </a:pPr>
            <a:r>
              <a:rPr lang="en-IN" sz="3600" dirty="0">
                <a:solidFill>
                  <a:schemeClr val="tx1"/>
                </a:solidFill>
                <a:latin typeface="+mj-lt"/>
              </a:rPr>
              <a:t>		                  “12345” </a:t>
            </a:r>
          </a:p>
          <a:p>
            <a:endParaRPr lang="en-IN" sz="3600" b="1" dirty="0">
              <a:solidFill>
                <a:schemeClr val="tx1"/>
              </a:solidFill>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36525" indent="0"/>
            <a:r>
              <a:rPr lang="en-US" dirty="0">
                <a:latin typeface="Arial Rounded MT Bold" pitchFamily="34" charset="0"/>
              </a:rPr>
              <a:t>Variables</a:t>
            </a:r>
            <a:endParaRPr lang="en-IN" dirty="0">
              <a:latin typeface="Arial Rounded MT Bold" pitchFamily="34" charset="0"/>
            </a:endParaRPr>
          </a:p>
        </p:txBody>
      </p:sp>
      <p:sp>
        <p:nvSpPr>
          <p:cNvPr id="4" name="Content Placeholder 2"/>
          <p:cNvSpPr>
            <a:spLocks noGrp="1"/>
          </p:cNvSpPr>
          <p:nvPr>
            <p:ph idx="1"/>
          </p:nvPr>
        </p:nvSpPr>
        <p:spPr>
          <a:xfrm>
            <a:off x="3454400" y="886265"/>
            <a:ext cx="8737600" cy="5191591"/>
          </a:xfrm>
        </p:spPr>
        <p:txBody>
          <a:bodyPr>
            <a:normAutofit/>
          </a:bodyPr>
          <a:lstStyle/>
          <a:p>
            <a:pPr marL="536575" indent="-363538"/>
            <a:r>
              <a:rPr lang="en-IN" sz="2800" dirty="0">
                <a:solidFill>
                  <a:schemeClr val="tx1"/>
                </a:solidFill>
              </a:rPr>
              <a:t>It is used to store values in program.</a:t>
            </a:r>
          </a:p>
          <a:p>
            <a:pPr marL="536575" indent="-363538"/>
            <a:r>
              <a:rPr lang="en-IN" sz="2800" dirty="0">
                <a:solidFill>
                  <a:schemeClr val="tx1"/>
                </a:solidFill>
              </a:rPr>
              <a:t>A particular type of variable can hold only the same type of constant.</a:t>
            </a:r>
          </a:p>
          <a:p>
            <a:pPr marL="536575" indent="-363538"/>
            <a:r>
              <a:rPr lang="en-IN" sz="2800" dirty="0">
                <a:solidFill>
                  <a:schemeClr val="tx1"/>
                </a:solidFill>
              </a:rPr>
              <a:t>The value of the variable can be change during the execution.</a:t>
            </a:r>
          </a:p>
          <a:p>
            <a:pPr marL="536575" indent="-363538"/>
            <a:r>
              <a:rPr lang="en-IN" sz="2800" dirty="0">
                <a:solidFill>
                  <a:schemeClr val="tx1"/>
                </a:solidFill>
              </a:rPr>
              <a:t>Example:</a:t>
            </a:r>
          </a:p>
          <a:p>
            <a:pPr marL="1087437" lvl="3" indent="0">
              <a:buNone/>
            </a:pPr>
            <a:r>
              <a:rPr lang="en-IN" sz="2800" dirty="0">
                <a:solidFill>
                  <a:schemeClr val="tx1"/>
                </a:solidFill>
              </a:rPr>
              <a:t>X,  balance, </a:t>
            </a:r>
            <a:r>
              <a:rPr lang="en-IN" sz="2800" dirty="0" err="1">
                <a:solidFill>
                  <a:schemeClr val="tx1"/>
                </a:solidFill>
              </a:rPr>
              <a:t>User_name</a:t>
            </a:r>
            <a:endParaRPr lang="en-I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93B1-9E85-417D-A8C6-4A8520108FE8}"/>
              </a:ext>
            </a:extLst>
          </p:cNvPr>
          <p:cNvSpPr>
            <a:spLocks noGrp="1"/>
          </p:cNvSpPr>
          <p:nvPr>
            <p:ph type="title"/>
          </p:nvPr>
        </p:nvSpPr>
        <p:spPr/>
        <p:txBody>
          <a:bodyPr/>
          <a:lstStyle/>
          <a:p>
            <a:pPr algn="ctr"/>
            <a:r>
              <a:rPr lang="en-US" b="1" dirty="0"/>
              <a:t>Rules</a:t>
            </a:r>
            <a:br>
              <a:rPr lang="en-US" b="1" dirty="0"/>
            </a:br>
            <a:r>
              <a:rPr lang="en-US" b="1" dirty="0"/>
              <a:t> for</a:t>
            </a:r>
            <a:br>
              <a:rPr lang="en-US" b="1" dirty="0"/>
            </a:br>
            <a:r>
              <a:rPr lang="en-US" b="1" dirty="0"/>
              <a:t>Variables</a:t>
            </a:r>
            <a:endParaRPr lang="en-IN" dirty="0"/>
          </a:p>
        </p:txBody>
      </p:sp>
      <p:sp>
        <p:nvSpPr>
          <p:cNvPr id="3" name="Content Placeholder 2">
            <a:extLst>
              <a:ext uri="{FF2B5EF4-FFF2-40B4-BE49-F238E27FC236}">
                <a16:creationId xmlns:a16="http://schemas.microsoft.com/office/drawing/2014/main" id="{4AE77E41-B83E-46CA-820D-DCE714EFE1E4}"/>
              </a:ext>
            </a:extLst>
          </p:cNvPr>
          <p:cNvSpPr>
            <a:spLocks noGrp="1"/>
          </p:cNvSpPr>
          <p:nvPr>
            <p:ph idx="1"/>
          </p:nvPr>
        </p:nvSpPr>
        <p:spPr>
          <a:xfrm>
            <a:off x="3869267" y="864107"/>
            <a:ext cx="7797215" cy="5237147"/>
          </a:xfrm>
        </p:spPr>
        <p:txBody>
          <a:bodyPr>
            <a:normAutofit/>
          </a:bodyPr>
          <a:lstStyle/>
          <a:p>
            <a:pPr marL="361950" indent="-361950"/>
            <a:r>
              <a:rPr lang="en-IN" sz="2800" dirty="0">
                <a:solidFill>
                  <a:schemeClr val="tx1"/>
                </a:solidFill>
              </a:rPr>
              <a:t>A variable name is any combination of 1 to 31 alphabets, digits or underscores. </a:t>
            </a:r>
          </a:p>
          <a:p>
            <a:pPr marL="361950" indent="-361950"/>
            <a:r>
              <a:rPr lang="en-IN" sz="2800" dirty="0">
                <a:solidFill>
                  <a:schemeClr val="tx1"/>
                </a:solidFill>
              </a:rPr>
              <a:t>The first character in the variable name must be an alphabet or underscore ( _ ).</a:t>
            </a:r>
          </a:p>
          <a:p>
            <a:pPr marL="361950" indent="-361950"/>
            <a:r>
              <a:rPr lang="en-IN" sz="2800" dirty="0">
                <a:solidFill>
                  <a:schemeClr val="tx1"/>
                </a:solidFill>
              </a:rPr>
              <a:t>No commas or blanks are allowed within a variable name.</a:t>
            </a:r>
          </a:p>
          <a:p>
            <a:pPr marL="361950" indent="-361950"/>
            <a:r>
              <a:rPr lang="en-IN" sz="2800" dirty="0">
                <a:solidFill>
                  <a:schemeClr val="tx1"/>
                </a:solidFill>
              </a:rPr>
              <a:t>No special symbol other than an underscore (as in </a:t>
            </a:r>
            <a:r>
              <a:rPr lang="en-IN" sz="2800" dirty="0" err="1">
                <a:solidFill>
                  <a:schemeClr val="tx1"/>
                </a:solidFill>
              </a:rPr>
              <a:t>gross_sal</a:t>
            </a:r>
            <a:r>
              <a:rPr lang="en-IN" sz="2800" dirty="0">
                <a:solidFill>
                  <a:schemeClr val="tx1"/>
                </a:solidFill>
              </a:rPr>
              <a:t>) can be used in a variable name</a:t>
            </a:r>
            <a:r>
              <a:rPr lang="en-IN" dirty="0"/>
              <a:t>.</a:t>
            </a:r>
          </a:p>
          <a:p>
            <a:pPr marL="361950" indent="-361950"/>
            <a:r>
              <a:rPr lang="en-US" sz="2800" dirty="0">
                <a:solidFill>
                  <a:schemeClr val="tx1"/>
                </a:solidFill>
              </a:rPr>
              <a:t>Uppercase and lowercase are significant(different).</a:t>
            </a:r>
          </a:p>
          <a:p>
            <a:pPr marL="0" indent="0">
              <a:buNone/>
            </a:pPr>
            <a:endParaRPr lang="en-IN" dirty="0"/>
          </a:p>
        </p:txBody>
      </p:sp>
    </p:spTree>
    <p:extLst>
      <p:ext uri="{BB962C8B-B14F-4D97-AF65-F5344CB8AC3E}">
        <p14:creationId xmlns:p14="http://schemas.microsoft.com/office/powerpoint/2010/main" val="3174962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DB09-A29C-4AC3-B136-7D114C38D985}"/>
              </a:ext>
            </a:extLst>
          </p:cNvPr>
          <p:cNvSpPr>
            <a:spLocks noGrp="1"/>
          </p:cNvSpPr>
          <p:nvPr>
            <p:ph type="title"/>
          </p:nvPr>
        </p:nvSpPr>
        <p:spPr/>
        <p:txBody>
          <a:bodyPr/>
          <a:lstStyle/>
          <a:p>
            <a:pPr algn="ctr"/>
            <a:r>
              <a:rPr lang="en-IN" b="1" dirty="0"/>
              <a:t>Variables and their Usage</a:t>
            </a:r>
            <a:br>
              <a:rPr lang="en-IN" b="1" dirty="0"/>
            </a:br>
            <a:endParaRPr lang="en-IN" b="1" dirty="0"/>
          </a:p>
        </p:txBody>
      </p:sp>
      <p:sp>
        <p:nvSpPr>
          <p:cNvPr id="3" name="Content Placeholder 2">
            <a:extLst>
              <a:ext uri="{FF2B5EF4-FFF2-40B4-BE49-F238E27FC236}">
                <a16:creationId xmlns:a16="http://schemas.microsoft.com/office/drawing/2014/main" id="{94F17CF8-F47D-4C23-A143-915BBBED728F}"/>
              </a:ext>
            </a:extLst>
          </p:cNvPr>
          <p:cNvSpPr>
            <a:spLocks noGrp="1"/>
          </p:cNvSpPr>
          <p:nvPr>
            <p:ph idx="1"/>
          </p:nvPr>
        </p:nvSpPr>
        <p:spPr>
          <a:xfrm>
            <a:off x="3869267" y="864108"/>
            <a:ext cx="7671091" cy="5120640"/>
          </a:xfrm>
        </p:spPr>
        <p:txBody>
          <a:bodyPr>
            <a:normAutofit/>
          </a:bodyPr>
          <a:lstStyle/>
          <a:p>
            <a:pPr algn="l"/>
            <a:r>
              <a:rPr lang="en-IN" sz="2800" b="0" i="0" u="none" strike="noStrike" baseline="0" dirty="0">
                <a:solidFill>
                  <a:srgbClr val="000000"/>
                </a:solidFill>
              </a:rPr>
              <a:t>Any variable used in the program must be declared before using it.</a:t>
            </a:r>
          </a:p>
          <a:p>
            <a:pPr algn="l"/>
            <a:r>
              <a:rPr lang="en-IN" sz="2800" b="0" i="0" u="none" strike="noStrike" baseline="0" dirty="0">
                <a:solidFill>
                  <a:srgbClr val="000000"/>
                </a:solidFill>
              </a:rPr>
              <a:t>For example,</a:t>
            </a:r>
          </a:p>
          <a:p>
            <a:pPr marL="993775" lvl="1" indent="-490538">
              <a:lnSpc>
                <a:spcPct val="100000"/>
              </a:lnSpc>
              <a:spcBef>
                <a:spcPts val="600"/>
              </a:spcBef>
              <a:spcAft>
                <a:spcPts val="600"/>
              </a:spcAft>
            </a:pPr>
            <a:r>
              <a:rPr lang="en-IN" sz="2800" b="0" i="0" u="none" strike="noStrike" baseline="0" dirty="0">
                <a:solidFill>
                  <a:srgbClr val="FF0000"/>
                </a:solidFill>
              </a:rPr>
              <a:t>int p, n ; //declaration </a:t>
            </a:r>
          </a:p>
          <a:p>
            <a:pPr marL="993775" lvl="1" indent="-490538">
              <a:lnSpc>
                <a:spcPct val="100000"/>
              </a:lnSpc>
              <a:spcBef>
                <a:spcPts val="600"/>
              </a:spcBef>
              <a:spcAft>
                <a:spcPts val="600"/>
              </a:spcAft>
            </a:pPr>
            <a:r>
              <a:rPr lang="en-IN" sz="2800" b="0" i="0" u="none" strike="noStrike" baseline="0" dirty="0">
                <a:solidFill>
                  <a:srgbClr val="FF0000"/>
                </a:solidFill>
              </a:rPr>
              <a:t>float r, </a:t>
            </a:r>
            <a:r>
              <a:rPr lang="en-IN" sz="2800" b="0" i="0" u="none" strike="noStrike" baseline="0" dirty="0" err="1">
                <a:solidFill>
                  <a:srgbClr val="FF0000"/>
                </a:solidFill>
              </a:rPr>
              <a:t>si</a:t>
            </a:r>
            <a:r>
              <a:rPr lang="en-IN" sz="2800" b="0" i="0" u="none" strike="noStrike" baseline="0" dirty="0">
                <a:solidFill>
                  <a:srgbClr val="FF0000"/>
                </a:solidFill>
              </a:rPr>
              <a:t> ; //declaration </a:t>
            </a:r>
          </a:p>
          <a:p>
            <a:pPr marL="993775" lvl="1" indent="-490538">
              <a:lnSpc>
                <a:spcPct val="100000"/>
              </a:lnSpc>
              <a:spcBef>
                <a:spcPts val="600"/>
              </a:spcBef>
              <a:spcAft>
                <a:spcPts val="600"/>
              </a:spcAft>
            </a:pPr>
            <a:r>
              <a:rPr lang="pt-BR" sz="2800" b="0" i="0" u="none" strike="noStrike" baseline="0" dirty="0">
                <a:solidFill>
                  <a:srgbClr val="FF0000"/>
                </a:solidFill>
              </a:rPr>
              <a:t>si = p * n * r / 100 ; //usage </a:t>
            </a:r>
            <a:endParaRPr lang="en-IN" sz="2800" dirty="0">
              <a:solidFill>
                <a:srgbClr val="FF0000"/>
              </a:solidFill>
            </a:endParaRPr>
          </a:p>
        </p:txBody>
      </p:sp>
    </p:spTree>
    <p:extLst>
      <p:ext uri="{BB962C8B-B14F-4D97-AF65-F5344CB8AC3E}">
        <p14:creationId xmlns:p14="http://schemas.microsoft.com/office/powerpoint/2010/main" val="2003239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7465-E3C8-44D6-B71B-DB49968D40D2}"/>
              </a:ext>
            </a:extLst>
          </p:cNvPr>
          <p:cNvSpPr>
            <a:spLocks noGrp="1"/>
          </p:cNvSpPr>
          <p:nvPr>
            <p:ph type="title"/>
          </p:nvPr>
        </p:nvSpPr>
        <p:spPr/>
        <p:txBody>
          <a:bodyPr/>
          <a:lstStyle/>
          <a:p>
            <a:pPr algn="ctr"/>
            <a:r>
              <a:rPr lang="en-US" b="1" dirty="0"/>
              <a:t>Variable Declaration </a:t>
            </a:r>
            <a:endParaRPr lang="en-IN" b="1" dirty="0"/>
          </a:p>
        </p:txBody>
      </p:sp>
      <p:sp>
        <p:nvSpPr>
          <p:cNvPr id="3" name="Content Placeholder 2">
            <a:extLst>
              <a:ext uri="{FF2B5EF4-FFF2-40B4-BE49-F238E27FC236}">
                <a16:creationId xmlns:a16="http://schemas.microsoft.com/office/drawing/2014/main" id="{B0C172D9-6025-4955-B292-3B1650D1F060}"/>
              </a:ext>
            </a:extLst>
          </p:cNvPr>
          <p:cNvSpPr>
            <a:spLocks noGrp="1"/>
          </p:cNvSpPr>
          <p:nvPr>
            <p:ph idx="1"/>
          </p:nvPr>
        </p:nvSpPr>
        <p:spPr>
          <a:xfrm>
            <a:off x="3421117" y="864108"/>
            <a:ext cx="8308428" cy="5120640"/>
          </a:xfrm>
        </p:spPr>
        <p:txBody>
          <a:bodyPr>
            <a:normAutofit lnSpcReduction="10000"/>
          </a:bodyPr>
          <a:lstStyle/>
          <a:p>
            <a:r>
              <a:rPr lang="en-IN" sz="2800" dirty="0">
                <a:solidFill>
                  <a:schemeClr val="tx1"/>
                </a:solidFill>
              </a:rPr>
              <a:t>how you can create or declare a new variable in the C language,</a:t>
            </a:r>
          </a:p>
          <a:p>
            <a:pPr marL="0" indent="0">
              <a:buNone/>
            </a:pPr>
            <a:r>
              <a:rPr lang="en-IN" sz="2800" dirty="0">
                <a:solidFill>
                  <a:schemeClr val="tx1"/>
                </a:solidFill>
              </a:rPr>
              <a:t>	</a:t>
            </a:r>
            <a:r>
              <a:rPr lang="en-IN" sz="2800" dirty="0" err="1">
                <a:solidFill>
                  <a:srgbClr val="0070C0"/>
                </a:solidFill>
              </a:rPr>
              <a:t>data_type</a:t>
            </a:r>
            <a:r>
              <a:rPr lang="en-IN" sz="2800" dirty="0">
                <a:solidFill>
                  <a:srgbClr val="0070C0"/>
                </a:solidFill>
              </a:rPr>
              <a:t> </a:t>
            </a:r>
            <a:r>
              <a:rPr lang="en-IN" sz="2800" dirty="0" err="1">
                <a:solidFill>
                  <a:srgbClr val="0070C0"/>
                </a:solidFill>
              </a:rPr>
              <a:t>var_name</a:t>
            </a:r>
            <a:r>
              <a:rPr lang="en-IN" sz="2800" dirty="0">
                <a:solidFill>
                  <a:srgbClr val="0070C0"/>
                </a:solidFill>
              </a:rPr>
              <a:t>;</a:t>
            </a:r>
          </a:p>
          <a:p>
            <a:pPr marL="0" indent="0">
              <a:buNone/>
            </a:pPr>
            <a:r>
              <a:rPr lang="en-IN" sz="2800" dirty="0">
                <a:solidFill>
                  <a:srgbClr val="0070C0"/>
                </a:solidFill>
              </a:rPr>
              <a:t>                           (or)</a:t>
            </a:r>
          </a:p>
          <a:p>
            <a:pPr marL="0" indent="0">
              <a:buNone/>
            </a:pPr>
            <a:r>
              <a:rPr lang="en-IN" sz="2800" dirty="0">
                <a:solidFill>
                  <a:srgbClr val="0070C0"/>
                </a:solidFill>
              </a:rPr>
              <a:t>	</a:t>
            </a:r>
            <a:r>
              <a:rPr lang="en-IN" sz="2800" dirty="0" err="1">
                <a:solidFill>
                  <a:srgbClr val="0070C0"/>
                </a:solidFill>
              </a:rPr>
              <a:t>data_type</a:t>
            </a:r>
            <a:r>
              <a:rPr lang="en-IN" sz="2800" dirty="0">
                <a:solidFill>
                  <a:srgbClr val="0070C0"/>
                </a:solidFill>
              </a:rPr>
              <a:t> var_name1,var_name2…,</a:t>
            </a:r>
            <a:r>
              <a:rPr lang="en-IN" sz="2800" dirty="0" err="1">
                <a:solidFill>
                  <a:srgbClr val="0070C0"/>
                </a:solidFill>
              </a:rPr>
              <a:t>var_name</a:t>
            </a:r>
            <a:r>
              <a:rPr lang="en-IN" sz="2800" dirty="0">
                <a:solidFill>
                  <a:srgbClr val="0070C0"/>
                </a:solidFill>
              </a:rPr>
              <a:t> n ;</a:t>
            </a:r>
          </a:p>
          <a:p>
            <a:r>
              <a:rPr lang="en-IN" sz="2800" dirty="0">
                <a:solidFill>
                  <a:schemeClr val="tx1"/>
                </a:solidFill>
              </a:rPr>
              <a:t>where, </a:t>
            </a:r>
            <a:r>
              <a:rPr lang="en-IN" sz="2800" dirty="0" err="1">
                <a:solidFill>
                  <a:schemeClr val="tx1"/>
                </a:solidFill>
              </a:rPr>
              <a:t>data_type</a:t>
            </a:r>
            <a:r>
              <a:rPr lang="en-IN" sz="2800" dirty="0">
                <a:solidFill>
                  <a:schemeClr val="tx1"/>
                </a:solidFill>
              </a:rPr>
              <a:t> is a valid data type (along with datatype modifiers, if required) and </a:t>
            </a:r>
            <a:r>
              <a:rPr lang="en-IN" sz="2800" dirty="0" err="1">
                <a:solidFill>
                  <a:schemeClr val="tx1"/>
                </a:solidFill>
              </a:rPr>
              <a:t>var_name</a:t>
            </a:r>
            <a:r>
              <a:rPr lang="en-IN" sz="2800" dirty="0">
                <a:solidFill>
                  <a:schemeClr val="tx1"/>
                </a:solidFill>
              </a:rPr>
              <a:t> is the name of the variable.</a:t>
            </a:r>
          </a:p>
          <a:p>
            <a:r>
              <a:rPr lang="en-IN" sz="2800" dirty="0">
                <a:solidFill>
                  <a:srgbClr val="0070C0"/>
                </a:solidFill>
              </a:rPr>
              <a:t>Example</a:t>
            </a:r>
          </a:p>
          <a:p>
            <a:pPr marL="0" indent="0">
              <a:buNone/>
            </a:pPr>
            <a:r>
              <a:rPr lang="en-IN" sz="2800" dirty="0">
                <a:solidFill>
                  <a:schemeClr val="tx1"/>
                </a:solidFill>
              </a:rPr>
              <a:t>	int marks;</a:t>
            </a:r>
          </a:p>
          <a:p>
            <a:pPr marL="0" indent="0">
              <a:buNone/>
            </a:pPr>
            <a:r>
              <a:rPr lang="en-IN" sz="2800" dirty="0">
                <a:solidFill>
                  <a:schemeClr val="tx1"/>
                </a:solidFill>
              </a:rPr>
              <a:t>             int </a:t>
            </a:r>
            <a:r>
              <a:rPr lang="en-IN" sz="2800" dirty="0" err="1">
                <a:solidFill>
                  <a:schemeClr val="tx1"/>
                </a:solidFill>
              </a:rPr>
              <a:t>enroll,contact_no</a:t>
            </a:r>
            <a:r>
              <a:rPr lang="en-IN" sz="2800" dirty="0">
                <a:solidFill>
                  <a:schemeClr val="tx1"/>
                </a:solidFill>
              </a:rPr>
              <a:t>;</a:t>
            </a:r>
          </a:p>
        </p:txBody>
      </p:sp>
    </p:spTree>
    <p:extLst>
      <p:ext uri="{BB962C8B-B14F-4D97-AF65-F5344CB8AC3E}">
        <p14:creationId xmlns:p14="http://schemas.microsoft.com/office/powerpoint/2010/main" val="2689927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1FD2-5498-4B08-AE22-71318CF479B8}"/>
              </a:ext>
            </a:extLst>
          </p:cNvPr>
          <p:cNvSpPr>
            <a:spLocks noGrp="1"/>
          </p:cNvSpPr>
          <p:nvPr>
            <p:ph type="title"/>
          </p:nvPr>
        </p:nvSpPr>
        <p:spPr/>
        <p:txBody>
          <a:bodyPr/>
          <a:lstStyle/>
          <a:p>
            <a:pPr algn="ctr"/>
            <a:r>
              <a:rPr lang="en-IN" b="1" dirty="0"/>
              <a:t>Variable definition</a:t>
            </a:r>
          </a:p>
        </p:txBody>
      </p:sp>
      <p:sp>
        <p:nvSpPr>
          <p:cNvPr id="3" name="Content Placeholder 2">
            <a:extLst>
              <a:ext uri="{FF2B5EF4-FFF2-40B4-BE49-F238E27FC236}">
                <a16:creationId xmlns:a16="http://schemas.microsoft.com/office/drawing/2014/main" id="{54180744-4475-44D7-AC23-95463170BA3C}"/>
              </a:ext>
            </a:extLst>
          </p:cNvPr>
          <p:cNvSpPr>
            <a:spLocks noGrp="1"/>
          </p:cNvSpPr>
          <p:nvPr>
            <p:ph idx="1"/>
          </p:nvPr>
        </p:nvSpPr>
        <p:spPr/>
        <p:txBody>
          <a:bodyPr>
            <a:normAutofit/>
          </a:bodyPr>
          <a:lstStyle/>
          <a:p>
            <a:r>
              <a:rPr lang="en-IN" sz="2800" dirty="0">
                <a:solidFill>
                  <a:schemeClr val="tx1"/>
                </a:solidFill>
              </a:rPr>
              <a:t>Once we have declared or created the variable, then we can assign a value to it. This is called variable definition.</a:t>
            </a:r>
          </a:p>
          <a:p>
            <a:r>
              <a:rPr lang="en-IN" sz="2800" dirty="0">
                <a:solidFill>
                  <a:srgbClr val="FF0000"/>
                </a:solidFill>
              </a:rPr>
              <a:t>// variable declaration</a:t>
            </a:r>
          </a:p>
          <a:p>
            <a:pPr marL="960120" lvl="2" indent="0">
              <a:buNone/>
            </a:pPr>
            <a:r>
              <a:rPr lang="en-IN" sz="2800" dirty="0">
                <a:solidFill>
                  <a:schemeClr val="tx1"/>
                </a:solidFill>
              </a:rPr>
              <a:t>int marks;</a:t>
            </a:r>
          </a:p>
          <a:p>
            <a:r>
              <a:rPr lang="en-IN" sz="2800" dirty="0">
                <a:solidFill>
                  <a:srgbClr val="FF0000"/>
                </a:solidFill>
              </a:rPr>
              <a:t>// variable definition or variable Initialization  </a:t>
            </a:r>
          </a:p>
          <a:p>
            <a:pPr marL="0" indent="0">
              <a:buNone/>
            </a:pPr>
            <a:r>
              <a:rPr lang="en-IN" sz="2800" dirty="0">
                <a:solidFill>
                  <a:schemeClr val="tx1"/>
                </a:solidFill>
              </a:rPr>
              <a:t>	int marks = 10;</a:t>
            </a:r>
          </a:p>
          <a:p>
            <a:pPr marL="0" indent="0">
              <a:buNone/>
            </a:pPr>
            <a:r>
              <a:rPr lang="en-IN" sz="2800" dirty="0">
                <a:solidFill>
                  <a:schemeClr val="tx1"/>
                </a:solidFill>
              </a:rPr>
              <a:t>             int </a:t>
            </a:r>
            <a:r>
              <a:rPr lang="en-IN" sz="2800" dirty="0" err="1">
                <a:solidFill>
                  <a:schemeClr val="tx1"/>
                </a:solidFill>
              </a:rPr>
              <a:t>i</a:t>
            </a:r>
            <a:r>
              <a:rPr lang="en-IN" sz="2800">
                <a:solidFill>
                  <a:schemeClr val="tx1"/>
                </a:solidFill>
              </a:rPr>
              <a:t>=0;</a:t>
            </a:r>
            <a:endParaRPr lang="en-IN" sz="2800" dirty="0">
              <a:solidFill>
                <a:schemeClr val="tx1"/>
              </a:solidFill>
            </a:endParaRPr>
          </a:p>
        </p:txBody>
      </p:sp>
    </p:spTree>
    <p:extLst>
      <p:ext uri="{BB962C8B-B14F-4D97-AF65-F5344CB8AC3E}">
        <p14:creationId xmlns:p14="http://schemas.microsoft.com/office/powerpoint/2010/main" val="777610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E1AE-672F-44A6-B68C-1793422A1DC5}"/>
              </a:ext>
            </a:extLst>
          </p:cNvPr>
          <p:cNvSpPr>
            <a:spLocks noGrp="1"/>
          </p:cNvSpPr>
          <p:nvPr>
            <p:ph type="title"/>
          </p:nvPr>
        </p:nvSpPr>
        <p:spPr/>
        <p:txBody>
          <a:bodyPr/>
          <a:lstStyle/>
          <a:p>
            <a:pPr algn="ctr"/>
            <a:r>
              <a:rPr lang="en-IN" b="1" dirty="0"/>
              <a:t>Types of Variables</a:t>
            </a:r>
            <a:br>
              <a:rPr lang="en-IN" dirty="0"/>
            </a:br>
            <a:endParaRPr lang="en-IN" dirty="0"/>
          </a:p>
        </p:txBody>
      </p:sp>
      <p:sp>
        <p:nvSpPr>
          <p:cNvPr id="3" name="Content Placeholder 2">
            <a:extLst>
              <a:ext uri="{FF2B5EF4-FFF2-40B4-BE49-F238E27FC236}">
                <a16:creationId xmlns:a16="http://schemas.microsoft.com/office/drawing/2014/main" id="{A99D5DF4-225F-4045-B8A6-4C52303E8FF6}"/>
              </a:ext>
            </a:extLst>
          </p:cNvPr>
          <p:cNvSpPr>
            <a:spLocks noGrp="1"/>
          </p:cNvSpPr>
          <p:nvPr>
            <p:ph idx="1"/>
          </p:nvPr>
        </p:nvSpPr>
        <p:spPr/>
        <p:txBody>
          <a:bodyPr/>
          <a:lstStyle/>
          <a:p>
            <a:pPr marL="0" indent="0">
              <a:lnSpc>
                <a:spcPct val="100000"/>
              </a:lnSpc>
              <a:spcAft>
                <a:spcPts val="1200"/>
              </a:spcAft>
              <a:buNone/>
            </a:pPr>
            <a:r>
              <a:rPr lang="en-IN" sz="3200" dirty="0">
                <a:solidFill>
                  <a:schemeClr val="tx1"/>
                </a:solidFill>
              </a:rPr>
              <a:t>There are types of variables in c:</a:t>
            </a:r>
          </a:p>
          <a:p>
            <a:pPr lvl="1">
              <a:lnSpc>
                <a:spcPct val="100000"/>
              </a:lnSpc>
              <a:spcBef>
                <a:spcPts val="1200"/>
              </a:spcBef>
              <a:spcAft>
                <a:spcPts val="1200"/>
              </a:spcAft>
              <a:buFont typeface="+mj-lt"/>
              <a:buAutoNum type="arabicPeriod"/>
            </a:pPr>
            <a:r>
              <a:rPr lang="en-IN" sz="3200" dirty="0">
                <a:solidFill>
                  <a:schemeClr val="tx1"/>
                </a:solidFill>
              </a:rPr>
              <a:t>L</a:t>
            </a:r>
            <a:r>
              <a:rPr lang="en-IN" sz="3200" b="0" i="0" dirty="0">
                <a:solidFill>
                  <a:schemeClr val="tx1"/>
                </a:solidFill>
                <a:effectLst/>
              </a:rPr>
              <a:t>ocal variable</a:t>
            </a:r>
          </a:p>
          <a:p>
            <a:pPr lvl="1">
              <a:lnSpc>
                <a:spcPct val="100000"/>
              </a:lnSpc>
              <a:spcBef>
                <a:spcPts val="1200"/>
              </a:spcBef>
              <a:spcAft>
                <a:spcPts val="1200"/>
              </a:spcAft>
              <a:buFont typeface="+mj-lt"/>
              <a:buAutoNum type="arabicPeriod"/>
            </a:pPr>
            <a:r>
              <a:rPr lang="en-IN" sz="3200" dirty="0">
                <a:solidFill>
                  <a:schemeClr val="tx1"/>
                </a:solidFill>
              </a:rPr>
              <a:t>G</a:t>
            </a:r>
            <a:r>
              <a:rPr lang="en-IN" sz="3200" b="0" i="0" dirty="0">
                <a:solidFill>
                  <a:schemeClr val="tx1"/>
                </a:solidFill>
                <a:effectLst/>
              </a:rPr>
              <a:t>lobal variable</a:t>
            </a:r>
          </a:p>
          <a:p>
            <a:pPr lvl="1">
              <a:lnSpc>
                <a:spcPct val="100000"/>
              </a:lnSpc>
              <a:spcBef>
                <a:spcPts val="1200"/>
              </a:spcBef>
              <a:spcAft>
                <a:spcPts val="1200"/>
              </a:spcAft>
              <a:buFont typeface="+mj-lt"/>
              <a:buAutoNum type="arabicPeriod"/>
            </a:pPr>
            <a:r>
              <a:rPr lang="en-IN" sz="3200" dirty="0">
                <a:solidFill>
                  <a:schemeClr val="tx1"/>
                </a:solidFill>
              </a:rPr>
              <a:t>S</a:t>
            </a:r>
            <a:r>
              <a:rPr lang="en-IN" sz="3200" b="0" i="0" dirty="0">
                <a:solidFill>
                  <a:schemeClr val="tx1"/>
                </a:solidFill>
                <a:effectLst/>
              </a:rPr>
              <a:t>tatic variable</a:t>
            </a:r>
          </a:p>
          <a:p>
            <a:endParaRPr lang="en-IN" dirty="0"/>
          </a:p>
        </p:txBody>
      </p:sp>
    </p:spTree>
    <p:extLst>
      <p:ext uri="{BB962C8B-B14F-4D97-AF65-F5344CB8AC3E}">
        <p14:creationId xmlns:p14="http://schemas.microsoft.com/office/powerpoint/2010/main" val="1743472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BD7C-3DA9-4A10-854E-28C3F2414DF2}"/>
              </a:ext>
            </a:extLst>
          </p:cNvPr>
          <p:cNvSpPr>
            <a:spLocks noGrp="1"/>
          </p:cNvSpPr>
          <p:nvPr>
            <p:ph type="title"/>
          </p:nvPr>
        </p:nvSpPr>
        <p:spPr/>
        <p:txBody>
          <a:bodyPr/>
          <a:lstStyle/>
          <a:p>
            <a:r>
              <a:rPr lang="en-IN" dirty="0"/>
              <a:t>Static Variable</a:t>
            </a:r>
            <a:br>
              <a:rPr lang="en-IN" dirty="0"/>
            </a:br>
            <a:endParaRPr lang="en-IN" dirty="0"/>
          </a:p>
        </p:txBody>
      </p:sp>
      <p:sp>
        <p:nvSpPr>
          <p:cNvPr id="3" name="Content Placeholder 2">
            <a:extLst>
              <a:ext uri="{FF2B5EF4-FFF2-40B4-BE49-F238E27FC236}">
                <a16:creationId xmlns:a16="http://schemas.microsoft.com/office/drawing/2014/main" id="{50DDAAF5-E899-4AFA-89E1-FE41D48D909B}"/>
              </a:ext>
            </a:extLst>
          </p:cNvPr>
          <p:cNvSpPr>
            <a:spLocks noGrp="1"/>
          </p:cNvSpPr>
          <p:nvPr>
            <p:ph idx="1"/>
          </p:nvPr>
        </p:nvSpPr>
        <p:spPr>
          <a:xfrm>
            <a:off x="3657600" y="788275"/>
            <a:ext cx="8166537" cy="5707117"/>
          </a:xfrm>
        </p:spPr>
        <p:txBody>
          <a:bodyPr>
            <a:normAutofit fontScale="92500" lnSpcReduction="20000"/>
          </a:bodyPr>
          <a:lstStyle/>
          <a:p>
            <a:pPr algn="just">
              <a:lnSpc>
                <a:spcPct val="100000"/>
              </a:lnSpc>
              <a:spcBef>
                <a:spcPts val="600"/>
              </a:spcBef>
              <a:spcAft>
                <a:spcPts val="600"/>
              </a:spcAft>
            </a:pPr>
            <a:endParaRPr lang="en-IN" sz="2800" b="0" i="0" dirty="0">
              <a:solidFill>
                <a:schemeClr val="tx1"/>
              </a:solidFill>
              <a:effectLst/>
            </a:endParaRPr>
          </a:p>
          <a:p>
            <a:pPr algn="just">
              <a:lnSpc>
                <a:spcPct val="100000"/>
              </a:lnSpc>
              <a:spcBef>
                <a:spcPts val="600"/>
              </a:spcBef>
              <a:spcAft>
                <a:spcPts val="600"/>
              </a:spcAft>
            </a:pPr>
            <a:r>
              <a:rPr lang="en-IN" sz="2800" b="0" i="0" dirty="0">
                <a:solidFill>
                  <a:schemeClr val="tx1"/>
                </a:solidFill>
                <a:effectLst/>
              </a:rPr>
              <a:t>A variable that is declared with the static keyword is called static variable.</a:t>
            </a:r>
          </a:p>
          <a:p>
            <a:pPr algn="just">
              <a:lnSpc>
                <a:spcPct val="100000"/>
              </a:lnSpc>
              <a:spcBef>
                <a:spcPts val="600"/>
              </a:spcBef>
              <a:spcAft>
                <a:spcPts val="600"/>
              </a:spcAft>
            </a:pPr>
            <a:r>
              <a:rPr lang="en-IN" sz="2800" b="0" i="0" dirty="0">
                <a:solidFill>
                  <a:schemeClr val="tx1"/>
                </a:solidFill>
                <a:effectLst/>
              </a:rPr>
              <a:t>It retains its value between multiple function calls.</a:t>
            </a:r>
          </a:p>
          <a:p>
            <a:pPr marL="502920" lvl="1" indent="0" algn="just">
              <a:lnSpc>
                <a:spcPct val="100000"/>
              </a:lnSpc>
              <a:spcBef>
                <a:spcPts val="600"/>
              </a:spcBef>
              <a:spcAft>
                <a:spcPts val="600"/>
              </a:spcAft>
              <a:buNone/>
            </a:pPr>
            <a:r>
              <a:rPr lang="en-IN" sz="2800" b="1" i="0" dirty="0">
                <a:solidFill>
                  <a:srgbClr val="006699"/>
                </a:solidFill>
                <a:effectLst/>
              </a:rPr>
              <a:t>void</a:t>
            </a:r>
            <a:r>
              <a:rPr lang="en-IN" sz="2800" b="0" i="0" dirty="0">
                <a:solidFill>
                  <a:srgbClr val="000000"/>
                </a:solidFill>
                <a:effectLst/>
              </a:rPr>
              <a:t> function1()</a:t>
            </a:r>
          </a:p>
          <a:p>
            <a:pPr marL="502920" lvl="1" indent="0" algn="just">
              <a:lnSpc>
                <a:spcPct val="100000"/>
              </a:lnSpc>
              <a:spcBef>
                <a:spcPts val="600"/>
              </a:spcBef>
              <a:spcAft>
                <a:spcPts val="600"/>
              </a:spcAft>
              <a:buNone/>
            </a:pPr>
            <a:r>
              <a:rPr lang="en-IN" sz="2800" b="0" i="0" dirty="0">
                <a:solidFill>
                  <a:srgbClr val="000000"/>
                </a:solidFill>
                <a:effectLst/>
              </a:rPr>
              <a:t>{  </a:t>
            </a:r>
          </a:p>
          <a:p>
            <a:pPr marL="502920" lvl="1" indent="0" algn="just">
              <a:lnSpc>
                <a:spcPct val="100000"/>
              </a:lnSpc>
              <a:spcBef>
                <a:spcPts val="600"/>
              </a:spcBef>
              <a:spcAft>
                <a:spcPts val="600"/>
              </a:spcAft>
              <a:buNone/>
            </a:pPr>
            <a:r>
              <a:rPr lang="en-IN" sz="2800" b="1" i="0" dirty="0">
                <a:solidFill>
                  <a:srgbClr val="2E8B57"/>
                </a:solidFill>
                <a:effectLst/>
              </a:rPr>
              <a:t>int</a:t>
            </a:r>
            <a:r>
              <a:rPr lang="en-IN" sz="2800" b="0" i="0" dirty="0">
                <a:solidFill>
                  <a:srgbClr val="000000"/>
                </a:solidFill>
                <a:effectLst/>
              </a:rPr>
              <a:t> x=10;</a:t>
            </a:r>
            <a:r>
              <a:rPr lang="en-IN" sz="2800" b="0" i="0" dirty="0">
                <a:solidFill>
                  <a:srgbClr val="008200"/>
                </a:solidFill>
                <a:effectLst/>
              </a:rPr>
              <a:t>//local variable</a:t>
            </a:r>
            <a:r>
              <a:rPr lang="en-IN" sz="2800" b="0" i="0" dirty="0">
                <a:solidFill>
                  <a:srgbClr val="000000"/>
                </a:solidFill>
                <a:effectLst/>
              </a:rPr>
              <a:t>  </a:t>
            </a:r>
          </a:p>
          <a:p>
            <a:pPr marL="502920" lvl="1" indent="0" algn="just">
              <a:lnSpc>
                <a:spcPct val="100000"/>
              </a:lnSpc>
              <a:spcBef>
                <a:spcPts val="600"/>
              </a:spcBef>
              <a:spcAft>
                <a:spcPts val="600"/>
              </a:spcAft>
              <a:buNone/>
            </a:pPr>
            <a:r>
              <a:rPr lang="en-IN" sz="2800" b="1" i="0" dirty="0">
                <a:solidFill>
                  <a:srgbClr val="006699"/>
                </a:solidFill>
                <a:effectLst/>
              </a:rPr>
              <a:t>static</a:t>
            </a:r>
            <a:r>
              <a:rPr lang="en-IN" sz="2800" b="0" i="0" dirty="0">
                <a:solidFill>
                  <a:srgbClr val="000000"/>
                </a:solidFill>
                <a:effectLst/>
              </a:rPr>
              <a:t> </a:t>
            </a:r>
            <a:r>
              <a:rPr lang="en-IN" sz="2800" b="1" i="0" dirty="0">
                <a:solidFill>
                  <a:srgbClr val="2E8B57"/>
                </a:solidFill>
                <a:effectLst/>
              </a:rPr>
              <a:t>int</a:t>
            </a:r>
            <a:r>
              <a:rPr lang="en-IN" sz="2800" b="0" i="0" dirty="0">
                <a:solidFill>
                  <a:srgbClr val="000000"/>
                </a:solidFill>
                <a:effectLst/>
              </a:rPr>
              <a:t> y=10;</a:t>
            </a:r>
            <a:r>
              <a:rPr lang="en-IN" sz="2800" b="0" i="0" dirty="0">
                <a:solidFill>
                  <a:srgbClr val="008200"/>
                </a:solidFill>
                <a:effectLst/>
              </a:rPr>
              <a:t>//static variable</a:t>
            </a:r>
            <a:r>
              <a:rPr lang="en-IN" sz="2800" b="0" i="0" dirty="0">
                <a:solidFill>
                  <a:srgbClr val="000000"/>
                </a:solidFill>
                <a:effectLst/>
              </a:rPr>
              <a:t>  </a:t>
            </a:r>
          </a:p>
          <a:p>
            <a:pPr marL="502920" lvl="1" indent="0" algn="just">
              <a:lnSpc>
                <a:spcPct val="100000"/>
              </a:lnSpc>
              <a:spcBef>
                <a:spcPts val="600"/>
              </a:spcBef>
              <a:spcAft>
                <a:spcPts val="600"/>
              </a:spcAft>
              <a:buNone/>
            </a:pPr>
            <a:r>
              <a:rPr lang="en-IN" sz="2800" b="0" i="0" dirty="0">
                <a:solidFill>
                  <a:srgbClr val="000000"/>
                </a:solidFill>
                <a:effectLst/>
              </a:rPr>
              <a:t>x=x+1;  </a:t>
            </a:r>
          </a:p>
          <a:p>
            <a:pPr marL="502920" lvl="1" indent="0" algn="just">
              <a:lnSpc>
                <a:spcPct val="100000"/>
              </a:lnSpc>
              <a:spcBef>
                <a:spcPts val="600"/>
              </a:spcBef>
              <a:spcAft>
                <a:spcPts val="600"/>
              </a:spcAft>
              <a:buNone/>
            </a:pPr>
            <a:r>
              <a:rPr lang="en-IN" sz="2800" b="0" i="0" dirty="0">
                <a:solidFill>
                  <a:srgbClr val="000000"/>
                </a:solidFill>
                <a:effectLst/>
              </a:rPr>
              <a:t>y=y+1;  </a:t>
            </a:r>
          </a:p>
          <a:p>
            <a:pPr marL="502920" lvl="1" indent="0" algn="just">
              <a:lnSpc>
                <a:spcPct val="100000"/>
              </a:lnSpc>
              <a:spcBef>
                <a:spcPts val="600"/>
              </a:spcBef>
              <a:spcAft>
                <a:spcPts val="600"/>
              </a:spcAft>
              <a:buNone/>
            </a:pPr>
            <a:r>
              <a:rPr lang="en-IN" sz="2800" b="0" i="0" dirty="0" err="1">
                <a:solidFill>
                  <a:srgbClr val="000000"/>
                </a:solidFill>
                <a:effectLst/>
              </a:rPr>
              <a:t>printf</a:t>
            </a:r>
            <a:r>
              <a:rPr lang="en-IN" sz="2800" b="0" i="0" dirty="0">
                <a:solidFill>
                  <a:srgbClr val="000000"/>
                </a:solidFill>
                <a:effectLst/>
              </a:rPr>
              <a:t>(</a:t>
            </a:r>
            <a:r>
              <a:rPr lang="en-IN" sz="2800" b="0" i="0" dirty="0">
                <a:solidFill>
                  <a:srgbClr val="0000FF"/>
                </a:solidFill>
                <a:effectLst/>
              </a:rPr>
              <a:t>"%d,%d"</a:t>
            </a:r>
            <a:r>
              <a:rPr lang="en-IN" sz="2800" b="0" i="0" dirty="0">
                <a:solidFill>
                  <a:srgbClr val="000000"/>
                </a:solidFill>
                <a:effectLst/>
              </a:rPr>
              <a:t>,</a:t>
            </a:r>
            <a:r>
              <a:rPr lang="en-IN" sz="2800" b="0" i="0" dirty="0" err="1">
                <a:solidFill>
                  <a:srgbClr val="000000"/>
                </a:solidFill>
                <a:effectLst/>
              </a:rPr>
              <a:t>x,y</a:t>
            </a:r>
            <a:r>
              <a:rPr lang="en-IN" sz="2800" b="0" i="0" dirty="0">
                <a:solidFill>
                  <a:srgbClr val="000000"/>
                </a:solidFill>
                <a:effectLst/>
              </a:rPr>
              <a:t>);  </a:t>
            </a:r>
          </a:p>
          <a:p>
            <a:pPr marL="502920" lvl="1" indent="0" algn="just">
              <a:lnSpc>
                <a:spcPct val="100000"/>
              </a:lnSpc>
              <a:spcBef>
                <a:spcPts val="600"/>
              </a:spcBef>
              <a:spcAft>
                <a:spcPts val="600"/>
              </a:spcAft>
              <a:buNone/>
            </a:pPr>
            <a:r>
              <a:rPr lang="en-IN" sz="2800" b="0" i="0" dirty="0">
                <a:solidFill>
                  <a:srgbClr val="000000"/>
                </a:solidFill>
                <a:effectLst/>
              </a:rPr>
              <a:t>}  </a:t>
            </a:r>
          </a:p>
          <a:p>
            <a:endParaRPr lang="en-IN" dirty="0"/>
          </a:p>
        </p:txBody>
      </p:sp>
    </p:spTree>
    <p:extLst>
      <p:ext uri="{BB962C8B-B14F-4D97-AF65-F5344CB8AC3E}">
        <p14:creationId xmlns:p14="http://schemas.microsoft.com/office/powerpoint/2010/main" val="561677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59C6-6C7C-4C0E-BB90-E439852E7D14}"/>
              </a:ext>
            </a:extLst>
          </p:cNvPr>
          <p:cNvSpPr>
            <a:spLocks noGrp="1"/>
          </p:cNvSpPr>
          <p:nvPr>
            <p:ph type="title"/>
          </p:nvPr>
        </p:nvSpPr>
        <p:spPr/>
        <p:txBody>
          <a:bodyPr/>
          <a:lstStyle/>
          <a:p>
            <a:r>
              <a:rPr lang="en-IN" sz="3600" dirty="0">
                <a:solidFill>
                  <a:schemeClr val="bg1"/>
                </a:solidFill>
              </a:rPr>
              <a:t>L</a:t>
            </a:r>
            <a:r>
              <a:rPr lang="en-IN" sz="3600" b="0" i="0" dirty="0">
                <a:solidFill>
                  <a:schemeClr val="bg1"/>
                </a:solidFill>
                <a:effectLst/>
              </a:rPr>
              <a:t>ocal variable</a:t>
            </a:r>
            <a:br>
              <a:rPr lang="en-IN" sz="3600" b="0" i="0" dirty="0">
                <a:solidFill>
                  <a:schemeClr val="tx1"/>
                </a:solidFill>
                <a:effectLst/>
              </a:rPr>
            </a:br>
            <a:endParaRPr lang="en-IN" dirty="0"/>
          </a:p>
        </p:txBody>
      </p:sp>
      <p:sp>
        <p:nvSpPr>
          <p:cNvPr id="3" name="Content Placeholder 2">
            <a:extLst>
              <a:ext uri="{FF2B5EF4-FFF2-40B4-BE49-F238E27FC236}">
                <a16:creationId xmlns:a16="http://schemas.microsoft.com/office/drawing/2014/main" id="{EF11EEFE-19FC-4D19-BAC7-2A7059D3FC35}"/>
              </a:ext>
            </a:extLst>
          </p:cNvPr>
          <p:cNvSpPr>
            <a:spLocks noGrp="1"/>
          </p:cNvSpPr>
          <p:nvPr>
            <p:ph idx="1"/>
          </p:nvPr>
        </p:nvSpPr>
        <p:spPr/>
        <p:txBody>
          <a:bodyPr/>
          <a:lstStyle/>
          <a:p>
            <a:r>
              <a:rPr lang="en-IN" sz="2800" dirty="0">
                <a:solidFill>
                  <a:schemeClr val="tx1"/>
                </a:solidFill>
              </a:rPr>
              <a:t>A variable that is declared inside the function or block is called a local variable.</a:t>
            </a:r>
          </a:p>
          <a:p>
            <a:r>
              <a:rPr lang="en-IN" sz="2800" dirty="0">
                <a:solidFill>
                  <a:schemeClr val="tx1"/>
                </a:solidFill>
              </a:rPr>
              <a:t>It must be declared at the start of the block.</a:t>
            </a:r>
          </a:p>
          <a:p>
            <a:pPr marL="502920" lvl="1" indent="0">
              <a:buNone/>
            </a:pPr>
            <a:r>
              <a:rPr lang="en-IN" sz="2800" dirty="0">
                <a:solidFill>
                  <a:schemeClr val="tx1"/>
                </a:solidFill>
              </a:rPr>
              <a:t>void function1()</a:t>
            </a:r>
          </a:p>
          <a:p>
            <a:pPr marL="502920" lvl="1" indent="0">
              <a:buNone/>
            </a:pPr>
            <a:r>
              <a:rPr lang="en-IN" sz="2800" dirty="0">
                <a:solidFill>
                  <a:schemeClr val="tx1"/>
                </a:solidFill>
              </a:rPr>
              <a:t>{  </a:t>
            </a:r>
          </a:p>
          <a:p>
            <a:pPr marL="502920" lvl="1" indent="0">
              <a:buNone/>
            </a:pPr>
            <a:r>
              <a:rPr lang="en-IN" sz="2800" dirty="0">
                <a:solidFill>
                  <a:schemeClr val="tx1"/>
                </a:solidFill>
              </a:rPr>
              <a:t>int x=10;//local variable  </a:t>
            </a:r>
          </a:p>
          <a:p>
            <a:pPr marL="502920" lvl="1" indent="0">
              <a:buNone/>
            </a:pPr>
            <a:r>
              <a:rPr lang="en-IN" sz="2800" dirty="0">
                <a:solidFill>
                  <a:schemeClr val="tx1"/>
                </a:solidFill>
              </a:rPr>
              <a:t>}  </a:t>
            </a:r>
          </a:p>
          <a:p>
            <a:r>
              <a:rPr lang="en-IN" sz="2800" dirty="0">
                <a:solidFill>
                  <a:schemeClr val="tx1"/>
                </a:solidFill>
              </a:rPr>
              <a:t>You must have to initialize the local variable before it is used.</a:t>
            </a:r>
          </a:p>
          <a:p>
            <a:endParaRPr lang="en-IN" dirty="0"/>
          </a:p>
        </p:txBody>
      </p:sp>
    </p:spTree>
    <p:extLst>
      <p:ext uri="{BB962C8B-B14F-4D97-AF65-F5344CB8AC3E}">
        <p14:creationId xmlns:p14="http://schemas.microsoft.com/office/powerpoint/2010/main" val="763616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4CC9-DFF3-491E-AA9B-DFB373482BE1}"/>
              </a:ext>
            </a:extLst>
          </p:cNvPr>
          <p:cNvSpPr>
            <a:spLocks noGrp="1"/>
          </p:cNvSpPr>
          <p:nvPr>
            <p:ph type="title"/>
          </p:nvPr>
        </p:nvSpPr>
        <p:spPr>
          <a:xfrm>
            <a:off x="252919" y="1123837"/>
            <a:ext cx="3057840" cy="4601183"/>
          </a:xfrm>
        </p:spPr>
        <p:txBody>
          <a:bodyPr/>
          <a:lstStyle/>
          <a:p>
            <a:br>
              <a:rPr lang="en-IN" sz="3600" b="1" dirty="0">
                <a:solidFill>
                  <a:schemeClr val="bg1"/>
                </a:solidFill>
              </a:rPr>
            </a:br>
            <a:r>
              <a:rPr lang="en-IN" sz="3600" b="1" dirty="0">
                <a:solidFill>
                  <a:schemeClr val="bg1"/>
                </a:solidFill>
              </a:rPr>
              <a:t>G</a:t>
            </a:r>
            <a:r>
              <a:rPr lang="en-IN" sz="3600" b="1" i="0" dirty="0">
                <a:solidFill>
                  <a:schemeClr val="bg1"/>
                </a:solidFill>
                <a:effectLst/>
              </a:rPr>
              <a:t>lobal variable</a:t>
            </a:r>
            <a:br>
              <a:rPr lang="en-IN" sz="3600" b="0" i="0" dirty="0">
                <a:solidFill>
                  <a:schemeClr val="tx1"/>
                </a:solidFill>
                <a:effectLst/>
              </a:rPr>
            </a:br>
            <a:endParaRPr lang="en-IN" dirty="0"/>
          </a:p>
        </p:txBody>
      </p:sp>
      <p:sp>
        <p:nvSpPr>
          <p:cNvPr id="3" name="Content Placeholder 2">
            <a:extLst>
              <a:ext uri="{FF2B5EF4-FFF2-40B4-BE49-F238E27FC236}">
                <a16:creationId xmlns:a16="http://schemas.microsoft.com/office/drawing/2014/main" id="{98471BE3-B308-40FE-BF29-990C0971D9FA}"/>
              </a:ext>
            </a:extLst>
          </p:cNvPr>
          <p:cNvSpPr>
            <a:spLocks noGrp="1"/>
          </p:cNvSpPr>
          <p:nvPr>
            <p:ph idx="1"/>
          </p:nvPr>
        </p:nvSpPr>
        <p:spPr/>
        <p:txBody>
          <a:bodyPr>
            <a:normAutofit lnSpcReduction="10000"/>
          </a:bodyPr>
          <a:lstStyle/>
          <a:p>
            <a:pPr algn="just">
              <a:lnSpc>
                <a:spcPct val="100000"/>
              </a:lnSpc>
              <a:spcBef>
                <a:spcPts val="600"/>
              </a:spcBef>
              <a:spcAft>
                <a:spcPts val="600"/>
              </a:spcAft>
            </a:pPr>
            <a:r>
              <a:rPr lang="en-IN" sz="2800" b="0" i="0" dirty="0">
                <a:solidFill>
                  <a:schemeClr val="tx1"/>
                </a:solidFill>
                <a:effectLst/>
              </a:rPr>
              <a:t>A variable that is declared outside the function or block is called a global variable. Any function can change the value of the global variable. It is available to all the functions.</a:t>
            </a:r>
          </a:p>
          <a:p>
            <a:pPr algn="just">
              <a:lnSpc>
                <a:spcPct val="100000"/>
              </a:lnSpc>
              <a:spcBef>
                <a:spcPts val="600"/>
              </a:spcBef>
              <a:spcAft>
                <a:spcPts val="600"/>
              </a:spcAft>
            </a:pPr>
            <a:r>
              <a:rPr lang="en-IN" sz="2800" b="0" i="0" dirty="0">
                <a:solidFill>
                  <a:schemeClr val="tx1"/>
                </a:solidFill>
                <a:effectLst/>
              </a:rPr>
              <a:t>It must </a:t>
            </a:r>
            <a:r>
              <a:rPr lang="en-IN" sz="2800" b="0" i="0" dirty="0">
                <a:solidFill>
                  <a:srgbClr val="333333"/>
                </a:solidFill>
                <a:effectLst/>
              </a:rPr>
              <a:t>be declared at the start of the block.</a:t>
            </a:r>
          </a:p>
          <a:p>
            <a:pPr marL="502920" lvl="1" indent="0" algn="just">
              <a:lnSpc>
                <a:spcPct val="100000"/>
              </a:lnSpc>
              <a:spcBef>
                <a:spcPts val="600"/>
              </a:spcBef>
              <a:spcAft>
                <a:spcPts val="600"/>
              </a:spcAft>
              <a:buNone/>
            </a:pPr>
            <a:r>
              <a:rPr lang="en-IN" sz="2800" b="1" i="0" dirty="0">
                <a:solidFill>
                  <a:srgbClr val="2E8B57"/>
                </a:solidFill>
                <a:effectLst/>
              </a:rPr>
              <a:t>int</a:t>
            </a:r>
            <a:r>
              <a:rPr lang="en-IN" sz="2800" b="0" i="0" dirty="0">
                <a:solidFill>
                  <a:srgbClr val="000000"/>
                </a:solidFill>
                <a:effectLst/>
              </a:rPr>
              <a:t> value=20;</a:t>
            </a:r>
            <a:r>
              <a:rPr lang="en-IN" sz="2800" b="0" i="0" dirty="0">
                <a:solidFill>
                  <a:srgbClr val="008200"/>
                </a:solidFill>
                <a:effectLst/>
              </a:rPr>
              <a:t>//global variable</a:t>
            </a:r>
            <a:r>
              <a:rPr lang="en-IN" sz="2800" b="0" i="0" dirty="0">
                <a:solidFill>
                  <a:srgbClr val="000000"/>
                </a:solidFill>
                <a:effectLst/>
              </a:rPr>
              <a:t>  </a:t>
            </a:r>
          </a:p>
          <a:p>
            <a:pPr marL="502920" lvl="1" indent="0" algn="just">
              <a:lnSpc>
                <a:spcPct val="100000"/>
              </a:lnSpc>
              <a:spcBef>
                <a:spcPts val="600"/>
              </a:spcBef>
              <a:spcAft>
                <a:spcPts val="600"/>
              </a:spcAft>
              <a:buNone/>
            </a:pPr>
            <a:r>
              <a:rPr lang="en-IN" sz="2800" b="1" i="0" dirty="0">
                <a:solidFill>
                  <a:srgbClr val="006699"/>
                </a:solidFill>
                <a:effectLst/>
              </a:rPr>
              <a:t>void</a:t>
            </a:r>
            <a:r>
              <a:rPr lang="en-IN" sz="2800" b="0" i="0" dirty="0">
                <a:solidFill>
                  <a:srgbClr val="000000"/>
                </a:solidFill>
                <a:effectLst/>
              </a:rPr>
              <a:t> function1()</a:t>
            </a:r>
          </a:p>
          <a:p>
            <a:pPr marL="502920" lvl="1" indent="0" algn="just">
              <a:lnSpc>
                <a:spcPct val="100000"/>
              </a:lnSpc>
              <a:spcBef>
                <a:spcPts val="600"/>
              </a:spcBef>
              <a:spcAft>
                <a:spcPts val="600"/>
              </a:spcAft>
              <a:buNone/>
            </a:pPr>
            <a:r>
              <a:rPr lang="en-IN" sz="2800" b="0" i="0" dirty="0">
                <a:solidFill>
                  <a:srgbClr val="000000"/>
                </a:solidFill>
                <a:effectLst/>
              </a:rPr>
              <a:t>{  </a:t>
            </a:r>
          </a:p>
          <a:p>
            <a:pPr marL="502920" lvl="1" indent="0" algn="just">
              <a:lnSpc>
                <a:spcPct val="100000"/>
              </a:lnSpc>
              <a:spcBef>
                <a:spcPts val="600"/>
              </a:spcBef>
              <a:spcAft>
                <a:spcPts val="600"/>
              </a:spcAft>
              <a:buNone/>
            </a:pPr>
            <a:r>
              <a:rPr lang="en-IN" sz="2800" b="1" i="0" dirty="0">
                <a:solidFill>
                  <a:srgbClr val="2E8B57"/>
                </a:solidFill>
                <a:effectLst/>
              </a:rPr>
              <a:t>int</a:t>
            </a:r>
            <a:r>
              <a:rPr lang="en-IN" sz="2800" b="0" i="0" dirty="0">
                <a:solidFill>
                  <a:srgbClr val="000000"/>
                </a:solidFill>
                <a:effectLst/>
              </a:rPr>
              <a:t> x=10;</a:t>
            </a:r>
            <a:r>
              <a:rPr lang="en-IN" sz="2800" b="0" i="0" dirty="0">
                <a:solidFill>
                  <a:srgbClr val="008200"/>
                </a:solidFill>
                <a:effectLst/>
              </a:rPr>
              <a:t>//local variable</a:t>
            </a:r>
            <a:r>
              <a:rPr lang="en-IN" sz="2800" b="0" i="0" dirty="0">
                <a:solidFill>
                  <a:srgbClr val="000000"/>
                </a:solidFill>
                <a:effectLst/>
              </a:rPr>
              <a:t>  </a:t>
            </a:r>
          </a:p>
          <a:p>
            <a:pPr marL="502920" lvl="1" indent="0" algn="just">
              <a:lnSpc>
                <a:spcPct val="100000"/>
              </a:lnSpc>
              <a:spcBef>
                <a:spcPts val="600"/>
              </a:spcBef>
              <a:spcAft>
                <a:spcPts val="600"/>
              </a:spcAft>
              <a:buNone/>
            </a:pPr>
            <a:r>
              <a:rPr lang="en-IN" sz="2800" b="0" i="0" dirty="0">
                <a:solidFill>
                  <a:srgbClr val="000000"/>
                </a:solidFill>
                <a:effectLst/>
              </a:rPr>
              <a:t>}  </a:t>
            </a:r>
          </a:p>
          <a:p>
            <a:endParaRPr lang="en-IN" dirty="0"/>
          </a:p>
        </p:txBody>
      </p:sp>
    </p:spTree>
    <p:extLst>
      <p:ext uri="{BB962C8B-B14F-4D97-AF65-F5344CB8AC3E}">
        <p14:creationId xmlns:p14="http://schemas.microsoft.com/office/powerpoint/2010/main" val="293628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Advantages </a:t>
            </a:r>
            <a:br>
              <a:rPr lang="en-IN" b="1" dirty="0"/>
            </a:br>
            <a:r>
              <a:rPr lang="en-IN" b="1" dirty="0"/>
              <a:t> of C</a:t>
            </a:r>
            <a:endParaRPr lang="en-US" b="1" dirty="0"/>
          </a:p>
        </p:txBody>
      </p:sp>
      <p:sp>
        <p:nvSpPr>
          <p:cNvPr id="4" name="Content Placeholder 2"/>
          <p:cNvSpPr>
            <a:spLocks noGrp="1"/>
          </p:cNvSpPr>
          <p:nvPr>
            <p:ph idx="1"/>
          </p:nvPr>
        </p:nvSpPr>
        <p:spPr>
          <a:xfrm>
            <a:off x="3512457" y="646386"/>
            <a:ext cx="7848600" cy="5470635"/>
          </a:xfrm>
        </p:spPr>
        <p:txBody>
          <a:bodyPr>
            <a:normAutofit/>
          </a:bodyPr>
          <a:lstStyle/>
          <a:p>
            <a:pPr marL="898525" lvl="1" indent="-395288">
              <a:lnSpc>
                <a:spcPct val="100000"/>
              </a:lnSpc>
              <a:spcBef>
                <a:spcPts val="600"/>
              </a:spcBef>
              <a:spcAft>
                <a:spcPts val="600"/>
              </a:spcAft>
            </a:pPr>
            <a:r>
              <a:rPr lang="en-IN" sz="2800" dirty="0">
                <a:solidFill>
                  <a:schemeClr val="tx1"/>
                </a:solidFill>
              </a:rPr>
              <a:t>Robust Language</a:t>
            </a:r>
          </a:p>
          <a:p>
            <a:pPr marL="898525" lvl="1" indent="-395288">
              <a:lnSpc>
                <a:spcPct val="100000"/>
              </a:lnSpc>
              <a:spcBef>
                <a:spcPts val="600"/>
              </a:spcBef>
              <a:spcAft>
                <a:spcPts val="600"/>
              </a:spcAft>
            </a:pPr>
            <a:r>
              <a:rPr lang="en-IN" sz="2800" dirty="0">
                <a:solidFill>
                  <a:schemeClr val="tx1"/>
                </a:solidFill>
              </a:rPr>
              <a:t>Built-in-Functions</a:t>
            </a:r>
          </a:p>
          <a:p>
            <a:pPr marL="898525" lvl="1" indent="-395288">
              <a:lnSpc>
                <a:spcPct val="100000"/>
              </a:lnSpc>
              <a:spcBef>
                <a:spcPts val="600"/>
              </a:spcBef>
              <a:spcAft>
                <a:spcPts val="600"/>
              </a:spcAft>
            </a:pPr>
            <a:r>
              <a:rPr lang="en-IN" sz="2800" dirty="0">
                <a:solidFill>
                  <a:schemeClr val="tx1"/>
                </a:solidFill>
              </a:rPr>
              <a:t>Well Structured Programming Language</a:t>
            </a:r>
          </a:p>
          <a:p>
            <a:pPr marL="898525" lvl="1" indent="-395288">
              <a:lnSpc>
                <a:spcPct val="100000"/>
              </a:lnSpc>
              <a:spcBef>
                <a:spcPts val="600"/>
              </a:spcBef>
              <a:spcAft>
                <a:spcPts val="600"/>
              </a:spcAft>
            </a:pPr>
            <a:r>
              <a:rPr lang="en-IN" sz="2800" dirty="0">
                <a:solidFill>
                  <a:schemeClr val="tx1"/>
                </a:solidFill>
              </a:rPr>
              <a:t>Combine assembly language with High-Level Language</a:t>
            </a:r>
          </a:p>
          <a:p>
            <a:pPr marL="898525" lvl="1" indent="-395288">
              <a:lnSpc>
                <a:spcPct val="100000"/>
              </a:lnSpc>
              <a:spcBef>
                <a:spcPts val="600"/>
              </a:spcBef>
              <a:spcAft>
                <a:spcPts val="600"/>
              </a:spcAft>
            </a:pPr>
            <a:r>
              <a:rPr lang="en-IN" sz="2800" dirty="0">
                <a:solidFill>
                  <a:schemeClr val="tx1"/>
                </a:solidFill>
              </a:rPr>
              <a:t>Efficient and Fast</a:t>
            </a:r>
          </a:p>
          <a:p>
            <a:pPr marL="898525" lvl="1" indent="-395288">
              <a:lnSpc>
                <a:spcPct val="100000"/>
              </a:lnSpc>
              <a:spcBef>
                <a:spcPts val="600"/>
              </a:spcBef>
              <a:spcAft>
                <a:spcPts val="600"/>
              </a:spcAft>
            </a:pPr>
            <a:r>
              <a:rPr lang="en-IN" sz="2800" dirty="0">
                <a:solidFill>
                  <a:schemeClr val="tx1"/>
                </a:solidFill>
              </a:rPr>
              <a:t>Highly Portable</a:t>
            </a:r>
          </a:p>
          <a:p>
            <a:pPr marL="898525" lvl="1" indent="-395288">
              <a:lnSpc>
                <a:spcPct val="100000"/>
              </a:lnSpc>
              <a:spcBef>
                <a:spcPts val="600"/>
              </a:spcBef>
              <a:spcAft>
                <a:spcPts val="600"/>
              </a:spcAft>
            </a:pPr>
            <a:r>
              <a:rPr lang="en-IN" sz="2800" dirty="0">
                <a:solidFill>
                  <a:schemeClr val="tx1"/>
                </a:solidFill>
              </a:rPr>
              <a:t>Ability to extend</a:t>
            </a:r>
            <a:endParaRPr lang="en-IN" sz="2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214E-D5AC-4F85-BAF6-4C3192C9528D}"/>
              </a:ext>
            </a:extLst>
          </p:cNvPr>
          <p:cNvSpPr>
            <a:spLocks noGrp="1"/>
          </p:cNvSpPr>
          <p:nvPr>
            <p:ph type="title"/>
          </p:nvPr>
        </p:nvSpPr>
        <p:spPr/>
        <p:txBody>
          <a:bodyPr/>
          <a:lstStyle/>
          <a:p>
            <a:pPr algn="ctr"/>
            <a:r>
              <a:rPr lang="en-IN" b="1" dirty="0"/>
              <a:t>C Keywords</a:t>
            </a:r>
            <a:br>
              <a:rPr lang="en-IN" dirty="0"/>
            </a:br>
            <a:endParaRPr lang="en-IN" dirty="0"/>
          </a:p>
        </p:txBody>
      </p:sp>
      <p:sp>
        <p:nvSpPr>
          <p:cNvPr id="3" name="Content Placeholder 2">
            <a:extLst>
              <a:ext uri="{FF2B5EF4-FFF2-40B4-BE49-F238E27FC236}">
                <a16:creationId xmlns:a16="http://schemas.microsoft.com/office/drawing/2014/main" id="{67C7BB24-8293-4472-BFC2-97BB4EFA6844}"/>
              </a:ext>
            </a:extLst>
          </p:cNvPr>
          <p:cNvSpPr>
            <a:spLocks noGrp="1"/>
          </p:cNvSpPr>
          <p:nvPr>
            <p:ph idx="1"/>
          </p:nvPr>
        </p:nvSpPr>
        <p:spPr>
          <a:xfrm>
            <a:off x="3869268" y="961698"/>
            <a:ext cx="7749918" cy="5023050"/>
          </a:xfrm>
        </p:spPr>
        <p:txBody>
          <a:bodyPr>
            <a:normAutofit/>
          </a:bodyPr>
          <a:lstStyle/>
          <a:p>
            <a:pPr marL="0" indent="0">
              <a:buNone/>
            </a:pPr>
            <a:endParaRPr lang="en-IN" sz="2800" dirty="0">
              <a:solidFill>
                <a:schemeClr val="tx1"/>
              </a:solidFill>
            </a:endParaRPr>
          </a:p>
          <a:p>
            <a:pPr>
              <a:lnSpc>
                <a:spcPct val="100000"/>
              </a:lnSpc>
              <a:spcBef>
                <a:spcPts val="600"/>
              </a:spcBef>
              <a:spcAft>
                <a:spcPts val="600"/>
              </a:spcAft>
            </a:pPr>
            <a:r>
              <a:rPr lang="en-IN" sz="2800" dirty="0">
                <a:solidFill>
                  <a:schemeClr val="tx1"/>
                </a:solidFill>
              </a:rPr>
              <a:t>All keywords are predefined, reserved words. </a:t>
            </a:r>
          </a:p>
          <a:p>
            <a:pPr>
              <a:lnSpc>
                <a:spcPct val="100000"/>
              </a:lnSpc>
              <a:spcBef>
                <a:spcPts val="600"/>
              </a:spcBef>
              <a:spcAft>
                <a:spcPts val="600"/>
              </a:spcAft>
            </a:pPr>
            <a:r>
              <a:rPr lang="en-IN" sz="2800" dirty="0">
                <a:solidFill>
                  <a:schemeClr val="tx1"/>
                </a:solidFill>
              </a:rPr>
              <a:t>Its having fixed meanings and meanings cannot be changed .</a:t>
            </a:r>
          </a:p>
          <a:p>
            <a:pPr algn="l">
              <a:lnSpc>
                <a:spcPct val="100000"/>
              </a:lnSpc>
              <a:spcBef>
                <a:spcPts val="600"/>
              </a:spcBef>
              <a:spcAft>
                <a:spcPts val="600"/>
              </a:spcAft>
            </a:pPr>
            <a:r>
              <a:rPr lang="en-IN" sz="2800" dirty="0">
                <a:solidFill>
                  <a:schemeClr val="tx1"/>
                </a:solidFill>
              </a:rPr>
              <a:t>The keywords cannot be used as variable names.</a:t>
            </a:r>
          </a:p>
          <a:p>
            <a:pPr algn="l">
              <a:lnSpc>
                <a:spcPct val="100000"/>
              </a:lnSpc>
              <a:spcBef>
                <a:spcPts val="600"/>
              </a:spcBef>
              <a:spcAft>
                <a:spcPts val="600"/>
              </a:spcAft>
            </a:pPr>
            <a:r>
              <a:rPr lang="en-IN" sz="2800" dirty="0">
                <a:solidFill>
                  <a:schemeClr val="tx1"/>
                </a:solidFill>
              </a:rPr>
              <a:t>There are 32 keywords available in C.</a:t>
            </a:r>
          </a:p>
          <a:p>
            <a:pPr algn="l"/>
            <a:endParaRPr lang="en-IN" sz="2800" dirty="0">
              <a:solidFill>
                <a:schemeClr val="tx1"/>
              </a:solidFill>
            </a:endParaRPr>
          </a:p>
        </p:txBody>
      </p:sp>
    </p:spTree>
    <p:extLst>
      <p:ext uri="{BB962C8B-B14F-4D97-AF65-F5344CB8AC3E}">
        <p14:creationId xmlns:p14="http://schemas.microsoft.com/office/powerpoint/2010/main" val="2626445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470F-F7CC-4E12-847C-704E10E645AD}"/>
              </a:ext>
            </a:extLst>
          </p:cNvPr>
          <p:cNvSpPr>
            <a:spLocks noGrp="1"/>
          </p:cNvSpPr>
          <p:nvPr>
            <p:ph type="title"/>
          </p:nvPr>
        </p:nvSpPr>
        <p:spPr/>
        <p:txBody>
          <a:bodyPr/>
          <a:lstStyle/>
          <a:p>
            <a:pPr algn="ctr"/>
            <a:r>
              <a:rPr lang="en-IN" b="1" dirty="0"/>
              <a:t>C Keywords</a:t>
            </a:r>
            <a:endParaRPr lang="en-IN" dirty="0"/>
          </a:p>
        </p:txBody>
      </p:sp>
      <p:pic>
        <p:nvPicPr>
          <p:cNvPr id="5" name="Content Placeholder 4">
            <a:extLst>
              <a:ext uri="{FF2B5EF4-FFF2-40B4-BE49-F238E27FC236}">
                <a16:creationId xmlns:a16="http://schemas.microsoft.com/office/drawing/2014/main" id="{039F0624-E90F-4B50-9C3C-CDED0C710AA7}"/>
              </a:ext>
            </a:extLst>
          </p:cNvPr>
          <p:cNvPicPr>
            <a:picLocks noGrp="1" noChangeAspect="1"/>
          </p:cNvPicPr>
          <p:nvPr>
            <p:ph idx="1"/>
          </p:nvPr>
        </p:nvPicPr>
        <p:blipFill>
          <a:blip r:embed="rId2"/>
          <a:stretch>
            <a:fillRect/>
          </a:stretch>
        </p:blipFill>
        <p:spPr>
          <a:xfrm>
            <a:off x="4004442" y="772511"/>
            <a:ext cx="7488620" cy="5249918"/>
          </a:xfrm>
        </p:spPr>
      </p:pic>
    </p:spTree>
    <p:extLst>
      <p:ext uri="{BB962C8B-B14F-4D97-AF65-F5344CB8AC3E}">
        <p14:creationId xmlns:p14="http://schemas.microsoft.com/office/powerpoint/2010/main" val="2850464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3A7D-2304-48A0-9846-95FD17EEE62D}"/>
              </a:ext>
            </a:extLst>
          </p:cNvPr>
          <p:cNvSpPr>
            <a:spLocks noGrp="1"/>
          </p:cNvSpPr>
          <p:nvPr>
            <p:ph type="title"/>
          </p:nvPr>
        </p:nvSpPr>
        <p:spPr/>
        <p:txBody>
          <a:bodyPr/>
          <a:lstStyle/>
          <a:p>
            <a:pPr algn="ctr"/>
            <a:r>
              <a:rPr lang="en-IN" b="1" dirty="0"/>
              <a:t>Data types</a:t>
            </a:r>
          </a:p>
        </p:txBody>
      </p:sp>
      <p:sp>
        <p:nvSpPr>
          <p:cNvPr id="3" name="Content Placeholder 2">
            <a:extLst>
              <a:ext uri="{FF2B5EF4-FFF2-40B4-BE49-F238E27FC236}">
                <a16:creationId xmlns:a16="http://schemas.microsoft.com/office/drawing/2014/main" id="{53582A07-78D8-44AF-8FB0-4F6E1407782C}"/>
              </a:ext>
            </a:extLst>
          </p:cNvPr>
          <p:cNvSpPr>
            <a:spLocks noGrp="1"/>
          </p:cNvSpPr>
          <p:nvPr>
            <p:ph idx="1"/>
          </p:nvPr>
        </p:nvSpPr>
        <p:spPr>
          <a:xfrm>
            <a:off x="3869268" y="864108"/>
            <a:ext cx="7639560" cy="5120640"/>
          </a:xfrm>
        </p:spPr>
        <p:txBody>
          <a:bodyPr>
            <a:normAutofit/>
          </a:bodyPr>
          <a:lstStyle/>
          <a:p>
            <a:pPr>
              <a:lnSpc>
                <a:spcPct val="100000"/>
              </a:lnSpc>
              <a:spcAft>
                <a:spcPts val="1200"/>
              </a:spcAft>
            </a:pPr>
            <a:r>
              <a:rPr lang="en-IN" sz="2800" i="0" dirty="0">
                <a:solidFill>
                  <a:srgbClr val="202124"/>
                </a:solidFill>
                <a:effectLst/>
              </a:rPr>
              <a:t>A data type is a classification of data which tells the compiler or interpreter how the programmer intends to use the data. </a:t>
            </a:r>
          </a:p>
          <a:p>
            <a:pPr>
              <a:lnSpc>
                <a:spcPct val="100000"/>
              </a:lnSpc>
              <a:spcAft>
                <a:spcPts val="1200"/>
              </a:spcAft>
            </a:pPr>
            <a:r>
              <a:rPr lang="en-IN" sz="2800" dirty="0">
                <a:solidFill>
                  <a:schemeClr val="tx1"/>
                </a:solidFill>
              </a:rPr>
              <a:t>The type of a variable determines how much space it occupies in storage and how the bit pattern stored is interpreted.</a:t>
            </a:r>
          </a:p>
          <a:p>
            <a:pPr>
              <a:lnSpc>
                <a:spcPct val="100000"/>
              </a:lnSpc>
              <a:spcAft>
                <a:spcPts val="1200"/>
              </a:spcAft>
            </a:pPr>
            <a:r>
              <a:rPr lang="en-IN" sz="2800" dirty="0">
                <a:solidFill>
                  <a:schemeClr val="tx1"/>
                </a:solidFill>
              </a:rPr>
              <a:t>Once we define a variable with some datatype then we cannot change the datatype of that variable.</a:t>
            </a:r>
          </a:p>
        </p:txBody>
      </p:sp>
    </p:spTree>
    <p:extLst>
      <p:ext uri="{BB962C8B-B14F-4D97-AF65-F5344CB8AC3E}">
        <p14:creationId xmlns:p14="http://schemas.microsoft.com/office/powerpoint/2010/main" val="1120745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3A7D-2304-48A0-9846-95FD17EEE62D}"/>
              </a:ext>
            </a:extLst>
          </p:cNvPr>
          <p:cNvSpPr>
            <a:spLocks noGrp="1"/>
          </p:cNvSpPr>
          <p:nvPr>
            <p:ph type="title"/>
          </p:nvPr>
        </p:nvSpPr>
        <p:spPr/>
        <p:txBody>
          <a:bodyPr/>
          <a:lstStyle/>
          <a:p>
            <a:pPr algn="ctr"/>
            <a:r>
              <a:rPr lang="en-IN" b="1" dirty="0"/>
              <a:t>Data types</a:t>
            </a:r>
          </a:p>
        </p:txBody>
      </p:sp>
      <p:graphicFrame>
        <p:nvGraphicFramePr>
          <p:cNvPr id="8" name="Content Placeholder 7">
            <a:extLst>
              <a:ext uri="{FF2B5EF4-FFF2-40B4-BE49-F238E27FC236}">
                <a16:creationId xmlns:a16="http://schemas.microsoft.com/office/drawing/2014/main" id="{FA7DABD0-977E-FA51-384D-8B9277B4AF74}"/>
              </a:ext>
            </a:extLst>
          </p:cNvPr>
          <p:cNvGraphicFramePr>
            <a:graphicFrameLocks noGrp="1"/>
          </p:cNvGraphicFramePr>
          <p:nvPr>
            <p:ph idx="1"/>
            <p:extLst>
              <p:ext uri="{D42A27DB-BD31-4B8C-83A1-F6EECF244321}">
                <p14:modId xmlns:p14="http://schemas.microsoft.com/office/powerpoint/2010/main" val="1567220442"/>
              </p:ext>
            </p:extLst>
          </p:nvPr>
        </p:nvGraphicFramePr>
        <p:xfrm>
          <a:off x="3868738" y="1628775"/>
          <a:ext cx="7315200" cy="3552824"/>
        </p:xfrm>
        <a:graphic>
          <a:graphicData uri="http://schemas.openxmlformats.org/drawingml/2006/table">
            <a:tbl>
              <a:tblPr/>
              <a:tblGrid>
                <a:gridCol w="3657600">
                  <a:extLst>
                    <a:ext uri="{9D8B030D-6E8A-4147-A177-3AD203B41FA5}">
                      <a16:colId xmlns:a16="http://schemas.microsoft.com/office/drawing/2014/main" val="3854476208"/>
                    </a:ext>
                  </a:extLst>
                </a:gridCol>
                <a:gridCol w="3657600">
                  <a:extLst>
                    <a:ext uri="{9D8B030D-6E8A-4147-A177-3AD203B41FA5}">
                      <a16:colId xmlns:a16="http://schemas.microsoft.com/office/drawing/2014/main" val="4149935969"/>
                    </a:ext>
                  </a:extLst>
                </a:gridCol>
              </a:tblGrid>
              <a:tr h="808556">
                <a:tc>
                  <a:txBody>
                    <a:bodyPr/>
                    <a:lstStyle/>
                    <a:p>
                      <a:pPr algn="l" fontAlgn="t"/>
                      <a:r>
                        <a:rPr lang="en-IN" sz="1300">
                          <a:solidFill>
                            <a:srgbClr val="000000"/>
                          </a:solidFill>
                          <a:effectLst/>
                          <a:latin typeface="times new roman" panose="02020603050405020304" pitchFamily="18" charset="0"/>
                        </a:rPr>
                        <a:t>Types</a:t>
                      </a:r>
                    </a:p>
                  </a:txBody>
                  <a:tcPr marL="82528" marR="82528" marT="82528" marB="82528">
                    <a:lnL w="9525" cap="flat" cmpd="sng" algn="ctr">
                      <a:solidFill>
                        <a:srgbClr val="30B6E7"/>
                      </a:solidFill>
                      <a:prstDash val="solid"/>
                      <a:round/>
                      <a:headEnd type="none" w="med" len="med"/>
                      <a:tailEnd type="none" w="med" len="med"/>
                    </a:lnL>
                    <a:lnR w="9525" cap="flat" cmpd="sng" algn="ctr">
                      <a:solidFill>
                        <a:srgbClr val="30B6E7"/>
                      </a:solidFill>
                      <a:prstDash val="solid"/>
                      <a:round/>
                      <a:headEnd type="none" w="med" len="med"/>
                      <a:tailEnd type="none" w="med" len="med"/>
                    </a:lnR>
                    <a:lnT w="9525" cap="flat" cmpd="sng" algn="ctr">
                      <a:solidFill>
                        <a:srgbClr val="30B6E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Data Types</a:t>
                      </a:r>
                    </a:p>
                  </a:txBody>
                  <a:tcPr marL="82528" marR="82528" marT="82528" marB="82528">
                    <a:lnL w="9525" cap="flat" cmpd="sng" algn="ctr">
                      <a:solidFill>
                        <a:srgbClr val="30B6E7"/>
                      </a:solidFill>
                      <a:prstDash val="solid"/>
                      <a:round/>
                      <a:headEnd type="none" w="med" len="med"/>
                      <a:tailEnd type="none" w="med" len="med"/>
                    </a:lnL>
                    <a:lnR w="9525" cap="flat" cmpd="sng" algn="ctr">
                      <a:solidFill>
                        <a:srgbClr val="30B6E7"/>
                      </a:solidFill>
                      <a:prstDash val="solid"/>
                      <a:round/>
                      <a:headEnd type="none" w="med" len="med"/>
                      <a:tailEnd type="none" w="med" len="med"/>
                    </a:lnR>
                    <a:lnT w="9525" cap="flat" cmpd="sng" algn="ctr">
                      <a:solidFill>
                        <a:srgbClr val="30B6E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11241990"/>
                  </a:ext>
                </a:extLst>
              </a:tr>
              <a:tr h="686067">
                <a:tc>
                  <a:txBody>
                    <a:bodyPr/>
                    <a:lstStyle/>
                    <a:p>
                      <a:pPr algn="just" fontAlgn="t"/>
                      <a:r>
                        <a:rPr lang="en-IN" sz="1300" dirty="0">
                          <a:solidFill>
                            <a:srgbClr val="333333"/>
                          </a:solidFill>
                          <a:effectLst/>
                          <a:latin typeface="inter-regular"/>
                        </a:rPr>
                        <a:t>Primary(fundamental) Data Type</a:t>
                      </a:r>
                    </a:p>
                  </a:txBody>
                  <a:tcPr marL="55019" marR="55019" marT="55019" marB="550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int, char, float, double</a:t>
                      </a:r>
                    </a:p>
                  </a:txBody>
                  <a:tcPr marL="55019" marR="55019" marT="55019" marB="550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26951532"/>
                  </a:ext>
                </a:extLst>
              </a:tr>
              <a:tr h="686067">
                <a:tc>
                  <a:txBody>
                    <a:bodyPr/>
                    <a:lstStyle/>
                    <a:p>
                      <a:pPr algn="just" fontAlgn="t"/>
                      <a:r>
                        <a:rPr lang="en-IN" sz="1300">
                          <a:solidFill>
                            <a:srgbClr val="333333"/>
                          </a:solidFill>
                          <a:effectLst/>
                          <a:latin typeface="inter-regular"/>
                        </a:rPr>
                        <a:t>Derived Data Type</a:t>
                      </a:r>
                    </a:p>
                  </a:txBody>
                  <a:tcPr marL="55019" marR="55019" marT="55019" marB="550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dirty="0">
                          <a:solidFill>
                            <a:srgbClr val="333333"/>
                          </a:solidFill>
                          <a:effectLst/>
                          <a:latin typeface="inter-regular"/>
                        </a:rPr>
                        <a:t>array, pointer</a:t>
                      </a:r>
                    </a:p>
                  </a:txBody>
                  <a:tcPr marL="55019" marR="55019" marT="55019" marB="550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08471176"/>
                  </a:ext>
                </a:extLst>
              </a:tr>
              <a:tr h="686067">
                <a:tc>
                  <a:txBody>
                    <a:bodyPr/>
                    <a:lstStyle/>
                    <a:p>
                      <a:pPr algn="just" fontAlgn="t"/>
                      <a:r>
                        <a:rPr lang="en-IN" sz="1300" dirty="0">
                          <a:solidFill>
                            <a:srgbClr val="333333"/>
                          </a:solidFill>
                          <a:effectLst/>
                          <a:latin typeface="inter-regular"/>
                        </a:rPr>
                        <a:t>User defined Data Type</a:t>
                      </a:r>
                    </a:p>
                  </a:txBody>
                  <a:tcPr marL="55019" marR="55019" marT="55019" marB="550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dirty="0" err="1">
                          <a:solidFill>
                            <a:srgbClr val="333333"/>
                          </a:solidFill>
                          <a:effectLst/>
                          <a:latin typeface="inter-regular"/>
                        </a:rPr>
                        <a:t>enum</a:t>
                      </a:r>
                      <a:r>
                        <a:rPr lang="en-IN" sz="1300" dirty="0">
                          <a:solidFill>
                            <a:srgbClr val="333333"/>
                          </a:solidFill>
                          <a:effectLst/>
                          <a:latin typeface="inter-regular"/>
                        </a:rPr>
                        <a:t>, structure, union</a:t>
                      </a:r>
                    </a:p>
                  </a:txBody>
                  <a:tcPr marL="55019" marR="55019" marT="55019" marB="550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4211859"/>
                  </a:ext>
                </a:extLst>
              </a:tr>
              <a:tr h="686067">
                <a:tc>
                  <a:txBody>
                    <a:bodyPr/>
                    <a:lstStyle/>
                    <a:p>
                      <a:pPr algn="just" fontAlgn="t"/>
                      <a:r>
                        <a:rPr lang="en-IN" sz="1300">
                          <a:solidFill>
                            <a:srgbClr val="333333"/>
                          </a:solidFill>
                          <a:effectLst/>
                          <a:latin typeface="inter-regular"/>
                        </a:rPr>
                        <a:t>Void Data Type</a:t>
                      </a:r>
                    </a:p>
                  </a:txBody>
                  <a:tcPr marL="55019" marR="55019" marT="55019" marB="550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dirty="0">
                          <a:solidFill>
                            <a:srgbClr val="333333"/>
                          </a:solidFill>
                          <a:effectLst/>
                          <a:latin typeface="inter-regular"/>
                        </a:rPr>
                        <a:t>void</a:t>
                      </a:r>
                    </a:p>
                  </a:txBody>
                  <a:tcPr marL="55019" marR="55019" marT="55019" marB="550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63393824"/>
                  </a:ext>
                </a:extLst>
              </a:tr>
            </a:tbl>
          </a:graphicData>
        </a:graphic>
      </p:graphicFrame>
    </p:spTree>
    <p:extLst>
      <p:ext uri="{BB962C8B-B14F-4D97-AF65-F5344CB8AC3E}">
        <p14:creationId xmlns:p14="http://schemas.microsoft.com/office/powerpoint/2010/main" val="1320041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Data types</a:t>
            </a:r>
            <a:endParaRPr lang="en-US" b="1" dirty="0"/>
          </a:p>
        </p:txBody>
      </p:sp>
      <p:sp>
        <p:nvSpPr>
          <p:cNvPr id="3" name="Content Placeholder 2"/>
          <p:cNvSpPr>
            <a:spLocks noGrp="1"/>
          </p:cNvSpPr>
          <p:nvPr>
            <p:ph idx="1"/>
          </p:nvPr>
        </p:nvSpPr>
        <p:spPr>
          <a:xfrm>
            <a:off x="3610303" y="331077"/>
            <a:ext cx="7835464" cy="567558"/>
          </a:xfrm>
        </p:spPr>
        <p:txBody>
          <a:bodyPr/>
          <a:lstStyle/>
          <a:p>
            <a:r>
              <a:rPr lang="en-IN" sz="3200" dirty="0">
                <a:latin typeface="+mj-lt"/>
              </a:rPr>
              <a:t>  </a:t>
            </a:r>
            <a:r>
              <a:rPr lang="en-IN" sz="2800" b="1" dirty="0">
                <a:solidFill>
                  <a:schemeClr val="tx1"/>
                </a:solidFill>
                <a:latin typeface="+mj-lt"/>
              </a:rPr>
              <a:t>C language supports 4 fundamental data types </a:t>
            </a:r>
            <a:endParaRPr lang="en-IN" sz="3200" b="1" dirty="0">
              <a:solidFill>
                <a:schemeClr val="tx1"/>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754975194"/>
              </p:ext>
            </p:extLst>
          </p:nvPr>
        </p:nvGraphicFramePr>
        <p:xfrm>
          <a:off x="3850385" y="898635"/>
          <a:ext cx="7595382" cy="5608320"/>
        </p:xfrm>
        <a:graphic>
          <a:graphicData uri="http://schemas.openxmlformats.org/drawingml/2006/table">
            <a:tbl>
              <a:tblPr firstRow="1" bandRow="1">
                <a:tableStyleId>{BC89EF96-8CEA-46FF-86C4-4CE0E7609802}</a:tableStyleId>
              </a:tblPr>
              <a:tblGrid>
                <a:gridCol w="1599028">
                  <a:extLst>
                    <a:ext uri="{9D8B030D-6E8A-4147-A177-3AD203B41FA5}">
                      <a16:colId xmlns:a16="http://schemas.microsoft.com/office/drawing/2014/main" val="20000"/>
                    </a:ext>
                  </a:extLst>
                </a:gridCol>
                <a:gridCol w="2238639">
                  <a:extLst>
                    <a:ext uri="{9D8B030D-6E8A-4147-A177-3AD203B41FA5}">
                      <a16:colId xmlns:a16="http://schemas.microsoft.com/office/drawing/2014/main" val="20001"/>
                    </a:ext>
                  </a:extLst>
                </a:gridCol>
                <a:gridCol w="1119319">
                  <a:extLst>
                    <a:ext uri="{9D8B030D-6E8A-4147-A177-3AD203B41FA5}">
                      <a16:colId xmlns:a16="http://schemas.microsoft.com/office/drawing/2014/main" val="20002"/>
                    </a:ext>
                  </a:extLst>
                </a:gridCol>
                <a:gridCol w="2638396">
                  <a:extLst>
                    <a:ext uri="{9D8B030D-6E8A-4147-A177-3AD203B41FA5}">
                      <a16:colId xmlns:a16="http://schemas.microsoft.com/office/drawing/2014/main" val="20003"/>
                    </a:ext>
                  </a:extLst>
                </a:gridCol>
              </a:tblGrid>
              <a:tr h="1097589">
                <a:tc>
                  <a:txBody>
                    <a:bodyPr/>
                    <a:lstStyle/>
                    <a:p>
                      <a:pPr algn="ctr"/>
                      <a:r>
                        <a:rPr lang="en-IN" sz="2600" b="1" dirty="0"/>
                        <a:t>Type</a:t>
                      </a:r>
                    </a:p>
                  </a:txBody>
                  <a:tcPr/>
                </a:tc>
                <a:tc>
                  <a:txBody>
                    <a:bodyPr/>
                    <a:lstStyle/>
                    <a:p>
                      <a:pPr algn="ctr"/>
                      <a:r>
                        <a:rPr lang="en-IN" sz="2600" b="1" dirty="0"/>
                        <a:t>Purpose</a:t>
                      </a:r>
                    </a:p>
                  </a:txBody>
                  <a:tcPr/>
                </a:tc>
                <a:tc>
                  <a:txBody>
                    <a:bodyPr/>
                    <a:lstStyle/>
                    <a:p>
                      <a:pPr algn="ctr"/>
                      <a:r>
                        <a:rPr lang="en-IN" sz="2600" b="1" dirty="0"/>
                        <a:t>Size (Bytes)</a:t>
                      </a:r>
                    </a:p>
                  </a:txBody>
                  <a:tcPr/>
                </a:tc>
                <a:tc>
                  <a:txBody>
                    <a:bodyPr/>
                    <a:lstStyle/>
                    <a:p>
                      <a:pPr algn="ctr"/>
                      <a:r>
                        <a:rPr lang="en-IN" sz="2600" b="1" dirty="0"/>
                        <a:t>Range of values</a:t>
                      </a:r>
                    </a:p>
                  </a:txBody>
                  <a:tcPr/>
                </a:tc>
                <a:extLst>
                  <a:ext uri="{0D108BD9-81ED-4DB2-BD59-A6C34878D82A}">
                    <a16:rowId xmlns:a16="http://schemas.microsoft.com/office/drawing/2014/main" val="10000"/>
                  </a:ext>
                </a:extLst>
              </a:tr>
              <a:tr h="757859">
                <a:tc>
                  <a:txBody>
                    <a:bodyPr/>
                    <a:lstStyle/>
                    <a:p>
                      <a:pPr algn="ctr"/>
                      <a:r>
                        <a:rPr lang="en-IN" sz="2600" b="1" dirty="0"/>
                        <a:t>int</a:t>
                      </a:r>
                    </a:p>
                  </a:txBody>
                  <a:tcPr/>
                </a:tc>
                <a:tc>
                  <a:txBody>
                    <a:bodyPr/>
                    <a:lstStyle/>
                    <a:p>
                      <a:r>
                        <a:rPr lang="en-IN" sz="2600" dirty="0"/>
                        <a:t>For</a:t>
                      </a:r>
                      <a:r>
                        <a:rPr lang="en-IN" sz="2600" baseline="0" dirty="0"/>
                        <a:t> storing integers</a:t>
                      </a:r>
                      <a:endParaRPr lang="en-IN" sz="2600" dirty="0"/>
                    </a:p>
                  </a:txBody>
                  <a:tcPr/>
                </a:tc>
                <a:tc>
                  <a:txBody>
                    <a:bodyPr/>
                    <a:lstStyle/>
                    <a:p>
                      <a:pPr marL="0" algn="l" defTabSz="914400" rtl="0" eaLnBrk="1" latinLnBrk="0" hangingPunct="1"/>
                      <a:r>
                        <a:rPr lang="en-IN" sz="2600" kern="1200" dirty="0">
                          <a:solidFill>
                            <a:schemeClr val="dk1"/>
                          </a:solidFill>
                        </a:rPr>
                        <a:t>2 or 4</a:t>
                      </a:r>
                      <a:endParaRPr lang="en-IN" sz="26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sz="2600" dirty="0"/>
                        <a:t>-32768 to 32767</a:t>
                      </a:r>
                    </a:p>
                    <a:p>
                      <a:r>
                        <a:rPr lang="en-IN" sz="2600" dirty="0"/>
                        <a:t>(for 2 bytes)</a:t>
                      </a:r>
                      <a:endParaRPr lang="en-IN"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57859">
                <a:tc>
                  <a:txBody>
                    <a:bodyPr/>
                    <a:lstStyle/>
                    <a:p>
                      <a:pPr algn="ctr"/>
                      <a:r>
                        <a:rPr lang="en-IN" sz="2600" b="1" dirty="0"/>
                        <a:t>float</a:t>
                      </a:r>
                    </a:p>
                  </a:txBody>
                  <a:tcPr/>
                </a:tc>
                <a:tc>
                  <a:txBody>
                    <a:bodyPr/>
                    <a:lstStyle/>
                    <a:p>
                      <a:r>
                        <a:rPr lang="en-IN" sz="2600" dirty="0"/>
                        <a:t>For</a:t>
                      </a:r>
                      <a:r>
                        <a:rPr lang="en-IN" sz="2600" baseline="0" dirty="0"/>
                        <a:t> storing real numbers</a:t>
                      </a:r>
                      <a:endParaRPr lang="en-IN" sz="2600" dirty="0"/>
                    </a:p>
                  </a:txBody>
                  <a:tcPr/>
                </a:tc>
                <a:tc>
                  <a:txBody>
                    <a:bodyPr/>
                    <a:lstStyle/>
                    <a:p>
                      <a:pPr marL="0" algn="l" defTabSz="914400" rtl="0" eaLnBrk="1" latinLnBrk="0" hangingPunct="1"/>
                      <a:r>
                        <a:rPr lang="en-IN" sz="2600" kern="1200" dirty="0">
                          <a:solidFill>
                            <a:schemeClr val="dk1"/>
                          </a:solidFill>
                        </a:rPr>
                        <a:t>4</a:t>
                      </a:r>
                      <a:endParaRPr lang="en-IN" sz="26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sz="2600" dirty="0"/>
                        <a:t>3.4e-38 to</a:t>
                      </a:r>
                      <a:r>
                        <a:rPr lang="en-IN" sz="2600" baseline="0" dirty="0"/>
                        <a:t> 3.4e+38</a:t>
                      </a:r>
                      <a:endParaRPr lang="en-IN"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437318">
                <a:tc>
                  <a:txBody>
                    <a:bodyPr/>
                    <a:lstStyle/>
                    <a:p>
                      <a:pPr algn="ctr"/>
                      <a:r>
                        <a:rPr lang="en-IN" sz="2600" b="1" dirty="0"/>
                        <a:t>double</a:t>
                      </a:r>
                    </a:p>
                  </a:txBody>
                  <a:tcPr/>
                </a:tc>
                <a:tc>
                  <a:txBody>
                    <a:bodyPr/>
                    <a:lstStyle/>
                    <a:p>
                      <a:r>
                        <a:rPr lang="en-IN" sz="2600" dirty="0"/>
                        <a:t>For storing double precision floating</a:t>
                      </a:r>
                    </a:p>
                  </a:txBody>
                  <a:tcPr/>
                </a:tc>
                <a:tc>
                  <a:txBody>
                    <a:bodyPr/>
                    <a:lstStyle/>
                    <a:p>
                      <a:pPr marL="0" algn="l" defTabSz="914400" rtl="0" eaLnBrk="1" latinLnBrk="0" hangingPunct="1"/>
                      <a:r>
                        <a:rPr lang="en-IN" sz="2600" kern="1200" dirty="0">
                          <a:solidFill>
                            <a:schemeClr val="dk1"/>
                          </a:solidFill>
                        </a:rPr>
                        <a:t>8</a:t>
                      </a:r>
                      <a:endParaRPr lang="en-IN" sz="26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sz="2600" dirty="0"/>
                        <a:t>1.7e-308 to 1.7e+308</a:t>
                      </a:r>
                      <a:endParaRPr lang="en-IN"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757859">
                <a:tc>
                  <a:txBody>
                    <a:bodyPr/>
                    <a:lstStyle/>
                    <a:p>
                      <a:pPr algn="ctr"/>
                      <a:r>
                        <a:rPr lang="en-IN" sz="2600" b="1" dirty="0"/>
                        <a:t>char</a:t>
                      </a:r>
                    </a:p>
                  </a:txBody>
                  <a:tcPr/>
                </a:tc>
                <a:tc>
                  <a:txBody>
                    <a:bodyPr/>
                    <a:lstStyle/>
                    <a:p>
                      <a:r>
                        <a:rPr lang="en-IN" sz="2600" dirty="0"/>
                        <a:t>for storing character</a:t>
                      </a:r>
                      <a:r>
                        <a:rPr lang="en-IN" sz="2600" baseline="0" dirty="0"/>
                        <a:t>s</a:t>
                      </a:r>
                      <a:endParaRPr lang="en-IN" sz="2600" dirty="0"/>
                    </a:p>
                  </a:txBody>
                  <a:tcPr/>
                </a:tc>
                <a:tc>
                  <a:txBody>
                    <a:bodyPr/>
                    <a:lstStyle/>
                    <a:p>
                      <a:pPr marL="0" algn="l" defTabSz="914400" rtl="0" eaLnBrk="1" latinLnBrk="0" hangingPunct="1"/>
                      <a:r>
                        <a:rPr lang="en-IN" sz="2600" kern="1200" dirty="0">
                          <a:solidFill>
                            <a:schemeClr val="dk1"/>
                          </a:solidFill>
                        </a:rPr>
                        <a:t>1</a:t>
                      </a:r>
                      <a:endParaRPr lang="en-IN" sz="26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sz="2600" dirty="0"/>
                        <a:t>-128 to 127</a:t>
                      </a:r>
                      <a:endParaRPr lang="en-IN"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Data types</a:t>
            </a:r>
            <a:endParaRPr lang="en-US" b="1" dirty="0"/>
          </a:p>
        </p:txBody>
      </p:sp>
      <p:sp>
        <p:nvSpPr>
          <p:cNvPr id="3" name="Content Placeholder 2"/>
          <p:cNvSpPr>
            <a:spLocks noGrp="1"/>
          </p:cNvSpPr>
          <p:nvPr>
            <p:ph idx="1"/>
          </p:nvPr>
        </p:nvSpPr>
        <p:spPr>
          <a:xfrm>
            <a:off x="3405352" y="442443"/>
            <a:ext cx="9067800" cy="905706"/>
          </a:xfrm>
        </p:spPr>
        <p:txBody>
          <a:bodyPr/>
          <a:lstStyle/>
          <a:p>
            <a:pPr marL="630238" indent="-361950"/>
            <a:r>
              <a:rPr lang="en-IN" sz="3200" b="1" dirty="0">
                <a:solidFill>
                  <a:schemeClr val="tx1"/>
                </a:solidFill>
                <a:latin typeface="+mj-lt"/>
              </a:rPr>
              <a:t>Some other data types :</a:t>
            </a:r>
          </a:p>
          <a:p>
            <a:pPr marL="0" indent="0">
              <a:buNone/>
            </a:pPr>
            <a:endParaRPr lang="en-IN" sz="32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484022052"/>
              </p:ext>
            </p:extLst>
          </p:nvPr>
        </p:nvGraphicFramePr>
        <p:xfrm>
          <a:off x="3823501" y="1123837"/>
          <a:ext cx="7685328" cy="5077146"/>
        </p:xfrm>
        <a:graphic>
          <a:graphicData uri="http://schemas.openxmlformats.org/drawingml/2006/table">
            <a:tbl>
              <a:tblPr firstRow="1" bandRow="1">
                <a:tableStyleId>{BC89EF96-8CEA-46FF-86C4-4CE0E7609802}</a:tableStyleId>
              </a:tblPr>
              <a:tblGrid>
                <a:gridCol w="1899382">
                  <a:extLst>
                    <a:ext uri="{9D8B030D-6E8A-4147-A177-3AD203B41FA5}">
                      <a16:colId xmlns:a16="http://schemas.microsoft.com/office/drawing/2014/main" val="20000"/>
                    </a:ext>
                  </a:extLst>
                </a:gridCol>
                <a:gridCol w="1430983">
                  <a:extLst>
                    <a:ext uri="{9D8B030D-6E8A-4147-A177-3AD203B41FA5}">
                      <a16:colId xmlns:a16="http://schemas.microsoft.com/office/drawing/2014/main" val="20001"/>
                    </a:ext>
                  </a:extLst>
                </a:gridCol>
                <a:gridCol w="4354963">
                  <a:extLst>
                    <a:ext uri="{9D8B030D-6E8A-4147-A177-3AD203B41FA5}">
                      <a16:colId xmlns:a16="http://schemas.microsoft.com/office/drawing/2014/main" val="20002"/>
                    </a:ext>
                  </a:extLst>
                </a:gridCol>
              </a:tblGrid>
              <a:tr h="548814">
                <a:tc>
                  <a:txBody>
                    <a:bodyPr/>
                    <a:lstStyle/>
                    <a:p>
                      <a:pPr algn="ctr"/>
                      <a:r>
                        <a:rPr lang="en-IN" sz="2400" dirty="0"/>
                        <a:t>Type</a:t>
                      </a:r>
                    </a:p>
                  </a:txBody>
                  <a:tcPr/>
                </a:tc>
                <a:tc>
                  <a:txBody>
                    <a:bodyPr/>
                    <a:lstStyle/>
                    <a:p>
                      <a:pPr algn="ctr"/>
                      <a:r>
                        <a:rPr lang="en-IN" sz="2400" dirty="0"/>
                        <a:t>Size (Bytes)</a:t>
                      </a:r>
                    </a:p>
                  </a:txBody>
                  <a:tcPr/>
                </a:tc>
                <a:tc>
                  <a:txBody>
                    <a:bodyPr/>
                    <a:lstStyle/>
                    <a:p>
                      <a:pPr algn="ctr"/>
                      <a:r>
                        <a:rPr lang="en-IN" sz="2400" dirty="0"/>
                        <a:t>Range of values</a:t>
                      </a:r>
                    </a:p>
                  </a:txBody>
                  <a:tcPr/>
                </a:tc>
                <a:extLst>
                  <a:ext uri="{0D108BD9-81ED-4DB2-BD59-A6C34878D82A}">
                    <a16:rowId xmlns:a16="http://schemas.microsoft.com/office/drawing/2014/main" val="10000"/>
                  </a:ext>
                </a:extLst>
              </a:tr>
              <a:tr h="541938">
                <a:tc>
                  <a:txBody>
                    <a:bodyPr/>
                    <a:lstStyle/>
                    <a:p>
                      <a:pPr algn="ctr"/>
                      <a:r>
                        <a:rPr lang="en-IN" sz="2800" dirty="0"/>
                        <a:t>short</a:t>
                      </a:r>
                    </a:p>
                  </a:txBody>
                  <a:tcPr/>
                </a:tc>
                <a:tc>
                  <a:txBody>
                    <a:bodyPr/>
                    <a:lstStyle/>
                    <a:p>
                      <a:pPr algn="ctr"/>
                      <a:r>
                        <a:rPr lang="en-IN" sz="2800" dirty="0"/>
                        <a:t>2</a:t>
                      </a:r>
                      <a:endParaRPr lang="en-IN" sz="2800" dirty="0">
                        <a:latin typeface="Times New Roman" panose="02020603050405020304" pitchFamily="18" charset="0"/>
                        <a:cs typeface="Times New Roman" panose="02020603050405020304" pitchFamily="18" charset="0"/>
                      </a:endParaRPr>
                    </a:p>
                  </a:txBody>
                  <a:tcPr/>
                </a:tc>
                <a:tc>
                  <a:txBody>
                    <a:bodyPr/>
                    <a:lstStyle/>
                    <a:p>
                      <a:pPr algn="l"/>
                      <a:r>
                        <a:rPr lang="en-IN" sz="2800" dirty="0"/>
                        <a:t>-32768 to 32767</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77608">
                <a:tc>
                  <a:txBody>
                    <a:bodyPr/>
                    <a:lstStyle/>
                    <a:p>
                      <a:pPr algn="ctr"/>
                      <a:r>
                        <a:rPr lang="en-IN" sz="2800" dirty="0"/>
                        <a:t>long</a:t>
                      </a:r>
                    </a:p>
                  </a:txBody>
                  <a:tcPr/>
                </a:tc>
                <a:tc>
                  <a:txBody>
                    <a:bodyPr/>
                    <a:lstStyle/>
                    <a:p>
                      <a:pPr algn="ctr"/>
                      <a:r>
                        <a:rPr lang="en-IN" sz="2800" dirty="0"/>
                        <a:t>4</a:t>
                      </a:r>
                      <a:endParaRPr lang="en-IN" sz="2800" dirty="0">
                        <a:latin typeface="Times New Roman" panose="02020603050405020304" pitchFamily="18" charset="0"/>
                        <a:cs typeface="Times New Roman" panose="02020603050405020304" pitchFamily="18" charset="0"/>
                      </a:endParaRPr>
                    </a:p>
                  </a:txBody>
                  <a:tcPr/>
                </a:tc>
                <a:tc>
                  <a:txBody>
                    <a:bodyPr/>
                    <a:lstStyle/>
                    <a:p>
                      <a:pPr algn="l"/>
                      <a:r>
                        <a:rPr lang="en-IN" sz="2800" dirty="0"/>
                        <a:t>-2147483948</a:t>
                      </a:r>
                      <a:r>
                        <a:rPr lang="en-IN" sz="2800" baseline="0" dirty="0"/>
                        <a:t> to </a:t>
                      </a:r>
                      <a:r>
                        <a:rPr lang="en-IN" sz="2800" dirty="0"/>
                        <a:t>2147483947</a:t>
                      </a:r>
                      <a:r>
                        <a:rPr lang="en-IN" sz="2800" baseline="0" dirty="0"/>
                        <a:t> </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877608">
                <a:tc>
                  <a:txBody>
                    <a:bodyPr/>
                    <a:lstStyle/>
                    <a:p>
                      <a:pPr algn="ctr"/>
                      <a:r>
                        <a:rPr lang="en-IN" sz="2800" dirty="0"/>
                        <a:t>unsigned char</a:t>
                      </a:r>
                    </a:p>
                  </a:txBody>
                  <a:tcPr/>
                </a:tc>
                <a:tc>
                  <a:txBody>
                    <a:bodyPr/>
                    <a:lstStyle/>
                    <a:p>
                      <a:pPr algn="ctr"/>
                      <a:r>
                        <a:rPr lang="en-IN" sz="2800" dirty="0"/>
                        <a:t>1</a:t>
                      </a:r>
                      <a:endParaRPr lang="en-IN" sz="2800" dirty="0">
                        <a:latin typeface="Times New Roman" panose="02020603050405020304" pitchFamily="18" charset="0"/>
                        <a:cs typeface="Times New Roman" panose="02020603050405020304" pitchFamily="18" charset="0"/>
                      </a:endParaRPr>
                    </a:p>
                  </a:txBody>
                  <a:tcPr/>
                </a:tc>
                <a:tc>
                  <a:txBody>
                    <a:bodyPr/>
                    <a:lstStyle/>
                    <a:p>
                      <a:pPr algn="l"/>
                      <a:r>
                        <a:rPr lang="en-IN" sz="2800" dirty="0"/>
                        <a:t>0</a:t>
                      </a:r>
                      <a:r>
                        <a:rPr lang="en-IN" sz="2800" baseline="0" dirty="0"/>
                        <a:t> to 255</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877608">
                <a:tc>
                  <a:txBody>
                    <a:bodyPr/>
                    <a:lstStyle/>
                    <a:p>
                      <a:pPr algn="ctr"/>
                      <a:r>
                        <a:rPr lang="en-IN" sz="2800" dirty="0"/>
                        <a:t>unsigned </a:t>
                      </a:r>
                      <a:r>
                        <a:rPr lang="en-IN" sz="2800" dirty="0" err="1"/>
                        <a:t>int</a:t>
                      </a:r>
                      <a:endParaRPr lang="en-IN" sz="2800" dirty="0"/>
                    </a:p>
                  </a:txBody>
                  <a:tcPr/>
                </a:tc>
                <a:tc>
                  <a:txBody>
                    <a:bodyPr/>
                    <a:lstStyle/>
                    <a:p>
                      <a:pPr algn="ctr"/>
                      <a:r>
                        <a:rPr lang="en-IN" sz="2800" dirty="0"/>
                        <a:t>2</a:t>
                      </a:r>
                      <a:endParaRPr lang="en-IN" sz="2800" dirty="0">
                        <a:latin typeface="Times New Roman" panose="02020603050405020304" pitchFamily="18" charset="0"/>
                        <a:cs typeface="Times New Roman" panose="02020603050405020304" pitchFamily="18" charset="0"/>
                      </a:endParaRPr>
                    </a:p>
                  </a:txBody>
                  <a:tcPr/>
                </a:tc>
                <a:tc>
                  <a:txBody>
                    <a:bodyPr/>
                    <a:lstStyle/>
                    <a:p>
                      <a:pPr algn="l"/>
                      <a:r>
                        <a:rPr lang="en-IN" sz="2800" dirty="0"/>
                        <a:t>0 to 65535</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877608">
                <a:tc>
                  <a:txBody>
                    <a:bodyPr/>
                    <a:lstStyle/>
                    <a:p>
                      <a:pPr algn="ctr"/>
                      <a:r>
                        <a:rPr lang="en-IN" sz="2800" dirty="0"/>
                        <a:t>unsigned</a:t>
                      </a:r>
                      <a:r>
                        <a:rPr lang="en-IN" sz="2800" baseline="0" dirty="0"/>
                        <a:t> long</a:t>
                      </a:r>
                      <a:endParaRPr lang="en-IN" sz="2800" dirty="0"/>
                    </a:p>
                  </a:txBody>
                  <a:tcPr/>
                </a:tc>
                <a:tc>
                  <a:txBody>
                    <a:bodyPr/>
                    <a:lstStyle/>
                    <a:p>
                      <a:pPr algn="ctr"/>
                      <a:r>
                        <a:rPr lang="en-IN" sz="2800" dirty="0"/>
                        <a:t>4</a:t>
                      </a:r>
                      <a:endParaRPr lang="en-IN" sz="2800" dirty="0">
                        <a:latin typeface="Times New Roman" panose="02020603050405020304" pitchFamily="18" charset="0"/>
                        <a:cs typeface="Times New Roman" panose="02020603050405020304" pitchFamily="18" charset="0"/>
                      </a:endParaRPr>
                    </a:p>
                  </a:txBody>
                  <a:tcPr/>
                </a:tc>
                <a:tc>
                  <a:txBody>
                    <a:bodyPr/>
                    <a:lstStyle/>
                    <a:p>
                      <a:pPr algn="l"/>
                      <a:r>
                        <a:rPr lang="en-IN" sz="2800" dirty="0"/>
                        <a:t>0 to 4294967295</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2433-F917-4BD7-A64F-18DFCE53210A}"/>
              </a:ext>
            </a:extLst>
          </p:cNvPr>
          <p:cNvSpPr>
            <a:spLocks noGrp="1"/>
          </p:cNvSpPr>
          <p:nvPr>
            <p:ph type="title"/>
          </p:nvPr>
        </p:nvSpPr>
        <p:spPr/>
        <p:txBody>
          <a:bodyPr/>
          <a:lstStyle/>
          <a:p>
            <a:pPr algn="ctr"/>
            <a:r>
              <a:rPr lang="en-IN" b="1" dirty="0"/>
              <a:t>C Tokens</a:t>
            </a:r>
            <a:endParaRPr lang="en-IN" dirty="0"/>
          </a:p>
        </p:txBody>
      </p:sp>
      <p:sp>
        <p:nvSpPr>
          <p:cNvPr id="3" name="Content Placeholder 2">
            <a:extLst>
              <a:ext uri="{FF2B5EF4-FFF2-40B4-BE49-F238E27FC236}">
                <a16:creationId xmlns:a16="http://schemas.microsoft.com/office/drawing/2014/main" id="{1F4C8928-C439-4F3C-A36F-A31C3CD2BF55}"/>
              </a:ext>
            </a:extLst>
          </p:cNvPr>
          <p:cNvSpPr>
            <a:spLocks noGrp="1"/>
          </p:cNvSpPr>
          <p:nvPr>
            <p:ph idx="1"/>
          </p:nvPr>
        </p:nvSpPr>
        <p:spPr>
          <a:xfrm>
            <a:off x="3869267" y="864108"/>
            <a:ext cx="7899945" cy="5120640"/>
          </a:xfrm>
        </p:spPr>
        <p:txBody>
          <a:bodyPr/>
          <a:lstStyle/>
          <a:p>
            <a:r>
              <a:rPr lang="en-IN" sz="2800" dirty="0">
                <a:solidFill>
                  <a:schemeClr val="tx1"/>
                </a:solidFill>
              </a:rPr>
              <a:t>C Tokens are the smallest building block or smallest unit of a C program.</a:t>
            </a:r>
          </a:p>
          <a:p>
            <a:r>
              <a:rPr lang="en-IN" sz="2800" dirty="0">
                <a:solidFill>
                  <a:schemeClr val="tx1"/>
                </a:solidFill>
              </a:rPr>
              <a:t> The compiler breaks a program into the smallest possible units and proceeds to the various stages of the compilation, which is called token.</a:t>
            </a:r>
          </a:p>
          <a:p>
            <a:endParaRPr lang="en-IN" dirty="0"/>
          </a:p>
        </p:txBody>
      </p:sp>
    </p:spTree>
    <p:extLst>
      <p:ext uri="{BB962C8B-B14F-4D97-AF65-F5344CB8AC3E}">
        <p14:creationId xmlns:p14="http://schemas.microsoft.com/office/powerpoint/2010/main" val="59864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Tokens Example</a:t>
            </a:r>
            <a:endParaRPr lang="en-US" b="1" dirty="0"/>
          </a:p>
        </p:txBody>
      </p:sp>
      <p:sp>
        <p:nvSpPr>
          <p:cNvPr id="4" name="Content Placeholder 2"/>
          <p:cNvSpPr txBox="1">
            <a:spLocks/>
          </p:cNvSpPr>
          <p:nvPr/>
        </p:nvSpPr>
        <p:spPr>
          <a:xfrm>
            <a:off x="4976664" y="2235200"/>
            <a:ext cx="5486400" cy="3657600"/>
          </a:xfrm>
          <a:prstGeom prst="rect">
            <a:avLst/>
          </a:prstGeom>
        </p:spPr>
        <p:txBody>
          <a:bodyPr/>
          <a:lstStyle>
            <a:lvl1pPr marL="547688" indent="-411163" algn="l" rtl="0" eaLnBrk="0" fontAlgn="base" hangingPunct="0">
              <a:spcBef>
                <a:spcPct val="20000"/>
              </a:spcBef>
              <a:spcAft>
                <a:spcPct val="0"/>
              </a:spcAft>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buFont typeface="Arial" charset="0"/>
              <a:buNone/>
            </a:pPr>
            <a:r>
              <a:rPr lang="en-IN" dirty="0">
                <a:solidFill>
                  <a:schemeClr val="tx1"/>
                </a:solidFill>
                <a:latin typeface="Arial Rounded MT Bold" pitchFamily="34" charset="0"/>
                <a:ea typeface="Adobe Fan Heiti Std B" pitchFamily="34" charset="-128"/>
              </a:rPr>
              <a:t>#include&lt;</a:t>
            </a:r>
            <a:r>
              <a:rPr lang="en-IN" dirty="0" err="1">
                <a:solidFill>
                  <a:schemeClr val="tx1"/>
                </a:solidFill>
                <a:latin typeface="Arial Rounded MT Bold" pitchFamily="34" charset="0"/>
                <a:ea typeface="Adobe Fan Heiti Std B" pitchFamily="34" charset="-128"/>
              </a:rPr>
              <a:t>stdio.h</a:t>
            </a:r>
            <a:r>
              <a:rPr lang="en-IN" dirty="0">
                <a:solidFill>
                  <a:schemeClr val="tx1"/>
                </a:solidFill>
                <a:latin typeface="Arial Rounded MT Bold" pitchFamily="34" charset="0"/>
                <a:ea typeface="Adobe Fan Heiti Std B" pitchFamily="34" charset="-128"/>
              </a:rPr>
              <a:t>&gt;</a:t>
            </a:r>
          </a:p>
          <a:p>
            <a:pPr marL="136525" indent="0">
              <a:buNone/>
            </a:pPr>
            <a:r>
              <a:rPr lang="en-IN" dirty="0">
                <a:solidFill>
                  <a:schemeClr val="tx1"/>
                </a:solidFill>
                <a:latin typeface="Arial Rounded MT Bold" pitchFamily="34" charset="0"/>
                <a:ea typeface="Adobe Fan Heiti Std B" pitchFamily="34" charset="-128"/>
              </a:rPr>
              <a:t>void main()</a:t>
            </a:r>
          </a:p>
          <a:p>
            <a:pPr marL="136525" indent="0">
              <a:buNone/>
            </a:pPr>
            <a:r>
              <a:rPr lang="en-IN" dirty="0">
                <a:solidFill>
                  <a:schemeClr val="tx1"/>
                </a:solidFill>
                <a:latin typeface="Arial Rounded MT Bold" pitchFamily="34" charset="0"/>
                <a:ea typeface="Adobe Fan Heiti Std B" pitchFamily="34" charset="-128"/>
              </a:rPr>
              <a:t>{</a:t>
            </a:r>
          </a:p>
          <a:p>
            <a:pPr marL="136525" indent="0">
              <a:buNone/>
            </a:pPr>
            <a:r>
              <a:rPr lang="en-IN" dirty="0">
                <a:solidFill>
                  <a:schemeClr val="tx1"/>
                </a:solidFill>
                <a:latin typeface="Arial Rounded MT Bold" pitchFamily="34" charset="0"/>
                <a:ea typeface="Adobe Fan Heiti Std B" pitchFamily="34" charset="-128"/>
              </a:rPr>
              <a:t>	</a:t>
            </a:r>
            <a:r>
              <a:rPr lang="en-IN" dirty="0" err="1">
                <a:solidFill>
                  <a:schemeClr val="tx1"/>
                </a:solidFill>
                <a:latin typeface="Arial Rounded MT Bold" pitchFamily="34" charset="0"/>
                <a:ea typeface="Adobe Fan Heiti Std B" pitchFamily="34" charset="-128"/>
              </a:rPr>
              <a:t>printf</a:t>
            </a:r>
            <a:r>
              <a:rPr lang="en-IN" dirty="0">
                <a:solidFill>
                  <a:schemeClr val="tx1"/>
                </a:solidFill>
                <a:latin typeface="Arial Rounded MT Bold" pitchFamily="34" charset="0"/>
                <a:ea typeface="Adobe Fan Heiti Std B" pitchFamily="34" charset="-128"/>
              </a:rPr>
              <a:t> (“Hello World”)  ;</a:t>
            </a:r>
          </a:p>
          <a:p>
            <a:pPr marL="136525" indent="0">
              <a:buNone/>
            </a:pPr>
            <a:r>
              <a:rPr lang="en-IN" dirty="0">
                <a:solidFill>
                  <a:schemeClr val="tx1"/>
                </a:solidFill>
                <a:latin typeface="Arial Rounded MT Bold" pitchFamily="34" charset="0"/>
                <a:ea typeface="Adobe Fan Heiti Std B" pitchFamily="34" charset="-128"/>
              </a:rPr>
              <a:t>}</a:t>
            </a:r>
          </a:p>
        </p:txBody>
      </p:sp>
      <p:sp>
        <p:nvSpPr>
          <p:cNvPr id="5" name="Rectangle 4"/>
          <p:cNvSpPr/>
          <p:nvPr/>
        </p:nvSpPr>
        <p:spPr>
          <a:xfrm>
            <a:off x="4996543" y="2235200"/>
            <a:ext cx="3352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6" name="Rectangle 5"/>
          <p:cNvSpPr/>
          <p:nvPr/>
        </p:nvSpPr>
        <p:spPr>
          <a:xfrm>
            <a:off x="4996543" y="2768600"/>
            <a:ext cx="990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7" name="Rectangle 6"/>
          <p:cNvSpPr/>
          <p:nvPr/>
        </p:nvSpPr>
        <p:spPr>
          <a:xfrm>
            <a:off x="5435522" y="3759200"/>
            <a:ext cx="1098013"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8" name="Rectangle 7"/>
          <p:cNvSpPr/>
          <p:nvPr/>
        </p:nvSpPr>
        <p:spPr>
          <a:xfrm>
            <a:off x="6811121" y="3759200"/>
            <a:ext cx="2067408"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9" name="Rectangle 8"/>
          <p:cNvSpPr/>
          <p:nvPr/>
        </p:nvSpPr>
        <p:spPr>
          <a:xfrm>
            <a:off x="6533535" y="3759200"/>
            <a:ext cx="247034"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10" name="Rectangle 9"/>
          <p:cNvSpPr/>
          <p:nvPr/>
        </p:nvSpPr>
        <p:spPr>
          <a:xfrm>
            <a:off x="5987143" y="2768600"/>
            <a:ext cx="8382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11" name="Rectangle 10"/>
          <p:cNvSpPr/>
          <p:nvPr/>
        </p:nvSpPr>
        <p:spPr>
          <a:xfrm>
            <a:off x="4996543" y="3302000"/>
            <a:ext cx="4191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12" name="Rectangle 11"/>
          <p:cNvSpPr/>
          <p:nvPr/>
        </p:nvSpPr>
        <p:spPr>
          <a:xfrm>
            <a:off x="4976664" y="4292600"/>
            <a:ext cx="438979"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13" name="Rectangle 12"/>
          <p:cNvSpPr/>
          <p:nvPr/>
        </p:nvSpPr>
        <p:spPr>
          <a:xfrm>
            <a:off x="6828656" y="2768600"/>
            <a:ext cx="354495"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14" name="Rectangle 13">
            <a:extLst>
              <a:ext uri="{FF2B5EF4-FFF2-40B4-BE49-F238E27FC236}">
                <a16:creationId xmlns:a16="http://schemas.microsoft.com/office/drawing/2014/main" id="{C6B64183-9C6C-4237-A56B-2AE0AB8D783B}"/>
              </a:ext>
            </a:extLst>
          </p:cNvPr>
          <p:cNvSpPr/>
          <p:nvPr/>
        </p:nvSpPr>
        <p:spPr>
          <a:xfrm>
            <a:off x="9012329" y="3759200"/>
            <a:ext cx="21949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
        <p:nvSpPr>
          <p:cNvPr id="15" name="Rectangle 14">
            <a:extLst>
              <a:ext uri="{FF2B5EF4-FFF2-40B4-BE49-F238E27FC236}">
                <a16:creationId xmlns:a16="http://schemas.microsoft.com/office/drawing/2014/main" id="{C6466B20-DDCA-4786-9F30-1F42A2A86E26}"/>
              </a:ext>
            </a:extLst>
          </p:cNvPr>
          <p:cNvSpPr/>
          <p:nvPr/>
        </p:nvSpPr>
        <p:spPr>
          <a:xfrm>
            <a:off x="9231819" y="3759200"/>
            <a:ext cx="380833"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4694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500"/>
                            </p:stCondLst>
                            <p:childTnLst>
                              <p:par>
                                <p:cTn id="30" presetID="10" presetClass="exit" presetSubtype="0" fill="hold" grpId="1" nodeType="after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1500"/>
                            </p:stCondLst>
                            <p:childTnLst>
                              <p:par>
                                <p:cTn id="38" presetID="10" presetClass="exit" presetSubtype="0" fill="hold" grpId="1" nodeType="after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2500"/>
                            </p:stCondLst>
                            <p:childTnLst>
                              <p:par>
                                <p:cTn id="46" presetID="10" presetClass="exit" presetSubtype="0" fill="hold" grpId="1" nodeType="after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par>
                          <p:cTn id="53" fill="hold">
                            <p:stCondLst>
                              <p:cond delay="3500"/>
                            </p:stCondLst>
                            <p:childTnLst>
                              <p:par>
                                <p:cTn id="54" presetID="10" presetClass="exit" presetSubtype="0" fill="hold" grpId="1" nodeType="afterEffect">
                                  <p:stCondLst>
                                    <p:cond delay="0"/>
                                  </p:stCondLst>
                                  <p:childTnLst>
                                    <p:animEffect transition="out" filter="fade">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par>
                          <p:cTn id="61" fill="hold">
                            <p:stCondLst>
                              <p:cond delay="4500"/>
                            </p:stCondLst>
                            <p:childTnLst>
                              <p:par>
                                <p:cTn id="62" presetID="10" presetClass="exit" presetSubtype="0" fill="hold" grpId="1" nodeType="afterEffect">
                                  <p:stCondLst>
                                    <p:cond delay="0"/>
                                  </p:stCondLst>
                                  <p:childTnLst>
                                    <p:animEffect transition="out" filter="fade">
                                      <p:cBhvr>
                                        <p:cTn id="63" dur="500"/>
                                        <p:tgtEl>
                                          <p:spTgt spid="9"/>
                                        </p:tgtEl>
                                      </p:cBhvr>
                                    </p:animEffect>
                                    <p:set>
                                      <p:cBhvr>
                                        <p:cTn id="64" dur="1" fill="hold">
                                          <p:stCondLst>
                                            <p:cond delay="499"/>
                                          </p:stCondLst>
                                        </p:cTn>
                                        <p:tgtEl>
                                          <p:spTgt spid="9"/>
                                        </p:tgtEl>
                                        <p:attrNameLst>
                                          <p:attrName>style.visibility</p:attrName>
                                        </p:attrNameLst>
                                      </p:cBhvr>
                                      <p:to>
                                        <p:strVal val="hidden"/>
                                      </p:to>
                                    </p:set>
                                  </p:childTnLst>
                                </p:cTn>
                              </p:par>
                            </p:childTnLst>
                          </p:cTn>
                        </p:par>
                        <p:par>
                          <p:cTn id="65" fill="hold">
                            <p:stCondLst>
                              <p:cond delay="5000"/>
                            </p:stCondLst>
                            <p:childTnLst>
                              <p:par>
                                <p:cTn id="66" presetID="10" presetClass="entr" presetSubtype="0" fill="hold" grpId="0"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par>
                          <p:cTn id="69" fill="hold">
                            <p:stCondLst>
                              <p:cond delay="5500"/>
                            </p:stCondLst>
                            <p:childTnLst>
                              <p:par>
                                <p:cTn id="70" presetID="10" presetClass="exit" presetSubtype="0" fill="hold" grpId="1" nodeType="afterEffect">
                                  <p:stCondLst>
                                    <p:cond delay="0"/>
                                  </p:stCondLst>
                                  <p:childTnLst>
                                    <p:animEffect transition="out" filter="fade">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par>
                          <p:cTn id="77" fill="hold">
                            <p:stCondLst>
                              <p:cond delay="6500"/>
                            </p:stCondLst>
                            <p:childTnLst>
                              <p:par>
                                <p:cTn id="78" presetID="10" presetClass="exit" presetSubtype="0" fill="hold" grpId="1" nodeType="afterEffect">
                                  <p:stCondLst>
                                    <p:cond delay="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childTnLst>
                          </p:cTn>
                        </p:par>
                        <p:par>
                          <p:cTn id="81" fill="hold">
                            <p:stCondLst>
                              <p:cond delay="7000"/>
                            </p:stCondLst>
                            <p:childTnLst>
                              <p:par>
                                <p:cTn id="82" presetID="10" presetClass="entr" presetSubtype="0"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fade">
                                      <p:cBhvr>
                                        <p:cTn id="84" dur="500"/>
                                        <p:tgtEl>
                                          <p:spTgt spid="14"/>
                                        </p:tgtEl>
                                      </p:cBhvr>
                                    </p:animEffect>
                                  </p:childTnLst>
                                </p:cTn>
                              </p:par>
                            </p:childTnLst>
                          </p:cTn>
                        </p:par>
                        <p:par>
                          <p:cTn id="85" fill="hold">
                            <p:stCondLst>
                              <p:cond delay="7500"/>
                            </p:stCondLst>
                            <p:childTnLst>
                              <p:par>
                                <p:cTn id="86" presetID="10" presetClass="exit" presetSubtype="0" fill="hold" grpId="1" nodeType="afterEffect">
                                  <p:stCondLst>
                                    <p:cond delay="0"/>
                                  </p:stCondLst>
                                  <p:childTnLst>
                                    <p:animEffect transition="out" filter="fade">
                                      <p:cBhvr>
                                        <p:cTn id="87" dur="500"/>
                                        <p:tgtEl>
                                          <p:spTgt spid="14"/>
                                        </p:tgtEl>
                                      </p:cBhvr>
                                    </p:animEffect>
                                    <p:set>
                                      <p:cBhvr>
                                        <p:cTn id="88" dur="1" fill="hold">
                                          <p:stCondLst>
                                            <p:cond delay="499"/>
                                          </p:stCondLst>
                                        </p:cTn>
                                        <p:tgtEl>
                                          <p:spTgt spid="14"/>
                                        </p:tgtEl>
                                        <p:attrNameLst>
                                          <p:attrName>style.visibility</p:attrName>
                                        </p:attrNameLst>
                                      </p:cBhvr>
                                      <p:to>
                                        <p:strVal val="hidden"/>
                                      </p:to>
                                    </p:set>
                                  </p:childTnLst>
                                </p:cTn>
                              </p:par>
                            </p:childTnLst>
                          </p:cTn>
                        </p:par>
                        <p:par>
                          <p:cTn id="89" fill="hold">
                            <p:stCondLst>
                              <p:cond delay="8000"/>
                            </p:stCondLst>
                            <p:childTnLst>
                              <p:par>
                                <p:cTn id="90" presetID="10" presetClass="entr" presetSubtype="0" fill="hold" grpId="0" nodeType="after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500"/>
                                        <p:tgtEl>
                                          <p:spTgt spid="15"/>
                                        </p:tgtEl>
                                      </p:cBhvr>
                                    </p:animEffect>
                                  </p:childTnLst>
                                </p:cTn>
                              </p:par>
                            </p:childTnLst>
                          </p:cTn>
                        </p:par>
                        <p:par>
                          <p:cTn id="93" fill="hold">
                            <p:stCondLst>
                              <p:cond delay="8500"/>
                            </p:stCondLst>
                            <p:childTnLst>
                              <p:par>
                                <p:cTn id="94" presetID="10" presetClass="exit" presetSubtype="0" fill="hold" grpId="1" nodeType="afterEffect">
                                  <p:stCondLst>
                                    <p:cond delay="0"/>
                                  </p:stCondLst>
                                  <p:childTnLst>
                                    <p:animEffect transition="out" filter="fade">
                                      <p:cBhvr>
                                        <p:cTn id="95" dur="500"/>
                                        <p:tgtEl>
                                          <p:spTgt spid="15"/>
                                        </p:tgtEl>
                                      </p:cBhvr>
                                    </p:animEffect>
                                    <p:set>
                                      <p:cBhvr>
                                        <p:cTn id="96"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11" y="981948"/>
            <a:ext cx="2544297" cy="4601183"/>
          </a:xfrm>
        </p:spPr>
        <p:txBody>
          <a:bodyPr/>
          <a:lstStyle/>
          <a:p>
            <a:pPr algn="ctr"/>
            <a:r>
              <a:rPr lang="en-IN" b="1" dirty="0"/>
              <a:t>C Tokens</a:t>
            </a:r>
            <a:endParaRPr lang="en-US" b="1" dirty="0"/>
          </a:p>
        </p:txBody>
      </p:sp>
      <p:sp>
        <p:nvSpPr>
          <p:cNvPr id="3" name="Rounded Rectangle 2"/>
          <p:cNvSpPr/>
          <p:nvPr/>
        </p:nvSpPr>
        <p:spPr>
          <a:xfrm>
            <a:off x="6260902" y="191815"/>
            <a:ext cx="1775970" cy="762000"/>
          </a:xfrm>
          <a:prstGeom prst="roundRect">
            <a:avLst>
              <a:gd name="adj" fmla="val 14928"/>
            </a:avLst>
          </a:prstGeom>
          <a:ln>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IN" sz="2800" b="1" dirty="0">
                <a:solidFill>
                  <a:srgbClr val="C00000"/>
                </a:solidFill>
                <a:latin typeface="+mj-lt"/>
              </a:rPr>
              <a:t>C Tokens</a:t>
            </a:r>
          </a:p>
        </p:txBody>
      </p:sp>
      <p:sp>
        <p:nvSpPr>
          <p:cNvPr id="4" name="Rounded Rectangle 3"/>
          <p:cNvSpPr/>
          <p:nvPr/>
        </p:nvSpPr>
        <p:spPr>
          <a:xfrm>
            <a:off x="3389586" y="2906111"/>
            <a:ext cx="1587001" cy="762000"/>
          </a:xfrm>
          <a:prstGeom prst="roundRect">
            <a:avLst>
              <a:gd name="adj" fmla="val 14928"/>
            </a:avLst>
          </a:prstGeom>
          <a:ln>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IN" sz="2000" b="1" dirty="0">
                <a:solidFill>
                  <a:srgbClr val="C00000"/>
                </a:solidFill>
                <a:latin typeface="Arial" pitchFamily="34" charset="0"/>
                <a:cs typeface="Arial" pitchFamily="34" charset="0"/>
              </a:rPr>
              <a:t>Keywords</a:t>
            </a:r>
          </a:p>
        </p:txBody>
      </p:sp>
      <p:sp>
        <p:nvSpPr>
          <p:cNvPr id="5" name="Rounded Rectangle 4"/>
          <p:cNvSpPr/>
          <p:nvPr/>
        </p:nvSpPr>
        <p:spPr>
          <a:xfrm>
            <a:off x="5733018" y="2906111"/>
            <a:ext cx="1768411" cy="762000"/>
          </a:xfrm>
          <a:prstGeom prst="roundRect">
            <a:avLst>
              <a:gd name="adj" fmla="val 14928"/>
            </a:avLst>
          </a:prstGeom>
          <a:ln>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IN" sz="2000" b="1" dirty="0">
                <a:solidFill>
                  <a:srgbClr val="C00000"/>
                </a:solidFill>
                <a:latin typeface="Arial" pitchFamily="34" charset="0"/>
                <a:cs typeface="Arial" pitchFamily="34" charset="0"/>
              </a:rPr>
              <a:t>Constants</a:t>
            </a:r>
          </a:p>
        </p:txBody>
      </p:sp>
      <p:sp>
        <p:nvSpPr>
          <p:cNvPr id="6" name="Rounded Rectangle 5"/>
          <p:cNvSpPr/>
          <p:nvPr/>
        </p:nvSpPr>
        <p:spPr>
          <a:xfrm>
            <a:off x="7942389" y="2906111"/>
            <a:ext cx="1671950" cy="762000"/>
          </a:xfrm>
          <a:prstGeom prst="roundRect">
            <a:avLst>
              <a:gd name="adj" fmla="val 14928"/>
            </a:avLst>
          </a:prstGeom>
          <a:ln>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IN" sz="2000" b="1" dirty="0">
                <a:solidFill>
                  <a:srgbClr val="C00000"/>
                </a:solidFill>
                <a:latin typeface="Arial" pitchFamily="34" charset="0"/>
                <a:cs typeface="Arial" pitchFamily="34" charset="0"/>
              </a:rPr>
              <a:t>Strings</a:t>
            </a:r>
          </a:p>
        </p:txBody>
      </p:sp>
      <p:sp>
        <p:nvSpPr>
          <p:cNvPr id="7" name="Rounded Rectangle 6"/>
          <p:cNvSpPr/>
          <p:nvPr/>
        </p:nvSpPr>
        <p:spPr>
          <a:xfrm>
            <a:off x="9958733" y="2906111"/>
            <a:ext cx="1865406" cy="762000"/>
          </a:xfrm>
          <a:prstGeom prst="roundRect">
            <a:avLst>
              <a:gd name="adj" fmla="val 14928"/>
            </a:avLst>
          </a:prstGeom>
          <a:ln>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IN" sz="2000" b="1" dirty="0">
                <a:solidFill>
                  <a:srgbClr val="C00000"/>
                </a:solidFill>
                <a:latin typeface="Arial" pitchFamily="34" charset="0"/>
                <a:cs typeface="Arial" pitchFamily="34" charset="0"/>
              </a:rPr>
              <a:t>Operators</a:t>
            </a:r>
          </a:p>
        </p:txBody>
      </p:sp>
      <p:sp>
        <p:nvSpPr>
          <p:cNvPr id="8" name="Rounded Rectangle 7"/>
          <p:cNvSpPr/>
          <p:nvPr/>
        </p:nvSpPr>
        <p:spPr>
          <a:xfrm>
            <a:off x="4532586" y="4811111"/>
            <a:ext cx="1629649" cy="762000"/>
          </a:xfrm>
          <a:prstGeom prst="roundRect">
            <a:avLst>
              <a:gd name="adj" fmla="val 14928"/>
            </a:avLst>
          </a:prstGeom>
          <a:ln>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IN" sz="2000" b="1" dirty="0">
                <a:solidFill>
                  <a:srgbClr val="C00000"/>
                </a:solidFill>
                <a:latin typeface="Arial" pitchFamily="34" charset="0"/>
                <a:cs typeface="Arial" pitchFamily="34" charset="0"/>
              </a:rPr>
              <a:t>Identifiers</a:t>
            </a:r>
          </a:p>
        </p:txBody>
      </p:sp>
      <p:sp>
        <p:nvSpPr>
          <p:cNvPr id="9" name="Rounded Rectangle 8"/>
          <p:cNvSpPr/>
          <p:nvPr/>
        </p:nvSpPr>
        <p:spPr>
          <a:xfrm>
            <a:off x="8972082" y="4811111"/>
            <a:ext cx="1973300" cy="762000"/>
          </a:xfrm>
          <a:prstGeom prst="roundRect">
            <a:avLst>
              <a:gd name="adj" fmla="val 14928"/>
            </a:avLst>
          </a:prstGeom>
          <a:ln>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IN" sz="2000" b="1" dirty="0">
                <a:solidFill>
                  <a:srgbClr val="C00000"/>
                </a:solidFill>
                <a:latin typeface="Arial" pitchFamily="34" charset="0"/>
                <a:cs typeface="Arial" pitchFamily="34" charset="0"/>
              </a:rPr>
              <a:t>Special Symbols</a:t>
            </a:r>
          </a:p>
        </p:txBody>
      </p:sp>
      <p:cxnSp>
        <p:nvCxnSpPr>
          <p:cNvPr id="10" name="Elbow Connector 9"/>
          <p:cNvCxnSpPr>
            <a:cxnSpLocks/>
            <a:stCxn id="3" idx="2"/>
            <a:endCxn id="4" idx="0"/>
          </p:cNvCxnSpPr>
          <p:nvPr/>
        </p:nvCxnSpPr>
        <p:spPr>
          <a:xfrm rot="5400000">
            <a:off x="4689839" y="447063"/>
            <a:ext cx="1952296" cy="2965800"/>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 idx="2"/>
          </p:cNvCxnSpPr>
          <p:nvPr/>
        </p:nvCxnSpPr>
        <p:spPr>
          <a:xfrm rot="5400000">
            <a:off x="4401478" y="2016406"/>
            <a:ext cx="3810000" cy="168481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a:stCxn id="3" idx="2"/>
            <a:endCxn id="5" idx="0"/>
          </p:cNvCxnSpPr>
          <p:nvPr/>
        </p:nvCxnSpPr>
        <p:spPr>
          <a:xfrm rot="5400000">
            <a:off x="5906908" y="1664132"/>
            <a:ext cx="1952296" cy="531663"/>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a:cxnSpLocks/>
            <a:endCxn id="6" idx="0"/>
          </p:cNvCxnSpPr>
          <p:nvPr/>
        </p:nvCxnSpPr>
        <p:spPr>
          <a:xfrm rot="16200000" flipH="1">
            <a:off x="7165940" y="1293687"/>
            <a:ext cx="1905000" cy="1319848"/>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2"/>
            <a:endCxn id="9" idx="0"/>
          </p:cNvCxnSpPr>
          <p:nvPr/>
        </p:nvCxnSpPr>
        <p:spPr>
          <a:xfrm rot="16200000" flipH="1">
            <a:off x="6625161" y="1477540"/>
            <a:ext cx="3857296" cy="2809845"/>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cxnSpLocks/>
            <a:stCxn id="3" idx="2"/>
            <a:endCxn id="7" idx="0"/>
          </p:cNvCxnSpPr>
          <p:nvPr/>
        </p:nvCxnSpPr>
        <p:spPr>
          <a:xfrm rot="16200000" flipH="1">
            <a:off x="8044013" y="58688"/>
            <a:ext cx="1952296" cy="3742549"/>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56950" y="3744311"/>
            <a:ext cx="723543" cy="646331"/>
          </a:xfrm>
          <a:prstGeom prst="rect">
            <a:avLst/>
          </a:prstGeom>
          <a:noFill/>
          <a:ln>
            <a:solidFill>
              <a:schemeClr val="accent1"/>
            </a:solidFill>
          </a:ln>
        </p:spPr>
        <p:txBody>
          <a:bodyPr wrap="square" rtlCol="0">
            <a:spAutoFit/>
          </a:bodyPr>
          <a:lstStyle/>
          <a:p>
            <a:r>
              <a:rPr lang="en-IN" dirty="0">
                <a:solidFill>
                  <a:srgbClr val="C00000"/>
                </a:solidFill>
              </a:rPr>
              <a:t>float</a:t>
            </a:r>
          </a:p>
          <a:p>
            <a:r>
              <a:rPr lang="en-IN" dirty="0">
                <a:solidFill>
                  <a:srgbClr val="C00000"/>
                </a:solidFill>
              </a:rPr>
              <a:t>while</a:t>
            </a:r>
          </a:p>
        </p:txBody>
      </p:sp>
      <p:sp>
        <p:nvSpPr>
          <p:cNvPr id="17" name="TextBox 16"/>
          <p:cNvSpPr txBox="1"/>
          <p:nvPr/>
        </p:nvSpPr>
        <p:spPr>
          <a:xfrm>
            <a:off x="6347749" y="3744311"/>
            <a:ext cx="723543" cy="646331"/>
          </a:xfrm>
          <a:prstGeom prst="rect">
            <a:avLst/>
          </a:prstGeom>
          <a:noFill/>
          <a:ln>
            <a:solidFill>
              <a:schemeClr val="accent1"/>
            </a:solidFill>
          </a:ln>
        </p:spPr>
        <p:txBody>
          <a:bodyPr wrap="square" rtlCol="0">
            <a:spAutoFit/>
          </a:bodyPr>
          <a:lstStyle/>
          <a:p>
            <a:r>
              <a:rPr lang="en-IN" dirty="0">
                <a:solidFill>
                  <a:srgbClr val="C00000"/>
                </a:solidFill>
              </a:rPr>
              <a:t>-15.5</a:t>
            </a:r>
          </a:p>
          <a:p>
            <a:r>
              <a:rPr lang="en-IN" dirty="0">
                <a:solidFill>
                  <a:srgbClr val="C00000"/>
                </a:solidFill>
              </a:rPr>
              <a:t>100</a:t>
            </a:r>
          </a:p>
        </p:txBody>
      </p:sp>
      <p:sp>
        <p:nvSpPr>
          <p:cNvPr id="18" name="TextBox 17"/>
          <p:cNvSpPr txBox="1"/>
          <p:nvPr/>
        </p:nvSpPr>
        <p:spPr>
          <a:xfrm>
            <a:off x="8633749" y="3744311"/>
            <a:ext cx="723543" cy="1200329"/>
          </a:xfrm>
          <a:prstGeom prst="rect">
            <a:avLst/>
          </a:prstGeom>
          <a:noFill/>
          <a:ln>
            <a:solidFill>
              <a:schemeClr val="accent1"/>
            </a:solidFill>
          </a:ln>
        </p:spPr>
        <p:txBody>
          <a:bodyPr wrap="square" rtlCol="0">
            <a:spAutoFit/>
          </a:bodyPr>
          <a:lstStyle/>
          <a:p>
            <a:r>
              <a:rPr lang="en-IN" dirty="0">
                <a:solidFill>
                  <a:srgbClr val="C00000"/>
                </a:solidFill>
              </a:rPr>
              <a:t>“ABC”</a:t>
            </a:r>
          </a:p>
          <a:p>
            <a:r>
              <a:rPr lang="en-IN" dirty="0">
                <a:solidFill>
                  <a:srgbClr val="C00000"/>
                </a:solidFill>
              </a:rPr>
              <a:t>“year”</a:t>
            </a:r>
          </a:p>
        </p:txBody>
      </p:sp>
      <p:sp>
        <p:nvSpPr>
          <p:cNvPr id="19" name="TextBox 18"/>
          <p:cNvSpPr txBox="1"/>
          <p:nvPr/>
        </p:nvSpPr>
        <p:spPr>
          <a:xfrm>
            <a:off x="10843549" y="3744311"/>
            <a:ext cx="723543" cy="646331"/>
          </a:xfrm>
          <a:prstGeom prst="rect">
            <a:avLst/>
          </a:prstGeom>
          <a:noFill/>
          <a:ln>
            <a:solidFill>
              <a:schemeClr val="accent1"/>
            </a:solidFill>
          </a:ln>
        </p:spPr>
        <p:txBody>
          <a:bodyPr wrap="square" rtlCol="0">
            <a:spAutoFit/>
          </a:bodyPr>
          <a:lstStyle/>
          <a:p>
            <a:r>
              <a:rPr lang="en-IN" dirty="0">
                <a:solidFill>
                  <a:srgbClr val="C00000"/>
                </a:solidFill>
              </a:rPr>
              <a:t>+   -</a:t>
            </a:r>
          </a:p>
          <a:p>
            <a:r>
              <a:rPr lang="en-IN" dirty="0">
                <a:solidFill>
                  <a:srgbClr val="C00000"/>
                </a:solidFill>
              </a:rPr>
              <a:t>=  %</a:t>
            </a:r>
          </a:p>
        </p:txBody>
      </p:sp>
      <p:sp>
        <p:nvSpPr>
          <p:cNvPr id="20" name="TextBox 19"/>
          <p:cNvSpPr txBox="1"/>
          <p:nvPr/>
        </p:nvSpPr>
        <p:spPr>
          <a:xfrm>
            <a:off x="9776749" y="5649311"/>
            <a:ext cx="723543" cy="923330"/>
          </a:xfrm>
          <a:prstGeom prst="rect">
            <a:avLst/>
          </a:prstGeom>
          <a:noFill/>
          <a:ln>
            <a:solidFill>
              <a:schemeClr val="accent1"/>
            </a:solidFill>
          </a:ln>
        </p:spPr>
        <p:txBody>
          <a:bodyPr wrap="square" rtlCol="0">
            <a:spAutoFit/>
          </a:bodyPr>
          <a:lstStyle/>
          <a:p>
            <a:r>
              <a:rPr lang="en-IN" dirty="0">
                <a:solidFill>
                  <a:srgbClr val="C00000"/>
                </a:solidFill>
              </a:rPr>
              <a:t>[  ]</a:t>
            </a:r>
          </a:p>
          <a:p>
            <a:r>
              <a:rPr lang="en-IN" dirty="0">
                <a:solidFill>
                  <a:srgbClr val="C00000"/>
                </a:solidFill>
              </a:rPr>
              <a:t>{  }</a:t>
            </a:r>
          </a:p>
          <a:p>
            <a:r>
              <a:rPr lang="en-IN" dirty="0">
                <a:solidFill>
                  <a:srgbClr val="C00000"/>
                </a:solidFill>
              </a:rPr>
              <a:t>( )</a:t>
            </a:r>
          </a:p>
        </p:txBody>
      </p:sp>
      <p:sp>
        <p:nvSpPr>
          <p:cNvPr id="21" name="TextBox 20"/>
          <p:cNvSpPr txBox="1"/>
          <p:nvPr/>
        </p:nvSpPr>
        <p:spPr>
          <a:xfrm>
            <a:off x="4944868" y="5649311"/>
            <a:ext cx="1052426" cy="923330"/>
          </a:xfrm>
          <a:prstGeom prst="rect">
            <a:avLst/>
          </a:prstGeom>
          <a:noFill/>
          <a:ln>
            <a:solidFill>
              <a:schemeClr val="accent1"/>
            </a:solidFill>
          </a:ln>
        </p:spPr>
        <p:txBody>
          <a:bodyPr wrap="square" rtlCol="0">
            <a:spAutoFit/>
          </a:bodyPr>
          <a:lstStyle/>
          <a:p>
            <a:r>
              <a:rPr lang="en-IN" dirty="0">
                <a:solidFill>
                  <a:srgbClr val="C00000"/>
                </a:solidFill>
              </a:rPr>
              <a:t>main</a:t>
            </a:r>
          </a:p>
          <a:p>
            <a:r>
              <a:rPr lang="en-IN" dirty="0">
                <a:solidFill>
                  <a:srgbClr val="C00000"/>
                </a:solidFill>
              </a:rPr>
              <a:t>amount</a:t>
            </a:r>
          </a:p>
          <a:p>
            <a:r>
              <a:rPr lang="en-IN" dirty="0">
                <a:solidFill>
                  <a:srgbClr val="C00000"/>
                </a:solidFill>
              </a:rPr>
              <a:t>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up)">
                                      <p:cBhvr>
                                        <p:cTn id="55" dur="500"/>
                                        <p:tgtEl>
                                          <p:spTgt spid="14"/>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up)">
                                      <p:cBhvr>
                                        <p:cTn id="67" dur="500"/>
                                        <p:tgtEl>
                                          <p:spTgt spid="15"/>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500"/>
                                        <p:tgtEl>
                                          <p:spTgt spid="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animBg="1"/>
      <p:bldP spid="17" grpId="0" animBg="1"/>
      <p:bldP spid="18" grpId="0" animBg="1"/>
      <p:bldP spid="19" grpId="0" animBg="1"/>
      <p:bldP spid="20" grpId="0" animBg="1"/>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396C-F14B-4475-9EF2-4FD65B56F620}"/>
              </a:ext>
            </a:extLst>
          </p:cNvPr>
          <p:cNvSpPr>
            <a:spLocks noGrp="1"/>
          </p:cNvSpPr>
          <p:nvPr>
            <p:ph type="title"/>
          </p:nvPr>
        </p:nvSpPr>
        <p:spPr/>
        <p:txBody>
          <a:bodyPr/>
          <a:lstStyle/>
          <a:p>
            <a:pPr algn="ctr"/>
            <a:r>
              <a:rPr lang="en-IN" b="1" dirty="0"/>
              <a:t>Identifiers</a:t>
            </a:r>
          </a:p>
        </p:txBody>
      </p:sp>
      <p:sp>
        <p:nvSpPr>
          <p:cNvPr id="3" name="Content Placeholder 2">
            <a:extLst>
              <a:ext uri="{FF2B5EF4-FFF2-40B4-BE49-F238E27FC236}">
                <a16:creationId xmlns:a16="http://schemas.microsoft.com/office/drawing/2014/main" id="{8F83C85B-4C13-4685-BB83-4E039236E601}"/>
              </a:ext>
            </a:extLst>
          </p:cNvPr>
          <p:cNvSpPr>
            <a:spLocks noGrp="1"/>
          </p:cNvSpPr>
          <p:nvPr>
            <p:ph idx="1"/>
          </p:nvPr>
        </p:nvSpPr>
        <p:spPr>
          <a:xfrm>
            <a:off x="3869268" y="864108"/>
            <a:ext cx="7686856" cy="5120640"/>
          </a:xfrm>
        </p:spPr>
        <p:txBody>
          <a:bodyPr>
            <a:normAutofit/>
          </a:bodyPr>
          <a:lstStyle/>
          <a:p>
            <a:endParaRPr lang="en-IN" dirty="0">
              <a:solidFill>
                <a:schemeClr val="tx1"/>
              </a:solidFill>
            </a:endParaRPr>
          </a:p>
          <a:p>
            <a:r>
              <a:rPr lang="en-IN" sz="2800" dirty="0">
                <a:solidFill>
                  <a:schemeClr val="tx1"/>
                </a:solidFill>
              </a:rPr>
              <a:t>Identifiers refers to the names of variables, functions, and arrays.</a:t>
            </a:r>
          </a:p>
          <a:p>
            <a:r>
              <a:rPr lang="en-IN" sz="2800" dirty="0">
                <a:solidFill>
                  <a:schemeClr val="tx1"/>
                </a:solidFill>
              </a:rPr>
              <a:t>User defined names and consists of a sequence of letters and digits, with a letter as first character.</a:t>
            </a:r>
          </a:p>
          <a:p>
            <a:r>
              <a:rPr lang="en-IN" sz="2800" dirty="0">
                <a:solidFill>
                  <a:schemeClr val="tx1"/>
                </a:solidFill>
              </a:rPr>
              <a:t>Ex:</a:t>
            </a:r>
          </a:p>
          <a:p>
            <a:pPr marL="0" indent="0">
              <a:buNone/>
            </a:pPr>
            <a:r>
              <a:rPr lang="en-IN" sz="2800" dirty="0">
                <a:solidFill>
                  <a:schemeClr val="tx1"/>
                </a:solidFill>
              </a:rPr>
              <a:t>	int money;</a:t>
            </a:r>
          </a:p>
          <a:p>
            <a:pPr marL="0" indent="0">
              <a:buNone/>
            </a:pPr>
            <a:r>
              <a:rPr lang="en-IN" sz="2800" dirty="0">
                <a:solidFill>
                  <a:schemeClr val="tx1"/>
                </a:solidFill>
              </a:rPr>
              <a:t>	double </a:t>
            </a:r>
            <a:r>
              <a:rPr lang="en-IN" sz="2800" dirty="0" err="1">
                <a:solidFill>
                  <a:schemeClr val="tx1"/>
                </a:solidFill>
              </a:rPr>
              <a:t>accountBalance</a:t>
            </a:r>
            <a:r>
              <a:rPr lang="en-IN" sz="2800" dirty="0">
                <a:solidFill>
                  <a:schemeClr val="tx1"/>
                </a:solidFill>
              </a:rPr>
              <a:t>;</a:t>
            </a:r>
          </a:p>
          <a:p>
            <a:endParaRPr lang="en-IN" dirty="0"/>
          </a:p>
        </p:txBody>
      </p:sp>
    </p:spTree>
    <p:extLst>
      <p:ext uri="{BB962C8B-B14F-4D97-AF65-F5344CB8AC3E}">
        <p14:creationId xmlns:p14="http://schemas.microsoft.com/office/powerpoint/2010/main" val="111008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AB5F-7F2E-4281-971B-8E22C799503D}"/>
              </a:ext>
            </a:extLst>
          </p:cNvPr>
          <p:cNvSpPr>
            <a:spLocks noGrp="1"/>
          </p:cNvSpPr>
          <p:nvPr>
            <p:ph type="title"/>
          </p:nvPr>
        </p:nvSpPr>
        <p:spPr/>
        <p:txBody>
          <a:bodyPr/>
          <a:lstStyle/>
          <a:p>
            <a:pPr algn="ctr"/>
            <a:r>
              <a:rPr lang="en-IN" b="1" dirty="0"/>
              <a:t>Structure of </a:t>
            </a:r>
            <a:br>
              <a:rPr lang="en-IN" b="1" dirty="0"/>
            </a:br>
            <a:r>
              <a:rPr lang="en-IN" b="1" dirty="0"/>
              <a:t>C Program</a:t>
            </a:r>
            <a:endParaRPr lang="en-IN" dirty="0"/>
          </a:p>
        </p:txBody>
      </p:sp>
      <p:pic>
        <p:nvPicPr>
          <p:cNvPr id="4" name="Content Placeholder 3">
            <a:extLst>
              <a:ext uri="{FF2B5EF4-FFF2-40B4-BE49-F238E27FC236}">
                <a16:creationId xmlns:a16="http://schemas.microsoft.com/office/drawing/2014/main" id="{1ED511BE-F9E1-450D-9C9E-237FD9A78ABB}"/>
              </a:ext>
            </a:extLst>
          </p:cNvPr>
          <p:cNvPicPr>
            <a:picLocks noGrp="1" noChangeAspect="1"/>
          </p:cNvPicPr>
          <p:nvPr>
            <p:ph idx="1"/>
          </p:nvPr>
        </p:nvPicPr>
        <p:blipFill>
          <a:blip r:embed="rId2"/>
          <a:stretch>
            <a:fillRect/>
          </a:stretch>
        </p:blipFill>
        <p:spPr>
          <a:xfrm>
            <a:off x="4070554" y="1002890"/>
            <a:ext cx="7359445" cy="5058697"/>
          </a:xfrm>
          <a:prstGeom prst="rect">
            <a:avLst/>
          </a:prstGeom>
        </p:spPr>
      </p:pic>
    </p:spTree>
    <p:extLst>
      <p:ext uri="{BB962C8B-B14F-4D97-AF65-F5344CB8AC3E}">
        <p14:creationId xmlns:p14="http://schemas.microsoft.com/office/powerpoint/2010/main" val="54191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D65C-3E45-40A5-8AE7-ADB334B4DA66}"/>
              </a:ext>
            </a:extLst>
          </p:cNvPr>
          <p:cNvSpPr>
            <a:spLocks noGrp="1"/>
          </p:cNvSpPr>
          <p:nvPr>
            <p:ph type="title"/>
          </p:nvPr>
        </p:nvSpPr>
        <p:spPr/>
        <p:txBody>
          <a:bodyPr/>
          <a:lstStyle/>
          <a:p>
            <a:pPr marL="0" indent="0" algn="ctr">
              <a:buNone/>
            </a:pPr>
            <a:r>
              <a:rPr lang="en-IN" sz="3600" b="1" dirty="0">
                <a:solidFill>
                  <a:schemeClr val="bg1"/>
                </a:solidFill>
              </a:rPr>
              <a:t>Rules for defining identifiers</a:t>
            </a:r>
          </a:p>
        </p:txBody>
      </p:sp>
      <p:sp>
        <p:nvSpPr>
          <p:cNvPr id="3" name="Content Placeholder 2">
            <a:extLst>
              <a:ext uri="{FF2B5EF4-FFF2-40B4-BE49-F238E27FC236}">
                <a16:creationId xmlns:a16="http://schemas.microsoft.com/office/drawing/2014/main" id="{3B511B8A-7017-499F-8FE4-0AE11E3D6826}"/>
              </a:ext>
            </a:extLst>
          </p:cNvPr>
          <p:cNvSpPr>
            <a:spLocks noGrp="1"/>
          </p:cNvSpPr>
          <p:nvPr>
            <p:ph idx="1"/>
          </p:nvPr>
        </p:nvSpPr>
        <p:spPr>
          <a:xfrm>
            <a:off x="3869268" y="864108"/>
            <a:ext cx="7560732" cy="5120640"/>
          </a:xfrm>
        </p:spPr>
        <p:txBody>
          <a:bodyPr>
            <a:normAutofit/>
          </a:bodyPr>
          <a:lstStyle/>
          <a:p>
            <a:pPr marL="361950" indent="-361950">
              <a:lnSpc>
                <a:spcPct val="100000"/>
              </a:lnSpc>
              <a:spcAft>
                <a:spcPts val="600"/>
              </a:spcAft>
            </a:pPr>
            <a:r>
              <a:rPr lang="en-IN" sz="2800" dirty="0">
                <a:solidFill>
                  <a:schemeClr val="tx1"/>
                </a:solidFill>
              </a:rPr>
              <a:t>First character must be an alphabet (or underscore).</a:t>
            </a:r>
          </a:p>
          <a:p>
            <a:pPr marL="361950" indent="-361950">
              <a:lnSpc>
                <a:spcPct val="100000"/>
              </a:lnSpc>
              <a:spcAft>
                <a:spcPts val="600"/>
              </a:spcAft>
            </a:pPr>
            <a:r>
              <a:rPr lang="en-IN" sz="2800" dirty="0">
                <a:solidFill>
                  <a:schemeClr val="tx1"/>
                </a:solidFill>
              </a:rPr>
              <a:t>Must contain only letters, digits or underscore.</a:t>
            </a:r>
          </a:p>
          <a:p>
            <a:pPr marL="361950" indent="-361950">
              <a:lnSpc>
                <a:spcPct val="100000"/>
              </a:lnSpc>
              <a:spcAft>
                <a:spcPts val="600"/>
              </a:spcAft>
            </a:pPr>
            <a:r>
              <a:rPr lang="en-IN" sz="2800" dirty="0">
                <a:solidFill>
                  <a:schemeClr val="tx1"/>
                </a:solidFill>
              </a:rPr>
              <a:t>Only first 32 characters are significant.</a:t>
            </a:r>
          </a:p>
          <a:p>
            <a:pPr marL="361950" indent="-361950">
              <a:lnSpc>
                <a:spcPct val="100000"/>
              </a:lnSpc>
              <a:spcAft>
                <a:spcPts val="600"/>
              </a:spcAft>
            </a:pPr>
            <a:r>
              <a:rPr lang="en-IN" sz="2800" dirty="0">
                <a:solidFill>
                  <a:schemeClr val="tx1"/>
                </a:solidFill>
              </a:rPr>
              <a:t>Cannot use a special keyword.</a:t>
            </a:r>
          </a:p>
          <a:p>
            <a:pPr marL="361950" indent="-361950">
              <a:lnSpc>
                <a:spcPct val="100000"/>
              </a:lnSpc>
              <a:spcAft>
                <a:spcPts val="600"/>
              </a:spcAft>
            </a:pPr>
            <a:r>
              <a:rPr lang="en-IN" sz="2800" dirty="0">
                <a:solidFill>
                  <a:schemeClr val="tx1"/>
                </a:solidFill>
              </a:rPr>
              <a:t>Must not contain white space.</a:t>
            </a:r>
          </a:p>
          <a:p>
            <a:endParaRPr lang="en-IN" dirty="0"/>
          </a:p>
        </p:txBody>
      </p:sp>
    </p:spTree>
    <p:extLst>
      <p:ext uri="{BB962C8B-B14F-4D97-AF65-F5344CB8AC3E}">
        <p14:creationId xmlns:p14="http://schemas.microsoft.com/office/powerpoint/2010/main" val="4082673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1AE0-D3B5-4806-A3BE-F3EB2572D98F}"/>
              </a:ext>
            </a:extLst>
          </p:cNvPr>
          <p:cNvSpPr>
            <a:spLocks noGrp="1"/>
          </p:cNvSpPr>
          <p:nvPr>
            <p:ph type="title"/>
          </p:nvPr>
        </p:nvSpPr>
        <p:spPr/>
        <p:txBody>
          <a:bodyPr/>
          <a:lstStyle/>
          <a:p>
            <a:pPr algn="ctr"/>
            <a:r>
              <a:rPr lang="en-IN" b="1" dirty="0"/>
              <a:t>Operators </a:t>
            </a:r>
            <a:br>
              <a:rPr lang="en-IN" b="1" dirty="0"/>
            </a:br>
            <a:r>
              <a:rPr lang="en-IN" b="1" dirty="0"/>
              <a:t>in C</a:t>
            </a:r>
          </a:p>
        </p:txBody>
      </p:sp>
      <p:sp>
        <p:nvSpPr>
          <p:cNvPr id="3" name="Content Placeholder 2">
            <a:extLst>
              <a:ext uri="{FF2B5EF4-FFF2-40B4-BE49-F238E27FC236}">
                <a16:creationId xmlns:a16="http://schemas.microsoft.com/office/drawing/2014/main" id="{3F334BB0-016F-4F77-8AF7-0707F7931EA2}"/>
              </a:ext>
            </a:extLst>
          </p:cNvPr>
          <p:cNvSpPr>
            <a:spLocks noGrp="1"/>
          </p:cNvSpPr>
          <p:nvPr>
            <p:ph idx="1"/>
          </p:nvPr>
        </p:nvSpPr>
        <p:spPr>
          <a:xfrm>
            <a:off x="3869267" y="331076"/>
            <a:ext cx="7860278" cy="5880538"/>
          </a:xfrm>
        </p:spPr>
        <p:txBody>
          <a:bodyPr>
            <a:normAutofit/>
          </a:bodyPr>
          <a:lstStyle/>
          <a:p>
            <a:pPr marL="0" indent="0" algn="just">
              <a:buNone/>
            </a:pPr>
            <a:endParaRPr lang="en-IN" b="0" i="0" dirty="0">
              <a:solidFill>
                <a:srgbClr val="610B38"/>
              </a:solidFill>
              <a:effectLst/>
              <a:latin typeface="erdana"/>
            </a:endParaRPr>
          </a:p>
          <a:p>
            <a:pPr marL="0" indent="0">
              <a:lnSpc>
                <a:spcPct val="100000"/>
              </a:lnSpc>
              <a:spcBef>
                <a:spcPts val="600"/>
              </a:spcBef>
              <a:spcAft>
                <a:spcPts val="600"/>
              </a:spcAft>
              <a:buNone/>
            </a:pPr>
            <a:r>
              <a:rPr lang="en-IN" sz="2800" dirty="0">
                <a:solidFill>
                  <a:schemeClr val="tx1"/>
                </a:solidFill>
              </a:rPr>
              <a:t>O</a:t>
            </a:r>
            <a:r>
              <a:rPr lang="en-IN" sz="2800" b="0" i="0" dirty="0">
                <a:solidFill>
                  <a:schemeClr val="tx1"/>
                </a:solidFill>
                <a:effectLst/>
              </a:rPr>
              <a:t>perators as symbols that help us </a:t>
            </a:r>
            <a:r>
              <a:rPr lang="en-IN" sz="2800" b="1" i="0" dirty="0">
                <a:solidFill>
                  <a:schemeClr val="tx1"/>
                </a:solidFill>
                <a:effectLst/>
              </a:rPr>
              <a:t>to perform specific mathematical and logical computations on operands</a:t>
            </a:r>
            <a:r>
              <a:rPr lang="en-IN" sz="2800" b="0" i="0" dirty="0">
                <a:solidFill>
                  <a:schemeClr val="tx1"/>
                </a:solidFill>
                <a:effectLst/>
              </a:rPr>
              <a:t>.</a:t>
            </a:r>
          </a:p>
          <a:p>
            <a:pPr lvl="1"/>
            <a:r>
              <a:rPr lang="en-IN" sz="2800" i="0" dirty="0">
                <a:solidFill>
                  <a:schemeClr val="tx1"/>
                </a:solidFill>
                <a:effectLst/>
              </a:rPr>
              <a:t>Arithmetic Operators</a:t>
            </a:r>
            <a:endParaRPr lang="en-IN" sz="2800" dirty="0">
              <a:solidFill>
                <a:schemeClr val="tx1"/>
              </a:solidFill>
            </a:endParaRPr>
          </a:p>
          <a:p>
            <a:pPr lvl="1"/>
            <a:r>
              <a:rPr lang="en-IN" sz="2800" dirty="0">
                <a:solidFill>
                  <a:schemeClr val="tx1"/>
                </a:solidFill>
              </a:rPr>
              <a:t>Relational operators</a:t>
            </a:r>
          </a:p>
          <a:p>
            <a:pPr lvl="1"/>
            <a:r>
              <a:rPr lang="en-IN" sz="2800" dirty="0">
                <a:solidFill>
                  <a:schemeClr val="tx1"/>
                </a:solidFill>
              </a:rPr>
              <a:t>Logical operators</a:t>
            </a:r>
          </a:p>
          <a:p>
            <a:pPr lvl="1"/>
            <a:r>
              <a:rPr lang="en-IN" sz="2800" dirty="0">
                <a:solidFill>
                  <a:schemeClr val="tx1"/>
                </a:solidFill>
              </a:rPr>
              <a:t>Assignment operator</a:t>
            </a:r>
          </a:p>
          <a:p>
            <a:pPr lvl="1"/>
            <a:r>
              <a:rPr lang="en-IN" sz="2800" i="0" dirty="0">
                <a:solidFill>
                  <a:schemeClr val="tx1"/>
                </a:solidFill>
                <a:effectLst/>
                <a:cs typeface="Times New Roman" panose="02020603050405020304" pitchFamily="18" charset="0"/>
              </a:rPr>
              <a:t>Increment and decrement operators</a:t>
            </a:r>
          </a:p>
          <a:p>
            <a:pPr lvl="1"/>
            <a:r>
              <a:rPr lang="en-IN" sz="2800" dirty="0">
                <a:solidFill>
                  <a:schemeClr val="tx1"/>
                </a:solidFill>
              </a:rPr>
              <a:t>Bitwise operator</a:t>
            </a:r>
          </a:p>
          <a:p>
            <a:pPr lvl="1"/>
            <a:r>
              <a:rPr lang="en-IN" sz="2800" dirty="0">
                <a:solidFill>
                  <a:schemeClr val="tx1"/>
                </a:solidFill>
              </a:rPr>
              <a:t>Conditional operators</a:t>
            </a:r>
          </a:p>
          <a:p>
            <a:pPr lvl="1"/>
            <a:r>
              <a:rPr lang="en-IN" sz="2800" dirty="0">
                <a:solidFill>
                  <a:schemeClr val="tx1"/>
                </a:solidFill>
              </a:rPr>
              <a:t>Special operators</a:t>
            </a:r>
          </a:p>
          <a:p>
            <a:pPr lvl="1"/>
            <a:endParaRPr lang="en-IN" dirty="0">
              <a:solidFill>
                <a:schemeClr val="tx1"/>
              </a:solidFill>
              <a:latin typeface="urw-din"/>
            </a:endParaRPr>
          </a:p>
          <a:p>
            <a:pPr lvl="1"/>
            <a:endParaRPr lang="en-IN" dirty="0">
              <a:solidFill>
                <a:schemeClr val="tx1"/>
              </a:solidFill>
            </a:endParaRPr>
          </a:p>
        </p:txBody>
      </p:sp>
    </p:spTree>
    <p:extLst>
      <p:ext uri="{BB962C8B-B14F-4D97-AF65-F5344CB8AC3E}">
        <p14:creationId xmlns:p14="http://schemas.microsoft.com/office/powerpoint/2010/main" val="3484177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EAAD-255C-46F6-B232-C348446598E6}"/>
              </a:ext>
            </a:extLst>
          </p:cNvPr>
          <p:cNvSpPr>
            <a:spLocks noGrp="1"/>
          </p:cNvSpPr>
          <p:nvPr>
            <p:ph type="title"/>
          </p:nvPr>
        </p:nvSpPr>
        <p:spPr/>
        <p:txBody>
          <a:bodyPr/>
          <a:lstStyle/>
          <a:p>
            <a:pPr algn="ctr"/>
            <a:r>
              <a:rPr lang="en-IN" b="1" dirty="0"/>
              <a:t>Arithmetic Operators</a:t>
            </a:r>
          </a:p>
        </p:txBody>
      </p:sp>
      <p:sp>
        <p:nvSpPr>
          <p:cNvPr id="3" name="Content Placeholder 2">
            <a:extLst>
              <a:ext uri="{FF2B5EF4-FFF2-40B4-BE49-F238E27FC236}">
                <a16:creationId xmlns:a16="http://schemas.microsoft.com/office/drawing/2014/main" id="{2B1D84B0-C6B6-4737-B8A6-F6F64AFDD854}"/>
              </a:ext>
            </a:extLst>
          </p:cNvPr>
          <p:cNvSpPr>
            <a:spLocks noGrp="1"/>
          </p:cNvSpPr>
          <p:nvPr>
            <p:ph idx="1"/>
          </p:nvPr>
        </p:nvSpPr>
        <p:spPr>
          <a:xfrm>
            <a:off x="3775587" y="268014"/>
            <a:ext cx="7953957" cy="5990896"/>
          </a:xfrm>
        </p:spPr>
        <p:txBody>
          <a:bodyPr>
            <a:normAutofit/>
          </a:bodyPr>
          <a:lstStyle/>
          <a:p>
            <a:r>
              <a:rPr lang="en-IN" sz="2800" dirty="0">
                <a:solidFill>
                  <a:schemeClr val="tx1"/>
                </a:solidFill>
              </a:rPr>
              <a:t>These are the operators used to perform arithmetic/mathematical operations on operands. Examples: (+, -, *, /, %).</a:t>
            </a:r>
          </a:p>
          <a:p>
            <a:r>
              <a:rPr lang="en-IN" sz="2400" dirty="0">
                <a:solidFill>
                  <a:srgbClr val="202124"/>
                </a:solidFill>
                <a:latin typeface="arial" panose="020B0604020202020204" pitchFamily="34" charset="0"/>
              </a:rPr>
              <a:t>A</a:t>
            </a:r>
            <a:r>
              <a:rPr lang="en-IN" sz="2400" b="0" i="0" dirty="0">
                <a:solidFill>
                  <a:srgbClr val="202124"/>
                </a:solidFill>
                <a:effectLst/>
                <a:latin typeface="arial" panose="020B0604020202020204" pitchFamily="34" charset="0"/>
              </a:rPr>
              <a:t>n operand is a </a:t>
            </a:r>
            <a:r>
              <a:rPr lang="en-IN" sz="2400" b="1" i="0" dirty="0">
                <a:solidFill>
                  <a:srgbClr val="202124"/>
                </a:solidFill>
                <a:effectLst/>
                <a:latin typeface="arial" panose="020B0604020202020204" pitchFamily="34" charset="0"/>
              </a:rPr>
              <a:t>term used to describe any object that is capable of being manipulated</a:t>
            </a:r>
            <a:r>
              <a:rPr lang="en-IN" sz="2400" b="0" i="0" dirty="0">
                <a:solidFill>
                  <a:srgbClr val="202124"/>
                </a:solidFill>
                <a:effectLst/>
                <a:latin typeface="arial" panose="020B0604020202020204" pitchFamily="34" charset="0"/>
              </a:rPr>
              <a:t>.</a:t>
            </a:r>
            <a:endParaRPr lang="en-IN" sz="2800" dirty="0">
              <a:solidFill>
                <a:schemeClr val="tx1"/>
              </a:solidFill>
            </a:endParaRPr>
          </a:p>
          <a:p>
            <a:r>
              <a:rPr lang="en-IN" sz="2800" dirty="0">
                <a:solidFill>
                  <a:schemeClr val="tx1"/>
                </a:solidFill>
              </a:rPr>
              <a:t>Arithmetic operator are of two types: </a:t>
            </a:r>
          </a:p>
          <a:p>
            <a:r>
              <a:rPr lang="en-IN" sz="2800" b="1" u="sng" dirty="0">
                <a:solidFill>
                  <a:srgbClr val="FF0000"/>
                </a:solidFill>
              </a:rPr>
              <a:t>Unary Operators: </a:t>
            </a:r>
            <a:r>
              <a:rPr lang="en-IN" sz="2800" dirty="0">
                <a:solidFill>
                  <a:schemeClr val="tx1"/>
                </a:solidFill>
              </a:rPr>
              <a:t>Operators that operates or works with a single operand are unary operators. For example: (+ , –)</a:t>
            </a:r>
          </a:p>
          <a:p>
            <a:r>
              <a:rPr lang="en-IN" sz="2800" b="1" u="sng" dirty="0">
                <a:solidFill>
                  <a:srgbClr val="FF0000"/>
                </a:solidFill>
              </a:rPr>
              <a:t>Binary Operators: </a:t>
            </a:r>
            <a:r>
              <a:rPr lang="en-IN" sz="2800" dirty="0">
                <a:solidFill>
                  <a:schemeClr val="tx1"/>
                </a:solidFill>
              </a:rPr>
              <a:t>Operators that operates or works with two operands are binary operators. For example: (+ , – , * , /)</a:t>
            </a:r>
          </a:p>
        </p:txBody>
      </p:sp>
    </p:spTree>
    <p:extLst>
      <p:ext uri="{BB962C8B-B14F-4D97-AF65-F5344CB8AC3E}">
        <p14:creationId xmlns:p14="http://schemas.microsoft.com/office/powerpoint/2010/main" val="3625140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E43D-D12C-4A2B-A844-847F037B5F1F}"/>
              </a:ext>
            </a:extLst>
          </p:cNvPr>
          <p:cNvSpPr>
            <a:spLocks noGrp="1"/>
          </p:cNvSpPr>
          <p:nvPr>
            <p:ph type="title"/>
          </p:nvPr>
        </p:nvSpPr>
        <p:spPr/>
        <p:txBody>
          <a:bodyPr/>
          <a:lstStyle/>
          <a:p>
            <a:r>
              <a:rPr lang="en-IN" b="1" dirty="0"/>
              <a:t>Arithmetic Operators</a:t>
            </a:r>
            <a:endParaRPr lang="en-IN" dirty="0"/>
          </a:p>
        </p:txBody>
      </p:sp>
      <p:pic>
        <p:nvPicPr>
          <p:cNvPr id="4" name="Content Placeholder 3">
            <a:extLst>
              <a:ext uri="{FF2B5EF4-FFF2-40B4-BE49-F238E27FC236}">
                <a16:creationId xmlns:a16="http://schemas.microsoft.com/office/drawing/2014/main" id="{BF80E5D4-5918-4729-A6E9-C028AA7DD65E}"/>
              </a:ext>
            </a:extLst>
          </p:cNvPr>
          <p:cNvPicPr>
            <a:picLocks noGrp="1" noChangeAspect="1"/>
          </p:cNvPicPr>
          <p:nvPr>
            <p:ph idx="1"/>
          </p:nvPr>
        </p:nvPicPr>
        <p:blipFill>
          <a:blip r:embed="rId2"/>
          <a:stretch>
            <a:fillRect/>
          </a:stretch>
        </p:blipFill>
        <p:spPr>
          <a:xfrm>
            <a:off x="3868737" y="536028"/>
            <a:ext cx="7592793" cy="5722882"/>
          </a:xfrm>
          <a:prstGeom prst="rect">
            <a:avLst/>
          </a:prstGeom>
        </p:spPr>
      </p:pic>
    </p:spTree>
    <p:extLst>
      <p:ext uri="{BB962C8B-B14F-4D97-AF65-F5344CB8AC3E}">
        <p14:creationId xmlns:p14="http://schemas.microsoft.com/office/powerpoint/2010/main" val="192626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EBE4-8F0F-4FC6-AA29-AD0831CB3987}"/>
              </a:ext>
            </a:extLst>
          </p:cNvPr>
          <p:cNvSpPr>
            <a:spLocks noGrp="1"/>
          </p:cNvSpPr>
          <p:nvPr>
            <p:ph type="title"/>
          </p:nvPr>
        </p:nvSpPr>
        <p:spPr/>
        <p:txBody>
          <a:bodyPr/>
          <a:lstStyle/>
          <a:p>
            <a:pPr algn="ctr"/>
            <a:r>
              <a:rPr lang="en-IN" b="1" dirty="0"/>
              <a:t>Relational Operators</a:t>
            </a:r>
          </a:p>
        </p:txBody>
      </p:sp>
      <p:sp>
        <p:nvSpPr>
          <p:cNvPr id="3" name="Content Placeholder 2">
            <a:extLst>
              <a:ext uri="{FF2B5EF4-FFF2-40B4-BE49-F238E27FC236}">
                <a16:creationId xmlns:a16="http://schemas.microsoft.com/office/drawing/2014/main" id="{F49324CB-EE8B-4866-B83F-AB0F6F90B46F}"/>
              </a:ext>
            </a:extLst>
          </p:cNvPr>
          <p:cNvSpPr>
            <a:spLocks noGrp="1"/>
          </p:cNvSpPr>
          <p:nvPr>
            <p:ph idx="1"/>
          </p:nvPr>
        </p:nvSpPr>
        <p:spPr>
          <a:xfrm>
            <a:off x="3869267" y="362607"/>
            <a:ext cx="7686857" cy="5927834"/>
          </a:xfrm>
        </p:spPr>
        <p:txBody>
          <a:bodyPr>
            <a:normAutofit/>
          </a:bodyPr>
          <a:lstStyle/>
          <a:p>
            <a:pPr>
              <a:lnSpc>
                <a:spcPct val="100000"/>
              </a:lnSpc>
              <a:spcBef>
                <a:spcPts val="600"/>
              </a:spcBef>
              <a:spcAft>
                <a:spcPts val="600"/>
              </a:spcAft>
            </a:pPr>
            <a:r>
              <a:rPr lang="en-IN" sz="2800" dirty="0">
                <a:solidFill>
                  <a:schemeClr val="tx1"/>
                </a:solidFill>
              </a:rPr>
              <a:t>These are used for </a:t>
            </a:r>
            <a:r>
              <a:rPr lang="en-IN" sz="2800" b="1" dirty="0">
                <a:solidFill>
                  <a:schemeClr val="tx1"/>
                </a:solidFill>
              </a:rPr>
              <a:t>comparison of the values of two operands</a:t>
            </a:r>
            <a:r>
              <a:rPr lang="en-IN" sz="2800" dirty="0">
                <a:solidFill>
                  <a:schemeClr val="tx1"/>
                </a:solidFill>
              </a:rPr>
              <a:t>.</a:t>
            </a:r>
          </a:p>
          <a:p>
            <a:pPr>
              <a:lnSpc>
                <a:spcPct val="100000"/>
              </a:lnSpc>
              <a:spcBef>
                <a:spcPts val="600"/>
              </a:spcBef>
              <a:spcAft>
                <a:spcPts val="600"/>
              </a:spcAft>
            </a:pPr>
            <a:r>
              <a:rPr lang="en-IN" sz="2800" dirty="0">
                <a:solidFill>
                  <a:schemeClr val="tx1"/>
                </a:solidFill>
              </a:rPr>
              <a:t> For example, checking if one operand is equal to the other operand or not, an operand is greater than the other operand or not etc. </a:t>
            </a:r>
          </a:p>
          <a:p>
            <a:pPr marL="1146175" lvl="3" indent="-342900">
              <a:lnSpc>
                <a:spcPct val="100000"/>
              </a:lnSpc>
              <a:spcBef>
                <a:spcPts val="600"/>
              </a:spcBef>
              <a:spcAft>
                <a:spcPts val="600"/>
              </a:spcAft>
              <a:buFont typeface="Wingdings" panose="05000000000000000000" pitchFamily="2" charset="2"/>
              <a:buChar char="ü"/>
            </a:pPr>
            <a:r>
              <a:rPr lang="en-IN" sz="2400" i="0" dirty="0">
                <a:solidFill>
                  <a:schemeClr val="tx1"/>
                </a:solidFill>
                <a:effectLst/>
              </a:rPr>
              <a:t>Equal to operator  			==</a:t>
            </a:r>
          </a:p>
          <a:p>
            <a:pPr marL="1146175" lvl="3" indent="-342900">
              <a:lnSpc>
                <a:spcPct val="100000"/>
              </a:lnSpc>
              <a:spcBef>
                <a:spcPts val="600"/>
              </a:spcBef>
              <a:spcAft>
                <a:spcPts val="600"/>
              </a:spcAft>
              <a:buFont typeface="Wingdings" panose="05000000000000000000" pitchFamily="2" charset="2"/>
              <a:buChar char="ü"/>
            </a:pPr>
            <a:r>
              <a:rPr lang="en-IN" sz="2400" i="0" dirty="0">
                <a:solidFill>
                  <a:schemeClr val="tx1"/>
                </a:solidFill>
                <a:effectLst/>
              </a:rPr>
              <a:t>Not equal to operator   		!=</a:t>
            </a:r>
          </a:p>
          <a:p>
            <a:pPr marL="1146175" lvl="3" indent="-342900">
              <a:lnSpc>
                <a:spcPct val="100000"/>
              </a:lnSpc>
              <a:spcBef>
                <a:spcPts val="600"/>
              </a:spcBef>
              <a:spcAft>
                <a:spcPts val="600"/>
              </a:spcAft>
              <a:buFont typeface="Wingdings" panose="05000000000000000000" pitchFamily="2" charset="2"/>
              <a:buChar char="ü"/>
            </a:pPr>
            <a:r>
              <a:rPr lang="en-IN" sz="2400" i="0" dirty="0">
                <a:solidFill>
                  <a:schemeClr val="tx1"/>
                </a:solidFill>
                <a:effectLst/>
              </a:rPr>
              <a:t>Greater than operator		&gt;</a:t>
            </a:r>
          </a:p>
          <a:p>
            <a:pPr marL="1146175" lvl="3" indent="-342900">
              <a:lnSpc>
                <a:spcPct val="100000"/>
              </a:lnSpc>
              <a:spcBef>
                <a:spcPts val="600"/>
              </a:spcBef>
              <a:spcAft>
                <a:spcPts val="600"/>
              </a:spcAft>
              <a:buFont typeface="Wingdings" panose="05000000000000000000" pitchFamily="2" charset="2"/>
              <a:buChar char="ü"/>
            </a:pPr>
            <a:r>
              <a:rPr lang="en-IN" sz="2400" i="0" dirty="0">
                <a:solidFill>
                  <a:schemeClr val="tx1"/>
                </a:solidFill>
                <a:effectLst/>
              </a:rPr>
              <a:t>Less than operator 			&lt;</a:t>
            </a:r>
            <a:endParaRPr lang="en-IN" sz="2400" dirty="0">
              <a:solidFill>
                <a:schemeClr val="tx1"/>
              </a:solidFill>
            </a:endParaRPr>
          </a:p>
          <a:p>
            <a:pPr marL="1146175" lvl="3" indent="-342900">
              <a:lnSpc>
                <a:spcPct val="100000"/>
              </a:lnSpc>
              <a:spcBef>
                <a:spcPts val="600"/>
              </a:spcBef>
              <a:spcAft>
                <a:spcPts val="600"/>
              </a:spcAft>
              <a:buFont typeface="Wingdings" panose="05000000000000000000" pitchFamily="2" charset="2"/>
              <a:buChar char="ü"/>
            </a:pPr>
            <a:r>
              <a:rPr lang="en-IN" sz="2400" i="0" dirty="0">
                <a:solidFill>
                  <a:schemeClr val="tx1"/>
                </a:solidFill>
                <a:effectLst/>
              </a:rPr>
              <a:t>Greater than or equal to operator 	&gt;= </a:t>
            </a:r>
          </a:p>
          <a:p>
            <a:pPr marL="1146175" lvl="3" indent="-342900">
              <a:lnSpc>
                <a:spcPct val="100000"/>
              </a:lnSpc>
              <a:spcBef>
                <a:spcPts val="600"/>
              </a:spcBef>
              <a:spcAft>
                <a:spcPts val="600"/>
              </a:spcAft>
              <a:buFont typeface="Wingdings" panose="05000000000000000000" pitchFamily="2" charset="2"/>
              <a:buChar char="ü"/>
            </a:pPr>
            <a:r>
              <a:rPr lang="en-IN" sz="2400" i="0" dirty="0">
                <a:solidFill>
                  <a:schemeClr val="tx1"/>
                </a:solidFill>
                <a:effectLst/>
              </a:rPr>
              <a:t>Less than or equal to operator  	&lt;=</a:t>
            </a:r>
            <a:endParaRPr lang="en-IN" sz="2400" dirty="0">
              <a:solidFill>
                <a:schemeClr val="tx1"/>
              </a:solidFill>
            </a:endParaRPr>
          </a:p>
        </p:txBody>
      </p:sp>
    </p:spTree>
    <p:extLst>
      <p:ext uri="{BB962C8B-B14F-4D97-AF65-F5344CB8AC3E}">
        <p14:creationId xmlns:p14="http://schemas.microsoft.com/office/powerpoint/2010/main" val="2532523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0FF9-34F1-4AD6-9AC3-6960DD9F2DAA}"/>
              </a:ext>
            </a:extLst>
          </p:cNvPr>
          <p:cNvSpPr>
            <a:spLocks noGrp="1"/>
          </p:cNvSpPr>
          <p:nvPr>
            <p:ph type="title"/>
          </p:nvPr>
        </p:nvSpPr>
        <p:spPr/>
        <p:txBody>
          <a:bodyPr/>
          <a:lstStyle/>
          <a:p>
            <a:pPr algn="ctr"/>
            <a:r>
              <a:rPr lang="en-IN" b="1" dirty="0"/>
              <a:t>Logical operators</a:t>
            </a:r>
            <a:br>
              <a:rPr lang="en-IN" dirty="0"/>
            </a:br>
            <a:endParaRPr lang="en-IN" dirty="0"/>
          </a:p>
        </p:txBody>
      </p:sp>
      <p:sp>
        <p:nvSpPr>
          <p:cNvPr id="3" name="Content Placeholder 2">
            <a:extLst>
              <a:ext uri="{FF2B5EF4-FFF2-40B4-BE49-F238E27FC236}">
                <a16:creationId xmlns:a16="http://schemas.microsoft.com/office/drawing/2014/main" id="{EEB3E189-B253-45C7-893C-F1ABA2F798E5}"/>
              </a:ext>
            </a:extLst>
          </p:cNvPr>
          <p:cNvSpPr>
            <a:spLocks noGrp="1"/>
          </p:cNvSpPr>
          <p:nvPr>
            <p:ph idx="1"/>
          </p:nvPr>
        </p:nvSpPr>
        <p:spPr>
          <a:xfrm>
            <a:off x="3846786" y="567559"/>
            <a:ext cx="7662042" cy="5959365"/>
          </a:xfrm>
        </p:spPr>
        <p:txBody>
          <a:bodyPr>
            <a:normAutofit/>
          </a:bodyPr>
          <a:lstStyle/>
          <a:p>
            <a:pPr>
              <a:lnSpc>
                <a:spcPct val="100000"/>
              </a:lnSpc>
              <a:spcBef>
                <a:spcPts val="600"/>
              </a:spcBef>
              <a:spcAft>
                <a:spcPts val="600"/>
              </a:spcAft>
            </a:pPr>
            <a:r>
              <a:rPr lang="en-IN" sz="2800" dirty="0">
                <a:solidFill>
                  <a:schemeClr val="tx1"/>
                </a:solidFill>
              </a:rPr>
              <a:t>Logical Operators are used </a:t>
            </a:r>
            <a:r>
              <a:rPr lang="en-IN" sz="2800" b="1" dirty="0">
                <a:solidFill>
                  <a:schemeClr val="tx1"/>
                </a:solidFill>
              </a:rPr>
              <a:t>to combine two or more conditions</a:t>
            </a:r>
            <a:r>
              <a:rPr lang="en-IN" sz="2800" dirty="0">
                <a:solidFill>
                  <a:schemeClr val="tx1"/>
                </a:solidFill>
              </a:rPr>
              <a:t>/constraints or to complement the evaluation of the original condition in consideration. </a:t>
            </a:r>
          </a:p>
          <a:p>
            <a:pPr>
              <a:lnSpc>
                <a:spcPct val="100000"/>
              </a:lnSpc>
              <a:spcBef>
                <a:spcPts val="600"/>
              </a:spcBef>
              <a:spcAft>
                <a:spcPts val="600"/>
              </a:spcAft>
            </a:pPr>
            <a:r>
              <a:rPr lang="en-IN" sz="2800" dirty="0">
                <a:solidFill>
                  <a:schemeClr val="tx1"/>
                </a:solidFill>
              </a:rPr>
              <a:t>The result of the operation of a logical operator is a </a:t>
            </a:r>
            <a:r>
              <a:rPr lang="en-IN" sz="2800" dirty="0" err="1">
                <a:solidFill>
                  <a:schemeClr val="tx1"/>
                </a:solidFill>
              </a:rPr>
              <a:t>boolean</a:t>
            </a:r>
            <a:r>
              <a:rPr lang="en-IN" sz="2800" dirty="0">
                <a:solidFill>
                  <a:schemeClr val="tx1"/>
                </a:solidFill>
              </a:rPr>
              <a:t> value </a:t>
            </a:r>
            <a:r>
              <a:rPr lang="en-IN" sz="2800" b="1" dirty="0">
                <a:solidFill>
                  <a:srgbClr val="FF0000"/>
                </a:solidFill>
              </a:rPr>
              <a:t>either true or false. </a:t>
            </a:r>
          </a:p>
          <a:p>
            <a:pPr>
              <a:lnSpc>
                <a:spcPct val="100000"/>
              </a:lnSpc>
              <a:spcBef>
                <a:spcPts val="600"/>
              </a:spcBef>
              <a:spcAft>
                <a:spcPts val="600"/>
              </a:spcAft>
            </a:pPr>
            <a:r>
              <a:rPr lang="en-IN" sz="2800" b="1" dirty="0">
                <a:solidFill>
                  <a:srgbClr val="FF0000"/>
                </a:solidFill>
              </a:rPr>
              <a:t>Logical AND operator: </a:t>
            </a:r>
            <a:r>
              <a:rPr lang="en-IN" sz="2800" dirty="0">
                <a:solidFill>
                  <a:schemeClr val="tx1"/>
                </a:solidFill>
              </a:rPr>
              <a:t>The </a:t>
            </a:r>
            <a:r>
              <a:rPr lang="en-IN" sz="2800" dirty="0">
                <a:solidFill>
                  <a:srgbClr val="00B050"/>
                </a:solidFill>
              </a:rPr>
              <a:t>‘&amp;&amp;’</a:t>
            </a:r>
            <a:r>
              <a:rPr lang="en-IN" sz="2800" dirty="0">
                <a:solidFill>
                  <a:schemeClr val="tx1"/>
                </a:solidFill>
              </a:rPr>
              <a:t> operator returns </a:t>
            </a:r>
            <a:r>
              <a:rPr lang="en-IN" sz="2800" b="1" dirty="0">
                <a:solidFill>
                  <a:schemeClr val="tx1"/>
                </a:solidFill>
              </a:rPr>
              <a:t>true when both the conditions under consideration are satisfied</a:t>
            </a:r>
            <a:r>
              <a:rPr lang="en-IN" sz="2800" dirty="0">
                <a:solidFill>
                  <a:schemeClr val="tx1"/>
                </a:solidFill>
              </a:rPr>
              <a:t>. Otherwise it returns false. For example, a &amp;&amp; b returns true when both a and b are true (i.e. non-zero).</a:t>
            </a:r>
          </a:p>
          <a:p>
            <a:endParaRPr lang="en-IN" sz="2800" dirty="0">
              <a:solidFill>
                <a:schemeClr val="tx1"/>
              </a:solidFill>
            </a:endParaRPr>
          </a:p>
        </p:txBody>
      </p:sp>
    </p:spTree>
    <p:extLst>
      <p:ext uri="{BB962C8B-B14F-4D97-AF65-F5344CB8AC3E}">
        <p14:creationId xmlns:p14="http://schemas.microsoft.com/office/powerpoint/2010/main" val="40329391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56FB-D2D7-463C-A8F0-6606619F2BAA}"/>
              </a:ext>
            </a:extLst>
          </p:cNvPr>
          <p:cNvSpPr>
            <a:spLocks noGrp="1"/>
          </p:cNvSpPr>
          <p:nvPr>
            <p:ph type="title"/>
          </p:nvPr>
        </p:nvSpPr>
        <p:spPr/>
        <p:txBody>
          <a:bodyPr/>
          <a:lstStyle/>
          <a:p>
            <a:pPr algn="ctr"/>
            <a:r>
              <a:rPr lang="en-IN" b="1" dirty="0"/>
              <a:t>Logical operators</a:t>
            </a:r>
          </a:p>
        </p:txBody>
      </p:sp>
      <p:sp>
        <p:nvSpPr>
          <p:cNvPr id="3" name="Content Placeholder 2">
            <a:extLst>
              <a:ext uri="{FF2B5EF4-FFF2-40B4-BE49-F238E27FC236}">
                <a16:creationId xmlns:a16="http://schemas.microsoft.com/office/drawing/2014/main" id="{CE03EADE-FFB4-42C1-8732-3630CE9D6602}"/>
              </a:ext>
            </a:extLst>
          </p:cNvPr>
          <p:cNvSpPr>
            <a:spLocks noGrp="1"/>
          </p:cNvSpPr>
          <p:nvPr>
            <p:ph idx="1"/>
          </p:nvPr>
        </p:nvSpPr>
        <p:spPr>
          <a:xfrm>
            <a:off x="3831021" y="737419"/>
            <a:ext cx="7961586" cy="5836802"/>
          </a:xfrm>
        </p:spPr>
        <p:txBody>
          <a:bodyPr>
            <a:normAutofit/>
          </a:bodyPr>
          <a:lstStyle/>
          <a:p>
            <a:pPr>
              <a:lnSpc>
                <a:spcPct val="100000"/>
              </a:lnSpc>
              <a:spcBef>
                <a:spcPts val="0"/>
              </a:spcBef>
            </a:pPr>
            <a:r>
              <a:rPr lang="en-IN" sz="2800" b="1" dirty="0">
                <a:solidFill>
                  <a:srgbClr val="FF0000"/>
                </a:solidFill>
              </a:rPr>
              <a:t>Logical OR operator: </a:t>
            </a:r>
            <a:r>
              <a:rPr lang="en-IN" sz="2800" dirty="0">
                <a:solidFill>
                  <a:schemeClr val="tx1"/>
                </a:solidFill>
              </a:rPr>
              <a:t>The </a:t>
            </a:r>
            <a:r>
              <a:rPr lang="en-IN" sz="2800" dirty="0">
                <a:solidFill>
                  <a:srgbClr val="00B050"/>
                </a:solidFill>
              </a:rPr>
              <a:t>‘||’</a:t>
            </a:r>
            <a:r>
              <a:rPr lang="en-IN" sz="2800" dirty="0">
                <a:solidFill>
                  <a:schemeClr val="tx1"/>
                </a:solidFill>
              </a:rPr>
              <a:t> operator returns </a:t>
            </a:r>
            <a:r>
              <a:rPr lang="en-IN" sz="2800" b="1" dirty="0">
                <a:solidFill>
                  <a:schemeClr val="tx1"/>
                </a:solidFill>
              </a:rPr>
              <a:t>true even if one (or both) of the conditions under consideration is satisfied</a:t>
            </a:r>
            <a:r>
              <a:rPr lang="en-IN" sz="2800" dirty="0">
                <a:solidFill>
                  <a:schemeClr val="tx1"/>
                </a:solidFill>
              </a:rPr>
              <a:t>. Otherwise it returns false. For example, a || b returns true if one of a or b or both are true (i.e. non-zero). Of course, it returns true when both a and b are true.</a:t>
            </a:r>
          </a:p>
          <a:p>
            <a:pPr marL="0" indent="0">
              <a:lnSpc>
                <a:spcPct val="100000"/>
              </a:lnSpc>
              <a:spcBef>
                <a:spcPts val="0"/>
              </a:spcBef>
              <a:buNone/>
            </a:pPr>
            <a:endParaRPr lang="en-IN" sz="2800" dirty="0">
              <a:solidFill>
                <a:schemeClr val="tx1"/>
              </a:solidFill>
            </a:endParaRPr>
          </a:p>
          <a:p>
            <a:pPr>
              <a:lnSpc>
                <a:spcPct val="100000"/>
              </a:lnSpc>
              <a:spcBef>
                <a:spcPts val="0"/>
              </a:spcBef>
            </a:pPr>
            <a:r>
              <a:rPr lang="en-IN" sz="2800" b="1" dirty="0">
                <a:solidFill>
                  <a:srgbClr val="FF0000"/>
                </a:solidFill>
              </a:rPr>
              <a:t>Logical NOT operator:</a:t>
            </a:r>
            <a:r>
              <a:rPr lang="en-IN" sz="2800" dirty="0"/>
              <a:t> </a:t>
            </a:r>
            <a:r>
              <a:rPr lang="en-IN" sz="2800" dirty="0">
                <a:solidFill>
                  <a:schemeClr val="tx1"/>
                </a:solidFill>
              </a:rPr>
              <a:t>The </a:t>
            </a:r>
            <a:r>
              <a:rPr lang="en-IN" sz="2800" dirty="0">
                <a:solidFill>
                  <a:srgbClr val="00B050"/>
                </a:solidFill>
              </a:rPr>
              <a:t>‘!’</a:t>
            </a:r>
            <a:r>
              <a:rPr lang="en-IN" sz="2800" dirty="0">
                <a:solidFill>
                  <a:schemeClr val="tx1"/>
                </a:solidFill>
              </a:rPr>
              <a:t> operator </a:t>
            </a:r>
            <a:r>
              <a:rPr lang="en-IN" sz="2800" b="1" dirty="0">
                <a:solidFill>
                  <a:schemeClr val="tx1"/>
                </a:solidFill>
              </a:rPr>
              <a:t>returns true the condition in consideration is not satisfied</a:t>
            </a:r>
            <a:r>
              <a:rPr lang="en-IN" sz="2800" dirty="0">
                <a:solidFill>
                  <a:schemeClr val="tx1"/>
                </a:solidFill>
              </a:rPr>
              <a:t>. Otherwise it returns false. For example, !a returns true if a is false, i.e. when a=0.</a:t>
            </a:r>
          </a:p>
        </p:txBody>
      </p:sp>
    </p:spTree>
    <p:extLst>
      <p:ext uri="{BB962C8B-B14F-4D97-AF65-F5344CB8AC3E}">
        <p14:creationId xmlns:p14="http://schemas.microsoft.com/office/powerpoint/2010/main" val="39551857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932B-9FEF-4A55-8455-E7D67AD0366A}"/>
              </a:ext>
            </a:extLst>
          </p:cNvPr>
          <p:cNvSpPr>
            <a:spLocks noGrp="1"/>
          </p:cNvSpPr>
          <p:nvPr>
            <p:ph type="title"/>
          </p:nvPr>
        </p:nvSpPr>
        <p:spPr/>
        <p:txBody>
          <a:bodyPr/>
          <a:lstStyle/>
          <a:p>
            <a:pPr algn="ctr"/>
            <a:r>
              <a:rPr lang="en-IN" b="1" dirty="0"/>
              <a:t>Assignment operators</a:t>
            </a:r>
          </a:p>
        </p:txBody>
      </p:sp>
      <p:sp>
        <p:nvSpPr>
          <p:cNvPr id="3" name="Content Placeholder 2">
            <a:extLst>
              <a:ext uri="{FF2B5EF4-FFF2-40B4-BE49-F238E27FC236}">
                <a16:creationId xmlns:a16="http://schemas.microsoft.com/office/drawing/2014/main" id="{EA48DB64-8428-4152-A8F4-D9A2C2D43A0C}"/>
              </a:ext>
            </a:extLst>
          </p:cNvPr>
          <p:cNvSpPr>
            <a:spLocks noGrp="1"/>
          </p:cNvSpPr>
          <p:nvPr>
            <p:ph idx="1"/>
          </p:nvPr>
        </p:nvSpPr>
        <p:spPr>
          <a:xfrm>
            <a:off x="3869267" y="864108"/>
            <a:ext cx="7718387" cy="5120640"/>
          </a:xfrm>
        </p:spPr>
        <p:txBody>
          <a:bodyPr>
            <a:normAutofit/>
          </a:bodyPr>
          <a:lstStyle/>
          <a:p>
            <a:r>
              <a:rPr lang="en-IN" sz="2800" dirty="0">
                <a:solidFill>
                  <a:schemeClr val="tx1"/>
                </a:solidFill>
              </a:rPr>
              <a:t>Assignment operators are </a:t>
            </a:r>
            <a:r>
              <a:rPr lang="en-IN" sz="2800" b="1" dirty="0">
                <a:solidFill>
                  <a:schemeClr val="tx1"/>
                </a:solidFill>
              </a:rPr>
              <a:t>used to assign value to a variable.</a:t>
            </a:r>
          </a:p>
          <a:p>
            <a:r>
              <a:rPr lang="en-IN" sz="2800" dirty="0">
                <a:solidFill>
                  <a:schemeClr val="tx1"/>
                </a:solidFill>
              </a:rPr>
              <a:t> The </a:t>
            </a:r>
            <a:r>
              <a:rPr lang="en-IN" sz="2800" dirty="0">
                <a:solidFill>
                  <a:srgbClr val="FF0000"/>
                </a:solidFill>
              </a:rPr>
              <a:t>left side operand of the assignment operator is a variable	</a:t>
            </a:r>
            <a:r>
              <a:rPr lang="en-IN" sz="2800" dirty="0">
                <a:solidFill>
                  <a:schemeClr val="tx1"/>
                </a:solidFill>
              </a:rPr>
              <a:t>and 	</a:t>
            </a:r>
            <a:r>
              <a:rPr lang="en-IN" sz="2800" dirty="0">
                <a:solidFill>
                  <a:srgbClr val="FF0000"/>
                </a:solidFill>
              </a:rPr>
              <a:t>right side operand of the assignment operator is a value</a:t>
            </a:r>
            <a:r>
              <a:rPr lang="en-IN" sz="2800" dirty="0">
                <a:solidFill>
                  <a:schemeClr val="tx1"/>
                </a:solidFill>
              </a:rPr>
              <a:t>. </a:t>
            </a:r>
          </a:p>
          <a:p>
            <a:r>
              <a:rPr lang="en-IN" sz="2800" dirty="0">
                <a:solidFill>
                  <a:schemeClr val="tx1"/>
                </a:solidFill>
              </a:rPr>
              <a:t>The value on the right side must be of the same data-type of variable on the left side otherwise the compiler will raise an error. </a:t>
            </a:r>
          </a:p>
        </p:txBody>
      </p:sp>
    </p:spTree>
    <p:extLst>
      <p:ext uri="{BB962C8B-B14F-4D97-AF65-F5344CB8AC3E}">
        <p14:creationId xmlns:p14="http://schemas.microsoft.com/office/powerpoint/2010/main" val="3261752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E8CF-F352-46A0-9301-756D1DB8D3BD}"/>
              </a:ext>
            </a:extLst>
          </p:cNvPr>
          <p:cNvSpPr>
            <a:spLocks noGrp="1"/>
          </p:cNvSpPr>
          <p:nvPr>
            <p:ph type="title"/>
          </p:nvPr>
        </p:nvSpPr>
        <p:spPr/>
        <p:txBody>
          <a:bodyPr/>
          <a:lstStyle/>
          <a:p>
            <a:pPr algn="ctr"/>
            <a:r>
              <a:rPr lang="en-IN" b="1" dirty="0"/>
              <a:t>Assignment operators</a:t>
            </a:r>
            <a:endParaRPr lang="en-IN" dirty="0"/>
          </a:p>
        </p:txBody>
      </p:sp>
      <p:pic>
        <p:nvPicPr>
          <p:cNvPr id="5" name="Content Placeholder 4">
            <a:extLst>
              <a:ext uri="{FF2B5EF4-FFF2-40B4-BE49-F238E27FC236}">
                <a16:creationId xmlns:a16="http://schemas.microsoft.com/office/drawing/2014/main" id="{0803C7BA-2634-468B-ACEC-4C5882E420CF}"/>
              </a:ext>
            </a:extLst>
          </p:cNvPr>
          <p:cNvPicPr>
            <a:picLocks noGrp="1" noChangeAspect="1"/>
          </p:cNvPicPr>
          <p:nvPr>
            <p:ph idx="1"/>
          </p:nvPr>
        </p:nvPicPr>
        <p:blipFill>
          <a:blip r:embed="rId2"/>
          <a:stretch>
            <a:fillRect/>
          </a:stretch>
        </p:blipFill>
        <p:spPr>
          <a:xfrm>
            <a:off x="3783724" y="868362"/>
            <a:ext cx="7854094" cy="5249642"/>
          </a:xfrm>
        </p:spPr>
      </p:pic>
    </p:spTree>
    <p:extLst>
      <p:ext uri="{BB962C8B-B14F-4D97-AF65-F5344CB8AC3E}">
        <p14:creationId xmlns:p14="http://schemas.microsoft.com/office/powerpoint/2010/main" val="2515220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C26B-8497-4887-8FD3-278B87FD0D70}"/>
              </a:ext>
            </a:extLst>
          </p:cNvPr>
          <p:cNvSpPr>
            <a:spLocks noGrp="1"/>
          </p:cNvSpPr>
          <p:nvPr>
            <p:ph type="title"/>
          </p:nvPr>
        </p:nvSpPr>
        <p:spPr/>
        <p:txBody>
          <a:bodyPr/>
          <a:lstStyle/>
          <a:p>
            <a:pPr algn="ctr"/>
            <a:r>
              <a:rPr lang="en-IN" sz="3600" b="1" i="0" dirty="0">
                <a:solidFill>
                  <a:schemeClr val="bg1"/>
                </a:solidFill>
                <a:effectLst/>
                <a:cs typeface="Times New Roman" panose="02020603050405020304" pitchFamily="18" charset="0"/>
              </a:rPr>
              <a:t>Increment and decrement operators</a:t>
            </a:r>
            <a:br>
              <a:rPr lang="en-IN" sz="3600" b="1" i="0" dirty="0">
                <a:solidFill>
                  <a:srgbClr val="333333"/>
                </a:solidFill>
                <a:effectLst/>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7F2DCDF7-E6B3-4BA3-A46B-47C3F105E9B0}"/>
              </a:ext>
            </a:extLst>
          </p:cNvPr>
          <p:cNvSpPr>
            <a:spLocks noGrp="1"/>
          </p:cNvSpPr>
          <p:nvPr>
            <p:ph idx="1"/>
          </p:nvPr>
        </p:nvSpPr>
        <p:spPr>
          <a:xfrm>
            <a:off x="3869267" y="864108"/>
            <a:ext cx="7608029" cy="5205616"/>
          </a:xfrm>
        </p:spPr>
        <p:txBody>
          <a:bodyPr>
            <a:normAutofit/>
          </a:bodyPr>
          <a:lstStyle/>
          <a:p>
            <a:r>
              <a:rPr lang="en-IN" sz="2800" i="0" dirty="0">
                <a:solidFill>
                  <a:schemeClr val="tx1"/>
                </a:solidFill>
                <a:effectLst/>
                <a:cs typeface="Times New Roman" panose="02020603050405020304" pitchFamily="18" charset="0"/>
              </a:rPr>
              <a:t>Increment and decrement operators are </a:t>
            </a:r>
            <a:br>
              <a:rPr lang="en-IN" sz="2800" i="0" dirty="0">
                <a:solidFill>
                  <a:schemeClr val="tx1"/>
                </a:solidFill>
                <a:effectLst/>
                <a:cs typeface="Times New Roman" panose="02020603050405020304" pitchFamily="18" charset="0"/>
              </a:rPr>
            </a:br>
            <a:endParaRPr lang="en-IN" sz="2800" i="0" dirty="0">
              <a:solidFill>
                <a:schemeClr val="tx1"/>
              </a:solidFill>
              <a:effectLst/>
              <a:cs typeface="Times New Roman" panose="02020603050405020304" pitchFamily="18" charset="0"/>
            </a:endParaRPr>
          </a:p>
          <a:p>
            <a:pPr lvl="1"/>
            <a:r>
              <a:rPr lang="en-IN" sz="2400" dirty="0">
                <a:solidFill>
                  <a:schemeClr val="tx1"/>
                </a:solidFill>
              </a:rPr>
              <a:t>Increment ++</a:t>
            </a:r>
          </a:p>
          <a:p>
            <a:pPr lvl="1"/>
            <a:r>
              <a:rPr lang="en-IN" sz="2400" dirty="0">
                <a:solidFill>
                  <a:schemeClr val="tx1"/>
                </a:solidFill>
              </a:rPr>
              <a:t>decrement - -</a:t>
            </a:r>
          </a:p>
          <a:p>
            <a:r>
              <a:rPr lang="en-IN" sz="2800" dirty="0">
                <a:solidFill>
                  <a:schemeClr val="tx1"/>
                </a:solidFill>
              </a:rPr>
              <a:t>Both are used to change the value of an operand (constant or variable) by 1.</a:t>
            </a:r>
          </a:p>
          <a:p>
            <a:r>
              <a:rPr lang="en-IN" sz="2800" b="1" dirty="0">
                <a:solidFill>
                  <a:schemeClr val="tx1"/>
                </a:solidFill>
              </a:rPr>
              <a:t>Increment ++ increases the value by 1.</a:t>
            </a:r>
          </a:p>
          <a:p>
            <a:r>
              <a:rPr lang="en-IN" sz="2800" b="1" dirty="0">
                <a:solidFill>
                  <a:schemeClr val="tx1"/>
                </a:solidFill>
              </a:rPr>
              <a:t>decrement -- decreases the value by 1. </a:t>
            </a:r>
          </a:p>
          <a:p>
            <a:r>
              <a:rPr lang="en-IN" sz="2800" dirty="0">
                <a:solidFill>
                  <a:schemeClr val="tx1"/>
                </a:solidFill>
              </a:rPr>
              <a:t>These two operators are unary operators, meaning they only operate on a single operand.</a:t>
            </a:r>
          </a:p>
          <a:p>
            <a:endParaRPr lang="en-IN" dirty="0"/>
          </a:p>
        </p:txBody>
      </p:sp>
    </p:spTree>
    <p:extLst>
      <p:ext uri="{BB962C8B-B14F-4D97-AF65-F5344CB8AC3E}">
        <p14:creationId xmlns:p14="http://schemas.microsoft.com/office/powerpoint/2010/main" val="302806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96DD-B7E1-4754-B2D4-1EE46F55E173}"/>
              </a:ext>
            </a:extLst>
          </p:cNvPr>
          <p:cNvSpPr>
            <a:spLocks noGrp="1"/>
          </p:cNvSpPr>
          <p:nvPr>
            <p:ph type="title"/>
          </p:nvPr>
        </p:nvSpPr>
        <p:spPr/>
        <p:txBody>
          <a:bodyPr/>
          <a:lstStyle/>
          <a:p>
            <a:pPr algn="ctr"/>
            <a:r>
              <a:rPr lang="en-IN" b="1" dirty="0"/>
              <a:t>Structure of </a:t>
            </a:r>
            <a:br>
              <a:rPr lang="en-IN" b="1" dirty="0"/>
            </a:br>
            <a:r>
              <a:rPr lang="en-IN" b="1" dirty="0"/>
              <a:t>C Program</a:t>
            </a:r>
          </a:p>
        </p:txBody>
      </p:sp>
      <p:sp>
        <p:nvSpPr>
          <p:cNvPr id="3" name="Content Placeholder 2">
            <a:extLst>
              <a:ext uri="{FF2B5EF4-FFF2-40B4-BE49-F238E27FC236}">
                <a16:creationId xmlns:a16="http://schemas.microsoft.com/office/drawing/2014/main" id="{BD90F5F4-B303-43E3-A066-8C5A3CDD0D43}"/>
              </a:ext>
            </a:extLst>
          </p:cNvPr>
          <p:cNvSpPr>
            <a:spLocks noGrp="1"/>
          </p:cNvSpPr>
          <p:nvPr>
            <p:ph idx="1"/>
          </p:nvPr>
        </p:nvSpPr>
        <p:spPr>
          <a:xfrm>
            <a:off x="3720662" y="551793"/>
            <a:ext cx="8004306" cy="5966994"/>
          </a:xfrm>
        </p:spPr>
        <p:txBody>
          <a:bodyPr>
            <a:normAutofit lnSpcReduction="10000"/>
          </a:bodyPr>
          <a:lstStyle/>
          <a:p>
            <a:pPr marL="0" indent="0">
              <a:lnSpc>
                <a:spcPct val="100000"/>
              </a:lnSpc>
              <a:spcBef>
                <a:spcPts val="600"/>
              </a:spcBef>
              <a:spcAft>
                <a:spcPts val="600"/>
              </a:spcAft>
              <a:buNone/>
            </a:pPr>
            <a:r>
              <a:rPr lang="en-IN" sz="2800" b="1" dirty="0">
                <a:solidFill>
                  <a:srgbClr val="FF0000"/>
                </a:solidFill>
              </a:rPr>
              <a:t>Documentation section: </a:t>
            </a:r>
          </a:p>
          <a:p>
            <a:pPr marL="0" indent="0">
              <a:lnSpc>
                <a:spcPct val="100000"/>
              </a:lnSpc>
              <a:spcBef>
                <a:spcPts val="600"/>
              </a:spcBef>
              <a:spcAft>
                <a:spcPts val="600"/>
              </a:spcAft>
              <a:buNone/>
            </a:pPr>
            <a:r>
              <a:rPr lang="en-IN" sz="2800" dirty="0">
                <a:solidFill>
                  <a:schemeClr val="tx1"/>
                </a:solidFill>
              </a:rPr>
              <a:t>	The documentation section consists of a set of comment lines giving the name of the program, the author and other details, which the programmer would like to use later. </a:t>
            </a:r>
          </a:p>
          <a:p>
            <a:pPr marL="0" indent="0">
              <a:lnSpc>
                <a:spcPct val="100000"/>
              </a:lnSpc>
              <a:spcBef>
                <a:spcPts val="600"/>
              </a:spcBef>
              <a:spcAft>
                <a:spcPts val="600"/>
              </a:spcAft>
              <a:buNone/>
            </a:pPr>
            <a:r>
              <a:rPr lang="en-IN" sz="2800" b="1" dirty="0">
                <a:solidFill>
                  <a:srgbClr val="FF0000"/>
                </a:solidFill>
              </a:rPr>
              <a:t>Link section: </a:t>
            </a:r>
          </a:p>
          <a:p>
            <a:pPr marL="0" indent="0">
              <a:lnSpc>
                <a:spcPct val="100000"/>
              </a:lnSpc>
              <a:spcBef>
                <a:spcPts val="600"/>
              </a:spcBef>
              <a:spcAft>
                <a:spcPts val="600"/>
              </a:spcAft>
              <a:buNone/>
            </a:pPr>
            <a:r>
              <a:rPr lang="en-IN" sz="2800" dirty="0">
                <a:solidFill>
                  <a:schemeClr val="tx1"/>
                </a:solidFill>
              </a:rPr>
              <a:t>	The link section provides instructions to the compiler to link functions from the system library such as using the #include directive. </a:t>
            </a:r>
          </a:p>
          <a:p>
            <a:pPr marL="0" indent="0">
              <a:lnSpc>
                <a:spcPct val="100000"/>
              </a:lnSpc>
              <a:spcBef>
                <a:spcPts val="600"/>
              </a:spcBef>
              <a:spcAft>
                <a:spcPts val="600"/>
              </a:spcAft>
              <a:buNone/>
            </a:pPr>
            <a:r>
              <a:rPr lang="en-IN" sz="2800" b="1" dirty="0">
                <a:solidFill>
                  <a:srgbClr val="FF0000"/>
                </a:solidFill>
              </a:rPr>
              <a:t>Definition section: </a:t>
            </a:r>
          </a:p>
          <a:p>
            <a:pPr marL="0" indent="0">
              <a:lnSpc>
                <a:spcPct val="100000"/>
              </a:lnSpc>
              <a:spcBef>
                <a:spcPts val="600"/>
              </a:spcBef>
              <a:spcAft>
                <a:spcPts val="600"/>
              </a:spcAft>
              <a:buNone/>
            </a:pPr>
            <a:r>
              <a:rPr lang="en-IN" sz="2800" dirty="0">
                <a:solidFill>
                  <a:schemeClr val="tx1"/>
                </a:solidFill>
              </a:rPr>
              <a:t>	The definition section defines all symbolic constants such using the #define directive. </a:t>
            </a:r>
          </a:p>
          <a:p>
            <a:endParaRPr lang="en-IN" sz="2800" dirty="0">
              <a:solidFill>
                <a:schemeClr val="tx1"/>
              </a:solidFill>
            </a:endParaRPr>
          </a:p>
        </p:txBody>
      </p:sp>
    </p:spTree>
    <p:extLst>
      <p:ext uri="{BB962C8B-B14F-4D97-AF65-F5344CB8AC3E}">
        <p14:creationId xmlns:p14="http://schemas.microsoft.com/office/powerpoint/2010/main" val="11684036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34C8-28C3-48D3-B78D-5C4AA3AD3FB0}"/>
              </a:ext>
            </a:extLst>
          </p:cNvPr>
          <p:cNvSpPr>
            <a:spLocks noGrp="1"/>
          </p:cNvSpPr>
          <p:nvPr>
            <p:ph type="title"/>
          </p:nvPr>
        </p:nvSpPr>
        <p:spPr/>
        <p:txBody>
          <a:bodyPr/>
          <a:lstStyle/>
          <a:p>
            <a:pPr algn="ctr"/>
            <a:r>
              <a:rPr lang="en-IN" b="1" i="0" dirty="0">
                <a:solidFill>
                  <a:schemeClr val="bg1"/>
                </a:solidFill>
                <a:effectLst/>
              </a:rPr>
              <a:t>Bitwise Operators</a:t>
            </a:r>
            <a:endParaRPr lang="en-IN" b="1" dirty="0">
              <a:solidFill>
                <a:schemeClr val="bg1"/>
              </a:solidFill>
            </a:endParaRPr>
          </a:p>
        </p:txBody>
      </p:sp>
      <p:sp>
        <p:nvSpPr>
          <p:cNvPr id="3" name="Content Placeholder 2">
            <a:extLst>
              <a:ext uri="{FF2B5EF4-FFF2-40B4-BE49-F238E27FC236}">
                <a16:creationId xmlns:a16="http://schemas.microsoft.com/office/drawing/2014/main" id="{E0DB28AA-099A-4B14-8E00-E1F01DFEC87A}"/>
              </a:ext>
            </a:extLst>
          </p:cNvPr>
          <p:cNvSpPr>
            <a:spLocks noGrp="1"/>
          </p:cNvSpPr>
          <p:nvPr>
            <p:ph idx="1"/>
          </p:nvPr>
        </p:nvSpPr>
        <p:spPr>
          <a:xfrm>
            <a:off x="3869267" y="864108"/>
            <a:ext cx="7592263" cy="5120640"/>
          </a:xfrm>
        </p:spPr>
        <p:txBody>
          <a:bodyPr>
            <a:normAutofit/>
          </a:bodyPr>
          <a:lstStyle/>
          <a:p>
            <a:r>
              <a:rPr lang="en-IN" sz="2800" b="0" i="0" dirty="0">
                <a:solidFill>
                  <a:schemeClr val="tx1"/>
                </a:solidFill>
                <a:effectLst/>
              </a:rPr>
              <a:t>The Bitwise operators is used </a:t>
            </a:r>
            <a:r>
              <a:rPr lang="en-IN" sz="2800" b="1" i="0" dirty="0">
                <a:solidFill>
                  <a:schemeClr val="tx1"/>
                </a:solidFill>
                <a:effectLst/>
              </a:rPr>
              <a:t>to perform bit-level operations on the operands</a:t>
            </a:r>
            <a:r>
              <a:rPr lang="en-IN" sz="2800" b="0" i="0" dirty="0">
                <a:solidFill>
                  <a:schemeClr val="tx1"/>
                </a:solidFill>
                <a:effectLst/>
              </a:rPr>
              <a:t>. </a:t>
            </a:r>
          </a:p>
          <a:p>
            <a:r>
              <a:rPr lang="en-IN" sz="2800" b="0" i="0" dirty="0">
                <a:solidFill>
                  <a:schemeClr val="tx1"/>
                </a:solidFill>
                <a:effectLst/>
              </a:rPr>
              <a:t>The operators are first converted to bit-level and then the calculation is performed on the operands. </a:t>
            </a:r>
          </a:p>
          <a:p>
            <a:r>
              <a:rPr lang="en-IN" sz="2800" b="0" i="0" dirty="0">
                <a:solidFill>
                  <a:schemeClr val="tx1"/>
                </a:solidFill>
                <a:effectLst/>
              </a:rPr>
              <a:t>The </a:t>
            </a:r>
            <a:r>
              <a:rPr lang="en-IN" sz="2800" b="1" i="0" dirty="0">
                <a:solidFill>
                  <a:schemeClr val="tx1"/>
                </a:solidFill>
                <a:effectLst/>
              </a:rPr>
              <a:t>mathematical operations such as addition, subtraction, multiplication </a:t>
            </a:r>
            <a:r>
              <a:rPr lang="en-IN" sz="2800" b="0" i="0" dirty="0">
                <a:solidFill>
                  <a:schemeClr val="tx1"/>
                </a:solidFill>
                <a:effectLst/>
              </a:rPr>
              <a:t>etc. can be performed at bit-level for faster processing.</a:t>
            </a:r>
            <a:endParaRPr lang="en-IN" sz="2800" dirty="0">
              <a:solidFill>
                <a:schemeClr val="tx1"/>
              </a:solidFill>
            </a:endParaRPr>
          </a:p>
        </p:txBody>
      </p:sp>
    </p:spTree>
    <p:extLst>
      <p:ext uri="{BB962C8B-B14F-4D97-AF65-F5344CB8AC3E}">
        <p14:creationId xmlns:p14="http://schemas.microsoft.com/office/powerpoint/2010/main" val="2793779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BD39-10A4-4668-A227-290CEBA96135}"/>
              </a:ext>
            </a:extLst>
          </p:cNvPr>
          <p:cNvSpPr>
            <a:spLocks noGrp="1"/>
          </p:cNvSpPr>
          <p:nvPr>
            <p:ph type="title"/>
          </p:nvPr>
        </p:nvSpPr>
        <p:spPr/>
        <p:txBody>
          <a:bodyPr/>
          <a:lstStyle/>
          <a:p>
            <a:pPr algn="ctr"/>
            <a:r>
              <a:rPr lang="en-IN" b="1" dirty="0"/>
              <a:t>Bitwise Operators</a:t>
            </a:r>
          </a:p>
        </p:txBody>
      </p:sp>
      <p:pic>
        <p:nvPicPr>
          <p:cNvPr id="5" name="Content Placeholder 4">
            <a:extLst>
              <a:ext uri="{FF2B5EF4-FFF2-40B4-BE49-F238E27FC236}">
                <a16:creationId xmlns:a16="http://schemas.microsoft.com/office/drawing/2014/main" id="{6E105E4E-D0E7-4DA6-8ADD-6DB159C142AF}"/>
              </a:ext>
            </a:extLst>
          </p:cNvPr>
          <p:cNvPicPr>
            <a:picLocks noGrp="1" noChangeAspect="1"/>
          </p:cNvPicPr>
          <p:nvPr>
            <p:ph idx="1"/>
          </p:nvPr>
        </p:nvPicPr>
        <p:blipFill>
          <a:blip r:embed="rId2"/>
          <a:stretch>
            <a:fillRect/>
          </a:stretch>
        </p:blipFill>
        <p:spPr>
          <a:xfrm>
            <a:off x="3868738" y="725214"/>
            <a:ext cx="7315200" cy="5249917"/>
          </a:xfrm>
        </p:spPr>
      </p:pic>
    </p:spTree>
    <p:extLst>
      <p:ext uri="{BB962C8B-B14F-4D97-AF65-F5344CB8AC3E}">
        <p14:creationId xmlns:p14="http://schemas.microsoft.com/office/powerpoint/2010/main" val="20391061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826F-8475-48E8-B768-18E6A582E4AF}"/>
              </a:ext>
            </a:extLst>
          </p:cNvPr>
          <p:cNvSpPr>
            <a:spLocks noGrp="1"/>
          </p:cNvSpPr>
          <p:nvPr>
            <p:ph type="title"/>
          </p:nvPr>
        </p:nvSpPr>
        <p:spPr/>
        <p:txBody>
          <a:bodyPr/>
          <a:lstStyle/>
          <a:p>
            <a:pPr algn="ctr"/>
            <a:r>
              <a:rPr lang="en-IN" dirty="0"/>
              <a:t> </a:t>
            </a:r>
            <a:r>
              <a:rPr lang="en-IN" b="1" dirty="0"/>
              <a:t>Conditional operator</a:t>
            </a:r>
          </a:p>
        </p:txBody>
      </p:sp>
      <p:sp>
        <p:nvSpPr>
          <p:cNvPr id="3" name="Content Placeholder 2">
            <a:extLst>
              <a:ext uri="{FF2B5EF4-FFF2-40B4-BE49-F238E27FC236}">
                <a16:creationId xmlns:a16="http://schemas.microsoft.com/office/drawing/2014/main" id="{1D48DAA3-E099-4AAD-89E0-064B094D8B1F}"/>
              </a:ext>
            </a:extLst>
          </p:cNvPr>
          <p:cNvSpPr>
            <a:spLocks noGrp="1"/>
          </p:cNvSpPr>
          <p:nvPr>
            <p:ph idx="1"/>
          </p:nvPr>
        </p:nvSpPr>
        <p:spPr>
          <a:xfrm>
            <a:off x="3869267" y="567559"/>
            <a:ext cx="7914693" cy="5644055"/>
          </a:xfrm>
        </p:spPr>
        <p:txBody>
          <a:bodyPr>
            <a:noAutofit/>
          </a:bodyPr>
          <a:lstStyle/>
          <a:p>
            <a:pPr>
              <a:lnSpc>
                <a:spcPct val="100000"/>
              </a:lnSpc>
              <a:spcBef>
                <a:spcPts val="0"/>
              </a:spcBef>
            </a:pPr>
            <a:r>
              <a:rPr lang="en-IN" sz="2800" dirty="0">
                <a:solidFill>
                  <a:schemeClr val="tx1"/>
                </a:solidFill>
              </a:rPr>
              <a:t>The conditional operator in C is also called the </a:t>
            </a:r>
            <a:r>
              <a:rPr lang="en-IN" sz="2800" b="1" dirty="0">
                <a:solidFill>
                  <a:schemeClr val="tx1"/>
                </a:solidFill>
              </a:rPr>
              <a:t>ternary operator </a:t>
            </a:r>
            <a:r>
              <a:rPr lang="en-IN" sz="2800" dirty="0">
                <a:solidFill>
                  <a:schemeClr val="tx1"/>
                </a:solidFill>
              </a:rPr>
              <a:t>because it operates on </a:t>
            </a:r>
            <a:r>
              <a:rPr lang="en-IN" sz="2800" dirty="0">
                <a:solidFill>
                  <a:srgbClr val="FF0000"/>
                </a:solidFill>
              </a:rPr>
              <a:t>three operands</a:t>
            </a:r>
            <a:r>
              <a:rPr lang="en-IN" sz="2800" dirty="0">
                <a:solidFill>
                  <a:schemeClr val="tx1"/>
                </a:solidFill>
              </a:rPr>
              <a:t>.</a:t>
            </a:r>
          </a:p>
          <a:p>
            <a:pPr>
              <a:lnSpc>
                <a:spcPct val="100000"/>
              </a:lnSpc>
              <a:spcBef>
                <a:spcPts val="0"/>
              </a:spcBef>
            </a:pPr>
            <a:r>
              <a:rPr lang="en-IN" sz="2800" dirty="0">
                <a:solidFill>
                  <a:schemeClr val="tx1"/>
                </a:solidFill>
              </a:rPr>
              <a:t>The operands may be an expression, constants or variables. It starts with a condition, hence it is called a conditional operator.</a:t>
            </a:r>
          </a:p>
          <a:p>
            <a:pPr marL="0" indent="0">
              <a:lnSpc>
                <a:spcPct val="100000"/>
              </a:lnSpc>
              <a:spcBef>
                <a:spcPts val="0"/>
              </a:spcBef>
              <a:buNone/>
            </a:pPr>
            <a:r>
              <a:rPr lang="en-IN" sz="2800" dirty="0">
                <a:solidFill>
                  <a:srgbClr val="FF0000"/>
                </a:solidFill>
              </a:rPr>
              <a:t>Syntax:</a:t>
            </a:r>
          </a:p>
          <a:p>
            <a:pPr marL="0" indent="0">
              <a:lnSpc>
                <a:spcPct val="100000"/>
              </a:lnSpc>
              <a:spcBef>
                <a:spcPts val="0"/>
              </a:spcBef>
              <a:buNone/>
            </a:pPr>
            <a:r>
              <a:rPr lang="en-IN" sz="2800" dirty="0">
                <a:solidFill>
                  <a:schemeClr val="tx1"/>
                </a:solidFill>
              </a:rPr>
              <a:t>	</a:t>
            </a:r>
            <a:r>
              <a:rPr lang="en-IN" sz="2800" dirty="0">
                <a:solidFill>
                  <a:srgbClr val="0070C0"/>
                </a:solidFill>
              </a:rPr>
              <a:t>expression1 ? expression2 : expression3;</a:t>
            </a:r>
          </a:p>
          <a:p>
            <a:pPr marL="0" indent="0">
              <a:lnSpc>
                <a:spcPct val="100000"/>
              </a:lnSpc>
              <a:spcBef>
                <a:spcPts val="0"/>
              </a:spcBef>
              <a:buNone/>
            </a:pPr>
            <a:r>
              <a:rPr lang="en-IN" sz="2800" dirty="0">
                <a:solidFill>
                  <a:srgbClr val="0070C0"/>
                </a:solidFill>
              </a:rPr>
              <a:t>			or</a:t>
            </a:r>
          </a:p>
          <a:p>
            <a:pPr marL="0" indent="0">
              <a:lnSpc>
                <a:spcPct val="100000"/>
              </a:lnSpc>
              <a:spcBef>
                <a:spcPts val="0"/>
              </a:spcBef>
              <a:buNone/>
            </a:pPr>
            <a:r>
              <a:rPr lang="en-IN" sz="2800" dirty="0">
                <a:solidFill>
                  <a:srgbClr val="0070C0"/>
                </a:solidFill>
              </a:rPr>
              <a:t>	condition ? true statement : false statement;</a:t>
            </a:r>
          </a:p>
          <a:p>
            <a:pPr marL="0" indent="0">
              <a:lnSpc>
                <a:spcPct val="100000"/>
              </a:lnSpc>
              <a:spcBef>
                <a:spcPts val="0"/>
              </a:spcBef>
              <a:buNone/>
            </a:pPr>
            <a:r>
              <a:rPr lang="en-IN" sz="2800" dirty="0">
                <a:solidFill>
                  <a:srgbClr val="FF0000"/>
                </a:solidFill>
              </a:rPr>
              <a:t>Example:</a:t>
            </a:r>
          </a:p>
          <a:p>
            <a:pPr marL="0" indent="0">
              <a:lnSpc>
                <a:spcPct val="100000"/>
              </a:lnSpc>
              <a:spcBef>
                <a:spcPts val="0"/>
              </a:spcBef>
              <a:buNone/>
            </a:pPr>
            <a:r>
              <a:rPr lang="en-IN" sz="2800" dirty="0">
                <a:solidFill>
                  <a:schemeClr val="tx1"/>
                </a:solidFill>
              </a:rPr>
              <a:t> 	a=10; b=15;</a:t>
            </a:r>
          </a:p>
          <a:p>
            <a:pPr marL="0" indent="0">
              <a:lnSpc>
                <a:spcPct val="100000"/>
              </a:lnSpc>
              <a:spcBef>
                <a:spcPts val="0"/>
              </a:spcBef>
              <a:buNone/>
            </a:pPr>
            <a:r>
              <a:rPr lang="en-IN" sz="2800" dirty="0">
                <a:solidFill>
                  <a:schemeClr val="tx1"/>
                </a:solidFill>
              </a:rPr>
              <a:t>	X=(a&gt;b)?a : b;</a:t>
            </a:r>
          </a:p>
        </p:txBody>
      </p:sp>
    </p:spTree>
    <p:extLst>
      <p:ext uri="{BB962C8B-B14F-4D97-AF65-F5344CB8AC3E}">
        <p14:creationId xmlns:p14="http://schemas.microsoft.com/office/powerpoint/2010/main" val="2474970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1572-1213-46A1-9156-62EF727AA6C7}"/>
              </a:ext>
            </a:extLst>
          </p:cNvPr>
          <p:cNvSpPr>
            <a:spLocks noGrp="1"/>
          </p:cNvSpPr>
          <p:nvPr>
            <p:ph type="title"/>
          </p:nvPr>
        </p:nvSpPr>
        <p:spPr/>
        <p:txBody>
          <a:bodyPr/>
          <a:lstStyle/>
          <a:p>
            <a:pPr algn="ctr"/>
            <a:r>
              <a:rPr lang="en-US" b="1" dirty="0"/>
              <a:t>Special Operators</a:t>
            </a:r>
            <a:br>
              <a:rPr lang="en-US" dirty="0"/>
            </a:br>
            <a:endParaRPr lang="en-IN" dirty="0"/>
          </a:p>
        </p:txBody>
      </p:sp>
      <p:pic>
        <p:nvPicPr>
          <p:cNvPr id="5" name="Content Placeholder 4">
            <a:extLst>
              <a:ext uri="{FF2B5EF4-FFF2-40B4-BE49-F238E27FC236}">
                <a16:creationId xmlns:a16="http://schemas.microsoft.com/office/drawing/2014/main" id="{AF30FC83-C0EE-453E-B53D-11375B45C074}"/>
              </a:ext>
            </a:extLst>
          </p:cNvPr>
          <p:cNvPicPr>
            <a:picLocks noGrp="1" noChangeAspect="1"/>
          </p:cNvPicPr>
          <p:nvPr>
            <p:ph idx="1"/>
          </p:nvPr>
        </p:nvPicPr>
        <p:blipFill>
          <a:blip r:embed="rId2"/>
          <a:stretch>
            <a:fillRect/>
          </a:stretch>
        </p:blipFill>
        <p:spPr>
          <a:xfrm>
            <a:off x="3868738" y="988143"/>
            <a:ext cx="7502268" cy="4881716"/>
          </a:xfrm>
        </p:spPr>
      </p:pic>
    </p:spTree>
    <p:extLst>
      <p:ext uri="{BB962C8B-B14F-4D97-AF65-F5344CB8AC3E}">
        <p14:creationId xmlns:p14="http://schemas.microsoft.com/office/powerpoint/2010/main" val="43080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E7A5-E4B1-4690-86DF-EA399849A012}"/>
              </a:ext>
            </a:extLst>
          </p:cNvPr>
          <p:cNvSpPr>
            <a:spLocks noGrp="1"/>
          </p:cNvSpPr>
          <p:nvPr>
            <p:ph type="title"/>
          </p:nvPr>
        </p:nvSpPr>
        <p:spPr/>
        <p:txBody>
          <a:bodyPr/>
          <a:lstStyle/>
          <a:p>
            <a:pPr algn="ctr"/>
            <a:r>
              <a:rPr lang="en-US" b="1" dirty="0"/>
              <a:t>Operator Precedence and </a:t>
            </a:r>
            <a:r>
              <a:rPr lang="en-IN" b="1" dirty="0"/>
              <a:t>Associativity</a:t>
            </a:r>
          </a:p>
        </p:txBody>
      </p:sp>
      <p:sp>
        <p:nvSpPr>
          <p:cNvPr id="3" name="Content Placeholder 2">
            <a:extLst>
              <a:ext uri="{FF2B5EF4-FFF2-40B4-BE49-F238E27FC236}">
                <a16:creationId xmlns:a16="http://schemas.microsoft.com/office/drawing/2014/main" id="{5C15E00F-A5EF-436A-8726-E41F70213FCA}"/>
              </a:ext>
            </a:extLst>
          </p:cNvPr>
          <p:cNvSpPr>
            <a:spLocks noGrp="1"/>
          </p:cNvSpPr>
          <p:nvPr>
            <p:ph idx="1"/>
          </p:nvPr>
        </p:nvSpPr>
        <p:spPr>
          <a:xfrm>
            <a:off x="3648041" y="769718"/>
            <a:ext cx="8017933" cy="5309420"/>
          </a:xfrm>
        </p:spPr>
        <p:txBody>
          <a:bodyPr>
            <a:normAutofit/>
          </a:bodyPr>
          <a:lstStyle/>
          <a:p>
            <a:r>
              <a:rPr lang="en-IN" sz="2800" b="1" dirty="0">
                <a:solidFill>
                  <a:srgbClr val="FF0000"/>
                </a:solidFill>
              </a:rPr>
              <a:t>Operator precedence </a:t>
            </a:r>
            <a:r>
              <a:rPr lang="en-IN" sz="2800" dirty="0">
                <a:solidFill>
                  <a:schemeClr val="tx1"/>
                </a:solidFill>
              </a:rPr>
              <a:t>determines the grouping of terms in an expression and decides how an expression is evaluated. </a:t>
            </a:r>
          </a:p>
          <a:p>
            <a:r>
              <a:rPr lang="en-IN" sz="2800" dirty="0">
                <a:solidFill>
                  <a:schemeClr val="tx1"/>
                </a:solidFill>
              </a:rPr>
              <a:t>Certain operators have higher precedence than others.</a:t>
            </a:r>
          </a:p>
          <a:p>
            <a:r>
              <a:rPr lang="en-IN" sz="2800" dirty="0">
                <a:solidFill>
                  <a:schemeClr val="tx1"/>
                </a:solidFill>
              </a:rPr>
              <a:t> For example, the multiplication operator has a higher precedence than the addition operator.</a:t>
            </a:r>
          </a:p>
          <a:p>
            <a:r>
              <a:rPr lang="en-IN" sz="2800" b="1" dirty="0">
                <a:solidFill>
                  <a:schemeClr val="tx1"/>
                </a:solidFill>
              </a:rPr>
              <a:t>For example</a:t>
            </a:r>
            <a:r>
              <a:rPr lang="en-IN" sz="2800" dirty="0">
                <a:solidFill>
                  <a:schemeClr val="tx1"/>
                </a:solidFill>
              </a:rPr>
              <a:t>: Solve</a:t>
            </a:r>
          </a:p>
          <a:p>
            <a:pPr marL="502920" lvl="1" indent="0">
              <a:buNone/>
            </a:pPr>
            <a:r>
              <a:rPr lang="en-IN" sz="2600" dirty="0">
                <a:solidFill>
                  <a:schemeClr val="tx1"/>
                </a:solidFill>
              </a:rPr>
              <a:t>10 + 20 * 30</a:t>
            </a:r>
          </a:p>
          <a:p>
            <a:pPr marL="502920" lvl="1" indent="0">
              <a:buNone/>
            </a:pPr>
            <a:r>
              <a:rPr lang="en-IN" sz="2600" dirty="0">
                <a:solidFill>
                  <a:schemeClr val="tx1"/>
                </a:solidFill>
              </a:rPr>
              <a:t>10 + 20 * 30 is calculated as 10 + (20 * 30)</a:t>
            </a:r>
          </a:p>
          <a:p>
            <a:pPr marL="502920" lvl="1" indent="0">
              <a:buNone/>
            </a:pPr>
            <a:r>
              <a:rPr lang="en-IN" sz="2600" dirty="0">
                <a:solidFill>
                  <a:schemeClr val="tx1"/>
                </a:solidFill>
              </a:rPr>
              <a:t>and not as (10 + 20) * 30</a:t>
            </a:r>
          </a:p>
          <a:p>
            <a:pPr marL="502920" lvl="1" indent="0">
              <a:buNone/>
            </a:pPr>
            <a:endParaRPr lang="en-IN" sz="2600" dirty="0">
              <a:solidFill>
                <a:schemeClr val="tx1"/>
              </a:solidFill>
            </a:endParaRPr>
          </a:p>
        </p:txBody>
      </p:sp>
    </p:spTree>
    <p:extLst>
      <p:ext uri="{BB962C8B-B14F-4D97-AF65-F5344CB8AC3E}">
        <p14:creationId xmlns:p14="http://schemas.microsoft.com/office/powerpoint/2010/main" val="2003306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E7A5-E4B1-4690-86DF-EA399849A012}"/>
              </a:ext>
            </a:extLst>
          </p:cNvPr>
          <p:cNvSpPr>
            <a:spLocks noGrp="1"/>
          </p:cNvSpPr>
          <p:nvPr>
            <p:ph type="title"/>
          </p:nvPr>
        </p:nvSpPr>
        <p:spPr/>
        <p:txBody>
          <a:bodyPr/>
          <a:lstStyle/>
          <a:p>
            <a:pPr algn="ctr"/>
            <a:r>
              <a:rPr lang="en-US" b="1" dirty="0"/>
              <a:t>Operator Precedence and </a:t>
            </a:r>
            <a:r>
              <a:rPr lang="en-IN" b="1" dirty="0"/>
              <a:t>Associativity</a:t>
            </a:r>
          </a:p>
        </p:txBody>
      </p:sp>
      <p:sp>
        <p:nvSpPr>
          <p:cNvPr id="3" name="Content Placeholder 2">
            <a:extLst>
              <a:ext uri="{FF2B5EF4-FFF2-40B4-BE49-F238E27FC236}">
                <a16:creationId xmlns:a16="http://schemas.microsoft.com/office/drawing/2014/main" id="{5C15E00F-A5EF-436A-8726-E41F70213FCA}"/>
              </a:ext>
            </a:extLst>
          </p:cNvPr>
          <p:cNvSpPr>
            <a:spLocks noGrp="1"/>
          </p:cNvSpPr>
          <p:nvPr>
            <p:ph idx="1"/>
          </p:nvPr>
        </p:nvSpPr>
        <p:spPr>
          <a:xfrm>
            <a:off x="3751279" y="545690"/>
            <a:ext cx="7811455" cy="5574891"/>
          </a:xfrm>
        </p:spPr>
        <p:txBody>
          <a:bodyPr>
            <a:normAutofit/>
          </a:bodyPr>
          <a:lstStyle/>
          <a:p>
            <a:r>
              <a:rPr lang="en-IN" sz="2800" b="1" dirty="0">
                <a:solidFill>
                  <a:srgbClr val="FF0000"/>
                </a:solidFill>
              </a:rPr>
              <a:t>Operators Associativity </a:t>
            </a:r>
            <a:r>
              <a:rPr lang="en-IN" sz="2800" dirty="0">
                <a:solidFill>
                  <a:schemeClr val="tx1"/>
                </a:solidFill>
              </a:rPr>
              <a:t>is used when two operators of same precedence appear in an expression. Associativity can be either Left to Right or Right to Left.</a:t>
            </a:r>
          </a:p>
          <a:p>
            <a:r>
              <a:rPr lang="en-IN" sz="2800" dirty="0">
                <a:solidFill>
                  <a:schemeClr val="tx1"/>
                </a:solidFill>
              </a:rPr>
              <a:t>Operators with the highest precedence appear at the top of the table, those with the lowest appear at the bottom. Within an expression, higher precedence operators will be evaluated first.</a:t>
            </a:r>
          </a:p>
          <a:p>
            <a:r>
              <a:rPr lang="en-IN" sz="2800" b="1" dirty="0">
                <a:solidFill>
                  <a:schemeClr val="tx1"/>
                </a:solidFill>
              </a:rPr>
              <a:t>For example:</a:t>
            </a:r>
          </a:p>
          <a:p>
            <a:pPr marL="502920" lvl="1" indent="0">
              <a:buNone/>
            </a:pPr>
            <a:r>
              <a:rPr lang="en-IN" sz="2600" dirty="0">
                <a:solidFill>
                  <a:schemeClr val="tx1"/>
                </a:solidFill>
              </a:rPr>
              <a:t>‘*’ and ‘/’ have same precedence and their associativity is </a:t>
            </a:r>
            <a:r>
              <a:rPr lang="en-IN" sz="2600" dirty="0">
                <a:solidFill>
                  <a:srgbClr val="FF0000"/>
                </a:solidFill>
              </a:rPr>
              <a:t>Left to Right</a:t>
            </a:r>
            <a:r>
              <a:rPr lang="en-IN" sz="2600" dirty="0">
                <a:solidFill>
                  <a:schemeClr val="tx1"/>
                </a:solidFill>
              </a:rPr>
              <a:t>, so the expression “100 / 10 * 10” is treated as “(100 / 10) * 10”.</a:t>
            </a:r>
          </a:p>
          <a:p>
            <a:endParaRPr lang="en-IN" sz="2800" dirty="0">
              <a:solidFill>
                <a:schemeClr val="tx1"/>
              </a:solidFill>
            </a:endParaRPr>
          </a:p>
        </p:txBody>
      </p:sp>
    </p:spTree>
    <p:extLst>
      <p:ext uri="{BB962C8B-B14F-4D97-AF65-F5344CB8AC3E}">
        <p14:creationId xmlns:p14="http://schemas.microsoft.com/office/powerpoint/2010/main" val="28736647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1F44-E1FC-46BA-8A78-10C8C2C213CC}"/>
              </a:ext>
            </a:extLst>
          </p:cNvPr>
          <p:cNvSpPr>
            <a:spLocks noGrp="1"/>
          </p:cNvSpPr>
          <p:nvPr>
            <p:ph type="title"/>
          </p:nvPr>
        </p:nvSpPr>
        <p:spPr/>
        <p:txBody>
          <a:bodyPr/>
          <a:lstStyle/>
          <a:p>
            <a:pPr algn="ctr"/>
            <a:r>
              <a:rPr lang="en-US" b="1" dirty="0"/>
              <a:t>Operator Precedence </a:t>
            </a:r>
            <a:endParaRPr lang="en-IN" b="1" dirty="0"/>
          </a:p>
        </p:txBody>
      </p:sp>
      <p:graphicFrame>
        <p:nvGraphicFramePr>
          <p:cNvPr id="6" name="Content Placeholder 5">
            <a:extLst>
              <a:ext uri="{FF2B5EF4-FFF2-40B4-BE49-F238E27FC236}">
                <a16:creationId xmlns:a16="http://schemas.microsoft.com/office/drawing/2014/main" id="{9229A8D1-4DA8-4D3C-81D0-8155D1568CB2}"/>
              </a:ext>
            </a:extLst>
          </p:cNvPr>
          <p:cNvGraphicFramePr>
            <a:graphicFrameLocks noGrp="1"/>
          </p:cNvGraphicFramePr>
          <p:nvPr>
            <p:ph idx="1"/>
            <p:extLst>
              <p:ext uri="{D42A27DB-BD31-4B8C-83A1-F6EECF244321}">
                <p14:modId xmlns:p14="http://schemas.microsoft.com/office/powerpoint/2010/main" val="2837096439"/>
              </p:ext>
            </p:extLst>
          </p:nvPr>
        </p:nvGraphicFramePr>
        <p:xfrm>
          <a:off x="3878825" y="743829"/>
          <a:ext cx="7241457" cy="5838272"/>
        </p:xfrm>
        <a:graphic>
          <a:graphicData uri="http://schemas.openxmlformats.org/drawingml/2006/table">
            <a:tbl>
              <a:tblPr>
                <a:tableStyleId>{BDBED569-4797-4DF1-A0F4-6AAB3CD982D8}</a:tableStyleId>
              </a:tblPr>
              <a:tblGrid>
                <a:gridCol w="2413819">
                  <a:extLst>
                    <a:ext uri="{9D8B030D-6E8A-4147-A177-3AD203B41FA5}">
                      <a16:colId xmlns:a16="http://schemas.microsoft.com/office/drawing/2014/main" val="1963006516"/>
                    </a:ext>
                  </a:extLst>
                </a:gridCol>
                <a:gridCol w="2703872">
                  <a:extLst>
                    <a:ext uri="{9D8B030D-6E8A-4147-A177-3AD203B41FA5}">
                      <a16:colId xmlns:a16="http://schemas.microsoft.com/office/drawing/2014/main" val="3203502775"/>
                    </a:ext>
                  </a:extLst>
                </a:gridCol>
                <a:gridCol w="2123766">
                  <a:extLst>
                    <a:ext uri="{9D8B030D-6E8A-4147-A177-3AD203B41FA5}">
                      <a16:colId xmlns:a16="http://schemas.microsoft.com/office/drawing/2014/main" val="1765992564"/>
                    </a:ext>
                  </a:extLst>
                </a:gridCol>
              </a:tblGrid>
              <a:tr h="336787">
                <a:tc>
                  <a:txBody>
                    <a:bodyPr/>
                    <a:lstStyle/>
                    <a:p>
                      <a:pPr algn="l" fontAlgn="t"/>
                      <a:r>
                        <a:rPr lang="en-IN" sz="1600" b="1" dirty="0">
                          <a:effectLst/>
                        </a:rPr>
                        <a:t>Category </a:t>
                      </a:r>
                    </a:p>
                  </a:txBody>
                  <a:tcPr marL="52906" marR="52906" marT="52906" marB="52906"/>
                </a:tc>
                <a:tc>
                  <a:txBody>
                    <a:bodyPr/>
                    <a:lstStyle/>
                    <a:p>
                      <a:pPr algn="l" fontAlgn="t"/>
                      <a:r>
                        <a:rPr lang="en-IN" sz="1600" b="1" dirty="0">
                          <a:effectLst/>
                        </a:rPr>
                        <a:t>Operator </a:t>
                      </a:r>
                    </a:p>
                  </a:txBody>
                  <a:tcPr marL="52906" marR="52906" marT="52906" marB="52906"/>
                </a:tc>
                <a:tc>
                  <a:txBody>
                    <a:bodyPr/>
                    <a:lstStyle/>
                    <a:p>
                      <a:pPr algn="l" fontAlgn="t"/>
                      <a:r>
                        <a:rPr lang="en-IN" sz="1600" b="1" dirty="0">
                          <a:effectLst/>
                        </a:rPr>
                        <a:t>Associativity </a:t>
                      </a:r>
                    </a:p>
                  </a:txBody>
                  <a:tcPr marL="52906" marR="52906" marT="52906" marB="52906"/>
                </a:tc>
                <a:extLst>
                  <a:ext uri="{0D108BD9-81ED-4DB2-BD59-A6C34878D82A}">
                    <a16:rowId xmlns:a16="http://schemas.microsoft.com/office/drawing/2014/main" val="1729050293"/>
                  </a:ext>
                </a:extLst>
              </a:tr>
              <a:tr h="336787">
                <a:tc>
                  <a:txBody>
                    <a:bodyPr/>
                    <a:lstStyle/>
                    <a:p>
                      <a:pPr fontAlgn="t"/>
                      <a:r>
                        <a:rPr lang="en-IN" sz="1600" dirty="0">
                          <a:effectLst/>
                        </a:rPr>
                        <a:t>Postfix </a:t>
                      </a:r>
                    </a:p>
                  </a:txBody>
                  <a:tcPr marL="52906" marR="52906" marT="52906" marB="52906"/>
                </a:tc>
                <a:tc>
                  <a:txBody>
                    <a:bodyPr/>
                    <a:lstStyle/>
                    <a:p>
                      <a:pPr fontAlgn="t"/>
                      <a:r>
                        <a:rPr lang="en-IN" sz="1600">
                          <a:effectLst/>
                        </a:rPr>
                        <a:t>() [] -&gt; . ++ - -  </a:t>
                      </a:r>
                    </a:p>
                  </a:txBody>
                  <a:tcPr marL="52906" marR="52906" marT="52906" marB="52906"/>
                </a:tc>
                <a:tc>
                  <a:txBody>
                    <a:bodyPr/>
                    <a:lstStyle/>
                    <a:p>
                      <a:pPr fontAlgn="t"/>
                      <a:r>
                        <a:rPr lang="en-IN" sz="1600">
                          <a:effectLst/>
                        </a:rPr>
                        <a:t>Left to right </a:t>
                      </a:r>
                    </a:p>
                  </a:txBody>
                  <a:tcPr marL="52906" marR="52906" marT="52906" marB="52906"/>
                </a:tc>
                <a:extLst>
                  <a:ext uri="{0D108BD9-81ED-4DB2-BD59-A6C34878D82A}">
                    <a16:rowId xmlns:a16="http://schemas.microsoft.com/office/drawing/2014/main" val="2587861932"/>
                  </a:ext>
                </a:extLst>
              </a:tr>
              <a:tr h="336787">
                <a:tc>
                  <a:txBody>
                    <a:bodyPr/>
                    <a:lstStyle/>
                    <a:p>
                      <a:pPr fontAlgn="t"/>
                      <a:r>
                        <a:rPr lang="en-IN" sz="1600" dirty="0">
                          <a:effectLst/>
                        </a:rPr>
                        <a:t>Unary </a:t>
                      </a:r>
                    </a:p>
                  </a:txBody>
                  <a:tcPr marL="52906" marR="52906" marT="52906" marB="52906"/>
                </a:tc>
                <a:tc>
                  <a:txBody>
                    <a:bodyPr/>
                    <a:lstStyle/>
                    <a:p>
                      <a:pPr fontAlgn="t"/>
                      <a:r>
                        <a:rPr lang="en-IN" sz="1600">
                          <a:effectLst/>
                        </a:rPr>
                        <a:t>+ - ! ~ ++ - - (type)* &amp; sizeof </a:t>
                      </a:r>
                    </a:p>
                  </a:txBody>
                  <a:tcPr marL="52906" marR="52906" marT="52906" marB="52906"/>
                </a:tc>
                <a:tc>
                  <a:txBody>
                    <a:bodyPr/>
                    <a:lstStyle/>
                    <a:p>
                      <a:pPr fontAlgn="t"/>
                      <a:r>
                        <a:rPr lang="en-IN" sz="1600">
                          <a:effectLst/>
                        </a:rPr>
                        <a:t>Right to left </a:t>
                      </a:r>
                    </a:p>
                  </a:txBody>
                  <a:tcPr marL="52906" marR="52906" marT="52906" marB="52906"/>
                </a:tc>
                <a:extLst>
                  <a:ext uri="{0D108BD9-81ED-4DB2-BD59-A6C34878D82A}">
                    <a16:rowId xmlns:a16="http://schemas.microsoft.com/office/drawing/2014/main" val="3269422034"/>
                  </a:ext>
                </a:extLst>
              </a:tr>
              <a:tr h="336787">
                <a:tc>
                  <a:txBody>
                    <a:bodyPr/>
                    <a:lstStyle/>
                    <a:p>
                      <a:pPr fontAlgn="t"/>
                      <a:r>
                        <a:rPr lang="en-IN" sz="1600" dirty="0">
                          <a:effectLst/>
                        </a:rPr>
                        <a:t>Multiplicative  </a:t>
                      </a:r>
                    </a:p>
                  </a:txBody>
                  <a:tcPr marL="52906" marR="52906" marT="52906" marB="52906"/>
                </a:tc>
                <a:tc>
                  <a:txBody>
                    <a:bodyPr/>
                    <a:lstStyle/>
                    <a:p>
                      <a:pPr fontAlgn="t"/>
                      <a:r>
                        <a:rPr lang="en-IN" sz="1600">
                          <a:effectLst/>
                        </a:rPr>
                        <a:t>* / % </a:t>
                      </a:r>
                    </a:p>
                  </a:txBody>
                  <a:tcPr marL="52906" marR="52906" marT="52906" marB="52906"/>
                </a:tc>
                <a:tc>
                  <a:txBody>
                    <a:bodyPr/>
                    <a:lstStyle/>
                    <a:p>
                      <a:pPr fontAlgn="t"/>
                      <a:r>
                        <a:rPr lang="en-IN" sz="1600">
                          <a:effectLst/>
                        </a:rPr>
                        <a:t>Left to right </a:t>
                      </a:r>
                    </a:p>
                  </a:txBody>
                  <a:tcPr marL="52906" marR="52906" marT="52906" marB="52906"/>
                </a:tc>
                <a:extLst>
                  <a:ext uri="{0D108BD9-81ED-4DB2-BD59-A6C34878D82A}">
                    <a16:rowId xmlns:a16="http://schemas.microsoft.com/office/drawing/2014/main" val="3296269226"/>
                  </a:ext>
                </a:extLst>
              </a:tr>
              <a:tr h="336787">
                <a:tc>
                  <a:txBody>
                    <a:bodyPr/>
                    <a:lstStyle/>
                    <a:p>
                      <a:pPr fontAlgn="t"/>
                      <a:r>
                        <a:rPr lang="en-IN" sz="1600" dirty="0">
                          <a:effectLst/>
                        </a:rPr>
                        <a:t>Additive  </a:t>
                      </a:r>
                    </a:p>
                  </a:txBody>
                  <a:tcPr marL="52906" marR="52906" marT="52906" marB="52906"/>
                </a:tc>
                <a:tc>
                  <a:txBody>
                    <a:bodyPr/>
                    <a:lstStyle/>
                    <a:p>
                      <a:pPr fontAlgn="t"/>
                      <a:r>
                        <a:rPr lang="en-IN" sz="1600" dirty="0">
                          <a:effectLst/>
                        </a:rPr>
                        <a:t>+ - </a:t>
                      </a:r>
                    </a:p>
                  </a:txBody>
                  <a:tcPr marL="52906" marR="52906" marT="52906" marB="52906"/>
                </a:tc>
                <a:tc>
                  <a:txBody>
                    <a:bodyPr/>
                    <a:lstStyle/>
                    <a:p>
                      <a:pPr fontAlgn="t"/>
                      <a:r>
                        <a:rPr lang="en-IN" sz="1600">
                          <a:effectLst/>
                        </a:rPr>
                        <a:t>Left to right </a:t>
                      </a:r>
                    </a:p>
                  </a:txBody>
                  <a:tcPr marL="52906" marR="52906" marT="52906" marB="52906"/>
                </a:tc>
                <a:extLst>
                  <a:ext uri="{0D108BD9-81ED-4DB2-BD59-A6C34878D82A}">
                    <a16:rowId xmlns:a16="http://schemas.microsoft.com/office/drawing/2014/main" val="1465878490"/>
                  </a:ext>
                </a:extLst>
              </a:tr>
              <a:tr h="336787">
                <a:tc>
                  <a:txBody>
                    <a:bodyPr/>
                    <a:lstStyle/>
                    <a:p>
                      <a:pPr fontAlgn="t"/>
                      <a:r>
                        <a:rPr lang="en-IN" sz="1600">
                          <a:effectLst/>
                        </a:rPr>
                        <a:t>Shift  </a:t>
                      </a:r>
                    </a:p>
                  </a:txBody>
                  <a:tcPr marL="52906" marR="52906" marT="52906" marB="52906"/>
                </a:tc>
                <a:tc>
                  <a:txBody>
                    <a:bodyPr/>
                    <a:lstStyle/>
                    <a:p>
                      <a:pPr fontAlgn="t"/>
                      <a:r>
                        <a:rPr lang="en-IN" sz="1600" dirty="0">
                          <a:effectLst/>
                        </a:rPr>
                        <a:t>&lt;&lt; &gt;&gt; </a:t>
                      </a:r>
                    </a:p>
                  </a:txBody>
                  <a:tcPr marL="52906" marR="52906" marT="52906" marB="52906"/>
                </a:tc>
                <a:tc>
                  <a:txBody>
                    <a:bodyPr/>
                    <a:lstStyle/>
                    <a:p>
                      <a:pPr fontAlgn="t"/>
                      <a:r>
                        <a:rPr lang="en-IN" sz="1600">
                          <a:effectLst/>
                        </a:rPr>
                        <a:t>Left to right </a:t>
                      </a:r>
                    </a:p>
                  </a:txBody>
                  <a:tcPr marL="52906" marR="52906" marT="52906" marB="52906"/>
                </a:tc>
                <a:extLst>
                  <a:ext uri="{0D108BD9-81ED-4DB2-BD59-A6C34878D82A}">
                    <a16:rowId xmlns:a16="http://schemas.microsoft.com/office/drawing/2014/main" val="2998525646"/>
                  </a:ext>
                </a:extLst>
              </a:tr>
              <a:tr h="336787">
                <a:tc>
                  <a:txBody>
                    <a:bodyPr/>
                    <a:lstStyle/>
                    <a:p>
                      <a:pPr fontAlgn="t"/>
                      <a:r>
                        <a:rPr lang="en-IN" sz="1600" dirty="0">
                          <a:effectLst/>
                        </a:rPr>
                        <a:t>Relational  </a:t>
                      </a:r>
                    </a:p>
                  </a:txBody>
                  <a:tcPr marL="52906" marR="52906" marT="52906" marB="52906"/>
                </a:tc>
                <a:tc>
                  <a:txBody>
                    <a:bodyPr/>
                    <a:lstStyle/>
                    <a:p>
                      <a:pPr fontAlgn="t"/>
                      <a:r>
                        <a:rPr lang="en-IN" sz="1600" dirty="0">
                          <a:effectLst/>
                        </a:rPr>
                        <a:t>&lt; &lt;= &gt; &gt;= </a:t>
                      </a:r>
                    </a:p>
                  </a:txBody>
                  <a:tcPr marL="52906" marR="52906" marT="52906" marB="52906"/>
                </a:tc>
                <a:tc>
                  <a:txBody>
                    <a:bodyPr/>
                    <a:lstStyle/>
                    <a:p>
                      <a:pPr fontAlgn="t"/>
                      <a:r>
                        <a:rPr lang="en-IN" sz="1600">
                          <a:effectLst/>
                        </a:rPr>
                        <a:t>Left to right </a:t>
                      </a:r>
                    </a:p>
                  </a:txBody>
                  <a:tcPr marL="52906" marR="52906" marT="52906" marB="52906"/>
                </a:tc>
                <a:extLst>
                  <a:ext uri="{0D108BD9-81ED-4DB2-BD59-A6C34878D82A}">
                    <a16:rowId xmlns:a16="http://schemas.microsoft.com/office/drawing/2014/main" val="1499164649"/>
                  </a:ext>
                </a:extLst>
              </a:tr>
              <a:tr h="336787">
                <a:tc>
                  <a:txBody>
                    <a:bodyPr/>
                    <a:lstStyle/>
                    <a:p>
                      <a:pPr fontAlgn="t"/>
                      <a:r>
                        <a:rPr lang="en-IN" sz="1600">
                          <a:effectLst/>
                        </a:rPr>
                        <a:t>Equality  </a:t>
                      </a:r>
                    </a:p>
                  </a:txBody>
                  <a:tcPr marL="52906" marR="52906" marT="52906" marB="52906"/>
                </a:tc>
                <a:tc>
                  <a:txBody>
                    <a:bodyPr/>
                    <a:lstStyle/>
                    <a:p>
                      <a:pPr fontAlgn="t"/>
                      <a:r>
                        <a:rPr lang="en-IN" sz="1600" dirty="0">
                          <a:effectLst/>
                        </a:rPr>
                        <a:t>== != </a:t>
                      </a:r>
                    </a:p>
                  </a:txBody>
                  <a:tcPr marL="52906" marR="52906" marT="52906" marB="52906"/>
                </a:tc>
                <a:tc>
                  <a:txBody>
                    <a:bodyPr/>
                    <a:lstStyle/>
                    <a:p>
                      <a:pPr fontAlgn="t"/>
                      <a:r>
                        <a:rPr lang="en-IN" sz="1600">
                          <a:effectLst/>
                        </a:rPr>
                        <a:t>Left to right </a:t>
                      </a:r>
                    </a:p>
                  </a:txBody>
                  <a:tcPr marL="52906" marR="52906" marT="52906" marB="52906"/>
                </a:tc>
                <a:extLst>
                  <a:ext uri="{0D108BD9-81ED-4DB2-BD59-A6C34878D82A}">
                    <a16:rowId xmlns:a16="http://schemas.microsoft.com/office/drawing/2014/main" val="2521570556"/>
                  </a:ext>
                </a:extLst>
              </a:tr>
              <a:tr h="336787">
                <a:tc>
                  <a:txBody>
                    <a:bodyPr/>
                    <a:lstStyle/>
                    <a:p>
                      <a:pPr fontAlgn="t"/>
                      <a:r>
                        <a:rPr lang="en-IN" sz="1600">
                          <a:effectLst/>
                        </a:rPr>
                        <a:t>Bitwise AND </a:t>
                      </a:r>
                    </a:p>
                  </a:txBody>
                  <a:tcPr marL="52906" marR="52906" marT="52906" marB="52906"/>
                </a:tc>
                <a:tc>
                  <a:txBody>
                    <a:bodyPr/>
                    <a:lstStyle/>
                    <a:p>
                      <a:pPr fontAlgn="t"/>
                      <a:r>
                        <a:rPr lang="en-IN" sz="1600" dirty="0">
                          <a:effectLst/>
                        </a:rPr>
                        <a:t>&amp; </a:t>
                      </a:r>
                    </a:p>
                  </a:txBody>
                  <a:tcPr marL="52906" marR="52906" marT="52906" marB="52906"/>
                </a:tc>
                <a:tc>
                  <a:txBody>
                    <a:bodyPr/>
                    <a:lstStyle/>
                    <a:p>
                      <a:pPr fontAlgn="t"/>
                      <a:r>
                        <a:rPr lang="en-IN" sz="1600" dirty="0">
                          <a:effectLst/>
                        </a:rPr>
                        <a:t>Left to right </a:t>
                      </a:r>
                    </a:p>
                  </a:txBody>
                  <a:tcPr marL="52906" marR="52906" marT="52906" marB="52906"/>
                </a:tc>
                <a:extLst>
                  <a:ext uri="{0D108BD9-81ED-4DB2-BD59-A6C34878D82A}">
                    <a16:rowId xmlns:a16="http://schemas.microsoft.com/office/drawing/2014/main" val="1371418116"/>
                  </a:ext>
                </a:extLst>
              </a:tr>
              <a:tr h="336787">
                <a:tc>
                  <a:txBody>
                    <a:bodyPr/>
                    <a:lstStyle/>
                    <a:p>
                      <a:pPr fontAlgn="t"/>
                      <a:r>
                        <a:rPr lang="en-IN" sz="1600">
                          <a:effectLst/>
                        </a:rPr>
                        <a:t>Bitwise XOR </a:t>
                      </a:r>
                    </a:p>
                  </a:txBody>
                  <a:tcPr marL="52906" marR="52906" marT="52906" marB="52906"/>
                </a:tc>
                <a:tc>
                  <a:txBody>
                    <a:bodyPr/>
                    <a:lstStyle/>
                    <a:p>
                      <a:pPr fontAlgn="t"/>
                      <a:r>
                        <a:rPr lang="en-IN" sz="1600" dirty="0">
                          <a:effectLst/>
                        </a:rPr>
                        <a:t>^ </a:t>
                      </a:r>
                    </a:p>
                  </a:txBody>
                  <a:tcPr marL="52906" marR="52906" marT="52906" marB="52906"/>
                </a:tc>
                <a:tc>
                  <a:txBody>
                    <a:bodyPr/>
                    <a:lstStyle/>
                    <a:p>
                      <a:pPr fontAlgn="t"/>
                      <a:r>
                        <a:rPr lang="en-IN" sz="1600">
                          <a:effectLst/>
                        </a:rPr>
                        <a:t>Left to right </a:t>
                      </a:r>
                    </a:p>
                  </a:txBody>
                  <a:tcPr marL="52906" marR="52906" marT="52906" marB="52906"/>
                </a:tc>
                <a:extLst>
                  <a:ext uri="{0D108BD9-81ED-4DB2-BD59-A6C34878D82A}">
                    <a16:rowId xmlns:a16="http://schemas.microsoft.com/office/drawing/2014/main" val="129158026"/>
                  </a:ext>
                </a:extLst>
              </a:tr>
              <a:tr h="336787">
                <a:tc>
                  <a:txBody>
                    <a:bodyPr/>
                    <a:lstStyle/>
                    <a:p>
                      <a:pPr fontAlgn="t"/>
                      <a:r>
                        <a:rPr lang="en-IN" sz="1600">
                          <a:effectLst/>
                        </a:rPr>
                        <a:t>Bitwise OR </a:t>
                      </a:r>
                    </a:p>
                  </a:txBody>
                  <a:tcPr marL="52906" marR="52906" marT="52906" marB="52906"/>
                </a:tc>
                <a:tc>
                  <a:txBody>
                    <a:bodyPr/>
                    <a:lstStyle/>
                    <a:p>
                      <a:pPr fontAlgn="t"/>
                      <a:r>
                        <a:rPr lang="en-IN" sz="1600" dirty="0">
                          <a:effectLst/>
                        </a:rPr>
                        <a:t>| </a:t>
                      </a:r>
                    </a:p>
                  </a:txBody>
                  <a:tcPr marL="52906" marR="52906" marT="52906" marB="52906"/>
                </a:tc>
                <a:tc>
                  <a:txBody>
                    <a:bodyPr/>
                    <a:lstStyle/>
                    <a:p>
                      <a:pPr fontAlgn="t"/>
                      <a:r>
                        <a:rPr lang="en-IN" sz="1600">
                          <a:effectLst/>
                        </a:rPr>
                        <a:t>Left to right </a:t>
                      </a:r>
                    </a:p>
                  </a:txBody>
                  <a:tcPr marL="52906" marR="52906" marT="52906" marB="52906"/>
                </a:tc>
                <a:extLst>
                  <a:ext uri="{0D108BD9-81ED-4DB2-BD59-A6C34878D82A}">
                    <a16:rowId xmlns:a16="http://schemas.microsoft.com/office/drawing/2014/main" val="2512026508"/>
                  </a:ext>
                </a:extLst>
              </a:tr>
              <a:tr h="336787">
                <a:tc>
                  <a:txBody>
                    <a:bodyPr/>
                    <a:lstStyle/>
                    <a:p>
                      <a:pPr fontAlgn="t"/>
                      <a:r>
                        <a:rPr lang="en-IN" sz="1600">
                          <a:effectLst/>
                        </a:rPr>
                        <a:t>Logical AND </a:t>
                      </a:r>
                    </a:p>
                  </a:txBody>
                  <a:tcPr marL="52906" marR="52906" marT="52906" marB="52906"/>
                </a:tc>
                <a:tc>
                  <a:txBody>
                    <a:bodyPr/>
                    <a:lstStyle/>
                    <a:p>
                      <a:pPr fontAlgn="t"/>
                      <a:r>
                        <a:rPr lang="en-IN" sz="1600" dirty="0">
                          <a:effectLst/>
                        </a:rPr>
                        <a:t>&amp;&amp; </a:t>
                      </a:r>
                    </a:p>
                  </a:txBody>
                  <a:tcPr marL="52906" marR="52906" marT="52906" marB="52906"/>
                </a:tc>
                <a:tc>
                  <a:txBody>
                    <a:bodyPr/>
                    <a:lstStyle/>
                    <a:p>
                      <a:pPr fontAlgn="t"/>
                      <a:r>
                        <a:rPr lang="en-IN" sz="1600">
                          <a:effectLst/>
                        </a:rPr>
                        <a:t>Left to right </a:t>
                      </a:r>
                    </a:p>
                  </a:txBody>
                  <a:tcPr marL="52906" marR="52906" marT="52906" marB="52906"/>
                </a:tc>
                <a:extLst>
                  <a:ext uri="{0D108BD9-81ED-4DB2-BD59-A6C34878D82A}">
                    <a16:rowId xmlns:a16="http://schemas.microsoft.com/office/drawing/2014/main" val="3370313507"/>
                  </a:ext>
                </a:extLst>
              </a:tr>
              <a:tr h="336787">
                <a:tc>
                  <a:txBody>
                    <a:bodyPr/>
                    <a:lstStyle/>
                    <a:p>
                      <a:pPr fontAlgn="t"/>
                      <a:r>
                        <a:rPr lang="en-IN" sz="1600">
                          <a:effectLst/>
                        </a:rPr>
                        <a:t>Logical OR </a:t>
                      </a:r>
                    </a:p>
                  </a:txBody>
                  <a:tcPr marL="52906" marR="52906" marT="52906" marB="52906"/>
                </a:tc>
                <a:tc>
                  <a:txBody>
                    <a:bodyPr/>
                    <a:lstStyle/>
                    <a:p>
                      <a:pPr fontAlgn="t"/>
                      <a:r>
                        <a:rPr lang="en-IN" sz="1600" dirty="0">
                          <a:effectLst/>
                        </a:rPr>
                        <a:t>|| </a:t>
                      </a:r>
                    </a:p>
                  </a:txBody>
                  <a:tcPr marL="52906" marR="52906" marT="52906" marB="52906"/>
                </a:tc>
                <a:tc>
                  <a:txBody>
                    <a:bodyPr/>
                    <a:lstStyle/>
                    <a:p>
                      <a:pPr fontAlgn="t"/>
                      <a:r>
                        <a:rPr lang="en-IN" sz="1600" dirty="0">
                          <a:effectLst/>
                        </a:rPr>
                        <a:t>Left to right </a:t>
                      </a:r>
                    </a:p>
                  </a:txBody>
                  <a:tcPr marL="52906" marR="52906" marT="52906" marB="52906"/>
                </a:tc>
                <a:extLst>
                  <a:ext uri="{0D108BD9-81ED-4DB2-BD59-A6C34878D82A}">
                    <a16:rowId xmlns:a16="http://schemas.microsoft.com/office/drawing/2014/main" val="3488973188"/>
                  </a:ext>
                </a:extLst>
              </a:tr>
              <a:tr h="336787">
                <a:tc>
                  <a:txBody>
                    <a:bodyPr/>
                    <a:lstStyle/>
                    <a:p>
                      <a:pPr fontAlgn="t"/>
                      <a:r>
                        <a:rPr lang="en-IN" sz="1600">
                          <a:effectLst/>
                        </a:rPr>
                        <a:t>Conditional </a:t>
                      </a:r>
                    </a:p>
                  </a:txBody>
                  <a:tcPr marL="52906" marR="52906" marT="52906" marB="52906"/>
                </a:tc>
                <a:tc>
                  <a:txBody>
                    <a:bodyPr/>
                    <a:lstStyle/>
                    <a:p>
                      <a:pPr fontAlgn="t"/>
                      <a:r>
                        <a:rPr lang="en-IN" sz="1600" dirty="0">
                          <a:effectLst/>
                        </a:rPr>
                        <a:t>?: </a:t>
                      </a:r>
                    </a:p>
                  </a:txBody>
                  <a:tcPr marL="52906" marR="52906" marT="52906" marB="52906"/>
                </a:tc>
                <a:tc>
                  <a:txBody>
                    <a:bodyPr/>
                    <a:lstStyle/>
                    <a:p>
                      <a:pPr fontAlgn="t"/>
                      <a:r>
                        <a:rPr lang="en-IN" sz="1600" dirty="0">
                          <a:effectLst/>
                        </a:rPr>
                        <a:t>Right to left </a:t>
                      </a:r>
                    </a:p>
                  </a:txBody>
                  <a:tcPr marL="52906" marR="52906" marT="52906" marB="52906"/>
                </a:tc>
                <a:extLst>
                  <a:ext uri="{0D108BD9-81ED-4DB2-BD59-A6C34878D82A}">
                    <a16:rowId xmlns:a16="http://schemas.microsoft.com/office/drawing/2014/main" val="3386237417"/>
                  </a:ext>
                </a:extLst>
              </a:tr>
              <a:tr h="571655">
                <a:tc>
                  <a:txBody>
                    <a:bodyPr/>
                    <a:lstStyle/>
                    <a:p>
                      <a:pPr fontAlgn="t"/>
                      <a:r>
                        <a:rPr lang="en-IN" sz="1600">
                          <a:effectLst/>
                        </a:rPr>
                        <a:t>Assignment </a:t>
                      </a:r>
                    </a:p>
                  </a:txBody>
                  <a:tcPr marL="52906" marR="52906" marT="52906" marB="52906"/>
                </a:tc>
                <a:tc>
                  <a:txBody>
                    <a:bodyPr/>
                    <a:lstStyle/>
                    <a:p>
                      <a:pPr fontAlgn="t"/>
                      <a:r>
                        <a:rPr lang="en-IN" sz="1600">
                          <a:effectLst/>
                        </a:rPr>
                        <a:t>= += -= *= /= %=&gt;&gt;= &lt;&lt;= &amp;= ^= |= </a:t>
                      </a:r>
                    </a:p>
                  </a:txBody>
                  <a:tcPr marL="52906" marR="52906" marT="52906" marB="52906"/>
                </a:tc>
                <a:tc>
                  <a:txBody>
                    <a:bodyPr/>
                    <a:lstStyle/>
                    <a:p>
                      <a:pPr fontAlgn="t"/>
                      <a:r>
                        <a:rPr lang="en-IN" sz="1600" dirty="0">
                          <a:effectLst/>
                        </a:rPr>
                        <a:t>Right to left </a:t>
                      </a:r>
                    </a:p>
                  </a:txBody>
                  <a:tcPr marL="52906" marR="52906" marT="52906" marB="52906"/>
                </a:tc>
                <a:extLst>
                  <a:ext uri="{0D108BD9-81ED-4DB2-BD59-A6C34878D82A}">
                    <a16:rowId xmlns:a16="http://schemas.microsoft.com/office/drawing/2014/main" val="1061608212"/>
                  </a:ext>
                </a:extLst>
              </a:tr>
              <a:tr h="336787">
                <a:tc>
                  <a:txBody>
                    <a:bodyPr/>
                    <a:lstStyle/>
                    <a:p>
                      <a:pPr fontAlgn="t"/>
                      <a:r>
                        <a:rPr lang="en-IN" sz="1600">
                          <a:effectLst/>
                        </a:rPr>
                        <a:t>Comma </a:t>
                      </a:r>
                    </a:p>
                  </a:txBody>
                  <a:tcPr marL="52906" marR="52906" marT="52906" marB="52906"/>
                </a:tc>
                <a:tc>
                  <a:txBody>
                    <a:bodyPr/>
                    <a:lstStyle/>
                    <a:p>
                      <a:pPr fontAlgn="t"/>
                      <a:r>
                        <a:rPr lang="en-IN" sz="1600" dirty="0">
                          <a:effectLst/>
                        </a:rPr>
                        <a:t>, </a:t>
                      </a:r>
                    </a:p>
                  </a:txBody>
                  <a:tcPr marL="52906" marR="52906" marT="52906" marB="52906"/>
                </a:tc>
                <a:tc>
                  <a:txBody>
                    <a:bodyPr/>
                    <a:lstStyle/>
                    <a:p>
                      <a:pPr fontAlgn="t"/>
                      <a:r>
                        <a:rPr lang="en-IN" sz="1600" dirty="0">
                          <a:effectLst/>
                        </a:rPr>
                        <a:t>Left to right </a:t>
                      </a:r>
                    </a:p>
                  </a:txBody>
                  <a:tcPr marL="52906" marR="52906" marT="52906" marB="52906"/>
                </a:tc>
                <a:extLst>
                  <a:ext uri="{0D108BD9-81ED-4DB2-BD59-A6C34878D82A}">
                    <a16:rowId xmlns:a16="http://schemas.microsoft.com/office/drawing/2014/main" val="2966767254"/>
                  </a:ext>
                </a:extLst>
              </a:tr>
            </a:tbl>
          </a:graphicData>
        </a:graphic>
      </p:graphicFrame>
    </p:spTree>
    <p:extLst>
      <p:ext uri="{BB962C8B-B14F-4D97-AF65-F5344CB8AC3E}">
        <p14:creationId xmlns:p14="http://schemas.microsoft.com/office/powerpoint/2010/main" val="2420640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E322-3C11-43D8-A601-9809A5628F1E}"/>
              </a:ext>
            </a:extLst>
          </p:cNvPr>
          <p:cNvSpPr>
            <a:spLocks noGrp="1"/>
          </p:cNvSpPr>
          <p:nvPr>
            <p:ph type="title"/>
          </p:nvPr>
        </p:nvSpPr>
        <p:spPr/>
        <p:txBody>
          <a:bodyPr/>
          <a:lstStyle/>
          <a:p>
            <a:pPr algn="ctr"/>
            <a:r>
              <a:rPr lang="en-US" b="1" dirty="0"/>
              <a:t>Type Conversion and Type Casting </a:t>
            </a:r>
            <a:endParaRPr lang="en-IN" b="1" dirty="0"/>
          </a:p>
        </p:txBody>
      </p:sp>
      <p:sp>
        <p:nvSpPr>
          <p:cNvPr id="3" name="Content Placeholder 2">
            <a:extLst>
              <a:ext uri="{FF2B5EF4-FFF2-40B4-BE49-F238E27FC236}">
                <a16:creationId xmlns:a16="http://schemas.microsoft.com/office/drawing/2014/main" id="{75F5D26A-1055-40F6-A0D7-CF7AC7771F97}"/>
              </a:ext>
            </a:extLst>
          </p:cNvPr>
          <p:cNvSpPr>
            <a:spLocks noGrp="1"/>
          </p:cNvSpPr>
          <p:nvPr>
            <p:ph idx="1"/>
          </p:nvPr>
        </p:nvSpPr>
        <p:spPr>
          <a:xfrm>
            <a:off x="3879273" y="864108"/>
            <a:ext cx="7716982" cy="5120640"/>
          </a:xfrm>
        </p:spPr>
        <p:txBody>
          <a:bodyPr>
            <a:normAutofit lnSpcReduction="10000"/>
          </a:bodyPr>
          <a:lstStyle/>
          <a:p>
            <a:pPr marL="0" indent="0" fontAlgn="base">
              <a:lnSpc>
                <a:spcPct val="107000"/>
              </a:lnSpc>
              <a:spcAft>
                <a:spcPts val="800"/>
              </a:spcAft>
              <a:buNone/>
            </a:pPr>
            <a:r>
              <a:rPr lang="en-IN" sz="2300" b="1" spc="10" dirty="0">
                <a:solidFill>
                  <a:schemeClr val="tx1"/>
                </a:solidFill>
                <a:effectLst/>
                <a:ea typeface="Times New Roman" panose="02020603050405020304" pitchFamily="18" charset="0"/>
                <a:cs typeface="Times New Roman" panose="02020603050405020304" pitchFamily="18" charset="0"/>
              </a:rPr>
              <a:t>Type conversion :</a:t>
            </a:r>
            <a:br>
              <a:rPr lang="en-IN" sz="2300" spc="10" dirty="0">
                <a:solidFill>
                  <a:schemeClr val="tx1"/>
                </a:solidFill>
                <a:effectLst/>
                <a:ea typeface="Times New Roman" panose="02020603050405020304" pitchFamily="18" charset="0"/>
                <a:cs typeface="Times New Roman" panose="02020603050405020304" pitchFamily="18" charset="0"/>
              </a:rPr>
            </a:br>
            <a:r>
              <a:rPr lang="en-IN" sz="2300" spc="10" dirty="0">
                <a:solidFill>
                  <a:schemeClr val="tx1"/>
                </a:solidFill>
                <a:effectLst/>
                <a:ea typeface="Times New Roman" panose="02020603050405020304" pitchFamily="18" charset="0"/>
                <a:cs typeface="Times New Roman" panose="02020603050405020304" pitchFamily="18" charset="0"/>
              </a:rPr>
              <a:t>In type conversion, </a:t>
            </a:r>
            <a:r>
              <a:rPr lang="en-IN" sz="2300" spc="10" dirty="0">
                <a:solidFill>
                  <a:srgbClr val="FF0000"/>
                </a:solidFill>
                <a:effectLst/>
                <a:ea typeface="Times New Roman" panose="02020603050405020304" pitchFamily="18" charset="0"/>
                <a:cs typeface="Times New Roman" panose="02020603050405020304" pitchFamily="18" charset="0"/>
              </a:rPr>
              <a:t>a data type is automatically converted into another data type by a compiler at the compiler time</a:t>
            </a:r>
            <a:r>
              <a:rPr lang="en-IN" sz="2300" spc="10" dirty="0">
                <a:solidFill>
                  <a:schemeClr val="tx1"/>
                </a:solidFill>
                <a:effectLst/>
                <a:ea typeface="Times New Roman" panose="02020603050405020304" pitchFamily="18" charset="0"/>
                <a:cs typeface="Times New Roman" panose="02020603050405020304" pitchFamily="18" charset="0"/>
              </a:rPr>
              <a:t>. In type conversion, the destination data type cannot be smaller than the source data type, that’s why it is also called widening conversion. One more important thing is that it can only be applied to compatible data types.</a:t>
            </a:r>
            <a:endParaRPr lang="en-IN" sz="2300" dirty="0">
              <a:solidFill>
                <a:schemeClr val="tx1"/>
              </a:solidFill>
              <a:effectLst/>
              <a:ea typeface="Calibri" panose="020F0502020204030204" pitchFamily="34" charset="0"/>
              <a:cs typeface="Times New Roman" panose="02020603050405020304" pitchFamily="18" charset="0"/>
            </a:endParaRPr>
          </a:p>
          <a:p>
            <a:pPr marL="0" indent="0" fontAlgn="base">
              <a:lnSpc>
                <a:spcPct val="107000"/>
              </a:lnSpc>
              <a:spcAft>
                <a:spcPts val="800"/>
              </a:spcAft>
              <a:buNone/>
            </a:pPr>
            <a:r>
              <a:rPr lang="en-IN" sz="2300" b="1" spc="10" dirty="0">
                <a:solidFill>
                  <a:schemeClr val="tx1"/>
                </a:solidFill>
                <a:effectLst/>
                <a:ea typeface="Times New Roman" panose="02020603050405020304" pitchFamily="18" charset="0"/>
                <a:cs typeface="Times New Roman" panose="02020603050405020304" pitchFamily="18" charset="0"/>
              </a:rPr>
              <a:t>Type Conversion example </a:t>
            </a:r>
            <a:endParaRPr lang="en-IN" sz="2300" dirty="0">
              <a:solidFill>
                <a:schemeClr val="tx1"/>
              </a:solidFill>
              <a:effectLst/>
              <a:ea typeface="Calibri" panose="020F0502020204030204" pitchFamily="34" charset="0"/>
              <a:cs typeface="Times New Roman" panose="02020603050405020304" pitchFamily="18" charset="0"/>
            </a:endParaRPr>
          </a:p>
          <a:p>
            <a:pPr marL="0" indent="0" fontAlgn="base">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spc="10" dirty="0">
                <a:solidFill>
                  <a:schemeClr val="tx1"/>
                </a:solidFill>
                <a:effectLst/>
                <a:ea typeface="Times New Roman" panose="02020603050405020304" pitchFamily="18" charset="0"/>
                <a:cs typeface="Times New Roman" panose="02020603050405020304" pitchFamily="18" charset="0"/>
              </a:rPr>
              <a:t>int x=30;</a:t>
            </a:r>
            <a:endParaRPr lang="en-IN" sz="2300" dirty="0">
              <a:solidFill>
                <a:schemeClr val="tx1"/>
              </a:solidFill>
              <a:effectLst/>
              <a:ea typeface="Calibri" panose="020F0502020204030204" pitchFamily="34" charset="0"/>
              <a:cs typeface="Times New Roman" panose="02020603050405020304" pitchFamily="18" charset="0"/>
            </a:endParaRPr>
          </a:p>
          <a:p>
            <a:pPr marL="0" indent="0" fontAlgn="base">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spc="10" dirty="0">
                <a:solidFill>
                  <a:schemeClr val="tx1"/>
                </a:solidFill>
                <a:effectLst/>
                <a:ea typeface="Times New Roman" panose="02020603050405020304" pitchFamily="18" charset="0"/>
                <a:cs typeface="Times New Roman" panose="02020603050405020304" pitchFamily="18" charset="0"/>
              </a:rPr>
              <a:t>float y;</a:t>
            </a:r>
            <a:endParaRPr lang="en-IN" sz="2300" dirty="0">
              <a:solidFill>
                <a:schemeClr val="tx1"/>
              </a:solidFill>
              <a:effectLst/>
              <a:ea typeface="Calibri" panose="020F0502020204030204" pitchFamily="34" charset="0"/>
              <a:cs typeface="Times New Roman" panose="02020603050405020304" pitchFamily="18" charset="0"/>
            </a:endParaRPr>
          </a:p>
          <a:p>
            <a:pPr marL="0" indent="0" fontAlgn="base">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spc="10" dirty="0">
                <a:solidFill>
                  <a:schemeClr val="tx1"/>
                </a:solidFill>
                <a:effectLst/>
                <a:ea typeface="Times New Roman" panose="02020603050405020304" pitchFamily="18" charset="0"/>
                <a:cs typeface="Times New Roman" panose="02020603050405020304" pitchFamily="18" charset="0"/>
              </a:rPr>
              <a:t>y=x;  // y==30.000000. </a:t>
            </a:r>
            <a:endParaRPr lang="en-IN" sz="2300" dirty="0">
              <a:solidFill>
                <a:schemeClr val="tx1"/>
              </a:solidFill>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41740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9C9A-AB69-4C5D-B436-CE2EDFF7C3CE}"/>
              </a:ext>
            </a:extLst>
          </p:cNvPr>
          <p:cNvSpPr>
            <a:spLocks noGrp="1"/>
          </p:cNvSpPr>
          <p:nvPr>
            <p:ph type="title"/>
          </p:nvPr>
        </p:nvSpPr>
        <p:spPr/>
        <p:txBody>
          <a:bodyPr>
            <a:normAutofit/>
          </a:bodyPr>
          <a:lstStyle/>
          <a:p>
            <a:pPr algn="ctr"/>
            <a:r>
              <a:rPr lang="en-IN" sz="3200" b="1" dirty="0">
                <a:cs typeface="Times New Roman" panose="02020603050405020304" pitchFamily="18" charset="0"/>
              </a:rPr>
              <a:t>Type Casting - Example</a:t>
            </a:r>
            <a:br>
              <a:rPr lang="en-IN"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387E9F9B-A0F3-4931-911E-EDF04D02C820}"/>
              </a:ext>
            </a:extLst>
          </p:cNvPr>
          <p:cNvSpPr>
            <a:spLocks noGrp="1"/>
          </p:cNvSpPr>
          <p:nvPr>
            <p:ph idx="1"/>
          </p:nvPr>
        </p:nvSpPr>
        <p:spPr/>
        <p:txBody>
          <a:bodyPr>
            <a:normAutofit/>
          </a:bodyPr>
          <a:lstStyle/>
          <a:p>
            <a:pPr marL="0" indent="0">
              <a:buNone/>
            </a:pPr>
            <a:r>
              <a:rPr lang="en-IN" sz="2400" dirty="0">
                <a:solidFill>
                  <a:schemeClr val="tx1"/>
                </a:solidFill>
                <a:latin typeface="Times New Roman" panose="02020603050405020304" pitchFamily="18" charset="0"/>
                <a:cs typeface="Times New Roman" panose="02020603050405020304" pitchFamily="18" charset="0"/>
              </a:rPr>
              <a:t>#include &lt;</a:t>
            </a:r>
            <a:r>
              <a:rPr lang="en-IN" sz="2400" dirty="0" err="1">
                <a:solidFill>
                  <a:schemeClr val="tx1"/>
                </a:solidFill>
                <a:latin typeface="Times New Roman" panose="02020603050405020304" pitchFamily="18" charset="0"/>
                <a:cs typeface="Times New Roman" panose="02020603050405020304" pitchFamily="18" charset="0"/>
              </a:rPr>
              <a:t>stdio.h</a:t>
            </a:r>
            <a:r>
              <a:rPr lang="en-IN" sz="2400" dirty="0">
                <a:solidFill>
                  <a:schemeClr val="tx1"/>
                </a:solidFill>
                <a:latin typeface="Times New Roman" panose="02020603050405020304" pitchFamily="18" charset="0"/>
                <a:cs typeface="Times New Roman" panose="02020603050405020304" pitchFamily="18" charset="0"/>
              </a:rPr>
              <a:t>&gt;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int main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a:t>
            </a:r>
          </a:p>
          <a:p>
            <a:pPr marL="502920" lvl="1" indent="0">
              <a:buNone/>
            </a:pPr>
            <a:r>
              <a:rPr lang="en-IN" sz="2000" dirty="0">
                <a:solidFill>
                  <a:schemeClr val="tx1"/>
                </a:solidFill>
                <a:latin typeface="Times New Roman" panose="02020603050405020304" pitchFamily="18" charset="0"/>
                <a:cs typeface="Times New Roman" panose="02020603050405020304" pitchFamily="18" charset="0"/>
              </a:rPr>
              <a:t>float x;</a:t>
            </a:r>
          </a:p>
          <a:p>
            <a:pPr marL="502920" lvl="1" indent="0">
              <a:buNone/>
            </a:pPr>
            <a:r>
              <a:rPr lang="en-IN" sz="2000" dirty="0">
                <a:solidFill>
                  <a:schemeClr val="tx1"/>
                </a:solidFill>
                <a:latin typeface="Times New Roman" panose="02020603050405020304" pitchFamily="18" charset="0"/>
                <a:cs typeface="Times New Roman" panose="02020603050405020304" pitchFamily="18" charset="0"/>
              </a:rPr>
              <a:t> x = (float) 7/5;</a:t>
            </a:r>
          </a:p>
          <a:p>
            <a:pPr marL="502920" lvl="1" indent="0">
              <a:buNone/>
            </a:pPr>
            <a:r>
              <a:rPr lang="en-IN" sz="2000" dirty="0" err="1">
                <a:solidFill>
                  <a:schemeClr val="tx1"/>
                </a:solidFill>
                <a:latin typeface="Times New Roman" panose="02020603050405020304" pitchFamily="18" charset="0"/>
                <a:cs typeface="Times New Roman" panose="02020603050405020304" pitchFamily="18" charset="0"/>
              </a:rPr>
              <a:t>printf</a:t>
            </a:r>
            <a:r>
              <a:rPr lang="en-IN" sz="2000" dirty="0">
                <a:solidFill>
                  <a:schemeClr val="tx1"/>
                </a:solidFill>
                <a:latin typeface="Times New Roman" panose="02020603050405020304" pitchFamily="18" charset="0"/>
                <a:cs typeface="Times New Roman" panose="02020603050405020304" pitchFamily="18" charset="0"/>
              </a:rPr>
              <a:t>(“%</a:t>
            </a:r>
            <a:r>
              <a:rPr lang="en-IN" sz="2000" dirty="0" err="1">
                <a:solidFill>
                  <a:schemeClr val="tx1"/>
                </a:solidFill>
                <a:latin typeface="Times New Roman" panose="02020603050405020304" pitchFamily="18" charset="0"/>
                <a:cs typeface="Times New Roman" panose="02020603050405020304" pitchFamily="18" charset="0"/>
              </a:rPr>
              <a:t>f”,x</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54550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85F4-874E-484F-A6CA-0F2EDD865BA5}"/>
              </a:ext>
            </a:extLst>
          </p:cNvPr>
          <p:cNvSpPr>
            <a:spLocks noGrp="1"/>
          </p:cNvSpPr>
          <p:nvPr>
            <p:ph type="title"/>
          </p:nvPr>
        </p:nvSpPr>
        <p:spPr/>
        <p:txBody>
          <a:bodyPr/>
          <a:lstStyle/>
          <a:p>
            <a:pPr algn="ctr"/>
            <a:r>
              <a:rPr lang="en-IN" b="1" dirty="0"/>
              <a:t>Type Conversion and Type Casting </a:t>
            </a:r>
          </a:p>
        </p:txBody>
      </p:sp>
      <p:sp>
        <p:nvSpPr>
          <p:cNvPr id="3" name="Content Placeholder 2">
            <a:extLst>
              <a:ext uri="{FF2B5EF4-FFF2-40B4-BE49-F238E27FC236}">
                <a16:creationId xmlns:a16="http://schemas.microsoft.com/office/drawing/2014/main" id="{BFE6127F-A7E5-4396-AC3F-0B4AB8191E36}"/>
              </a:ext>
            </a:extLst>
          </p:cNvPr>
          <p:cNvSpPr>
            <a:spLocks noGrp="1"/>
          </p:cNvSpPr>
          <p:nvPr>
            <p:ph idx="1"/>
          </p:nvPr>
        </p:nvSpPr>
        <p:spPr>
          <a:xfrm>
            <a:off x="3601116" y="580089"/>
            <a:ext cx="7953574" cy="5688677"/>
          </a:xfrm>
        </p:spPr>
        <p:txBody>
          <a:bodyPr>
            <a:normAutofit fontScale="32500" lnSpcReduction="20000"/>
          </a:bodyPr>
          <a:lstStyle/>
          <a:p>
            <a:pPr marL="0" indent="0">
              <a:buNone/>
            </a:pPr>
            <a:endParaRPr lang="en-IN" sz="9600" b="1" dirty="0">
              <a:latin typeface="Times New Roman" panose="02020603050405020304" pitchFamily="18" charset="0"/>
              <a:cs typeface="Times New Roman" panose="02020603050405020304" pitchFamily="18" charset="0"/>
            </a:endParaRPr>
          </a:p>
          <a:p>
            <a:pPr marL="0" indent="0">
              <a:buNone/>
            </a:pPr>
            <a:r>
              <a:rPr lang="en-IN" sz="8000" b="1" dirty="0">
                <a:solidFill>
                  <a:schemeClr val="tx1"/>
                </a:solidFill>
                <a:cs typeface="Times New Roman" panose="02020603050405020304" pitchFamily="18" charset="0"/>
              </a:rPr>
              <a:t>Type Casting</a:t>
            </a:r>
          </a:p>
          <a:p>
            <a:r>
              <a:rPr lang="en-IN" sz="8000" dirty="0">
                <a:solidFill>
                  <a:schemeClr val="tx1"/>
                </a:solidFill>
                <a:cs typeface="Times New Roman" panose="02020603050405020304" pitchFamily="18" charset="0"/>
              </a:rPr>
              <a:t>In typing casting, </a:t>
            </a:r>
            <a:r>
              <a:rPr lang="en-IN" sz="8000" b="1" dirty="0">
                <a:solidFill>
                  <a:schemeClr val="tx1"/>
                </a:solidFill>
                <a:cs typeface="Times New Roman" panose="02020603050405020304" pitchFamily="18" charset="0"/>
              </a:rPr>
              <a:t>a data type is converted into another data type by the programmer </a:t>
            </a:r>
            <a:r>
              <a:rPr lang="en-IN" sz="8000" b="1" dirty="0">
                <a:solidFill>
                  <a:srgbClr val="FF0000"/>
                </a:solidFill>
                <a:cs typeface="Times New Roman" panose="02020603050405020304" pitchFamily="18" charset="0"/>
              </a:rPr>
              <a:t>using the casting operator during the program design</a:t>
            </a:r>
            <a:r>
              <a:rPr lang="en-IN" sz="8000" dirty="0">
                <a:solidFill>
                  <a:schemeClr val="tx1"/>
                </a:solidFill>
                <a:cs typeface="Times New Roman" panose="02020603050405020304" pitchFamily="18" charset="0"/>
              </a:rPr>
              <a:t>. </a:t>
            </a:r>
          </a:p>
          <a:p>
            <a:r>
              <a:rPr lang="en-IN" sz="8000" dirty="0">
                <a:solidFill>
                  <a:schemeClr val="tx1"/>
                </a:solidFill>
                <a:cs typeface="Times New Roman" panose="02020603050405020304" pitchFamily="18" charset="0"/>
              </a:rPr>
              <a:t>The destination data type may be smaller than the source data type when converting the data type to another data type, that’s why it is also called narrowing conversion.</a:t>
            </a:r>
          </a:p>
          <a:p>
            <a:r>
              <a:rPr lang="en-IN" sz="8000" b="1" dirty="0">
                <a:solidFill>
                  <a:schemeClr val="tx1"/>
                </a:solidFill>
                <a:cs typeface="Times New Roman" panose="02020603050405020304" pitchFamily="18" charset="0"/>
              </a:rPr>
              <a:t>Syntax/Declaration:-</a:t>
            </a:r>
          </a:p>
          <a:p>
            <a:pPr marL="0" indent="0">
              <a:buNone/>
            </a:pPr>
            <a:r>
              <a:rPr lang="en-IN" sz="8000" dirty="0">
                <a:solidFill>
                  <a:schemeClr val="tx1"/>
                </a:solidFill>
                <a:cs typeface="Times New Roman" panose="02020603050405020304" pitchFamily="18" charset="0"/>
              </a:rPr>
              <a:t>      </a:t>
            </a:r>
            <a:r>
              <a:rPr lang="en-IN" sz="8000" dirty="0" err="1">
                <a:solidFill>
                  <a:srgbClr val="0070C0"/>
                </a:solidFill>
                <a:cs typeface="Times New Roman" panose="02020603050405020304" pitchFamily="18" charset="0"/>
              </a:rPr>
              <a:t>destination_datatype</a:t>
            </a:r>
            <a:r>
              <a:rPr lang="en-IN" sz="8000" dirty="0">
                <a:solidFill>
                  <a:srgbClr val="0070C0"/>
                </a:solidFill>
                <a:cs typeface="Times New Roman" panose="02020603050405020304" pitchFamily="18" charset="0"/>
              </a:rPr>
              <a:t> = (</a:t>
            </a:r>
            <a:r>
              <a:rPr lang="en-IN" sz="8000" dirty="0" err="1">
                <a:solidFill>
                  <a:srgbClr val="0070C0"/>
                </a:solidFill>
                <a:cs typeface="Times New Roman" panose="02020603050405020304" pitchFamily="18" charset="0"/>
              </a:rPr>
              <a:t>target_datatype</a:t>
            </a:r>
            <a:r>
              <a:rPr lang="en-IN" sz="8000" dirty="0">
                <a:solidFill>
                  <a:srgbClr val="0070C0"/>
                </a:solidFill>
                <a:cs typeface="Times New Roman" panose="02020603050405020304" pitchFamily="18" charset="0"/>
              </a:rPr>
              <a:t>)variable;</a:t>
            </a:r>
          </a:p>
          <a:p>
            <a:pPr marL="0" indent="0">
              <a:buNone/>
            </a:pPr>
            <a:r>
              <a:rPr lang="en-IN" sz="8000" dirty="0">
                <a:solidFill>
                  <a:schemeClr val="tx1"/>
                </a:solidFill>
                <a:cs typeface="Times New Roman" panose="02020603050405020304" pitchFamily="18" charset="0"/>
              </a:rPr>
              <a:t>   where</a:t>
            </a:r>
          </a:p>
          <a:p>
            <a:pPr marL="0" indent="0">
              <a:buNone/>
            </a:pPr>
            <a:r>
              <a:rPr lang="en-IN" sz="8000" dirty="0">
                <a:solidFill>
                  <a:schemeClr val="tx1"/>
                </a:solidFill>
                <a:cs typeface="Times New Roman" panose="02020603050405020304" pitchFamily="18" charset="0"/>
              </a:rPr>
              <a:t>       -  </a:t>
            </a:r>
            <a:r>
              <a:rPr lang="en-IN" sz="8000" b="1" dirty="0">
                <a:solidFill>
                  <a:schemeClr val="tx1"/>
                </a:solidFill>
                <a:cs typeface="Times New Roman" panose="02020603050405020304" pitchFamily="18" charset="0"/>
              </a:rPr>
              <a:t>(): is a casting operator.</a:t>
            </a:r>
          </a:p>
          <a:p>
            <a:pPr marL="0" indent="0">
              <a:buNone/>
            </a:pPr>
            <a:r>
              <a:rPr lang="en-IN" sz="8000" dirty="0">
                <a:solidFill>
                  <a:schemeClr val="tx1"/>
                </a:solidFill>
                <a:cs typeface="Times New Roman" panose="02020603050405020304" pitchFamily="18" charset="0"/>
              </a:rPr>
              <a:t>       -  </a:t>
            </a:r>
            <a:r>
              <a:rPr lang="en-IN" sz="8000" dirty="0" err="1">
                <a:solidFill>
                  <a:schemeClr val="tx1"/>
                </a:solidFill>
                <a:cs typeface="Times New Roman" panose="02020603050405020304" pitchFamily="18" charset="0"/>
              </a:rPr>
              <a:t>target_datatype</a:t>
            </a:r>
            <a:r>
              <a:rPr lang="en-IN" sz="8000" dirty="0">
                <a:solidFill>
                  <a:schemeClr val="tx1"/>
                </a:solidFill>
                <a:cs typeface="Times New Roman" panose="02020603050405020304" pitchFamily="18" charset="0"/>
              </a:rPr>
              <a:t>: is a data type in which we want to      </a:t>
            </a:r>
          </a:p>
          <a:p>
            <a:pPr marL="0" indent="0">
              <a:buNone/>
            </a:pPr>
            <a:r>
              <a:rPr lang="en-IN" sz="8000" dirty="0">
                <a:solidFill>
                  <a:schemeClr val="tx1"/>
                </a:solidFill>
                <a:cs typeface="Times New Roman" panose="02020603050405020304" pitchFamily="18" charset="0"/>
              </a:rPr>
              <a:t>          convert the source data type.</a:t>
            </a:r>
          </a:p>
          <a:p>
            <a:endParaRPr lang="en-IN" sz="7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276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E47E-B003-48BF-8276-ED5FA3CDA232}"/>
              </a:ext>
            </a:extLst>
          </p:cNvPr>
          <p:cNvSpPr>
            <a:spLocks noGrp="1"/>
          </p:cNvSpPr>
          <p:nvPr>
            <p:ph type="title"/>
          </p:nvPr>
        </p:nvSpPr>
        <p:spPr/>
        <p:txBody>
          <a:bodyPr/>
          <a:lstStyle/>
          <a:p>
            <a:pPr algn="ctr"/>
            <a:r>
              <a:rPr lang="en-IN" b="1" dirty="0"/>
              <a:t>Structure of </a:t>
            </a:r>
            <a:br>
              <a:rPr lang="en-IN" b="1" dirty="0"/>
            </a:br>
            <a:r>
              <a:rPr lang="en-IN" b="1" dirty="0"/>
              <a:t>C Program</a:t>
            </a:r>
            <a:endParaRPr lang="en-IN" dirty="0"/>
          </a:p>
        </p:txBody>
      </p:sp>
      <p:sp>
        <p:nvSpPr>
          <p:cNvPr id="5" name="Content Placeholder 4">
            <a:extLst>
              <a:ext uri="{FF2B5EF4-FFF2-40B4-BE49-F238E27FC236}">
                <a16:creationId xmlns:a16="http://schemas.microsoft.com/office/drawing/2014/main" id="{0315BB6F-D0D6-4C33-916F-57C40488F87A}"/>
              </a:ext>
            </a:extLst>
          </p:cNvPr>
          <p:cNvSpPr>
            <a:spLocks noGrp="1"/>
          </p:cNvSpPr>
          <p:nvPr>
            <p:ph idx="1"/>
          </p:nvPr>
        </p:nvSpPr>
        <p:spPr>
          <a:xfrm>
            <a:off x="3628103" y="864108"/>
            <a:ext cx="8008374" cy="5120640"/>
          </a:xfrm>
        </p:spPr>
        <p:txBody>
          <a:bodyPr/>
          <a:lstStyle/>
          <a:p>
            <a:pPr marL="0" indent="0">
              <a:buNone/>
            </a:pPr>
            <a:r>
              <a:rPr lang="en-IN" sz="2800" b="1" dirty="0">
                <a:solidFill>
                  <a:srgbClr val="FF0000"/>
                </a:solidFill>
              </a:rPr>
              <a:t>Global declaration section: </a:t>
            </a:r>
          </a:p>
          <a:p>
            <a:r>
              <a:rPr lang="en-IN" sz="2800" dirty="0">
                <a:solidFill>
                  <a:schemeClr val="tx1"/>
                </a:solidFill>
              </a:rPr>
              <a:t>There are some variables that are used in more than one function. </a:t>
            </a:r>
          </a:p>
          <a:p>
            <a:r>
              <a:rPr lang="en-IN" sz="2800" dirty="0">
                <a:solidFill>
                  <a:schemeClr val="tx1"/>
                </a:solidFill>
              </a:rPr>
              <a:t>Such variables are called global variables and are declared in the global declaration section that is outside of all the functions. This section also declares all the user-defined functions. </a:t>
            </a:r>
          </a:p>
          <a:p>
            <a:endParaRPr lang="en-IN" dirty="0"/>
          </a:p>
        </p:txBody>
      </p:sp>
    </p:spTree>
    <p:extLst>
      <p:ext uri="{BB962C8B-B14F-4D97-AF65-F5344CB8AC3E}">
        <p14:creationId xmlns:p14="http://schemas.microsoft.com/office/powerpoint/2010/main" val="5013531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BE77-32E5-4FD1-9E0E-BE518E482E6F}"/>
              </a:ext>
            </a:extLst>
          </p:cNvPr>
          <p:cNvSpPr>
            <a:spLocks noGrp="1"/>
          </p:cNvSpPr>
          <p:nvPr>
            <p:ph type="title"/>
          </p:nvPr>
        </p:nvSpPr>
        <p:spPr/>
        <p:txBody>
          <a:bodyPr/>
          <a:lstStyle/>
          <a:p>
            <a:pPr algn="ctr"/>
            <a:r>
              <a:rPr lang="en-US" b="1" dirty="0">
                <a:solidFill>
                  <a:schemeClr val="bg1"/>
                </a:solidFill>
              </a:rPr>
              <a:t>Type Casting – Types </a:t>
            </a:r>
            <a:endParaRPr lang="en-IN" b="1" dirty="0">
              <a:solidFill>
                <a:schemeClr val="bg1"/>
              </a:solidFill>
            </a:endParaRPr>
          </a:p>
        </p:txBody>
      </p:sp>
      <p:sp>
        <p:nvSpPr>
          <p:cNvPr id="3" name="Content Placeholder 2">
            <a:extLst>
              <a:ext uri="{FF2B5EF4-FFF2-40B4-BE49-F238E27FC236}">
                <a16:creationId xmlns:a16="http://schemas.microsoft.com/office/drawing/2014/main" id="{A266CA21-B1AA-4CBD-8E90-93FF7B0F608E}"/>
              </a:ext>
            </a:extLst>
          </p:cNvPr>
          <p:cNvSpPr>
            <a:spLocks noGrp="1"/>
          </p:cNvSpPr>
          <p:nvPr>
            <p:ph idx="1"/>
          </p:nvPr>
        </p:nvSpPr>
        <p:spPr>
          <a:xfrm>
            <a:off x="3869267" y="864108"/>
            <a:ext cx="7782405" cy="5120640"/>
          </a:xfrm>
        </p:spPr>
        <p:txBody>
          <a:bodyPr>
            <a:normAutofit/>
          </a:bodyPr>
          <a:lstStyle/>
          <a:p>
            <a:r>
              <a:rPr lang="en-IN" sz="2400" b="1" dirty="0">
                <a:solidFill>
                  <a:schemeClr val="tx1"/>
                </a:solidFill>
              </a:rPr>
              <a:t>Converting an expression of a given type into another type is known as type casting</a:t>
            </a:r>
            <a:r>
              <a:rPr lang="en-IN" sz="2400" dirty="0">
                <a:solidFill>
                  <a:schemeClr val="tx1"/>
                </a:solidFill>
              </a:rPr>
              <a:t>. typecasting is more use in c language programming. Here, It is best practice to convert lower data type to higher data type to avoid data loss.</a:t>
            </a:r>
          </a:p>
          <a:p>
            <a:r>
              <a:rPr lang="en-IN" sz="2400" b="1" dirty="0">
                <a:solidFill>
                  <a:schemeClr val="tx1"/>
                </a:solidFill>
              </a:rPr>
              <a:t>Data will be truncated when the higher data type is converted to lower</a:t>
            </a:r>
            <a:r>
              <a:rPr lang="en-IN" sz="2400" dirty="0">
                <a:solidFill>
                  <a:schemeClr val="tx1"/>
                </a:solidFill>
              </a:rPr>
              <a:t>. For example, </a:t>
            </a:r>
            <a:r>
              <a:rPr lang="en-IN" sz="2400" dirty="0">
                <a:solidFill>
                  <a:srgbClr val="FF0000"/>
                </a:solidFill>
              </a:rPr>
              <a:t>if a float is converted to int, data which is present after the decimal point will be lost.</a:t>
            </a:r>
          </a:p>
          <a:p>
            <a:r>
              <a:rPr lang="en-IN" sz="2400" dirty="0">
                <a:solidFill>
                  <a:schemeClr val="tx1"/>
                </a:solidFill>
              </a:rPr>
              <a:t>There are two types of type casting in c language.</a:t>
            </a:r>
          </a:p>
          <a:p>
            <a:pPr lvl="1">
              <a:buFont typeface="Wingdings" panose="05000000000000000000" pitchFamily="2" charset="2"/>
              <a:buChar char="ü"/>
            </a:pPr>
            <a:r>
              <a:rPr lang="en-IN" sz="2400" b="1" dirty="0">
                <a:solidFill>
                  <a:schemeClr val="tx1"/>
                </a:solidFill>
              </a:rPr>
              <a:t>Implicit Conversion</a:t>
            </a:r>
          </a:p>
          <a:p>
            <a:pPr lvl="1">
              <a:buFont typeface="Wingdings" panose="05000000000000000000" pitchFamily="2" charset="2"/>
              <a:buChar char="ü"/>
            </a:pPr>
            <a:r>
              <a:rPr lang="en-IN" sz="2400" b="1" dirty="0">
                <a:solidFill>
                  <a:schemeClr val="tx1"/>
                </a:solidFill>
              </a:rPr>
              <a:t>Explicit Conversion</a:t>
            </a:r>
          </a:p>
        </p:txBody>
      </p:sp>
    </p:spTree>
    <p:extLst>
      <p:ext uri="{BB962C8B-B14F-4D97-AF65-F5344CB8AC3E}">
        <p14:creationId xmlns:p14="http://schemas.microsoft.com/office/powerpoint/2010/main" val="11667639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BE77-32E5-4FD1-9E0E-BE518E482E6F}"/>
              </a:ext>
            </a:extLst>
          </p:cNvPr>
          <p:cNvSpPr>
            <a:spLocks noGrp="1"/>
          </p:cNvSpPr>
          <p:nvPr>
            <p:ph type="title"/>
          </p:nvPr>
        </p:nvSpPr>
        <p:spPr/>
        <p:txBody>
          <a:bodyPr/>
          <a:lstStyle/>
          <a:p>
            <a:pPr algn="ctr"/>
            <a:r>
              <a:rPr lang="en-US" b="1" dirty="0">
                <a:solidFill>
                  <a:schemeClr val="bg1"/>
                </a:solidFill>
              </a:rPr>
              <a:t>Type Casting – Types </a:t>
            </a:r>
            <a:endParaRPr lang="en-IN" b="1" dirty="0">
              <a:solidFill>
                <a:schemeClr val="bg1"/>
              </a:solidFill>
            </a:endParaRPr>
          </a:p>
        </p:txBody>
      </p:sp>
      <p:sp>
        <p:nvSpPr>
          <p:cNvPr id="3" name="Content Placeholder 2">
            <a:extLst>
              <a:ext uri="{FF2B5EF4-FFF2-40B4-BE49-F238E27FC236}">
                <a16:creationId xmlns:a16="http://schemas.microsoft.com/office/drawing/2014/main" id="{A266CA21-B1AA-4CBD-8E90-93FF7B0F608E}"/>
              </a:ext>
            </a:extLst>
          </p:cNvPr>
          <p:cNvSpPr>
            <a:spLocks noGrp="1"/>
          </p:cNvSpPr>
          <p:nvPr>
            <p:ph idx="1"/>
          </p:nvPr>
        </p:nvSpPr>
        <p:spPr>
          <a:xfrm>
            <a:off x="3699165" y="471055"/>
            <a:ext cx="7439890" cy="5971309"/>
          </a:xfrm>
        </p:spPr>
        <p:txBody>
          <a:bodyPr>
            <a:noAutofit/>
          </a:bodyPr>
          <a:lstStyle/>
          <a:p>
            <a:pPr marL="0" indent="0">
              <a:lnSpc>
                <a:spcPct val="100000"/>
              </a:lnSpc>
              <a:spcBef>
                <a:spcPts val="0"/>
              </a:spcBef>
              <a:buNone/>
            </a:pPr>
            <a:r>
              <a:rPr lang="en-IN" b="1" dirty="0">
                <a:solidFill>
                  <a:schemeClr val="tx1"/>
                </a:solidFill>
              </a:rPr>
              <a:t>IMPLICIT CONVERSION</a:t>
            </a:r>
          </a:p>
          <a:p>
            <a:pPr marL="0" indent="0">
              <a:lnSpc>
                <a:spcPct val="100000"/>
              </a:lnSpc>
              <a:spcBef>
                <a:spcPts val="0"/>
              </a:spcBef>
              <a:buNone/>
            </a:pPr>
            <a:r>
              <a:rPr lang="en-IN" dirty="0">
                <a:solidFill>
                  <a:srgbClr val="FF0000"/>
                </a:solidFill>
              </a:rPr>
              <a:t>Implicit conversions do not require any operator for converted. They are automatically performed when a value is copied to a compatible type in the program</a:t>
            </a:r>
            <a:r>
              <a:rPr lang="en-IN" dirty="0">
                <a:solidFill>
                  <a:schemeClr val="tx1"/>
                </a:solidFill>
              </a:rPr>
              <a:t>. Here, the value of a has been promoted from int to double and we have not had to specify any type-casting operator. This is known as a standard conversion.</a:t>
            </a:r>
          </a:p>
          <a:p>
            <a:pPr marL="0" indent="0">
              <a:lnSpc>
                <a:spcPct val="100000"/>
              </a:lnSpc>
              <a:spcBef>
                <a:spcPts val="0"/>
              </a:spcBef>
              <a:buNone/>
            </a:pPr>
            <a:r>
              <a:rPr lang="en-IN" b="1" dirty="0">
                <a:solidFill>
                  <a:schemeClr val="tx1"/>
                </a:solidFill>
              </a:rPr>
              <a:t>Example :</a:t>
            </a:r>
          </a:p>
          <a:p>
            <a:pPr marL="0" indent="0">
              <a:lnSpc>
                <a:spcPct val="100000"/>
              </a:lnSpc>
              <a:spcBef>
                <a:spcPts val="0"/>
              </a:spcBef>
              <a:buNone/>
            </a:pPr>
            <a:r>
              <a:rPr lang="en-IN" dirty="0">
                <a:solidFill>
                  <a:schemeClr val="tx1"/>
                </a:solidFill>
              </a:rPr>
              <a:t>#include&lt;stdio.h&gt;</a:t>
            </a:r>
          </a:p>
          <a:p>
            <a:pPr marL="0" indent="0">
              <a:lnSpc>
                <a:spcPct val="100000"/>
              </a:lnSpc>
              <a:spcBef>
                <a:spcPts val="0"/>
              </a:spcBef>
              <a:buNone/>
            </a:pPr>
            <a:r>
              <a:rPr lang="en-IN" dirty="0">
                <a:solidFill>
                  <a:schemeClr val="tx1"/>
                </a:solidFill>
              </a:rPr>
              <a:t> #include&lt;conio.h&gt;</a:t>
            </a:r>
          </a:p>
          <a:p>
            <a:pPr marL="0" indent="0">
              <a:lnSpc>
                <a:spcPct val="100000"/>
              </a:lnSpc>
              <a:spcBef>
                <a:spcPts val="0"/>
              </a:spcBef>
              <a:buNone/>
            </a:pPr>
            <a:endParaRPr lang="en-IN" dirty="0">
              <a:solidFill>
                <a:schemeClr val="tx1"/>
              </a:solidFill>
            </a:endParaRPr>
          </a:p>
          <a:p>
            <a:pPr marL="0" indent="0">
              <a:lnSpc>
                <a:spcPct val="100000"/>
              </a:lnSpc>
              <a:spcBef>
                <a:spcPts val="0"/>
              </a:spcBef>
              <a:buNone/>
            </a:pPr>
            <a:r>
              <a:rPr lang="en-IN" dirty="0">
                <a:solidFill>
                  <a:schemeClr val="tx1"/>
                </a:solidFill>
              </a:rPr>
              <a:t> void main()</a:t>
            </a:r>
          </a:p>
          <a:p>
            <a:pPr marL="0" indent="0">
              <a:lnSpc>
                <a:spcPct val="100000"/>
              </a:lnSpc>
              <a:spcBef>
                <a:spcPts val="0"/>
              </a:spcBef>
              <a:buNone/>
            </a:pPr>
            <a:r>
              <a:rPr lang="en-IN" dirty="0">
                <a:solidFill>
                  <a:schemeClr val="tx1"/>
                </a:solidFill>
              </a:rPr>
              <a:t> {</a:t>
            </a:r>
          </a:p>
          <a:p>
            <a:pPr marL="0" indent="0">
              <a:lnSpc>
                <a:spcPct val="100000"/>
              </a:lnSpc>
              <a:spcBef>
                <a:spcPts val="0"/>
              </a:spcBef>
              <a:buNone/>
            </a:pPr>
            <a:r>
              <a:rPr lang="en-IN" dirty="0">
                <a:solidFill>
                  <a:schemeClr val="tx1"/>
                </a:solidFill>
              </a:rPr>
              <a:t>int </a:t>
            </a:r>
            <a:r>
              <a:rPr lang="en-IN" dirty="0" err="1">
                <a:solidFill>
                  <a:schemeClr val="tx1"/>
                </a:solidFill>
              </a:rPr>
              <a:t>i</a:t>
            </a:r>
            <a:r>
              <a:rPr lang="en-IN" dirty="0">
                <a:solidFill>
                  <a:schemeClr val="tx1"/>
                </a:solidFill>
              </a:rPr>
              <a:t>=20;</a:t>
            </a:r>
          </a:p>
          <a:p>
            <a:pPr marL="0" indent="0">
              <a:lnSpc>
                <a:spcPct val="100000"/>
              </a:lnSpc>
              <a:spcBef>
                <a:spcPts val="0"/>
              </a:spcBef>
              <a:buNone/>
            </a:pPr>
            <a:r>
              <a:rPr lang="en-IN" dirty="0">
                <a:solidFill>
                  <a:schemeClr val="tx1"/>
                </a:solidFill>
              </a:rPr>
              <a:t>double p;</a:t>
            </a:r>
          </a:p>
          <a:p>
            <a:pPr marL="0" indent="0">
              <a:lnSpc>
                <a:spcPct val="100000"/>
              </a:lnSpc>
              <a:spcBef>
                <a:spcPts val="0"/>
              </a:spcBef>
              <a:buNone/>
            </a:pPr>
            <a:r>
              <a:rPr lang="en-IN" dirty="0" err="1">
                <a:solidFill>
                  <a:schemeClr val="tx1"/>
                </a:solidFill>
              </a:rPr>
              <a:t>clrscr</a:t>
            </a:r>
            <a:r>
              <a:rPr lang="en-IN" dirty="0">
                <a:solidFill>
                  <a:schemeClr val="tx1"/>
                </a:solidFill>
              </a:rPr>
              <a:t>();</a:t>
            </a:r>
          </a:p>
          <a:p>
            <a:pPr marL="0" indent="0">
              <a:lnSpc>
                <a:spcPct val="100000"/>
              </a:lnSpc>
              <a:spcBef>
                <a:spcPts val="0"/>
              </a:spcBef>
              <a:buNone/>
            </a:pPr>
            <a:r>
              <a:rPr lang="en-IN" dirty="0">
                <a:solidFill>
                  <a:schemeClr val="tx1"/>
                </a:solidFill>
              </a:rPr>
              <a:t> p=</a:t>
            </a:r>
            <a:r>
              <a:rPr lang="en-IN" dirty="0" err="1">
                <a:solidFill>
                  <a:schemeClr val="tx1"/>
                </a:solidFill>
              </a:rPr>
              <a:t>i</a:t>
            </a:r>
            <a:r>
              <a:rPr lang="en-IN" dirty="0">
                <a:solidFill>
                  <a:schemeClr val="tx1"/>
                </a:solidFill>
              </a:rPr>
              <a:t>; </a:t>
            </a:r>
            <a:r>
              <a:rPr lang="en-IN" dirty="0">
                <a:solidFill>
                  <a:srgbClr val="FF0000"/>
                </a:solidFill>
              </a:rPr>
              <a:t>// implicit conversion</a:t>
            </a:r>
          </a:p>
          <a:p>
            <a:pPr marL="0" indent="0">
              <a:lnSpc>
                <a:spcPct val="100000"/>
              </a:lnSpc>
              <a:spcBef>
                <a:spcPts val="0"/>
              </a:spcBef>
              <a:buNone/>
            </a:pPr>
            <a:r>
              <a:rPr lang="en-IN" dirty="0" err="1">
                <a:solidFill>
                  <a:schemeClr val="tx1"/>
                </a:solidFill>
              </a:rPr>
              <a:t>printf</a:t>
            </a:r>
            <a:r>
              <a:rPr lang="en-IN" dirty="0">
                <a:solidFill>
                  <a:schemeClr val="tx1"/>
                </a:solidFill>
              </a:rPr>
              <a:t>(“implicit value is %</a:t>
            </a:r>
            <a:r>
              <a:rPr lang="en-IN" dirty="0" err="1">
                <a:solidFill>
                  <a:schemeClr val="tx1"/>
                </a:solidFill>
              </a:rPr>
              <a:t>d”,p</a:t>
            </a:r>
            <a:r>
              <a:rPr lang="en-IN" dirty="0">
                <a:solidFill>
                  <a:schemeClr val="tx1"/>
                </a:solidFill>
              </a:rPr>
              <a:t>);</a:t>
            </a:r>
          </a:p>
          <a:p>
            <a:pPr marL="0" indent="0">
              <a:lnSpc>
                <a:spcPct val="100000"/>
              </a:lnSpc>
              <a:spcBef>
                <a:spcPts val="0"/>
              </a:spcBef>
              <a:buNone/>
            </a:pPr>
            <a:r>
              <a:rPr lang="en-IN" dirty="0">
                <a:solidFill>
                  <a:schemeClr val="tx1"/>
                </a:solidFill>
              </a:rPr>
              <a:t> </a:t>
            </a:r>
            <a:r>
              <a:rPr lang="en-IN" dirty="0" err="1">
                <a:solidFill>
                  <a:schemeClr val="tx1"/>
                </a:solidFill>
              </a:rPr>
              <a:t>getch</a:t>
            </a:r>
            <a:r>
              <a:rPr lang="en-IN" dirty="0">
                <a:solidFill>
                  <a:schemeClr val="tx1"/>
                </a:solidFill>
              </a:rPr>
              <a:t>();</a:t>
            </a:r>
          </a:p>
          <a:p>
            <a:pPr marL="0" indent="0">
              <a:lnSpc>
                <a:spcPct val="100000"/>
              </a:lnSpc>
              <a:spcBef>
                <a:spcPts val="0"/>
              </a:spcBef>
              <a:buNone/>
            </a:pPr>
            <a:r>
              <a:rPr lang="en-IN" dirty="0">
                <a:solidFill>
                  <a:schemeClr val="tx1"/>
                </a:solidFill>
              </a:rPr>
              <a:t>}</a:t>
            </a:r>
          </a:p>
        </p:txBody>
      </p:sp>
    </p:spTree>
    <p:extLst>
      <p:ext uri="{BB962C8B-B14F-4D97-AF65-F5344CB8AC3E}">
        <p14:creationId xmlns:p14="http://schemas.microsoft.com/office/powerpoint/2010/main" val="27356565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BE77-32E5-4FD1-9E0E-BE518E482E6F}"/>
              </a:ext>
            </a:extLst>
          </p:cNvPr>
          <p:cNvSpPr>
            <a:spLocks noGrp="1"/>
          </p:cNvSpPr>
          <p:nvPr>
            <p:ph type="title"/>
          </p:nvPr>
        </p:nvSpPr>
        <p:spPr/>
        <p:txBody>
          <a:bodyPr/>
          <a:lstStyle/>
          <a:p>
            <a:pPr algn="ctr"/>
            <a:r>
              <a:rPr lang="en-US" b="1" dirty="0">
                <a:solidFill>
                  <a:schemeClr val="bg1"/>
                </a:solidFill>
              </a:rPr>
              <a:t>Type Casting – Types </a:t>
            </a:r>
            <a:endParaRPr lang="en-IN" b="1" dirty="0">
              <a:solidFill>
                <a:schemeClr val="bg1"/>
              </a:solidFill>
            </a:endParaRPr>
          </a:p>
        </p:txBody>
      </p:sp>
      <p:sp>
        <p:nvSpPr>
          <p:cNvPr id="3" name="Content Placeholder 2">
            <a:extLst>
              <a:ext uri="{FF2B5EF4-FFF2-40B4-BE49-F238E27FC236}">
                <a16:creationId xmlns:a16="http://schemas.microsoft.com/office/drawing/2014/main" id="{A266CA21-B1AA-4CBD-8E90-93FF7B0F608E}"/>
              </a:ext>
            </a:extLst>
          </p:cNvPr>
          <p:cNvSpPr>
            <a:spLocks noGrp="1"/>
          </p:cNvSpPr>
          <p:nvPr>
            <p:ph idx="1"/>
          </p:nvPr>
        </p:nvSpPr>
        <p:spPr>
          <a:xfrm>
            <a:off x="3699164" y="360219"/>
            <a:ext cx="7980217" cy="6082146"/>
          </a:xfrm>
        </p:spPr>
        <p:txBody>
          <a:bodyPr>
            <a:noAutofit/>
          </a:bodyPr>
          <a:lstStyle/>
          <a:p>
            <a:pPr marL="0" indent="0">
              <a:lnSpc>
                <a:spcPct val="100000"/>
              </a:lnSpc>
              <a:spcBef>
                <a:spcPts val="0"/>
              </a:spcBef>
              <a:buNone/>
            </a:pPr>
            <a:endParaRPr lang="en-IN" sz="2400" b="1" dirty="0">
              <a:solidFill>
                <a:schemeClr val="tx1"/>
              </a:solidFill>
            </a:endParaRPr>
          </a:p>
          <a:p>
            <a:pPr marL="0" indent="0">
              <a:lnSpc>
                <a:spcPct val="100000"/>
              </a:lnSpc>
              <a:spcBef>
                <a:spcPts val="0"/>
              </a:spcBef>
              <a:buNone/>
            </a:pPr>
            <a:endParaRPr lang="en-IN" sz="2400" b="1" dirty="0">
              <a:solidFill>
                <a:schemeClr val="tx1"/>
              </a:solidFill>
            </a:endParaRPr>
          </a:p>
          <a:p>
            <a:pPr marL="0" indent="0">
              <a:lnSpc>
                <a:spcPct val="100000"/>
              </a:lnSpc>
              <a:spcBef>
                <a:spcPts val="0"/>
              </a:spcBef>
              <a:buNone/>
            </a:pPr>
            <a:endParaRPr lang="en-IN" sz="2400" b="1" dirty="0">
              <a:solidFill>
                <a:schemeClr val="tx1"/>
              </a:solidFill>
            </a:endParaRPr>
          </a:p>
          <a:p>
            <a:pPr marL="0" indent="0">
              <a:lnSpc>
                <a:spcPct val="100000"/>
              </a:lnSpc>
              <a:spcBef>
                <a:spcPts val="0"/>
              </a:spcBef>
              <a:buNone/>
            </a:pPr>
            <a:r>
              <a:rPr lang="en-IN" sz="2400" b="1" dirty="0">
                <a:solidFill>
                  <a:schemeClr val="tx1"/>
                </a:solidFill>
              </a:rPr>
              <a:t>EXPLICIT CONVERSION</a:t>
            </a:r>
          </a:p>
          <a:p>
            <a:pPr marL="0" indent="0">
              <a:lnSpc>
                <a:spcPct val="100000"/>
              </a:lnSpc>
              <a:spcBef>
                <a:spcPts val="0"/>
              </a:spcBef>
              <a:buNone/>
            </a:pPr>
            <a:r>
              <a:rPr lang="en-IN" sz="2400" dirty="0">
                <a:solidFill>
                  <a:schemeClr val="tx1"/>
                </a:solidFill>
              </a:rPr>
              <a:t>In C language, </a:t>
            </a:r>
            <a:r>
              <a:rPr lang="en-IN" sz="2400" dirty="0">
                <a:solidFill>
                  <a:srgbClr val="FF0000"/>
                </a:solidFill>
              </a:rPr>
              <a:t>Many conversions, especially those that imply a different interpretation of the value, require an explicit conversion</a:t>
            </a:r>
            <a:r>
              <a:rPr lang="en-IN" sz="2400" dirty="0">
                <a:solidFill>
                  <a:schemeClr val="tx1"/>
                </a:solidFill>
              </a:rPr>
              <a:t>. We have already seen two notations for explicit type conversion.</a:t>
            </a:r>
          </a:p>
          <a:p>
            <a:pPr marL="0" indent="0">
              <a:lnSpc>
                <a:spcPct val="100000"/>
              </a:lnSpc>
              <a:spcBef>
                <a:spcPts val="0"/>
              </a:spcBef>
              <a:buNone/>
            </a:pPr>
            <a:r>
              <a:rPr lang="en-IN" sz="2400" b="1" dirty="0">
                <a:solidFill>
                  <a:schemeClr val="tx1"/>
                </a:solidFill>
              </a:rPr>
              <a:t>Ex:</a:t>
            </a:r>
          </a:p>
          <a:p>
            <a:pPr marL="0" indent="0">
              <a:lnSpc>
                <a:spcPct val="100000"/>
              </a:lnSpc>
              <a:spcBef>
                <a:spcPts val="0"/>
              </a:spcBef>
              <a:buNone/>
            </a:pPr>
            <a:r>
              <a:rPr lang="en-IN" sz="2400" dirty="0">
                <a:solidFill>
                  <a:schemeClr val="tx1"/>
                </a:solidFill>
              </a:rPr>
              <a:t>#include&lt;stdio.h&gt;</a:t>
            </a:r>
          </a:p>
          <a:p>
            <a:pPr marL="0" indent="0">
              <a:lnSpc>
                <a:spcPct val="100000"/>
              </a:lnSpc>
              <a:spcBef>
                <a:spcPts val="0"/>
              </a:spcBef>
              <a:buNone/>
            </a:pPr>
            <a:r>
              <a:rPr lang="en-IN" sz="2400" dirty="0">
                <a:solidFill>
                  <a:schemeClr val="tx1"/>
                </a:solidFill>
              </a:rPr>
              <a:t>#include&lt;conio.h&gt;</a:t>
            </a:r>
          </a:p>
          <a:p>
            <a:pPr marL="0" indent="0">
              <a:lnSpc>
                <a:spcPct val="100000"/>
              </a:lnSpc>
              <a:spcBef>
                <a:spcPts val="0"/>
              </a:spcBef>
              <a:buNone/>
            </a:pPr>
            <a:r>
              <a:rPr lang="en-IN" sz="2400" dirty="0">
                <a:solidFill>
                  <a:schemeClr val="tx1"/>
                </a:solidFill>
              </a:rPr>
              <a:t> void main()</a:t>
            </a:r>
          </a:p>
          <a:p>
            <a:pPr marL="0" indent="0">
              <a:lnSpc>
                <a:spcPct val="100000"/>
              </a:lnSpc>
              <a:spcBef>
                <a:spcPts val="0"/>
              </a:spcBef>
              <a:buNone/>
            </a:pPr>
            <a:r>
              <a:rPr lang="en-IN" sz="2400" dirty="0">
                <a:solidFill>
                  <a:schemeClr val="tx1"/>
                </a:solidFill>
              </a:rPr>
              <a:t>{</a:t>
            </a:r>
          </a:p>
          <a:p>
            <a:pPr marL="0" indent="0">
              <a:lnSpc>
                <a:spcPct val="100000"/>
              </a:lnSpc>
              <a:spcBef>
                <a:spcPts val="0"/>
              </a:spcBef>
              <a:buNone/>
            </a:pPr>
            <a:r>
              <a:rPr lang="en-IN" sz="2400" dirty="0">
                <a:solidFill>
                  <a:schemeClr val="tx1"/>
                </a:solidFill>
              </a:rPr>
              <a:t>int </a:t>
            </a:r>
            <a:r>
              <a:rPr lang="en-IN" sz="2400" dirty="0" err="1">
                <a:solidFill>
                  <a:schemeClr val="tx1"/>
                </a:solidFill>
              </a:rPr>
              <a:t>i</a:t>
            </a:r>
            <a:r>
              <a:rPr lang="en-IN" sz="2400" dirty="0">
                <a:solidFill>
                  <a:schemeClr val="tx1"/>
                </a:solidFill>
              </a:rPr>
              <a:t>=20;</a:t>
            </a:r>
          </a:p>
          <a:p>
            <a:pPr marL="0" indent="0">
              <a:lnSpc>
                <a:spcPct val="100000"/>
              </a:lnSpc>
              <a:spcBef>
                <a:spcPts val="0"/>
              </a:spcBef>
              <a:buNone/>
            </a:pPr>
            <a:r>
              <a:rPr lang="en-IN" sz="2400" dirty="0">
                <a:solidFill>
                  <a:schemeClr val="tx1"/>
                </a:solidFill>
              </a:rPr>
              <a:t>short p;</a:t>
            </a:r>
          </a:p>
          <a:p>
            <a:pPr marL="0" indent="0">
              <a:lnSpc>
                <a:spcPct val="100000"/>
              </a:lnSpc>
              <a:spcBef>
                <a:spcPts val="0"/>
              </a:spcBef>
              <a:buNone/>
            </a:pPr>
            <a:r>
              <a:rPr lang="en-IN" sz="2400" dirty="0" err="1">
                <a:solidFill>
                  <a:schemeClr val="tx1"/>
                </a:solidFill>
              </a:rPr>
              <a:t>clrscr</a:t>
            </a:r>
            <a:r>
              <a:rPr lang="en-IN" sz="2400" dirty="0">
                <a:solidFill>
                  <a:schemeClr val="tx1"/>
                </a:solidFill>
              </a:rPr>
              <a:t>();</a:t>
            </a:r>
          </a:p>
          <a:p>
            <a:pPr marL="0" indent="0">
              <a:lnSpc>
                <a:spcPct val="100000"/>
              </a:lnSpc>
              <a:spcBef>
                <a:spcPts val="0"/>
              </a:spcBef>
              <a:buNone/>
            </a:pPr>
            <a:r>
              <a:rPr lang="en-IN" sz="2400" dirty="0">
                <a:solidFill>
                  <a:schemeClr val="tx1"/>
                </a:solidFill>
              </a:rPr>
              <a:t>p = (short) </a:t>
            </a:r>
            <a:r>
              <a:rPr lang="en-IN" sz="2400" dirty="0" err="1">
                <a:solidFill>
                  <a:schemeClr val="tx1"/>
                </a:solidFill>
              </a:rPr>
              <a:t>i</a:t>
            </a:r>
            <a:r>
              <a:rPr lang="en-IN" sz="2400" dirty="0">
                <a:solidFill>
                  <a:schemeClr val="tx1"/>
                </a:solidFill>
              </a:rPr>
              <a:t>; </a:t>
            </a:r>
            <a:r>
              <a:rPr lang="en-IN" sz="2400" dirty="0">
                <a:solidFill>
                  <a:srgbClr val="FF0000"/>
                </a:solidFill>
              </a:rPr>
              <a:t>// Explicit conversion</a:t>
            </a:r>
          </a:p>
          <a:p>
            <a:pPr marL="0" indent="0">
              <a:lnSpc>
                <a:spcPct val="100000"/>
              </a:lnSpc>
              <a:spcBef>
                <a:spcPts val="0"/>
              </a:spcBef>
              <a:buNone/>
            </a:pPr>
            <a:r>
              <a:rPr lang="en-IN" sz="2400" dirty="0" err="1">
                <a:solidFill>
                  <a:schemeClr val="tx1"/>
                </a:solidFill>
              </a:rPr>
              <a:t>printf</a:t>
            </a:r>
            <a:r>
              <a:rPr lang="en-IN" sz="2400" dirty="0">
                <a:solidFill>
                  <a:schemeClr val="tx1"/>
                </a:solidFill>
              </a:rPr>
              <a:t>(“Explicit value is %</a:t>
            </a:r>
            <a:r>
              <a:rPr lang="en-IN" sz="2400" dirty="0" err="1">
                <a:solidFill>
                  <a:schemeClr val="tx1"/>
                </a:solidFill>
              </a:rPr>
              <a:t>d”,p</a:t>
            </a:r>
            <a:r>
              <a:rPr lang="en-IN" sz="2400" dirty="0">
                <a:solidFill>
                  <a:schemeClr val="tx1"/>
                </a:solidFill>
              </a:rPr>
              <a:t>);</a:t>
            </a:r>
          </a:p>
          <a:p>
            <a:pPr marL="0" indent="0">
              <a:lnSpc>
                <a:spcPct val="100000"/>
              </a:lnSpc>
              <a:spcBef>
                <a:spcPts val="0"/>
              </a:spcBef>
              <a:buNone/>
            </a:pPr>
            <a:r>
              <a:rPr lang="en-IN" sz="2400" dirty="0" err="1">
                <a:solidFill>
                  <a:schemeClr val="tx1"/>
                </a:solidFill>
              </a:rPr>
              <a:t>getch</a:t>
            </a:r>
            <a:r>
              <a:rPr lang="en-IN" sz="2400" dirty="0">
                <a:solidFill>
                  <a:schemeClr val="tx1"/>
                </a:solidFill>
              </a:rPr>
              <a:t>();</a:t>
            </a:r>
          </a:p>
          <a:p>
            <a:pPr marL="0" indent="0">
              <a:lnSpc>
                <a:spcPct val="100000"/>
              </a:lnSpc>
              <a:spcBef>
                <a:spcPts val="0"/>
              </a:spcBef>
              <a:buNone/>
            </a:pPr>
            <a:r>
              <a:rPr lang="en-IN" sz="2400" dirty="0">
                <a:solidFill>
                  <a:schemeClr val="tx1"/>
                </a:solidFill>
              </a:rPr>
              <a:t>}</a:t>
            </a:r>
          </a:p>
          <a:p>
            <a:pPr marL="0" indent="0">
              <a:lnSpc>
                <a:spcPct val="100000"/>
              </a:lnSpc>
              <a:spcBef>
                <a:spcPts val="0"/>
              </a:spcBef>
              <a:buNone/>
            </a:pPr>
            <a:endParaRPr lang="en-IN" dirty="0">
              <a:solidFill>
                <a:schemeClr val="tx1"/>
              </a:solidFill>
            </a:endParaRPr>
          </a:p>
          <a:p>
            <a:pPr marL="0" indent="0">
              <a:lnSpc>
                <a:spcPct val="100000"/>
              </a:lnSpc>
              <a:spcBef>
                <a:spcPts val="0"/>
              </a:spcBef>
              <a:buNone/>
            </a:pPr>
            <a:r>
              <a:rPr lang="en-IN" dirty="0">
                <a:solidFill>
                  <a:schemeClr val="tx1"/>
                </a:solidFill>
              </a:rPr>
              <a:t> </a:t>
            </a:r>
          </a:p>
        </p:txBody>
      </p:sp>
    </p:spTree>
    <p:extLst>
      <p:ext uri="{BB962C8B-B14F-4D97-AF65-F5344CB8AC3E}">
        <p14:creationId xmlns:p14="http://schemas.microsoft.com/office/powerpoint/2010/main" val="21492601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C1CF-4256-4FCF-AAB0-396E1E61C1DB}"/>
              </a:ext>
            </a:extLst>
          </p:cNvPr>
          <p:cNvSpPr>
            <a:spLocks noGrp="1"/>
          </p:cNvSpPr>
          <p:nvPr>
            <p:ph type="title"/>
          </p:nvPr>
        </p:nvSpPr>
        <p:spPr/>
        <p:txBody>
          <a:bodyPr/>
          <a:lstStyle/>
          <a:p>
            <a:pPr algn="ctr"/>
            <a:r>
              <a:rPr lang="en-IN" b="1" dirty="0"/>
              <a:t>Type Conversion and Type Casting </a:t>
            </a:r>
          </a:p>
        </p:txBody>
      </p:sp>
      <p:graphicFrame>
        <p:nvGraphicFramePr>
          <p:cNvPr id="7" name="Content Placeholder 6">
            <a:extLst>
              <a:ext uri="{FF2B5EF4-FFF2-40B4-BE49-F238E27FC236}">
                <a16:creationId xmlns:a16="http://schemas.microsoft.com/office/drawing/2014/main" id="{A6847E09-0421-478B-A068-1439B0DB31AC}"/>
              </a:ext>
            </a:extLst>
          </p:cNvPr>
          <p:cNvGraphicFramePr>
            <a:graphicFrameLocks noGrp="1"/>
          </p:cNvGraphicFramePr>
          <p:nvPr>
            <p:ph idx="1"/>
            <p:extLst>
              <p:ext uri="{D42A27DB-BD31-4B8C-83A1-F6EECF244321}">
                <p14:modId xmlns:p14="http://schemas.microsoft.com/office/powerpoint/2010/main" val="1959413830"/>
              </p:ext>
            </p:extLst>
          </p:nvPr>
        </p:nvGraphicFramePr>
        <p:xfrm>
          <a:off x="3699803" y="719989"/>
          <a:ext cx="7962313" cy="6109472"/>
        </p:xfrm>
        <a:graphic>
          <a:graphicData uri="http://schemas.openxmlformats.org/drawingml/2006/table">
            <a:tbl>
              <a:tblPr firstRow="1" firstCol="1" bandRow="1">
                <a:tableStyleId>{616DA210-FB5B-4158-B5E0-FEB733F419BA}</a:tableStyleId>
              </a:tblPr>
              <a:tblGrid>
                <a:gridCol w="661182">
                  <a:extLst>
                    <a:ext uri="{9D8B030D-6E8A-4147-A177-3AD203B41FA5}">
                      <a16:colId xmlns:a16="http://schemas.microsoft.com/office/drawing/2014/main" val="2369649471"/>
                    </a:ext>
                  </a:extLst>
                </a:gridCol>
                <a:gridCol w="3482477">
                  <a:extLst>
                    <a:ext uri="{9D8B030D-6E8A-4147-A177-3AD203B41FA5}">
                      <a16:colId xmlns:a16="http://schemas.microsoft.com/office/drawing/2014/main" val="2613842126"/>
                    </a:ext>
                  </a:extLst>
                </a:gridCol>
                <a:gridCol w="3818654">
                  <a:extLst>
                    <a:ext uri="{9D8B030D-6E8A-4147-A177-3AD203B41FA5}">
                      <a16:colId xmlns:a16="http://schemas.microsoft.com/office/drawing/2014/main" val="2276118304"/>
                    </a:ext>
                  </a:extLst>
                </a:gridCol>
              </a:tblGrid>
              <a:tr h="453169">
                <a:tc>
                  <a:txBody>
                    <a:bodyPr/>
                    <a:lstStyle/>
                    <a:p>
                      <a:pPr>
                        <a:lnSpc>
                          <a:spcPct val="107000"/>
                        </a:lnSpc>
                        <a:spcAft>
                          <a:spcPts val="800"/>
                        </a:spcAft>
                      </a:pPr>
                      <a:r>
                        <a:rPr lang="en-IN" sz="2000" spc="10" dirty="0" err="1">
                          <a:effectLst/>
                          <a:latin typeface="+mn-lt"/>
                          <a:cs typeface="Times New Roman" panose="02020603050405020304" pitchFamily="18" charset="0"/>
                        </a:rPr>
                        <a:t>S.No</a:t>
                      </a:r>
                      <a:endParaRPr lang="en-IN" sz="2000" dirty="0">
                        <a:effectLst/>
                        <a:latin typeface="+mn-lt"/>
                        <a:ea typeface="Calibri" panose="020F0502020204030204" pitchFamily="34" charset="0"/>
                        <a:cs typeface="Times New Roman" panose="02020603050405020304" pitchFamily="18" charset="0"/>
                      </a:endParaRPr>
                    </a:p>
                  </a:txBody>
                  <a:tcPr marL="41130" marR="41130" marT="41130" marB="41130" anchor="b"/>
                </a:tc>
                <a:tc>
                  <a:txBody>
                    <a:bodyPr/>
                    <a:lstStyle/>
                    <a:p>
                      <a:pPr>
                        <a:lnSpc>
                          <a:spcPct val="107000"/>
                        </a:lnSpc>
                        <a:spcAft>
                          <a:spcPts val="800"/>
                        </a:spcAft>
                      </a:pPr>
                      <a:r>
                        <a:rPr lang="en-IN" sz="1800" spc="10" dirty="0">
                          <a:effectLst/>
                          <a:latin typeface="+mn-lt"/>
                          <a:cs typeface="Times New Roman" panose="02020603050405020304" pitchFamily="18" charset="0"/>
                        </a:rPr>
                        <a:t>TYPE </a:t>
                      </a:r>
                      <a:r>
                        <a:rPr lang="en-IN" sz="2000" spc="10" dirty="0">
                          <a:effectLst/>
                          <a:latin typeface="+mn-lt"/>
                          <a:cs typeface="Times New Roman" panose="02020603050405020304" pitchFamily="18" charset="0"/>
                        </a:rPr>
                        <a:t>CASTING</a:t>
                      </a:r>
                      <a:endParaRPr lang="en-IN" sz="1600" dirty="0">
                        <a:effectLst/>
                        <a:latin typeface="+mn-lt"/>
                        <a:ea typeface="Calibri" panose="020F0502020204030204" pitchFamily="34" charset="0"/>
                        <a:cs typeface="Times New Roman" panose="02020603050405020304" pitchFamily="18" charset="0"/>
                      </a:endParaRPr>
                    </a:p>
                  </a:txBody>
                  <a:tcPr marL="41130" marR="41130" marT="41130" marB="41130" anchor="b"/>
                </a:tc>
                <a:tc>
                  <a:txBody>
                    <a:bodyPr/>
                    <a:lstStyle/>
                    <a:p>
                      <a:pPr>
                        <a:lnSpc>
                          <a:spcPct val="107000"/>
                        </a:lnSpc>
                        <a:spcAft>
                          <a:spcPts val="800"/>
                        </a:spcAft>
                      </a:pPr>
                      <a:r>
                        <a:rPr lang="en-IN" sz="1800" spc="10" dirty="0">
                          <a:effectLst/>
                          <a:latin typeface="+mn-lt"/>
                          <a:cs typeface="Times New Roman" panose="02020603050405020304" pitchFamily="18" charset="0"/>
                        </a:rPr>
                        <a:t>TYPE </a:t>
                      </a:r>
                      <a:r>
                        <a:rPr lang="en-IN" sz="2000" spc="10" dirty="0">
                          <a:effectLst/>
                          <a:latin typeface="+mn-lt"/>
                          <a:cs typeface="Times New Roman" panose="02020603050405020304" pitchFamily="18" charset="0"/>
                        </a:rPr>
                        <a:t>CONVERSION</a:t>
                      </a:r>
                      <a:endParaRPr lang="en-IN" sz="1600" dirty="0">
                        <a:effectLst/>
                        <a:latin typeface="+mn-lt"/>
                        <a:ea typeface="Calibri" panose="020F0502020204030204" pitchFamily="34" charset="0"/>
                        <a:cs typeface="Times New Roman" panose="02020603050405020304" pitchFamily="18" charset="0"/>
                      </a:endParaRPr>
                    </a:p>
                  </a:txBody>
                  <a:tcPr marL="41130" marR="41130" marT="41130" marB="41130" anchor="b"/>
                </a:tc>
                <a:extLst>
                  <a:ext uri="{0D108BD9-81ED-4DB2-BD59-A6C34878D82A}">
                    <a16:rowId xmlns:a16="http://schemas.microsoft.com/office/drawing/2014/main" val="1309428039"/>
                  </a:ext>
                </a:extLst>
              </a:tr>
              <a:tr h="1063605">
                <a:tc>
                  <a:txBody>
                    <a:bodyPr/>
                    <a:lstStyle/>
                    <a:p>
                      <a:pPr algn="ctr">
                        <a:lnSpc>
                          <a:spcPct val="107000"/>
                        </a:lnSpc>
                        <a:spcAft>
                          <a:spcPts val="800"/>
                        </a:spcAft>
                      </a:pPr>
                      <a:r>
                        <a:rPr lang="en-IN" sz="2000" spc="10" dirty="0">
                          <a:effectLst/>
                          <a:latin typeface="+mn-lt"/>
                          <a:cs typeface="Times New Roman" panose="02020603050405020304" pitchFamily="18" charset="0"/>
                        </a:rPr>
                        <a:t>1.</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tc>
                  <a:txBody>
                    <a:bodyPr/>
                    <a:lstStyle/>
                    <a:p>
                      <a:pPr>
                        <a:lnSpc>
                          <a:spcPct val="107000"/>
                        </a:lnSpc>
                        <a:spcAft>
                          <a:spcPts val="800"/>
                        </a:spcAft>
                      </a:pPr>
                      <a:r>
                        <a:rPr lang="en-IN" sz="2000" spc="10" dirty="0">
                          <a:effectLst/>
                          <a:latin typeface="+mn-lt"/>
                          <a:cs typeface="Times New Roman" panose="02020603050405020304" pitchFamily="18" charset="0"/>
                        </a:rPr>
                        <a:t>In </a:t>
                      </a:r>
                      <a:r>
                        <a:rPr lang="en-IN" sz="2000" kern="1200" spc="10" dirty="0">
                          <a:solidFill>
                            <a:schemeClr val="tx1"/>
                          </a:solidFill>
                          <a:effectLst/>
                          <a:latin typeface="+mn-lt"/>
                          <a:ea typeface="+mn-ea"/>
                          <a:cs typeface="Times New Roman" panose="02020603050405020304" pitchFamily="18" charset="0"/>
                        </a:rPr>
                        <a:t>type</a:t>
                      </a:r>
                      <a:r>
                        <a:rPr lang="en-IN" sz="2000" spc="10" dirty="0">
                          <a:effectLst/>
                          <a:latin typeface="+mn-lt"/>
                          <a:cs typeface="Times New Roman" panose="02020603050405020304" pitchFamily="18" charset="0"/>
                        </a:rPr>
                        <a:t> casting, a data type is converted into another data type by a programmer using casting operator.</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tc>
                  <a:txBody>
                    <a:bodyPr/>
                    <a:lstStyle/>
                    <a:p>
                      <a:pPr>
                        <a:lnSpc>
                          <a:spcPct val="107000"/>
                        </a:lnSpc>
                        <a:spcAft>
                          <a:spcPts val="800"/>
                        </a:spcAft>
                      </a:pPr>
                      <a:r>
                        <a:rPr lang="en-IN" sz="2000" spc="10" dirty="0">
                          <a:effectLst/>
                          <a:latin typeface="+mn-lt"/>
                          <a:cs typeface="Times New Roman" panose="02020603050405020304" pitchFamily="18" charset="0"/>
                        </a:rPr>
                        <a:t>Whereas in type conversion, a data type is converted into another data type by a compiler.</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extLst>
                  <a:ext uri="{0D108BD9-81ED-4DB2-BD59-A6C34878D82A}">
                    <a16:rowId xmlns:a16="http://schemas.microsoft.com/office/drawing/2014/main" val="4287074463"/>
                  </a:ext>
                </a:extLst>
              </a:tr>
              <a:tr h="1114477">
                <a:tc>
                  <a:txBody>
                    <a:bodyPr/>
                    <a:lstStyle/>
                    <a:p>
                      <a:pPr algn="ctr">
                        <a:lnSpc>
                          <a:spcPct val="107000"/>
                        </a:lnSpc>
                        <a:spcAft>
                          <a:spcPts val="800"/>
                        </a:spcAft>
                      </a:pPr>
                      <a:r>
                        <a:rPr lang="en-IN" sz="2000" spc="10" dirty="0">
                          <a:effectLst/>
                          <a:latin typeface="+mn-lt"/>
                          <a:cs typeface="Times New Roman" panose="02020603050405020304" pitchFamily="18" charset="0"/>
                        </a:rPr>
                        <a:t>2.</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tc>
                  <a:txBody>
                    <a:bodyPr/>
                    <a:lstStyle/>
                    <a:p>
                      <a:pPr>
                        <a:lnSpc>
                          <a:spcPct val="107000"/>
                        </a:lnSpc>
                        <a:spcAft>
                          <a:spcPts val="800"/>
                        </a:spcAft>
                      </a:pPr>
                      <a:r>
                        <a:rPr lang="en-IN" sz="2000" spc="10" dirty="0">
                          <a:effectLst/>
                          <a:latin typeface="+mn-lt"/>
                          <a:cs typeface="Times New Roman" panose="02020603050405020304" pitchFamily="18" charset="0"/>
                        </a:rPr>
                        <a:t>Type casting can be applied to compatible data types as well as incompatible data types.</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tc>
                  <a:txBody>
                    <a:bodyPr/>
                    <a:lstStyle/>
                    <a:p>
                      <a:pPr>
                        <a:lnSpc>
                          <a:spcPct val="107000"/>
                        </a:lnSpc>
                        <a:spcAft>
                          <a:spcPts val="800"/>
                        </a:spcAft>
                      </a:pPr>
                      <a:r>
                        <a:rPr lang="en-IN" sz="2000" spc="10" dirty="0">
                          <a:effectLst/>
                          <a:latin typeface="+mn-lt"/>
                          <a:cs typeface="Times New Roman" panose="02020603050405020304" pitchFamily="18" charset="0"/>
                        </a:rPr>
                        <a:t>Whereas type conversion can only be applied to compatible datatypes.</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extLst>
                  <a:ext uri="{0D108BD9-81ED-4DB2-BD59-A6C34878D82A}">
                    <a16:rowId xmlns:a16="http://schemas.microsoft.com/office/drawing/2014/main" val="3775497149"/>
                  </a:ext>
                </a:extLst>
              </a:tr>
              <a:tr h="1114477">
                <a:tc>
                  <a:txBody>
                    <a:bodyPr/>
                    <a:lstStyle/>
                    <a:p>
                      <a:pPr algn="ctr">
                        <a:lnSpc>
                          <a:spcPct val="107000"/>
                        </a:lnSpc>
                        <a:spcAft>
                          <a:spcPts val="800"/>
                        </a:spcAft>
                      </a:pPr>
                      <a:r>
                        <a:rPr lang="en-IN" sz="2000" spc="10" dirty="0">
                          <a:effectLst/>
                          <a:latin typeface="+mn-lt"/>
                          <a:cs typeface="Times New Roman" panose="02020603050405020304" pitchFamily="18" charset="0"/>
                        </a:rPr>
                        <a:t>3.</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tc>
                  <a:txBody>
                    <a:bodyPr/>
                    <a:lstStyle/>
                    <a:p>
                      <a:pPr>
                        <a:lnSpc>
                          <a:spcPct val="107000"/>
                        </a:lnSpc>
                        <a:spcAft>
                          <a:spcPts val="800"/>
                        </a:spcAft>
                      </a:pPr>
                      <a:r>
                        <a:rPr lang="en-IN" sz="2000" spc="10" dirty="0">
                          <a:effectLst/>
                          <a:latin typeface="+mn-lt"/>
                          <a:cs typeface="Times New Roman" panose="02020603050405020304" pitchFamily="18" charset="0"/>
                        </a:rPr>
                        <a:t>In type casting, casting operator is needed in order to cast the a data type to another data type.</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tc>
                  <a:txBody>
                    <a:bodyPr/>
                    <a:lstStyle/>
                    <a:p>
                      <a:pPr>
                        <a:lnSpc>
                          <a:spcPct val="107000"/>
                        </a:lnSpc>
                        <a:spcAft>
                          <a:spcPts val="800"/>
                        </a:spcAft>
                      </a:pPr>
                      <a:r>
                        <a:rPr lang="en-IN" sz="2000" spc="10" dirty="0">
                          <a:effectLst/>
                          <a:latin typeface="+mn-lt"/>
                          <a:cs typeface="Times New Roman" panose="02020603050405020304" pitchFamily="18" charset="0"/>
                        </a:rPr>
                        <a:t>Whereas in type conversion, there is no need for a casting operator.</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extLst>
                  <a:ext uri="{0D108BD9-81ED-4DB2-BD59-A6C34878D82A}">
                    <a16:rowId xmlns:a16="http://schemas.microsoft.com/office/drawing/2014/main" val="986584561"/>
                  </a:ext>
                </a:extLst>
              </a:tr>
              <a:tr h="1367949">
                <a:tc>
                  <a:txBody>
                    <a:bodyPr/>
                    <a:lstStyle/>
                    <a:p>
                      <a:pPr algn="ctr">
                        <a:lnSpc>
                          <a:spcPct val="107000"/>
                        </a:lnSpc>
                        <a:spcAft>
                          <a:spcPts val="800"/>
                        </a:spcAft>
                      </a:pPr>
                      <a:r>
                        <a:rPr lang="en-IN" sz="2000" spc="10" dirty="0">
                          <a:effectLst/>
                          <a:latin typeface="+mn-lt"/>
                          <a:cs typeface="Times New Roman" panose="02020603050405020304" pitchFamily="18" charset="0"/>
                        </a:rPr>
                        <a:t>4.</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tc>
                  <a:txBody>
                    <a:bodyPr/>
                    <a:lstStyle/>
                    <a:p>
                      <a:pPr>
                        <a:lnSpc>
                          <a:spcPct val="107000"/>
                        </a:lnSpc>
                        <a:spcAft>
                          <a:spcPts val="800"/>
                        </a:spcAft>
                      </a:pPr>
                      <a:r>
                        <a:rPr lang="en-IN" sz="2000" spc="10" dirty="0">
                          <a:effectLst/>
                          <a:latin typeface="+mn-lt"/>
                          <a:cs typeface="Times New Roman" panose="02020603050405020304" pitchFamily="18" charset="0"/>
                        </a:rPr>
                        <a:t>In typing casting, the destination data type may be smaller than the source data type, when converting the data type to another data type.</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tc>
                  <a:txBody>
                    <a:bodyPr/>
                    <a:lstStyle/>
                    <a:p>
                      <a:pPr>
                        <a:lnSpc>
                          <a:spcPct val="107000"/>
                        </a:lnSpc>
                        <a:spcAft>
                          <a:spcPts val="800"/>
                        </a:spcAft>
                      </a:pPr>
                      <a:r>
                        <a:rPr lang="en-IN" sz="2000" spc="10" dirty="0">
                          <a:effectLst/>
                          <a:latin typeface="+mn-lt"/>
                          <a:cs typeface="Times New Roman" panose="02020603050405020304" pitchFamily="18" charset="0"/>
                        </a:rPr>
                        <a:t>Whereas in type conversion, the destination data type can’t be smaller than source data type.</a:t>
                      </a:r>
                      <a:endParaRPr lang="en-IN" sz="2000" dirty="0">
                        <a:effectLst/>
                        <a:latin typeface="+mn-lt"/>
                        <a:ea typeface="Calibri" panose="020F0502020204030204" pitchFamily="34" charset="0"/>
                        <a:cs typeface="Times New Roman" panose="02020603050405020304" pitchFamily="18" charset="0"/>
                      </a:endParaRPr>
                    </a:p>
                  </a:txBody>
                  <a:tcPr marL="41130" marR="41130" marT="57582" marB="57582" anchor="ctr"/>
                </a:tc>
                <a:extLst>
                  <a:ext uri="{0D108BD9-81ED-4DB2-BD59-A6C34878D82A}">
                    <a16:rowId xmlns:a16="http://schemas.microsoft.com/office/drawing/2014/main" val="3043437498"/>
                  </a:ext>
                </a:extLst>
              </a:tr>
            </a:tbl>
          </a:graphicData>
        </a:graphic>
      </p:graphicFrame>
    </p:spTree>
    <p:extLst>
      <p:ext uri="{BB962C8B-B14F-4D97-AF65-F5344CB8AC3E}">
        <p14:creationId xmlns:p14="http://schemas.microsoft.com/office/powerpoint/2010/main" val="17851513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7CC7-F989-41C7-8390-E32E224DD9D1}"/>
              </a:ext>
            </a:extLst>
          </p:cNvPr>
          <p:cNvSpPr>
            <a:spLocks noGrp="1"/>
          </p:cNvSpPr>
          <p:nvPr>
            <p:ph type="title"/>
          </p:nvPr>
        </p:nvSpPr>
        <p:spPr/>
        <p:txBody>
          <a:bodyPr/>
          <a:lstStyle/>
          <a:p>
            <a:pPr algn="ctr"/>
            <a:r>
              <a:rPr lang="en-IN" b="1" dirty="0"/>
              <a:t>Type Conversion and Type Casting </a:t>
            </a:r>
          </a:p>
        </p:txBody>
      </p:sp>
      <p:graphicFrame>
        <p:nvGraphicFramePr>
          <p:cNvPr id="4" name="Content Placeholder 3">
            <a:extLst>
              <a:ext uri="{FF2B5EF4-FFF2-40B4-BE49-F238E27FC236}">
                <a16:creationId xmlns:a16="http://schemas.microsoft.com/office/drawing/2014/main" id="{FAA6ADA4-8E05-471B-9530-0B81C947DAEC}"/>
              </a:ext>
            </a:extLst>
          </p:cNvPr>
          <p:cNvGraphicFramePr>
            <a:graphicFrameLocks noGrp="1"/>
          </p:cNvGraphicFramePr>
          <p:nvPr>
            <p:ph idx="1"/>
            <p:extLst>
              <p:ext uri="{D42A27DB-BD31-4B8C-83A1-F6EECF244321}">
                <p14:modId xmlns:p14="http://schemas.microsoft.com/office/powerpoint/2010/main" val="1003467540"/>
              </p:ext>
            </p:extLst>
          </p:nvPr>
        </p:nvGraphicFramePr>
        <p:xfrm>
          <a:off x="3560618" y="998805"/>
          <a:ext cx="8077200" cy="5124903"/>
        </p:xfrm>
        <a:graphic>
          <a:graphicData uri="http://schemas.openxmlformats.org/drawingml/2006/table">
            <a:tbl>
              <a:tblPr firstRow="1" firstCol="1" bandRow="1">
                <a:tableStyleId>{616DA210-FB5B-4158-B5E0-FEB733F419BA}</a:tableStyleId>
              </a:tblPr>
              <a:tblGrid>
                <a:gridCol w="762439">
                  <a:extLst>
                    <a:ext uri="{9D8B030D-6E8A-4147-A177-3AD203B41FA5}">
                      <a16:colId xmlns:a16="http://schemas.microsoft.com/office/drawing/2014/main" val="477577544"/>
                    </a:ext>
                  </a:extLst>
                </a:gridCol>
                <a:gridCol w="3629228">
                  <a:extLst>
                    <a:ext uri="{9D8B030D-6E8A-4147-A177-3AD203B41FA5}">
                      <a16:colId xmlns:a16="http://schemas.microsoft.com/office/drawing/2014/main" val="2065051978"/>
                    </a:ext>
                  </a:extLst>
                </a:gridCol>
                <a:gridCol w="3685533">
                  <a:extLst>
                    <a:ext uri="{9D8B030D-6E8A-4147-A177-3AD203B41FA5}">
                      <a16:colId xmlns:a16="http://schemas.microsoft.com/office/drawing/2014/main" val="719475569"/>
                    </a:ext>
                  </a:extLst>
                </a:gridCol>
              </a:tblGrid>
              <a:tr h="523975">
                <a:tc>
                  <a:txBody>
                    <a:bodyPr/>
                    <a:lstStyle/>
                    <a:p>
                      <a:pPr>
                        <a:lnSpc>
                          <a:spcPct val="107000"/>
                        </a:lnSpc>
                        <a:spcAft>
                          <a:spcPts val="800"/>
                        </a:spcAft>
                      </a:pPr>
                      <a:r>
                        <a:rPr lang="en-IN" sz="2000" spc="10" dirty="0">
                          <a:effectLst/>
                          <a:latin typeface="+mn-lt"/>
                          <a:cs typeface="Times New Roman" panose="02020603050405020304" pitchFamily="18" charset="0"/>
                        </a:rPr>
                        <a:t>S.NO</a:t>
                      </a:r>
                      <a:endParaRPr lang="en-IN" sz="2000" dirty="0">
                        <a:effectLst/>
                        <a:latin typeface="+mn-lt"/>
                        <a:ea typeface="Calibri" panose="020F0502020204030204" pitchFamily="34" charset="0"/>
                        <a:cs typeface="Times New Roman" panose="02020603050405020304" pitchFamily="18" charset="0"/>
                      </a:endParaRPr>
                    </a:p>
                  </a:txBody>
                  <a:tcPr marL="41275" marR="41275" marT="57785" marB="57785" anchor="b"/>
                </a:tc>
                <a:tc>
                  <a:txBody>
                    <a:bodyPr/>
                    <a:lstStyle/>
                    <a:p>
                      <a:pPr>
                        <a:lnSpc>
                          <a:spcPct val="107000"/>
                        </a:lnSpc>
                        <a:spcAft>
                          <a:spcPts val="800"/>
                        </a:spcAft>
                      </a:pPr>
                      <a:r>
                        <a:rPr lang="en-IN" sz="2000" spc="10" dirty="0">
                          <a:effectLst/>
                          <a:latin typeface="+mn-lt"/>
                          <a:cs typeface="Times New Roman" panose="02020603050405020304" pitchFamily="18" charset="0"/>
                        </a:rPr>
                        <a:t>TYPE CASTING</a:t>
                      </a:r>
                      <a:endParaRPr lang="en-IN" sz="2000" dirty="0">
                        <a:effectLst/>
                        <a:latin typeface="+mn-lt"/>
                        <a:ea typeface="Calibri" panose="020F0502020204030204" pitchFamily="34" charset="0"/>
                        <a:cs typeface="Times New Roman" panose="02020603050405020304" pitchFamily="18" charset="0"/>
                      </a:endParaRPr>
                    </a:p>
                  </a:txBody>
                  <a:tcPr marL="41275" marR="41275" marT="57785" marB="57785" anchor="b"/>
                </a:tc>
                <a:tc>
                  <a:txBody>
                    <a:bodyPr/>
                    <a:lstStyle/>
                    <a:p>
                      <a:pPr>
                        <a:lnSpc>
                          <a:spcPct val="107000"/>
                        </a:lnSpc>
                        <a:spcAft>
                          <a:spcPts val="800"/>
                        </a:spcAft>
                      </a:pPr>
                      <a:r>
                        <a:rPr lang="en-IN" sz="2000" spc="10" dirty="0">
                          <a:effectLst/>
                          <a:latin typeface="+mn-lt"/>
                          <a:cs typeface="Times New Roman" panose="02020603050405020304" pitchFamily="18" charset="0"/>
                        </a:rPr>
                        <a:t>TYPE CONVERSION</a:t>
                      </a:r>
                      <a:endParaRPr lang="en-IN" sz="2000" dirty="0">
                        <a:effectLst/>
                        <a:latin typeface="+mn-lt"/>
                        <a:ea typeface="Calibri" panose="020F0502020204030204" pitchFamily="34" charset="0"/>
                        <a:cs typeface="Times New Roman" panose="02020603050405020304" pitchFamily="18" charset="0"/>
                      </a:endParaRPr>
                    </a:p>
                  </a:txBody>
                  <a:tcPr marL="41275" marR="41275" marT="57785" marB="57785" anchor="b"/>
                </a:tc>
                <a:extLst>
                  <a:ext uri="{0D108BD9-81ED-4DB2-BD59-A6C34878D82A}">
                    <a16:rowId xmlns:a16="http://schemas.microsoft.com/office/drawing/2014/main" val="3064867321"/>
                  </a:ext>
                </a:extLst>
              </a:tr>
              <a:tr h="1146834">
                <a:tc>
                  <a:txBody>
                    <a:bodyPr/>
                    <a:lstStyle/>
                    <a:p>
                      <a:pPr>
                        <a:lnSpc>
                          <a:spcPct val="107000"/>
                        </a:lnSpc>
                        <a:spcAft>
                          <a:spcPts val="800"/>
                        </a:spcAft>
                      </a:pPr>
                      <a:r>
                        <a:rPr lang="en-IN" sz="2000" dirty="0">
                          <a:effectLst/>
                          <a:latin typeface="+mn-lt"/>
                          <a:cs typeface="Times New Roman" panose="02020603050405020304" pitchFamily="18" charset="0"/>
                        </a:rPr>
                        <a:t>5.</a:t>
                      </a:r>
                      <a:endParaRPr lang="en-IN" sz="1600" dirty="0">
                        <a:effectLst/>
                        <a:latin typeface="+mn-lt"/>
                        <a:ea typeface="Calibri" panose="020F0502020204030204" pitchFamily="34" charset="0"/>
                        <a:cs typeface="Times New Roman" panose="02020603050405020304" pitchFamily="18" charset="0"/>
                      </a:endParaRPr>
                    </a:p>
                  </a:txBody>
                  <a:tcPr marL="41275" marR="41275" marT="57785" marB="57785" anchor="ctr"/>
                </a:tc>
                <a:tc>
                  <a:txBody>
                    <a:bodyPr/>
                    <a:lstStyle/>
                    <a:p>
                      <a:pPr>
                        <a:lnSpc>
                          <a:spcPct val="107000"/>
                        </a:lnSpc>
                        <a:spcAft>
                          <a:spcPts val="800"/>
                        </a:spcAft>
                      </a:pPr>
                      <a:r>
                        <a:rPr lang="en-IN" sz="2000" dirty="0">
                          <a:effectLst/>
                          <a:latin typeface="+mn-lt"/>
                          <a:cs typeface="Times New Roman" panose="02020603050405020304" pitchFamily="18" charset="0"/>
                        </a:rPr>
                        <a:t>Type casting takes place during the program design by programmer.</a:t>
                      </a:r>
                      <a:endParaRPr lang="en-IN" sz="1600" dirty="0">
                        <a:effectLst/>
                        <a:latin typeface="+mn-lt"/>
                        <a:ea typeface="Calibri" panose="020F0502020204030204" pitchFamily="34" charset="0"/>
                        <a:cs typeface="Times New Roman" panose="02020603050405020304" pitchFamily="18" charset="0"/>
                      </a:endParaRPr>
                    </a:p>
                  </a:txBody>
                  <a:tcPr marL="41275" marR="41275" marT="57785" marB="57785" anchor="ctr"/>
                </a:tc>
                <a:tc>
                  <a:txBody>
                    <a:bodyPr/>
                    <a:lstStyle/>
                    <a:p>
                      <a:pPr>
                        <a:lnSpc>
                          <a:spcPct val="107000"/>
                        </a:lnSpc>
                        <a:spcAft>
                          <a:spcPts val="800"/>
                        </a:spcAft>
                      </a:pPr>
                      <a:r>
                        <a:rPr lang="en-IN" sz="2000">
                          <a:effectLst/>
                          <a:latin typeface="+mn-lt"/>
                          <a:cs typeface="Times New Roman" panose="02020603050405020304" pitchFamily="18" charset="0"/>
                        </a:rPr>
                        <a:t>Whereas type conversion is done at the compile time.</a:t>
                      </a:r>
                      <a:endParaRPr lang="en-IN" sz="1600">
                        <a:effectLst/>
                        <a:latin typeface="+mn-lt"/>
                        <a:ea typeface="Calibri" panose="020F0502020204030204" pitchFamily="34" charset="0"/>
                        <a:cs typeface="Times New Roman" panose="02020603050405020304" pitchFamily="18" charset="0"/>
                      </a:endParaRPr>
                    </a:p>
                  </a:txBody>
                  <a:tcPr marL="41275" marR="41275" marT="57785" marB="57785" anchor="ctr"/>
                </a:tc>
                <a:extLst>
                  <a:ext uri="{0D108BD9-81ED-4DB2-BD59-A6C34878D82A}">
                    <a16:rowId xmlns:a16="http://schemas.microsoft.com/office/drawing/2014/main" val="324321832"/>
                  </a:ext>
                </a:extLst>
              </a:tr>
              <a:tr h="2411152">
                <a:tc>
                  <a:txBody>
                    <a:bodyPr/>
                    <a:lstStyle/>
                    <a:p>
                      <a:pPr>
                        <a:lnSpc>
                          <a:spcPct val="107000"/>
                        </a:lnSpc>
                        <a:spcAft>
                          <a:spcPts val="800"/>
                        </a:spcAft>
                      </a:pPr>
                      <a:r>
                        <a:rPr lang="en-IN" sz="2000" dirty="0">
                          <a:effectLst/>
                          <a:latin typeface="+mn-lt"/>
                          <a:cs typeface="Times New Roman" panose="02020603050405020304" pitchFamily="18" charset="0"/>
                        </a:rPr>
                        <a:t>6.</a:t>
                      </a:r>
                      <a:endParaRPr lang="en-IN" sz="1600" dirty="0">
                        <a:effectLst/>
                        <a:latin typeface="+mn-lt"/>
                        <a:ea typeface="Calibri" panose="020F0502020204030204" pitchFamily="34" charset="0"/>
                        <a:cs typeface="Times New Roman" panose="02020603050405020304" pitchFamily="18" charset="0"/>
                      </a:endParaRPr>
                    </a:p>
                  </a:txBody>
                  <a:tcPr marL="41275" marR="41275" marT="57785" marB="57785" anchor="ctr"/>
                </a:tc>
                <a:tc>
                  <a:txBody>
                    <a:bodyPr/>
                    <a:lstStyle/>
                    <a:p>
                      <a:pPr>
                        <a:lnSpc>
                          <a:spcPct val="107000"/>
                        </a:lnSpc>
                        <a:spcAft>
                          <a:spcPts val="800"/>
                        </a:spcAft>
                      </a:pPr>
                      <a:r>
                        <a:rPr lang="en-IN" sz="2000" dirty="0">
                          <a:effectLst/>
                          <a:latin typeface="+mn-lt"/>
                          <a:cs typeface="Times New Roman" panose="02020603050405020304" pitchFamily="18" charset="0"/>
                        </a:rPr>
                        <a:t>Type casting is also called narrowing conversion because in this, the destination data type may be smaller than the source data type.</a:t>
                      </a:r>
                      <a:endParaRPr lang="en-IN" sz="1600" dirty="0">
                        <a:effectLst/>
                        <a:latin typeface="+mn-lt"/>
                        <a:ea typeface="Calibri" panose="020F0502020204030204" pitchFamily="34" charset="0"/>
                        <a:cs typeface="Times New Roman" panose="02020603050405020304" pitchFamily="18" charset="0"/>
                      </a:endParaRPr>
                    </a:p>
                  </a:txBody>
                  <a:tcPr marL="41275" marR="41275" marT="57785" marB="57785" anchor="ctr"/>
                </a:tc>
                <a:tc>
                  <a:txBody>
                    <a:bodyPr/>
                    <a:lstStyle/>
                    <a:p>
                      <a:pPr>
                        <a:lnSpc>
                          <a:spcPct val="107000"/>
                        </a:lnSpc>
                        <a:spcAft>
                          <a:spcPts val="800"/>
                        </a:spcAft>
                      </a:pPr>
                      <a:r>
                        <a:rPr lang="en-IN" sz="2000" dirty="0">
                          <a:effectLst/>
                          <a:latin typeface="+mn-lt"/>
                          <a:cs typeface="Times New Roman" panose="02020603050405020304" pitchFamily="18" charset="0"/>
                        </a:rPr>
                        <a:t>Whereas type conversion is also called widening conversion because in this, the destination data type can not be smaller than the source data type.</a:t>
                      </a:r>
                      <a:endParaRPr lang="en-IN" sz="1600" dirty="0">
                        <a:effectLst/>
                        <a:latin typeface="+mn-lt"/>
                        <a:ea typeface="Calibri" panose="020F0502020204030204" pitchFamily="34" charset="0"/>
                        <a:cs typeface="Times New Roman" panose="02020603050405020304" pitchFamily="18" charset="0"/>
                      </a:endParaRPr>
                    </a:p>
                  </a:txBody>
                  <a:tcPr marL="41275" marR="41275" marT="57785" marB="57785" anchor="ctr"/>
                </a:tc>
                <a:extLst>
                  <a:ext uri="{0D108BD9-81ED-4DB2-BD59-A6C34878D82A}">
                    <a16:rowId xmlns:a16="http://schemas.microsoft.com/office/drawing/2014/main" val="3980647527"/>
                  </a:ext>
                </a:extLst>
              </a:tr>
              <a:tr h="1042942">
                <a:tc>
                  <a:txBody>
                    <a:bodyPr/>
                    <a:lstStyle/>
                    <a:p>
                      <a:pPr>
                        <a:lnSpc>
                          <a:spcPct val="107000"/>
                        </a:lnSpc>
                        <a:spcAft>
                          <a:spcPts val="800"/>
                        </a:spcAft>
                      </a:pPr>
                      <a:r>
                        <a:rPr lang="en-IN" sz="2000" dirty="0">
                          <a:effectLst/>
                          <a:latin typeface="+mn-lt"/>
                          <a:cs typeface="Times New Roman" panose="02020603050405020304" pitchFamily="18" charset="0"/>
                        </a:rPr>
                        <a:t>7.</a:t>
                      </a:r>
                      <a:endParaRPr lang="en-IN" sz="1600" dirty="0">
                        <a:effectLst/>
                        <a:latin typeface="+mn-lt"/>
                        <a:ea typeface="Calibri" panose="020F0502020204030204" pitchFamily="34" charset="0"/>
                        <a:cs typeface="Times New Roman" panose="02020603050405020304" pitchFamily="18" charset="0"/>
                      </a:endParaRPr>
                    </a:p>
                  </a:txBody>
                  <a:tcPr marL="41275" marR="41275" marT="57785" marB="57785" anchor="ctr"/>
                </a:tc>
                <a:tc>
                  <a:txBody>
                    <a:bodyPr/>
                    <a:lstStyle/>
                    <a:p>
                      <a:pPr>
                        <a:lnSpc>
                          <a:spcPct val="107000"/>
                        </a:lnSpc>
                        <a:spcAft>
                          <a:spcPts val="800"/>
                        </a:spcAft>
                      </a:pPr>
                      <a:r>
                        <a:rPr lang="en-IN" sz="2000" dirty="0">
                          <a:effectLst/>
                          <a:latin typeface="+mn-lt"/>
                          <a:cs typeface="Times New Roman" panose="02020603050405020304" pitchFamily="18" charset="0"/>
                        </a:rPr>
                        <a:t>Type casting is more efficient and reliable.</a:t>
                      </a:r>
                      <a:endParaRPr lang="en-IN" sz="1600" dirty="0">
                        <a:effectLst/>
                        <a:latin typeface="+mn-lt"/>
                        <a:ea typeface="Calibri" panose="020F0502020204030204" pitchFamily="34" charset="0"/>
                        <a:cs typeface="Times New Roman" panose="02020603050405020304" pitchFamily="18" charset="0"/>
                      </a:endParaRPr>
                    </a:p>
                  </a:txBody>
                  <a:tcPr marL="41275" marR="41275" marT="57785" marB="57785" anchor="ctr"/>
                </a:tc>
                <a:tc>
                  <a:txBody>
                    <a:bodyPr/>
                    <a:lstStyle/>
                    <a:p>
                      <a:pPr>
                        <a:lnSpc>
                          <a:spcPct val="107000"/>
                        </a:lnSpc>
                        <a:spcAft>
                          <a:spcPts val="800"/>
                        </a:spcAft>
                      </a:pPr>
                      <a:r>
                        <a:rPr lang="en-IN" sz="2000" dirty="0">
                          <a:effectLst/>
                          <a:latin typeface="+mn-lt"/>
                          <a:cs typeface="Times New Roman" panose="02020603050405020304" pitchFamily="18" charset="0"/>
                        </a:rPr>
                        <a:t>Whereas type conversion is less efficient and less reliable.</a:t>
                      </a:r>
                      <a:endParaRPr lang="en-IN" sz="1600" dirty="0">
                        <a:effectLst/>
                        <a:latin typeface="+mn-lt"/>
                        <a:ea typeface="Calibri" panose="020F0502020204030204" pitchFamily="34" charset="0"/>
                        <a:cs typeface="Times New Roman" panose="02020603050405020304" pitchFamily="18" charset="0"/>
                      </a:endParaRPr>
                    </a:p>
                  </a:txBody>
                  <a:tcPr marL="41275" marR="41275" marT="57785" marB="57785" anchor="ctr"/>
                </a:tc>
                <a:extLst>
                  <a:ext uri="{0D108BD9-81ED-4DB2-BD59-A6C34878D82A}">
                    <a16:rowId xmlns:a16="http://schemas.microsoft.com/office/drawing/2014/main" val="2550957760"/>
                  </a:ext>
                </a:extLst>
              </a:tr>
            </a:tbl>
          </a:graphicData>
        </a:graphic>
      </p:graphicFrame>
    </p:spTree>
    <p:extLst>
      <p:ext uri="{BB962C8B-B14F-4D97-AF65-F5344CB8AC3E}">
        <p14:creationId xmlns:p14="http://schemas.microsoft.com/office/powerpoint/2010/main" val="4461069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832" y="964180"/>
            <a:ext cx="6742968" cy="4601183"/>
          </a:xfrm>
        </p:spPr>
        <p:txBody>
          <a:bodyPr>
            <a:normAutofit/>
          </a:bodyPr>
          <a:lstStyle/>
          <a:p>
            <a:pPr algn="ctr"/>
            <a:r>
              <a:rPr lang="en-US" sz="8000" b="1" dirty="0">
                <a:solidFill>
                  <a:schemeClr val="tx1"/>
                </a:solidFill>
              </a:rPr>
              <a:t>Thank You!!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E47E-B003-48BF-8276-ED5FA3CDA232}"/>
              </a:ext>
            </a:extLst>
          </p:cNvPr>
          <p:cNvSpPr>
            <a:spLocks noGrp="1"/>
          </p:cNvSpPr>
          <p:nvPr>
            <p:ph type="title"/>
          </p:nvPr>
        </p:nvSpPr>
        <p:spPr/>
        <p:txBody>
          <a:bodyPr/>
          <a:lstStyle/>
          <a:p>
            <a:pPr algn="ctr"/>
            <a:r>
              <a:rPr lang="en-IN" b="1" dirty="0"/>
              <a:t>Structure of </a:t>
            </a:r>
            <a:br>
              <a:rPr lang="en-IN" b="1" dirty="0"/>
            </a:br>
            <a:r>
              <a:rPr lang="en-IN" b="1" dirty="0"/>
              <a:t>C Program</a:t>
            </a:r>
            <a:endParaRPr lang="en-IN" dirty="0"/>
          </a:p>
        </p:txBody>
      </p:sp>
      <p:sp>
        <p:nvSpPr>
          <p:cNvPr id="5" name="Content Placeholder 4">
            <a:extLst>
              <a:ext uri="{FF2B5EF4-FFF2-40B4-BE49-F238E27FC236}">
                <a16:creationId xmlns:a16="http://schemas.microsoft.com/office/drawing/2014/main" id="{0315BB6F-D0D6-4C33-916F-57C40488F87A}"/>
              </a:ext>
            </a:extLst>
          </p:cNvPr>
          <p:cNvSpPr>
            <a:spLocks noGrp="1"/>
          </p:cNvSpPr>
          <p:nvPr>
            <p:ph idx="1"/>
          </p:nvPr>
        </p:nvSpPr>
        <p:spPr>
          <a:xfrm>
            <a:off x="3672347" y="457200"/>
            <a:ext cx="7934634" cy="6002594"/>
          </a:xfrm>
        </p:spPr>
        <p:txBody>
          <a:bodyPr>
            <a:normAutofit lnSpcReduction="10000"/>
          </a:bodyPr>
          <a:lstStyle/>
          <a:p>
            <a:pPr marL="0" indent="0">
              <a:buNone/>
            </a:pPr>
            <a:r>
              <a:rPr lang="en-IN" sz="2800" b="1" dirty="0">
                <a:solidFill>
                  <a:srgbClr val="FF0000"/>
                </a:solidFill>
              </a:rPr>
              <a:t>main () function section: </a:t>
            </a:r>
          </a:p>
          <a:p>
            <a:r>
              <a:rPr lang="en-IN" sz="2800" dirty="0">
                <a:solidFill>
                  <a:schemeClr val="tx1"/>
                </a:solidFill>
              </a:rPr>
              <a:t>Every C program must have one main function section. This section contains two parts; </a:t>
            </a:r>
          </a:p>
          <a:p>
            <a:pPr marL="502920" lvl="1" indent="0">
              <a:buNone/>
            </a:pPr>
            <a:r>
              <a:rPr lang="en-IN" sz="2600" b="1" dirty="0" err="1">
                <a:solidFill>
                  <a:srgbClr val="DD00FF"/>
                </a:solidFill>
              </a:rPr>
              <a:t>i</a:t>
            </a:r>
            <a:r>
              <a:rPr lang="en-IN" sz="2600" b="1" dirty="0">
                <a:solidFill>
                  <a:srgbClr val="DD00FF"/>
                </a:solidFill>
              </a:rPr>
              <a:t>)Declaration part: </a:t>
            </a:r>
            <a:r>
              <a:rPr lang="en-IN" sz="2600" dirty="0">
                <a:solidFill>
                  <a:schemeClr val="tx1"/>
                </a:solidFill>
              </a:rPr>
              <a:t>The declaration part declares all the variables used in the executable part. </a:t>
            </a:r>
          </a:p>
          <a:p>
            <a:pPr marL="442913" indent="0">
              <a:buNone/>
            </a:pPr>
            <a:r>
              <a:rPr lang="en-IN" sz="2800" b="1" dirty="0">
                <a:solidFill>
                  <a:srgbClr val="DD00FF"/>
                </a:solidFill>
              </a:rPr>
              <a:t>ii)Executable part: </a:t>
            </a:r>
            <a:r>
              <a:rPr lang="en-IN" sz="2800" dirty="0">
                <a:solidFill>
                  <a:schemeClr val="tx1"/>
                </a:solidFill>
              </a:rPr>
              <a:t>There is at least one statement in the executable part.</a:t>
            </a:r>
          </a:p>
          <a:p>
            <a:r>
              <a:rPr lang="en-IN" sz="2800" dirty="0">
                <a:solidFill>
                  <a:srgbClr val="FF0000"/>
                </a:solidFill>
              </a:rPr>
              <a:t>These two parts must appear between the opening and closing braces</a:t>
            </a:r>
            <a:r>
              <a:rPr lang="en-IN" sz="2800" dirty="0">
                <a:solidFill>
                  <a:schemeClr val="tx1"/>
                </a:solidFill>
              </a:rPr>
              <a:t>. The program execution begins at the opening brace and ends at the closing brace. </a:t>
            </a:r>
          </a:p>
          <a:p>
            <a:r>
              <a:rPr lang="en-IN" sz="2800" dirty="0">
                <a:solidFill>
                  <a:schemeClr val="tx1"/>
                </a:solidFill>
              </a:rPr>
              <a:t>The closing brace of the main function is the logical end of the program. </a:t>
            </a:r>
          </a:p>
          <a:p>
            <a:r>
              <a:rPr lang="en-IN" sz="2800" dirty="0">
                <a:solidFill>
                  <a:schemeClr val="tx1"/>
                </a:solidFill>
              </a:rPr>
              <a:t>All statements in the declaration and executable part </a:t>
            </a:r>
            <a:r>
              <a:rPr lang="en-IN" sz="2800" dirty="0">
                <a:solidFill>
                  <a:srgbClr val="FF0000"/>
                </a:solidFill>
              </a:rPr>
              <a:t>end with a semicolon</a:t>
            </a:r>
            <a:r>
              <a:rPr lang="en-IN" sz="2800" dirty="0">
                <a:solidFill>
                  <a:schemeClr val="tx1"/>
                </a:solidFill>
              </a:rPr>
              <a:t>. </a:t>
            </a:r>
          </a:p>
          <a:p>
            <a:pPr marL="0" indent="0">
              <a:buNone/>
            </a:pPr>
            <a:endParaRPr lang="en-IN" dirty="0">
              <a:solidFill>
                <a:schemeClr val="tx1"/>
              </a:solidFill>
            </a:endParaRPr>
          </a:p>
        </p:txBody>
      </p:sp>
    </p:spTree>
    <p:extLst>
      <p:ext uri="{BB962C8B-B14F-4D97-AF65-F5344CB8AC3E}">
        <p14:creationId xmlns:p14="http://schemas.microsoft.com/office/powerpoint/2010/main" val="4074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E47E-B003-48BF-8276-ED5FA3CDA232}"/>
              </a:ext>
            </a:extLst>
          </p:cNvPr>
          <p:cNvSpPr>
            <a:spLocks noGrp="1"/>
          </p:cNvSpPr>
          <p:nvPr>
            <p:ph type="title"/>
          </p:nvPr>
        </p:nvSpPr>
        <p:spPr/>
        <p:txBody>
          <a:bodyPr/>
          <a:lstStyle/>
          <a:p>
            <a:pPr algn="ctr"/>
            <a:r>
              <a:rPr lang="en-IN" b="1" dirty="0"/>
              <a:t>Structure of </a:t>
            </a:r>
            <a:br>
              <a:rPr lang="en-IN" b="1" dirty="0"/>
            </a:br>
            <a:r>
              <a:rPr lang="en-IN" b="1" dirty="0"/>
              <a:t>C Program</a:t>
            </a:r>
            <a:endParaRPr lang="en-IN" dirty="0"/>
          </a:p>
        </p:txBody>
      </p:sp>
      <p:sp>
        <p:nvSpPr>
          <p:cNvPr id="5" name="Content Placeholder 4">
            <a:extLst>
              <a:ext uri="{FF2B5EF4-FFF2-40B4-BE49-F238E27FC236}">
                <a16:creationId xmlns:a16="http://schemas.microsoft.com/office/drawing/2014/main" id="{0315BB6F-D0D6-4C33-916F-57C40488F87A}"/>
              </a:ext>
            </a:extLst>
          </p:cNvPr>
          <p:cNvSpPr>
            <a:spLocks noGrp="1"/>
          </p:cNvSpPr>
          <p:nvPr>
            <p:ph idx="1"/>
          </p:nvPr>
        </p:nvSpPr>
        <p:spPr>
          <a:xfrm>
            <a:off x="3672347" y="693174"/>
            <a:ext cx="8082118" cy="5291574"/>
          </a:xfrm>
        </p:spPr>
        <p:txBody>
          <a:bodyPr>
            <a:normAutofit/>
          </a:bodyPr>
          <a:lstStyle/>
          <a:p>
            <a:pPr marL="0" indent="0">
              <a:buNone/>
            </a:pPr>
            <a:r>
              <a:rPr lang="en-IN" sz="2800" b="1" dirty="0">
                <a:solidFill>
                  <a:srgbClr val="FF0000"/>
                </a:solidFill>
              </a:rPr>
              <a:t>Subprogram section: </a:t>
            </a:r>
          </a:p>
          <a:p>
            <a:pPr marL="354013" indent="-354013"/>
            <a:r>
              <a:rPr lang="en-IN" sz="2800" dirty="0">
                <a:solidFill>
                  <a:schemeClr val="tx1"/>
                </a:solidFill>
              </a:rPr>
              <a:t>If the program is a multi-function program, then the subprogram section contains all the user-defined functions that are called in the main () function.</a:t>
            </a:r>
          </a:p>
          <a:p>
            <a:pPr marL="354013" indent="-354013"/>
            <a:r>
              <a:rPr lang="en-IN" sz="2800" dirty="0">
                <a:solidFill>
                  <a:schemeClr val="tx1"/>
                </a:solidFill>
              </a:rPr>
              <a:t> User-defined functions are generally placed immediately after the main () function, although they may appear in any order. </a:t>
            </a:r>
          </a:p>
        </p:txBody>
      </p:sp>
    </p:spTree>
    <p:extLst>
      <p:ext uri="{BB962C8B-B14F-4D97-AF65-F5344CB8AC3E}">
        <p14:creationId xmlns:p14="http://schemas.microsoft.com/office/powerpoint/2010/main" val="67329094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Frame</Template>
  <TotalTime>6945</TotalTime>
  <Words>4362</Words>
  <Application>Microsoft Office PowerPoint</Application>
  <PresentationFormat>Widescreen</PresentationFormat>
  <Paragraphs>600</Paragraphs>
  <Slides>75</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75</vt:i4>
      </vt:variant>
    </vt:vector>
  </HeadingPairs>
  <TitlesOfParts>
    <vt:vector size="92" baseType="lpstr">
      <vt:lpstr>Adobe Gothic Std B</vt:lpstr>
      <vt:lpstr>Arial</vt:lpstr>
      <vt:lpstr>Arial</vt:lpstr>
      <vt:lpstr>Arial Black</vt:lpstr>
      <vt:lpstr>Arial Rounded MT Bold</vt:lpstr>
      <vt:lpstr>Calibri</vt:lpstr>
      <vt:lpstr>CastleT</vt:lpstr>
      <vt:lpstr>Cooper Black</vt:lpstr>
      <vt:lpstr>Corbel</vt:lpstr>
      <vt:lpstr>erdana</vt:lpstr>
      <vt:lpstr>inter-regular</vt:lpstr>
      <vt:lpstr>Times New Roman</vt:lpstr>
      <vt:lpstr>Times New Roman</vt:lpstr>
      <vt:lpstr>urw-din</vt:lpstr>
      <vt:lpstr>Wingdings</vt:lpstr>
      <vt:lpstr>Wingdings 2</vt:lpstr>
      <vt:lpstr>Frame</vt:lpstr>
      <vt:lpstr>PowerPoint Presentation</vt:lpstr>
      <vt:lpstr>What is  Programming?</vt:lpstr>
      <vt:lpstr>History of C</vt:lpstr>
      <vt:lpstr>Advantages   of C</vt:lpstr>
      <vt:lpstr>Structure of  C Program</vt:lpstr>
      <vt:lpstr>Structure of  C Program</vt:lpstr>
      <vt:lpstr>Structure of  C Program</vt:lpstr>
      <vt:lpstr>Structure of  C Program</vt:lpstr>
      <vt:lpstr>Structure of  C Program</vt:lpstr>
      <vt:lpstr>Simple C Program</vt:lpstr>
      <vt:lpstr>Points to remember </vt:lpstr>
      <vt:lpstr>Compilation and  Linking processes </vt:lpstr>
      <vt:lpstr>Steps of Program Execution</vt:lpstr>
      <vt:lpstr>Example</vt:lpstr>
      <vt:lpstr>Example</vt:lpstr>
      <vt:lpstr>Example</vt:lpstr>
      <vt:lpstr>printf( )  and  its Purpose </vt:lpstr>
      <vt:lpstr>scanf( )  and  its Purpose</vt:lpstr>
      <vt:lpstr>Format specifiers  in C</vt:lpstr>
      <vt:lpstr>Comments  in a  C Program </vt:lpstr>
      <vt:lpstr>Steps in learning C language</vt:lpstr>
      <vt:lpstr>The C Character Set</vt:lpstr>
      <vt:lpstr>Constants</vt:lpstr>
      <vt:lpstr>Types  of Constants</vt:lpstr>
      <vt:lpstr>Integer Constants</vt:lpstr>
      <vt:lpstr>Types of Integer constants </vt:lpstr>
      <vt:lpstr>Floating point Constants</vt:lpstr>
      <vt:lpstr>Floating point Constants</vt:lpstr>
      <vt:lpstr>Character Constants</vt:lpstr>
      <vt:lpstr>String Constants</vt:lpstr>
      <vt:lpstr>Variables</vt:lpstr>
      <vt:lpstr>Rules  for Variables</vt:lpstr>
      <vt:lpstr>Variables and their Usage </vt:lpstr>
      <vt:lpstr>Variable Declaration </vt:lpstr>
      <vt:lpstr>Variable definition</vt:lpstr>
      <vt:lpstr>Types of Variables </vt:lpstr>
      <vt:lpstr>Static Variable </vt:lpstr>
      <vt:lpstr>Local variable </vt:lpstr>
      <vt:lpstr> Global variable </vt:lpstr>
      <vt:lpstr>C Keywords </vt:lpstr>
      <vt:lpstr>C Keywords</vt:lpstr>
      <vt:lpstr>Data types</vt:lpstr>
      <vt:lpstr>Data types</vt:lpstr>
      <vt:lpstr>Data types</vt:lpstr>
      <vt:lpstr>Data types</vt:lpstr>
      <vt:lpstr>C Tokens</vt:lpstr>
      <vt:lpstr> Tokens Example</vt:lpstr>
      <vt:lpstr>C Tokens</vt:lpstr>
      <vt:lpstr>Identifiers</vt:lpstr>
      <vt:lpstr>Rules for defining identifiers</vt:lpstr>
      <vt:lpstr>Operators  in C</vt:lpstr>
      <vt:lpstr>Arithmetic Operators</vt:lpstr>
      <vt:lpstr>Arithmetic Operators</vt:lpstr>
      <vt:lpstr>Relational Operators</vt:lpstr>
      <vt:lpstr>Logical operators </vt:lpstr>
      <vt:lpstr>Logical operators</vt:lpstr>
      <vt:lpstr>Assignment operators</vt:lpstr>
      <vt:lpstr>Assignment operators</vt:lpstr>
      <vt:lpstr>Increment and decrement operators </vt:lpstr>
      <vt:lpstr>Bitwise Operators</vt:lpstr>
      <vt:lpstr>Bitwise Operators</vt:lpstr>
      <vt:lpstr> Conditional operator</vt:lpstr>
      <vt:lpstr>Special Operators </vt:lpstr>
      <vt:lpstr>Operator Precedence and Associativity</vt:lpstr>
      <vt:lpstr>Operator Precedence and Associativity</vt:lpstr>
      <vt:lpstr>Operator Precedence </vt:lpstr>
      <vt:lpstr>Type Conversion and Type Casting </vt:lpstr>
      <vt:lpstr>Type Casting - Example </vt:lpstr>
      <vt:lpstr>Type Conversion and Type Casting </vt:lpstr>
      <vt:lpstr>Type Casting – Types </vt:lpstr>
      <vt:lpstr>Type Casting – Types </vt:lpstr>
      <vt:lpstr>Type Casting – Types </vt:lpstr>
      <vt:lpstr>Type Conversion and Type Casting </vt:lpstr>
      <vt:lpstr>Type Conversion and Type Casting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Ayush Gour</cp:lastModifiedBy>
  <cp:revision>980</cp:revision>
  <dcterms:created xsi:type="dcterms:W3CDTF">2019-05-12T04:30:40Z</dcterms:created>
  <dcterms:modified xsi:type="dcterms:W3CDTF">2024-09-03T11:01:19Z</dcterms:modified>
</cp:coreProperties>
</file>