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7" r:id="rId2"/>
    <p:sldId id="336" r:id="rId3"/>
    <p:sldId id="337" r:id="rId4"/>
    <p:sldId id="373" r:id="rId5"/>
    <p:sldId id="338" r:id="rId6"/>
    <p:sldId id="345" r:id="rId7"/>
    <p:sldId id="341" r:id="rId8"/>
    <p:sldId id="339" r:id="rId9"/>
    <p:sldId id="342" r:id="rId10"/>
    <p:sldId id="382" r:id="rId11"/>
    <p:sldId id="385" r:id="rId12"/>
    <p:sldId id="340" r:id="rId13"/>
    <p:sldId id="384" r:id="rId14"/>
    <p:sldId id="383" r:id="rId15"/>
    <p:sldId id="374" r:id="rId16"/>
    <p:sldId id="387" r:id="rId17"/>
    <p:sldId id="346" r:id="rId18"/>
    <p:sldId id="348" r:id="rId19"/>
    <p:sldId id="347" r:id="rId20"/>
    <p:sldId id="349" r:id="rId21"/>
    <p:sldId id="369" r:id="rId22"/>
    <p:sldId id="370" r:id="rId23"/>
    <p:sldId id="371" r:id="rId24"/>
    <p:sldId id="372" r:id="rId25"/>
    <p:sldId id="350" r:id="rId26"/>
    <p:sldId id="351" r:id="rId27"/>
    <p:sldId id="352" r:id="rId28"/>
    <p:sldId id="353" r:id="rId29"/>
    <p:sldId id="386" r:id="rId30"/>
    <p:sldId id="354" r:id="rId31"/>
    <p:sldId id="355" r:id="rId32"/>
    <p:sldId id="388" r:id="rId33"/>
    <p:sldId id="356" r:id="rId34"/>
    <p:sldId id="357" r:id="rId35"/>
    <p:sldId id="358" r:id="rId36"/>
    <p:sldId id="389" r:id="rId37"/>
    <p:sldId id="359" r:id="rId38"/>
    <p:sldId id="360" r:id="rId39"/>
    <p:sldId id="361" r:id="rId40"/>
    <p:sldId id="375" r:id="rId41"/>
    <p:sldId id="362" r:id="rId42"/>
    <p:sldId id="363" r:id="rId43"/>
    <p:sldId id="376" r:id="rId44"/>
    <p:sldId id="364" r:id="rId45"/>
    <p:sldId id="365" r:id="rId46"/>
    <p:sldId id="377" r:id="rId47"/>
    <p:sldId id="368" r:id="rId48"/>
    <p:sldId id="366" r:id="rId49"/>
    <p:sldId id="378" r:id="rId50"/>
    <p:sldId id="380" r:id="rId51"/>
    <p:sldId id="381" r:id="rId52"/>
    <p:sldId id="36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C6E7-F93F-4FEB-B5F1-DDFA47FBDA73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A96B1-C243-4188-9409-64427083F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7469" y="5600573"/>
            <a:ext cx="1397000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79400" y="6173787"/>
            <a:ext cx="2027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R.C.Gonzalez</a:t>
            </a:r>
            <a:r>
              <a:rPr lang="en-IN" dirty="0"/>
              <a:t> &amp; </a:t>
            </a:r>
            <a:r>
              <a:rPr lang="en-IN" dirty="0" err="1"/>
              <a:t>R.E.Woods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16-09-2024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16-09-2024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16-09-2024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16-09-2024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16-09-2024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16-09-2024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cision-making-c-c-else-nested-els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qr.ae/pNWvT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98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FOT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48800" y="2856628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solidFill>
                  <a:srgbClr val="0098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-</a:t>
            </a:r>
            <a:r>
              <a:rPr lang="en-US" sz="2200" b="1" dirty="0">
                <a:solidFill>
                  <a:srgbClr val="0098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algn="ctr"/>
            <a:r>
              <a:rPr lang="en-IN" sz="2200" b="1" dirty="0">
                <a:solidFill>
                  <a:srgbClr val="0098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 and Looping</a:t>
            </a:r>
            <a:endParaRPr lang="en-US" sz="2200" b="1" dirty="0">
              <a:solidFill>
                <a:srgbClr val="0098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62037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01CE0101 - Computer Programming </a:t>
            </a:r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3EE9-154C-4617-B7F2-D45B0A99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else-if ladder statement</a:t>
            </a:r>
            <a:br>
              <a:rPr lang="en-IN" sz="4000" b="1" dirty="0"/>
            </a:br>
            <a:r>
              <a:rPr lang="en-IN" sz="4000" b="1" dirty="0"/>
              <a:t>or </a:t>
            </a:r>
            <a:br>
              <a:rPr lang="en-IN" sz="4000" b="1" dirty="0"/>
            </a:br>
            <a:r>
              <a:rPr lang="en-IN" sz="4000" b="1" dirty="0"/>
              <a:t>if else if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07B4-A604-421D-9FBC-BC45D48A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84616"/>
            <a:ext cx="7315200" cy="5996066"/>
          </a:xfrm>
        </p:spPr>
        <p:txBody>
          <a:bodyPr>
            <a:normAutofit lnSpcReduction="10000"/>
          </a:bodyPr>
          <a:lstStyle/>
          <a:p>
            <a:pPr marL="502920" lvl="1" indent="0">
              <a:buNone/>
            </a:pPr>
            <a:r>
              <a:rPr lang="en-IN" sz="2600" dirty="0">
                <a:solidFill>
                  <a:srgbClr val="FF0000"/>
                </a:solidFill>
              </a:rPr>
              <a:t>if(condition1)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{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    //statement1 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}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rgbClr val="FF0000"/>
                </a:solidFill>
              </a:rPr>
              <a:t>else if(condition2)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{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   //statement2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}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rgbClr val="FF0000"/>
                </a:solidFill>
              </a:rPr>
              <a:t>else if(condition3 )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{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 //statement3 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}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rgbClr val="FF0000"/>
                </a:solidFill>
              </a:rPr>
              <a:t>else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// default statement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52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3EE9-154C-4617-B7F2-D45B0A99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else-if ladder statement</a:t>
            </a:r>
            <a:br>
              <a:rPr lang="en-IN" sz="4000" b="1" dirty="0"/>
            </a:br>
            <a:r>
              <a:rPr lang="en-IN" sz="4000" b="1" dirty="0"/>
              <a:t>or </a:t>
            </a:r>
            <a:br>
              <a:rPr lang="en-IN" sz="4000" b="1" dirty="0"/>
            </a:br>
            <a:r>
              <a:rPr lang="en-IN" sz="4000" b="1" dirty="0"/>
              <a:t>if else if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07B4-A604-421D-9FBC-BC45D48A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587" y="584616"/>
            <a:ext cx="9033642" cy="5996066"/>
          </a:xfrm>
        </p:spPr>
        <p:txBody>
          <a:bodyPr numCol="2">
            <a:normAutofit/>
          </a:bodyPr>
          <a:lstStyle/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#include&lt;stdio.h&gt;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main()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int a, b;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</a:t>
            </a: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("Please enter the value for a:");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</a:t>
            </a:r>
            <a:r>
              <a:rPr lang="en-IN" sz="2400" dirty="0" err="1">
                <a:solidFill>
                  <a:schemeClr val="tx1"/>
                </a:solidFill>
              </a:rPr>
              <a:t>scanf</a:t>
            </a:r>
            <a:r>
              <a:rPr lang="en-IN" sz="2400" dirty="0">
                <a:solidFill>
                  <a:schemeClr val="tx1"/>
                </a:solidFill>
              </a:rPr>
              <a:t>("%d", &amp;a);</a:t>
            </a:r>
          </a:p>
          <a:p>
            <a:pPr marL="95250" lvl="1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</a:t>
            </a: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("\</a:t>
            </a:r>
            <a:r>
              <a:rPr lang="en-IN" sz="2400" dirty="0" err="1">
                <a:solidFill>
                  <a:schemeClr val="tx1"/>
                </a:solidFill>
              </a:rPr>
              <a:t>nPlease</a:t>
            </a:r>
            <a:r>
              <a:rPr lang="en-IN" sz="2400" dirty="0">
                <a:solidFill>
                  <a:schemeClr val="tx1"/>
                </a:solidFill>
              </a:rPr>
              <a:t> enter the value for b:");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</a:t>
            </a:r>
            <a:r>
              <a:rPr lang="en-IN" sz="2400" dirty="0" err="1">
                <a:solidFill>
                  <a:schemeClr val="tx1"/>
                </a:solidFill>
              </a:rPr>
              <a:t>scanf</a:t>
            </a:r>
            <a:r>
              <a:rPr lang="en-IN" sz="2400" dirty="0">
                <a:solidFill>
                  <a:schemeClr val="tx1"/>
                </a:solidFill>
              </a:rPr>
              <a:t>("%d", &amp;b);</a:t>
            </a:r>
          </a:p>
          <a:p>
            <a:pPr marL="95250" lvl="1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if (a &gt; b)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{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</a:t>
            </a: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("\n a is greater than b");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}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else if (b &gt; a)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{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</a:t>
            </a: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("\n b is greater than a");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}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else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{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  </a:t>
            </a: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("\n Both are equal");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}</a:t>
            </a:r>
          </a:p>
          <a:p>
            <a:pPr marL="95250" lvl="1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return 0;</a:t>
            </a:r>
          </a:p>
          <a:p>
            <a:pPr marL="95250" lvl="1" indent="0">
              <a:buNone/>
            </a:pPr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E9DE20-71C2-456D-965D-E74EF8E80C8F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7906408" y="584616"/>
            <a:ext cx="0" cy="5996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1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D834-A7F6-4054-9997-417F5B37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Nested if....else statement</a:t>
            </a:r>
            <a:br>
              <a:rPr lang="en-IN" sz="3600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2908-4837-48E5-BF74-CA82073E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787" y="677917"/>
            <a:ext cx="8257735" cy="578594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b="0" i="0" dirty="0">
              <a:solidFill>
                <a:srgbClr val="222426"/>
              </a:solidFill>
              <a:effectLst/>
              <a:latin typeface="PT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dirty="0">
              <a:solidFill>
                <a:srgbClr val="222426"/>
              </a:solidFill>
              <a:latin typeface="PT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1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7200" b="1" dirty="0">
                <a:solidFill>
                  <a:schemeClr val="tx1"/>
                </a:solidFill>
                <a:latin typeface="+mj-lt"/>
              </a:rPr>
              <a:t>When an if else statement is present inside the body of another “if” or “else” then this is called nested if else.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7200" dirty="0">
              <a:solidFill>
                <a:schemeClr val="tx1"/>
              </a:solidFill>
              <a:latin typeface="+mj-lt"/>
            </a:endParaRPr>
          </a:p>
          <a:p>
            <a:pPr marL="268288" lvl="1" indent="-268288">
              <a:lnSpc>
                <a:spcPct val="100000"/>
              </a:lnSpc>
              <a:spcBef>
                <a:spcPts val="0"/>
              </a:spcBef>
            </a:pPr>
            <a:r>
              <a:rPr lang="en-IN" sz="7200" dirty="0">
                <a:solidFill>
                  <a:schemeClr val="tx1"/>
                </a:solidFill>
                <a:latin typeface="+mj-lt"/>
              </a:rPr>
              <a:t>In C programming, control statements like as if can be nested, </a:t>
            </a:r>
            <a:r>
              <a:rPr lang="en-IN" sz="7200" b="1" dirty="0">
                <a:solidFill>
                  <a:schemeClr val="tx1"/>
                </a:solidFill>
                <a:latin typeface="+mj-lt"/>
              </a:rPr>
              <a:t>that means we can write one within another.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7200" dirty="0">
                <a:solidFill>
                  <a:schemeClr val="tx1"/>
                </a:solidFill>
                <a:latin typeface="+mj-lt"/>
              </a:rPr>
              <a:t>If outer if statement fails, then the compiler skips the entire block irrespective of their inner if statement.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1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16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F440-BF02-4B78-A1BA-5513FA5D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Nested if....else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30F3-1C06-43A9-9A43-8149A7B7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20261"/>
            <a:ext cx="7315200" cy="57859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endParaRPr lang="en-IN" sz="3200" dirty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if( condition)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{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	if( expression1 )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	{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	     //statement1 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	}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	else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	{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              //statement2 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	}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}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else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{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     // statement3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34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8F9D-4544-48A0-AAFC-733A9739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800706"/>
            <a:ext cx="2947482" cy="535482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Example 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B5F4-B54C-4E60-A76F-3D687ED92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409903"/>
            <a:ext cx="7939104" cy="6053959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#include &lt;</a:t>
            </a:r>
            <a:r>
              <a:rPr lang="en-IN" sz="2400" dirty="0" err="1">
                <a:solidFill>
                  <a:schemeClr val="tx1"/>
                </a:solidFill>
              </a:rPr>
              <a:t>stdio.h</a:t>
            </a:r>
            <a:r>
              <a:rPr lang="en-IN" sz="24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  <a:tabLst>
                <a:tab pos="3500438" algn="l"/>
              </a:tabLst>
            </a:pPr>
            <a:r>
              <a:rPr lang="en-IN" sz="2400" dirty="0">
                <a:solidFill>
                  <a:schemeClr val="tx1"/>
                </a:solidFill>
              </a:rPr>
              <a:t>int main( 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a, b, c;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("Please enter three numbers: ");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scanf</a:t>
            </a:r>
            <a:r>
              <a:rPr lang="en-IN" sz="2400" dirty="0">
                <a:solidFill>
                  <a:schemeClr val="tx1"/>
                </a:solidFill>
              </a:rPr>
              <a:t>("%</a:t>
            </a:r>
            <a:r>
              <a:rPr lang="en-IN" sz="2400" dirty="0" err="1">
                <a:solidFill>
                  <a:schemeClr val="tx1"/>
                </a:solidFill>
              </a:rPr>
              <a:t>d%d%d</a:t>
            </a:r>
            <a:r>
              <a:rPr lang="en-IN" sz="2400" dirty="0">
                <a:solidFill>
                  <a:schemeClr val="tx1"/>
                </a:solidFill>
              </a:rPr>
              <a:t>",&amp;a, &amp;b, &amp;c);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if(a &gt; b)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if(a &gt; c)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("a is the greatest among the three");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("c is the greatest among the three");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else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if(b &gt; c)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("b is the greatest among the three");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else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("c is the greatest among the three");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5F4913-ED5B-47DD-8D22-004DD36C8961}"/>
              </a:ext>
            </a:extLst>
          </p:cNvPr>
          <p:cNvCxnSpPr>
            <a:cxnSpLocks/>
          </p:cNvCxnSpPr>
          <p:nvPr/>
        </p:nvCxnSpPr>
        <p:spPr>
          <a:xfrm>
            <a:off x="7819697" y="128851"/>
            <a:ext cx="0" cy="700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74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438B-C569-47AC-B5DD-29BF5408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Switch Case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B152-B0CC-453E-B6F3-90F94235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3822" y="880539"/>
            <a:ext cx="8244589" cy="50877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2800" dirty="0">
                <a:solidFill>
                  <a:schemeClr val="tx1"/>
                </a:solidFill>
              </a:rPr>
              <a:t>It is a built – in </a:t>
            </a:r>
            <a:r>
              <a:rPr lang="en-IN" sz="2800" b="1" dirty="0">
                <a:solidFill>
                  <a:schemeClr val="tx1"/>
                </a:solidFill>
              </a:rPr>
              <a:t>multiway decision statement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2800" dirty="0">
                <a:solidFill>
                  <a:schemeClr val="tx1"/>
                </a:solidFill>
              </a:rPr>
              <a:t>The switch statement in C is an </a:t>
            </a:r>
            <a:r>
              <a:rPr lang="en-IN" sz="2800" dirty="0">
                <a:solidFill>
                  <a:srgbClr val="FF0000"/>
                </a:solidFill>
              </a:rPr>
              <a:t>alternate to if-else-if ladder</a:t>
            </a:r>
            <a:r>
              <a:rPr lang="en-IN" sz="2800" dirty="0">
                <a:solidFill>
                  <a:schemeClr val="tx1"/>
                </a:solidFill>
              </a:rPr>
              <a:t> statement which </a:t>
            </a:r>
            <a:r>
              <a:rPr lang="en-IN" sz="2800" b="1" dirty="0">
                <a:solidFill>
                  <a:schemeClr val="tx1"/>
                </a:solidFill>
              </a:rPr>
              <a:t>allows us to execute multiple operations for the different possible values of a single variable called switch variable.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IN" sz="2800" dirty="0">
                <a:solidFill>
                  <a:schemeClr val="tx1"/>
                </a:solidFill>
              </a:rPr>
              <a:t>Here, We can define various statements in the multiple cases for the different values of a single variable.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52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438B-C569-47AC-B5DD-29BF5408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Switch Case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B152-B0CC-453E-B6F3-90F94235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649" y="662152"/>
            <a:ext cx="8244589" cy="540757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It tests the value of a variable and compares it with multiple cases. Once </a:t>
            </a:r>
            <a:r>
              <a:rPr lang="en-IN" sz="2800" b="1" dirty="0">
                <a:solidFill>
                  <a:schemeClr val="tx1"/>
                </a:solidFill>
              </a:rPr>
              <a:t>the case match is found, a block of statements associated with that particular case is executed.</a:t>
            </a:r>
          </a:p>
          <a:p>
            <a:r>
              <a:rPr lang="en-IN" sz="2800" dirty="0">
                <a:solidFill>
                  <a:schemeClr val="tx1"/>
                </a:solidFill>
              </a:rPr>
              <a:t>Each case in a block of a switch has a different name/number which is referred to as an identifier. The value provided by the user is compared with all the cases inside the switch block until the match is found.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If a case match is NOT found, then the default statement is executed, and the control goes out of the switch block.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07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96C5-656B-41F3-B715-734AA589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Switch Case statements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5D89C-5D9B-4906-9E6A-3DEB80EDC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31076"/>
            <a:ext cx="7560732" cy="60697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b="1" dirty="0">
                <a:solidFill>
                  <a:schemeClr val="tx1"/>
                </a:solidFill>
              </a:rPr>
              <a:t>Syntax: </a:t>
            </a:r>
          </a:p>
          <a:p>
            <a:pPr marL="0" indent="0">
              <a:spcBef>
                <a:spcPts val="0"/>
              </a:spcBef>
              <a:buNone/>
            </a:pPr>
            <a:endParaRPr lang="en-IN" sz="26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switch( expression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	case value-1: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			Block-1;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	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	case value-2: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			Block-2;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	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	case value-n: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			Block-n;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	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	default: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			Block-1;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			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Statement-x;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36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F1FA-4F5B-49D5-96C1-F23CD4E5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Switch Case statements</a:t>
            </a: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54426F-F1A4-4918-A8E5-F620FD2104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46" y="618978"/>
            <a:ext cx="5134706" cy="536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8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41D8-2AEF-48D4-92CB-A0F0A824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190" y="1124891"/>
            <a:ext cx="2947482" cy="4601183"/>
          </a:xfrm>
        </p:spPr>
        <p:txBody>
          <a:bodyPr/>
          <a:lstStyle/>
          <a:p>
            <a:r>
              <a:rPr lang="en-US" b="1" dirty="0"/>
              <a:t>Switch Case statements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67111-5874-4201-84DA-50F1BA77C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476" y="407962"/>
            <a:ext cx="8351334" cy="6217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Rules :</a:t>
            </a:r>
          </a:p>
          <a:p>
            <a:pPr marL="361950" indent="-361950"/>
            <a:r>
              <a:rPr lang="en-IN" sz="2800" dirty="0">
                <a:solidFill>
                  <a:schemeClr val="tx1"/>
                </a:solidFill>
              </a:rPr>
              <a:t>The switch expression must be of an integer or character type.</a:t>
            </a:r>
          </a:p>
          <a:p>
            <a:pPr marL="361950" indent="-361950"/>
            <a:r>
              <a:rPr lang="en-IN" sz="2800" dirty="0">
                <a:solidFill>
                  <a:schemeClr val="tx1"/>
                </a:solidFill>
              </a:rPr>
              <a:t>The case value must be an integer or character constant.</a:t>
            </a:r>
          </a:p>
          <a:p>
            <a:pPr marL="361950" indent="-361950"/>
            <a:r>
              <a:rPr lang="en-IN" sz="2800" dirty="0">
                <a:solidFill>
                  <a:schemeClr val="tx1"/>
                </a:solidFill>
              </a:rPr>
              <a:t>Case labels must be constants and unique.</a:t>
            </a:r>
          </a:p>
          <a:p>
            <a:pPr marL="361950" indent="-361950"/>
            <a:r>
              <a:rPr lang="en-IN" sz="2800" dirty="0">
                <a:solidFill>
                  <a:schemeClr val="tx1"/>
                </a:solidFill>
              </a:rPr>
              <a:t>Case labels must end with a colon ( : )</a:t>
            </a:r>
          </a:p>
          <a:p>
            <a:pPr marL="361950" indent="-361950"/>
            <a:r>
              <a:rPr lang="en-IN" sz="2800" dirty="0">
                <a:solidFill>
                  <a:schemeClr val="tx1"/>
                </a:solidFill>
              </a:rPr>
              <a:t>A break keyword must be present in each case.</a:t>
            </a:r>
          </a:p>
          <a:p>
            <a:pPr marL="361950" indent="-361950"/>
            <a:r>
              <a:rPr lang="en-IN" sz="2800" dirty="0">
                <a:solidFill>
                  <a:schemeClr val="tx1"/>
                </a:solidFill>
              </a:rPr>
              <a:t>There can be only one default label.</a:t>
            </a:r>
          </a:p>
          <a:p>
            <a:pPr marL="361950" indent="-361950"/>
            <a:r>
              <a:rPr lang="en-IN" sz="2800" dirty="0">
                <a:solidFill>
                  <a:schemeClr val="tx1"/>
                </a:solidFill>
              </a:rPr>
              <a:t>Default case is executed when none of the mentioned case matches the switch expression. </a:t>
            </a:r>
          </a:p>
          <a:p>
            <a:pPr marL="361950" indent="-361950"/>
            <a:r>
              <a:rPr lang="en-IN" sz="2800" dirty="0">
                <a:solidFill>
                  <a:schemeClr val="tx1"/>
                </a:solidFill>
              </a:rPr>
              <a:t>The default case can be placed anywhere in the switch case. Even if we don't include the default case, switch statement works.</a:t>
            </a:r>
          </a:p>
        </p:txBody>
      </p:sp>
    </p:spTree>
    <p:extLst>
      <p:ext uri="{BB962C8B-B14F-4D97-AF65-F5344CB8AC3E}">
        <p14:creationId xmlns:p14="http://schemas.microsoft.com/office/powerpoint/2010/main" val="116977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E579-42B6-4C14-B993-AA6F8CD3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>
                <a:solidFill>
                  <a:schemeClr val="bg1"/>
                </a:solidFill>
                <a:cs typeface="Times New Roman" panose="02020603050405020304" pitchFamily="18" charset="0"/>
              </a:rPr>
              <a:t>Decision making statements</a:t>
            </a:r>
            <a:br>
              <a:rPr lang="en-IN" sz="3600" b="1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endParaRPr lang="en-IN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D9CC7-7F1D-4474-90C5-0EC8B95DF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059" y="659567"/>
            <a:ext cx="8257735" cy="5853775"/>
          </a:xfrm>
        </p:spPr>
        <p:txBody>
          <a:bodyPr>
            <a:normAutofit lnSpcReduction="10000"/>
          </a:bodyPr>
          <a:lstStyle/>
          <a:p>
            <a:endParaRPr lang="en-IN" sz="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Decision making statements in programming languages decides the direction of flow of program execution.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Decision making statements are: </a:t>
            </a:r>
          </a:p>
          <a:p>
            <a:pPr marL="101727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if statement</a:t>
            </a:r>
          </a:p>
          <a:p>
            <a:pPr marL="101727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N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if..else</a:t>
            </a:r>
            <a:r>
              <a:rPr lang="en-I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statements</a:t>
            </a:r>
          </a:p>
          <a:p>
            <a:pPr marL="101727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else..if</a:t>
            </a:r>
            <a:r>
              <a:rPr lang="en-I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ladder</a:t>
            </a:r>
          </a:p>
          <a:p>
            <a:pPr marL="101727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nested if statements</a:t>
            </a:r>
          </a:p>
          <a:p>
            <a:pPr marL="502920" lvl="1" indent="0">
              <a:lnSpc>
                <a:spcPct val="120000"/>
              </a:lnSpc>
              <a:buNone/>
            </a:pPr>
            <a:endParaRPr lang="en-IN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99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FC1B-8556-48EF-9F13-197004A9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Switch Case statements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6143-16B2-4680-B739-9ADD24E3F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17" y="254833"/>
            <a:ext cx="7315200" cy="631085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#include &lt;</a:t>
            </a:r>
            <a:r>
              <a:rPr lang="en-IN" sz="1600" b="1" dirty="0" err="1">
                <a:solidFill>
                  <a:schemeClr val="tx1"/>
                </a:solidFill>
              </a:rPr>
              <a:t>stdio.h</a:t>
            </a:r>
            <a:r>
              <a:rPr lang="en-IN" sz="1600" b="1" dirty="0">
                <a:solidFill>
                  <a:schemeClr val="tx1"/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   int x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  </a:t>
            </a:r>
            <a:r>
              <a:rPr lang="en-IN" sz="1600" b="1" dirty="0" err="1">
                <a:solidFill>
                  <a:schemeClr val="tx1"/>
                </a:solidFill>
              </a:rPr>
              <a:t>printf</a:t>
            </a:r>
            <a:r>
              <a:rPr lang="en-IN" sz="1600" b="1" dirty="0">
                <a:solidFill>
                  <a:schemeClr val="tx1"/>
                </a:solidFill>
              </a:rPr>
              <a:t> (“Enter the value for x”);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  </a:t>
            </a:r>
            <a:r>
              <a:rPr lang="en-IN" sz="1600" b="1" dirty="0" err="1">
                <a:solidFill>
                  <a:schemeClr val="tx1"/>
                </a:solidFill>
              </a:rPr>
              <a:t>scanf</a:t>
            </a:r>
            <a:r>
              <a:rPr lang="en-IN" sz="1600" b="1" dirty="0">
                <a:solidFill>
                  <a:schemeClr val="tx1"/>
                </a:solidFill>
              </a:rPr>
              <a:t>(“%</a:t>
            </a:r>
            <a:r>
              <a:rPr lang="en-IN" sz="1600" b="1" dirty="0" err="1">
                <a:solidFill>
                  <a:schemeClr val="tx1"/>
                </a:solidFill>
              </a:rPr>
              <a:t>d”,&amp;x</a:t>
            </a:r>
            <a:r>
              <a:rPr lang="en-IN" sz="1600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   switch 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       case 1: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	</a:t>
            </a:r>
            <a:r>
              <a:rPr lang="en-IN" sz="1600" b="1" dirty="0" err="1">
                <a:solidFill>
                  <a:schemeClr val="tx1"/>
                </a:solidFill>
              </a:rPr>
              <a:t>printf</a:t>
            </a:r>
            <a:r>
              <a:rPr lang="en-IN" sz="1600" b="1" dirty="0">
                <a:solidFill>
                  <a:schemeClr val="tx1"/>
                </a:solidFill>
              </a:rPr>
              <a:t>("Choice is 1");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              	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       case 2: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	 </a:t>
            </a:r>
            <a:r>
              <a:rPr lang="en-IN" sz="1600" b="1" dirty="0" err="1">
                <a:solidFill>
                  <a:schemeClr val="tx1"/>
                </a:solidFill>
              </a:rPr>
              <a:t>printf</a:t>
            </a:r>
            <a:r>
              <a:rPr lang="en-IN" sz="1600" b="1" dirty="0">
                <a:solidFill>
                  <a:schemeClr val="tx1"/>
                </a:solidFill>
              </a:rPr>
              <a:t>("Choice is 2");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               	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       case 3: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	</a:t>
            </a:r>
            <a:r>
              <a:rPr lang="en-IN" sz="1600" b="1" dirty="0" err="1">
                <a:solidFill>
                  <a:schemeClr val="tx1"/>
                </a:solidFill>
              </a:rPr>
              <a:t>printf</a:t>
            </a:r>
            <a:r>
              <a:rPr lang="en-IN" sz="1600" b="1" dirty="0">
                <a:solidFill>
                  <a:schemeClr val="tx1"/>
                </a:solidFill>
              </a:rPr>
              <a:t>("Choice is 3");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               	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       default: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	</a:t>
            </a:r>
            <a:r>
              <a:rPr lang="en-IN" sz="1600" b="1" dirty="0" err="1">
                <a:solidFill>
                  <a:schemeClr val="tx1"/>
                </a:solidFill>
              </a:rPr>
              <a:t>printf</a:t>
            </a:r>
            <a:r>
              <a:rPr lang="en-IN" sz="1600" b="1" dirty="0">
                <a:solidFill>
                  <a:schemeClr val="tx1"/>
                </a:solidFill>
              </a:rPr>
              <a:t>("Choice other than 1, 2 and 3");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                	break;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16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91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8F42-F1FE-482C-BB5E-48469023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Conditional</a:t>
            </a:r>
            <a:br>
              <a:rPr lang="en-US" b="1" dirty="0"/>
            </a:br>
            <a:r>
              <a:rPr lang="en-US" b="1" dirty="0"/>
              <a:t>o</a:t>
            </a:r>
            <a:r>
              <a:rPr lang="en-IN" b="1" dirty="0"/>
              <a:t>r Ternary Operator (?:)</a:t>
            </a:r>
            <a:r>
              <a:rPr lang="en-US" b="1" dirty="0"/>
              <a:t> operator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5535-1DCC-4960-8DB6-918A7E68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991" y="548640"/>
            <a:ext cx="8215532" cy="56833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i="0" dirty="0">
                <a:solidFill>
                  <a:schemeClr val="tx1"/>
                </a:solidFill>
                <a:effectLst/>
              </a:rPr>
              <a:t>The conditional operator is kind of similar to the </a:t>
            </a:r>
            <a:r>
              <a:rPr lang="en-IN" sz="2800" i="0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if-else statement</a:t>
            </a:r>
            <a:r>
              <a:rPr lang="en-IN" sz="2800" i="0" dirty="0">
                <a:solidFill>
                  <a:schemeClr val="tx1"/>
                </a:solidFill>
                <a:effectLst/>
              </a:rPr>
              <a:t> as it does follow the same algorithm as of </a:t>
            </a:r>
            <a:r>
              <a:rPr lang="en-IN" sz="2800" i="0" dirty="0"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if-else statement</a:t>
            </a:r>
            <a:r>
              <a:rPr lang="en-IN" sz="2800" i="0" dirty="0">
                <a:solidFill>
                  <a:schemeClr val="tx1"/>
                </a:solidFill>
                <a:effectLst/>
              </a:rPr>
              <a:t> 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i="0" dirty="0">
                <a:solidFill>
                  <a:schemeClr val="tx1"/>
                </a:solidFill>
                <a:effectLst/>
              </a:rPr>
              <a:t>But the conditional operator </a:t>
            </a:r>
            <a:r>
              <a:rPr lang="en-IN" sz="2800" i="0" dirty="0">
                <a:solidFill>
                  <a:srgbClr val="FF0000"/>
                </a:solidFill>
                <a:effectLst/>
              </a:rPr>
              <a:t>takes less space and helps to write the if-else statements in the shortest way possible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urw-din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1" dirty="0">
                <a:solidFill>
                  <a:schemeClr val="tx1"/>
                </a:solidFill>
              </a:rPr>
              <a:t>Syntax: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    The conditional operator is of the form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b="1" dirty="0">
                <a:solidFill>
                  <a:schemeClr val="tx1"/>
                </a:solidFill>
              </a:rPr>
              <a:t>     variable = Expression1 ? Expression2 : Expression3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883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D67E-2483-41BB-BA32-65FE3E41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Conditional</a:t>
            </a:r>
            <a:br>
              <a:rPr lang="en-US" b="1" dirty="0"/>
            </a:br>
            <a:r>
              <a:rPr lang="en-US" b="1" dirty="0"/>
              <a:t>o</a:t>
            </a:r>
            <a:r>
              <a:rPr lang="en-IN" b="1" dirty="0"/>
              <a:t>r Ternary Operator (?:)</a:t>
            </a:r>
            <a:r>
              <a:rPr lang="en-US" b="1" dirty="0"/>
              <a:t> operator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4AF01-BBE4-4DC0-BAEB-D12EE9F6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3200" dirty="0">
                <a:solidFill>
                  <a:schemeClr val="tx1"/>
                </a:solidFill>
              </a:rPr>
              <a:t>It can be visualized into if-else statement as: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3200" dirty="0">
              <a:solidFill>
                <a:schemeClr val="tx1"/>
              </a:solidFill>
            </a:endParaRP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if(Expression1)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{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variable = Expression2;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}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else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{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variable = Expression3;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9669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20FF-2467-4928-93A5-D05DB63E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Conditional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IN" b="1" dirty="0">
                <a:solidFill>
                  <a:schemeClr val="bg1"/>
                </a:solidFill>
              </a:rPr>
              <a:t>r Ternary Operator (?:)</a:t>
            </a:r>
            <a:r>
              <a:rPr lang="en-US" b="1" dirty="0">
                <a:solidFill>
                  <a:schemeClr val="bg1"/>
                </a:solidFill>
              </a:rPr>
              <a:t> operator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95CD2-C061-47E6-8AEC-55F70CB4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532" y="864107"/>
            <a:ext cx="8046720" cy="5446751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chemeClr val="tx1"/>
                </a:solidFill>
                <a:effectLst/>
              </a:rPr>
              <a:t>Since the Conditional Operator ‘?:’ takes three operands to work, hence they are also called </a:t>
            </a:r>
            <a:r>
              <a:rPr lang="en-IN" sz="2800" b="1" i="0" dirty="0">
                <a:solidFill>
                  <a:schemeClr val="tx1"/>
                </a:solidFill>
                <a:effectLst/>
              </a:rPr>
              <a:t>ternary operators</a:t>
            </a:r>
            <a:r>
              <a:rPr lang="en-IN" sz="2800" b="0" i="0" dirty="0">
                <a:solidFill>
                  <a:schemeClr val="tx1"/>
                </a:solidFill>
                <a:effectLst/>
              </a:rPr>
              <a:t>.</a:t>
            </a:r>
          </a:p>
          <a:p>
            <a:r>
              <a:rPr lang="en-IN" sz="2800" b="1" i="0" dirty="0">
                <a:solidFill>
                  <a:schemeClr val="tx1"/>
                </a:solidFill>
                <a:effectLst/>
              </a:rPr>
              <a:t>Working:</a:t>
            </a:r>
            <a:r>
              <a:rPr lang="en-IN" sz="2800" b="0" i="0" dirty="0">
                <a:solidFill>
                  <a:schemeClr val="tx1"/>
                </a:solidFill>
                <a:effectLst/>
              </a:rPr>
              <a:t> 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b="0" i="0" dirty="0">
                <a:solidFill>
                  <a:schemeClr val="tx1"/>
                </a:solidFill>
                <a:effectLst/>
              </a:rPr>
              <a:t>Here, </a:t>
            </a:r>
            <a:r>
              <a:rPr lang="en-IN" sz="2800" b="1" i="0" dirty="0">
                <a:solidFill>
                  <a:schemeClr val="tx1"/>
                </a:solidFill>
                <a:effectLst/>
              </a:rPr>
              <a:t>Expression1</a:t>
            </a:r>
            <a:r>
              <a:rPr lang="en-IN" sz="2800" b="0" i="0" dirty="0">
                <a:solidFill>
                  <a:schemeClr val="tx1"/>
                </a:solidFill>
                <a:effectLst/>
              </a:rPr>
              <a:t> is the condition to be evaluated. If the condition(</a:t>
            </a:r>
            <a:r>
              <a:rPr lang="en-IN" sz="2800" b="1" i="0" dirty="0">
                <a:solidFill>
                  <a:schemeClr val="tx1"/>
                </a:solidFill>
                <a:effectLst/>
              </a:rPr>
              <a:t>Expression1</a:t>
            </a:r>
            <a:r>
              <a:rPr lang="en-IN" sz="2800" b="0" i="0" dirty="0">
                <a:solidFill>
                  <a:schemeClr val="tx1"/>
                </a:solidFill>
                <a:effectLst/>
              </a:rPr>
              <a:t>) is True then </a:t>
            </a:r>
            <a:r>
              <a:rPr lang="en-IN" sz="2800" b="1" i="0" dirty="0">
                <a:solidFill>
                  <a:schemeClr val="tx1"/>
                </a:solidFill>
                <a:effectLst/>
              </a:rPr>
              <a:t>Expression2 </a:t>
            </a:r>
            <a:r>
              <a:rPr lang="en-IN" sz="2800" b="0" i="0" dirty="0">
                <a:solidFill>
                  <a:schemeClr val="tx1"/>
                </a:solidFill>
                <a:effectLst/>
              </a:rPr>
              <a:t>will be executed and the result will be returned. Otherwise, if the condition(</a:t>
            </a:r>
            <a:r>
              <a:rPr lang="en-IN" sz="2800" b="1" i="0" dirty="0">
                <a:solidFill>
                  <a:schemeClr val="tx1"/>
                </a:solidFill>
                <a:effectLst/>
              </a:rPr>
              <a:t>Expression1</a:t>
            </a:r>
            <a:r>
              <a:rPr lang="en-IN" sz="2800" b="0" i="0" dirty="0">
                <a:solidFill>
                  <a:schemeClr val="tx1"/>
                </a:solidFill>
                <a:effectLst/>
              </a:rPr>
              <a:t>) is false then </a:t>
            </a:r>
            <a:r>
              <a:rPr lang="en-IN" sz="2800" b="1" i="0" dirty="0">
                <a:solidFill>
                  <a:schemeClr val="tx1"/>
                </a:solidFill>
                <a:effectLst/>
              </a:rPr>
              <a:t>Expression3 </a:t>
            </a:r>
            <a:r>
              <a:rPr lang="en-IN" sz="2800" b="0" i="0" dirty="0">
                <a:solidFill>
                  <a:schemeClr val="tx1"/>
                </a:solidFill>
                <a:effectLst/>
              </a:rPr>
              <a:t>will be executed and the result will be returned.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condition ? </a:t>
            </a:r>
            <a:r>
              <a:rPr lang="en-US" sz="2800" b="1" dirty="0" err="1">
                <a:solidFill>
                  <a:schemeClr val="tx1"/>
                </a:solidFill>
              </a:rPr>
              <a:t>expression_if_true</a:t>
            </a:r>
            <a:r>
              <a:rPr lang="en-US" sz="2800" b="1" dirty="0">
                <a:solidFill>
                  <a:schemeClr val="tx1"/>
                </a:solidFill>
              </a:rPr>
              <a:t> : </a:t>
            </a:r>
            <a:r>
              <a:rPr lang="en-US" sz="2800" b="1" dirty="0" err="1">
                <a:solidFill>
                  <a:schemeClr val="tx1"/>
                </a:solidFill>
              </a:rPr>
              <a:t>xpression_if_false</a:t>
            </a:r>
            <a:r>
              <a:rPr lang="en-US" sz="2800" b="1" dirty="0">
                <a:solidFill>
                  <a:schemeClr val="tx1"/>
                </a:solidFill>
              </a:rPr>
              <a:t>;</a:t>
            </a: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9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A7E8-A534-49CE-B468-9352FA3F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F0D32E-0552-4665-A354-FC5A6DA616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74332" y="1298078"/>
            <a:ext cx="8164749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// C program to find largest among two numbers using ternary operator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#include &lt;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stdio.h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&gt;</a:t>
            </a:r>
          </a:p>
          <a:p>
            <a:pPr marL="0" lvl="1" indent="0">
              <a:lnSpc>
                <a:spcPct val="100000"/>
              </a:lnSpc>
              <a:buClrTx/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 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main()</a:t>
            </a:r>
          </a:p>
          <a:p>
            <a:pPr marL="0" lvl="1" indent="0">
              <a:lnSpc>
                <a:spcPct val="100000"/>
              </a:lnSpc>
              <a:buClrTx/>
              <a:buNone/>
            </a:pPr>
            <a:r>
              <a:rPr lang="en-US" altLang="en-US" sz="2600" dirty="0">
                <a:latin typeface="+mn-lt"/>
              </a:rPr>
              <a:t>{</a:t>
            </a:r>
          </a:p>
          <a:p>
            <a:pPr marL="0" lvl="1" indent="0">
              <a:lnSpc>
                <a:spcPct val="100000"/>
              </a:lnSpc>
              <a:buClrTx/>
              <a:buNone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int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m = 5, n = 4</a:t>
            </a:r>
            <a:r>
              <a:rPr lang="en-US" altLang="en-US" sz="2600" dirty="0">
                <a:latin typeface="+mn-lt"/>
              </a:rPr>
              <a:t>;</a:t>
            </a:r>
          </a:p>
          <a:p>
            <a:pPr marL="0" lvl="1" indent="0">
              <a:lnSpc>
                <a:spcPct val="100000"/>
              </a:lnSpc>
              <a:buClrTx/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(m &gt; n)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?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printf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("m is greater than n that is %d&gt;%d”, m, n)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  <a:p>
            <a:pPr marL="0" lvl="1" indent="0">
              <a:lnSpc>
                <a:spcPct val="100000"/>
              </a:lnSpc>
              <a:buClrTx/>
              <a:buNone/>
            </a:pPr>
            <a:r>
              <a:rPr lang="en-US" altLang="en-US" sz="2600" dirty="0">
                <a:latin typeface="+mn-lt"/>
              </a:rPr>
              <a:t>                  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printf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("n is greater than m that is %d&gt;%d”, n, m);</a:t>
            </a:r>
          </a:p>
          <a:p>
            <a:pPr marL="0" lvl="1" indent="0">
              <a:lnSpc>
                <a:spcPct val="100000"/>
              </a:lnSpc>
              <a:buClrTx/>
              <a:buNone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return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4609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E19C-EF2C-4488-A6E5-6F3DF3CF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u="none" strike="noStrike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Looping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52EE-8259-4F91-B346-A38E029C6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111" y="464234"/>
            <a:ext cx="8693834" cy="5520514"/>
          </a:xfrm>
        </p:spPr>
        <p:txBody>
          <a:bodyPr>
            <a:normAutofit fontScale="25000" lnSpcReduction="20000"/>
          </a:bodyPr>
          <a:lstStyle/>
          <a:p>
            <a:endParaRPr lang="en-IN" sz="24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80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112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112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112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200" dirty="0">
                <a:solidFill>
                  <a:srgbClr val="000000"/>
                </a:solidFill>
              </a:rPr>
              <a:t>Loops are the technique </a:t>
            </a:r>
            <a:r>
              <a:rPr lang="en-IN" sz="11200" dirty="0">
                <a:solidFill>
                  <a:srgbClr val="FF0000"/>
                </a:solidFill>
              </a:rPr>
              <a:t>to repeat set of statements until given condition is true</a:t>
            </a:r>
            <a:r>
              <a:rPr lang="en-IN" sz="11200" dirty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96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11200" b="0" i="0" dirty="0">
                <a:solidFill>
                  <a:srgbClr val="222222"/>
                </a:solidFill>
                <a:effectLst/>
              </a:rPr>
              <a:t>Depending upon the position of a control statement in a program, looping in C is classified into two types: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9600" b="0" i="0" dirty="0">
              <a:solidFill>
                <a:srgbClr val="222222"/>
              </a:solidFill>
              <a:effectLst/>
            </a:endParaRP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200" b="0" i="0" dirty="0">
                <a:solidFill>
                  <a:srgbClr val="222222"/>
                </a:solidFill>
                <a:effectLst/>
              </a:rPr>
              <a:t>1. Entry controlled loop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200" b="0" i="0" dirty="0">
                <a:solidFill>
                  <a:srgbClr val="222222"/>
                </a:solidFill>
                <a:effectLst/>
              </a:rPr>
              <a:t>2. Exit controlled loop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N" sz="11200" dirty="0"/>
            </a:br>
            <a:endParaRPr lang="en-IN" sz="11200" dirty="0">
              <a:solidFill>
                <a:srgbClr val="000000"/>
              </a:solidFill>
            </a:endParaRP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4400" dirty="0">
              <a:solidFill>
                <a:srgbClr val="000000"/>
              </a:solidFill>
            </a:endParaRPr>
          </a:p>
          <a:p>
            <a:endParaRPr lang="en-IN" sz="32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4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E4EF-7C1D-43B0-A3D0-35272FD2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</a:rPr>
              <a:t>Entry controlled and </a:t>
            </a:r>
            <a:br>
              <a:rPr lang="en-IN" b="1" i="0" dirty="0">
                <a:solidFill>
                  <a:schemeClr val="bg1"/>
                </a:solidFill>
                <a:effectLst/>
              </a:rPr>
            </a:br>
            <a:r>
              <a:rPr lang="en-IN" b="1" i="0" dirty="0">
                <a:solidFill>
                  <a:schemeClr val="bg1"/>
                </a:solidFill>
                <a:effectLst/>
              </a:rPr>
              <a:t>Exit controlled loops</a:t>
            </a:r>
            <a:br>
              <a:rPr lang="en-IN" b="1" i="0" dirty="0">
                <a:solidFill>
                  <a:schemeClr val="bg1"/>
                </a:solidFill>
                <a:effectLst/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DE01-3EFC-4BD3-A740-4BAD23A3A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193" y="801858"/>
            <a:ext cx="8088923" cy="5345193"/>
          </a:xfrm>
        </p:spPr>
        <p:txBody>
          <a:bodyPr>
            <a:normAutofit lnSpcReduction="10000"/>
          </a:bodyPr>
          <a:lstStyle/>
          <a:p>
            <a:r>
              <a:rPr lang="en-IN" sz="2400" b="1" spc="-60" dirty="0">
                <a:solidFill>
                  <a:schemeClr val="tx1"/>
                </a:solidFill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Entry Control Loop</a:t>
            </a:r>
            <a:r>
              <a:rPr lang="en-IN" sz="2400" b="1" spc="-60" dirty="0">
                <a:solidFill>
                  <a:schemeClr val="tx1"/>
                </a:solidFill>
                <a:ea typeface="+mj-ea"/>
                <a:cs typeface="+mj-cs"/>
              </a:rPr>
              <a:t> </a:t>
            </a:r>
            <a:r>
              <a:rPr lang="en-IN" sz="2400" spc="-60" dirty="0">
                <a:solidFill>
                  <a:schemeClr val="tx1"/>
                </a:solidFill>
                <a:ea typeface="+mj-ea"/>
                <a:cs typeface="+mj-cs"/>
              </a:rPr>
              <a:t>the test condition is checked first and if that condition is true then the block of the statement will be executed.</a:t>
            </a:r>
          </a:p>
          <a:p>
            <a:r>
              <a:rPr lang="en-IN" sz="2400" b="1" u="sng" spc="-60" dirty="0">
                <a:solidFill>
                  <a:schemeClr val="tx1"/>
                </a:solidFill>
                <a:ea typeface="+mj-ea"/>
                <a:cs typeface="+mj-cs"/>
              </a:rPr>
              <a:t>Exit control loop </a:t>
            </a:r>
            <a:r>
              <a:rPr lang="en-IN" sz="2400" spc="-60" dirty="0">
                <a:solidFill>
                  <a:schemeClr val="tx1"/>
                </a:solidFill>
                <a:ea typeface="+mj-ea"/>
                <a:cs typeface="+mj-cs"/>
              </a:rPr>
              <a:t>first executes the body of the loop and checks condition at last.</a:t>
            </a:r>
          </a:p>
          <a:p>
            <a:pPr algn="l"/>
            <a:r>
              <a:rPr lang="en-IN" sz="2400" spc="-60" dirty="0">
                <a:solidFill>
                  <a:schemeClr val="tx1"/>
                </a:solidFill>
                <a:ea typeface="+mj-ea"/>
                <a:cs typeface="+mj-cs"/>
              </a:rPr>
              <a:t>The c programming language has three types of loops –</a:t>
            </a:r>
          </a:p>
          <a:p>
            <a:pPr marL="0" indent="0" algn="l">
              <a:buNone/>
            </a:pPr>
            <a:endParaRPr lang="en-IN" sz="2400" spc="-60" dirty="0">
              <a:solidFill>
                <a:schemeClr val="tx1"/>
              </a:solidFill>
              <a:ea typeface="+mj-ea"/>
              <a:cs typeface="+mj-cs"/>
            </a:endParaRPr>
          </a:p>
          <a:p>
            <a:pPr lvl="2">
              <a:buFont typeface="+mj-lt"/>
              <a:buAutoNum type="arabicPeriod"/>
            </a:pPr>
            <a:r>
              <a:rPr lang="en-IN" sz="2400" spc="-60" dirty="0">
                <a:solidFill>
                  <a:schemeClr val="tx1"/>
                </a:solidFill>
                <a:ea typeface="+mj-ea"/>
                <a:cs typeface="+mj-cs"/>
              </a:rPr>
              <a:t>while loop,</a:t>
            </a:r>
          </a:p>
          <a:p>
            <a:pPr lvl="2">
              <a:buFont typeface="+mj-lt"/>
              <a:buAutoNum type="arabicPeriod"/>
            </a:pPr>
            <a:r>
              <a:rPr lang="en-IN" sz="2400" spc="-60" dirty="0">
                <a:solidFill>
                  <a:schemeClr val="tx1"/>
                </a:solidFill>
                <a:ea typeface="+mj-ea"/>
                <a:cs typeface="+mj-cs"/>
              </a:rPr>
              <a:t>do-while loop</a:t>
            </a:r>
          </a:p>
          <a:p>
            <a:pPr lvl="2">
              <a:buFont typeface="+mj-lt"/>
              <a:buAutoNum type="arabicPeriod"/>
            </a:pPr>
            <a:r>
              <a:rPr lang="en-IN" sz="2400" spc="-60" dirty="0">
                <a:solidFill>
                  <a:schemeClr val="tx1"/>
                </a:solidFill>
                <a:ea typeface="+mj-ea"/>
                <a:cs typeface="+mj-cs"/>
              </a:rPr>
              <a:t>for loop</a:t>
            </a:r>
          </a:p>
          <a:p>
            <a:pPr marL="960120" lvl="2" indent="0">
              <a:buNone/>
            </a:pPr>
            <a:endParaRPr lang="en-IN" sz="2400" spc="-60" dirty="0">
              <a:solidFill>
                <a:schemeClr val="tx1"/>
              </a:solidFill>
              <a:ea typeface="+mj-ea"/>
              <a:cs typeface="+mj-cs"/>
            </a:endParaRPr>
          </a:p>
          <a:p>
            <a:pPr algn="l"/>
            <a:r>
              <a:rPr lang="en-IN" sz="2400" spc="-60" dirty="0">
                <a:solidFill>
                  <a:schemeClr val="tx1"/>
                </a:solidFill>
                <a:ea typeface="+mj-ea"/>
                <a:cs typeface="+mj-cs"/>
              </a:rPr>
              <a:t>These loops controlled either at the Entry level or at the Exit level </a:t>
            </a:r>
          </a:p>
          <a:p>
            <a:pPr marL="0" indent="0">
              <a:buNone/>
            </a:pPr>
            <a:br>
              <a:rPr lang="en-IN" sz="2400" spc="-60" dirty="0">
                <a:solidFill>
                  <a:schemeClr val="tx1"/>
                </a:solidFill>
                <a:ea typeface="+mj-ea"/>
                <a:cs typeface="+mj-cs"/>
              </a:rPr>
            </a:br>
            <a:endParaRPr lang="en-IN" sz="2400" spc="-6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1002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A99E-20C6-445A-B21F-772B85B3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Differences</a:t>
            </a:r>
            <a:endParaRPr lang="en-IN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45A656-1845-4EEB-BB4F-7D5CE2FD5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533406"/>
              </p:ext>
            </p:extLst>
          </p:nvPr>
        </p:nvGraphicFramePr>
        <p:xfrm>
          <a:off x="3704126" y="599607"/>
          <a:ext cx="7831382" cy="5711251"/>
        </p:xfrm>
        <a:graphic>
          <a:graphicData uri="http://schemas.openxmlformats.org/drawingml/2006/table">
            <a:tbl>
              <a:tblPr firstRow="1" firstCol="1" bandRow="1"/>
              <a:tblGrid>
                <a:gridCol w="3512600">
                  <a:extLst>
                    <a:ext uri="{9D8B030D-6E8A-4147-A177-3AD203B41FA5}">
                      <a16:colId xmlns:a16="http://schemas.microsoft.com/office/drawing/2014/main" val="1039354774"/>
                    </a:ext>
                  </a:extLst>
                </a:gridCol>
                <a:gridCol w="4318782">
                  <a:extLst>
                    <a:ext uri="{9D8B030D-6E8A-4147-A177-3AD203B41FA5}">
                      <a16:colId xmlns:a16="http://schemas.microsoft.com/office/drawing/2014/main" val="3777281771"/>
                    </a:ext>
                  </a:extLst>
                </a:gridCol>
              </a:tblGrid>
              <a:tr h="5942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Entry Control Loop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Exit Control Loop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794247"/>
                  </a:ext>
                </a:extLst>
              </a:tr>
              <a:tr h="1845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Entry control loop checks condition first and then</a:t>
                      </a:r>
                      <a:b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body of the loop will be executed.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exit control loop first executes the body of the loop and</a:t>
                      </a:r>
                      <a:b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checks condition at last.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84111"/>
                  </a:ext>
                </a:extLst>
              </a:tr>
              <a:tr h="1346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body of the loop may or may not be executed at all.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body of the loop will be executed at least once because the condition is checked at last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287194"/>
                  </a:ext>
                </a:extLst>
              </a:tr>
              <a:tr h="19248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for, while 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are an example of an entry control loop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Do…while 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 an example of an exit control loop.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24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307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7653-BE65-407A-A883-FA8AE1BA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for loop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023C-5904-4819-A0B9-EB26FD71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068" y="1053941"/>
            <a:ext cx="7772401" cy="46710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</a:rPr>
              <a:t>The </a:t>
            </a:r>
            <a:r>
              <a:rPr lang="en-IN" sz="2800" b="1" dirty="0">
                <a:solidFill>
                  <a:schemeClr val="tx1"/>
                </a:solidFill>
              </a:rPr>
              <a:t>initial value </a:t>
            </a:r>
            <a:r>
              <a:rPr lang="en-IN" sz="2800" dirty="0">
                <a:solidFill>
                  <a:schemeClr val="tx1"/>
                </a:solidFill>
              </a:rPr>
              <a:t>of the for loop is </a:t>
            </a:r>
            <a:r>
              <a:rPr lang="en-IN" sz="2800" dirty="0">
                <a:solidFill>
                  <a:srgbClr val="FF0000"/>
                </a:solidFill>
              </a:rPr>
              <a:t>performed only once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</a:rPr>
              <a:t>The condition that tests and compares the counter to a fixed value after each iteration, </a:t>
            </a:r>
            <a:r>
              <a:rPr lang="en-IN" sz="2800" dirty="0">
                <a:solidFill>
                  <a:srgbClr val="FF0000"/>
                </a:solidFill>
              </a:rPr>
              <a:t>stopping the for loop when false is returned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</a:rPr>
              <a:t>The increment/decrement increases (or decreases) the counter by a set value.</a:t>
            </a:r>
          </a:p>
        </p:txBody>
      </p:sp>
    </p:spTree>
    <p:extLst>
      <p:ext uri="{BB962C8B-B14F-4D97-AF65-F5344CB8AC3E}">
        <p14:creationId xmlns:p14="http://schemas.microsoft.com/office/powerpoint/2010/main" val="32352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7653-BE65-407A-A883-FA8AE1BA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for loop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023C-5904-4819-A0B9-EB26FD71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3" y="1008994"/>
            <a:ext cx="8422157" cy="48873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800" dirty="0">
                <a:solidFill>
                  <a:schemeClr val="tx1"/>
                </a:solidFill>
              </a:rPr>
              <a:t>A for loop is a </a:t>
            </a:r>
            <a:r>
              <a:rPr lang="en-IN" sz="2800" dirty="0">
                <a:solidFill>
                  <a:srgbClr val="FF0000"/>
                </a:solidFill>
              </a:rPr>
              <a:t>more efficient </a:t>
            </a:r>
            <a:r>
              <a:rPr lang="en-IN" sz="2800" dirty="0">
                <a:solidFill>
                  <a:schemeClr val="tx1"/>
                </a:solidFill>
              </a:rPr>
              <a:t>loop structure in 'C' programming.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800" b="1" dirty="0">
                <a:solidFill>
                  <a:schemeClr val="tx1"/>
                </a:solidFill>
              </a:rPr>
              <a:t>Syntax: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800" dirty="0">
              <a:solidFill>
                <a:srgbClr val="0070C0"/>
              </a:solidFill>
            </a:endParaRP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rgbClr val="0070C0"/>
                </a:solidFill>
              </a:rPr>
              <a:t>for (initial value; condition; increment or decrement ) 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rgbClr val="0070C0"/>
                </a:solidFill>
              </a:rPr>
              <a:t>{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rgbClr val="0070C0"/>
                </a:solidFill>
              </a:rPr>
              <a:t> // statements;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rgbClr val="0070C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28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A111-D94E-40B4-8C5A-BDAA9A09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If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C1501-7FE5-4539-A9C9-3B4819E0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3211" y="831741"/>
            <a:ext cx="8054108" cy="5185374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1200" dirty="0">
                <a:solidFill>
                  <a:srgbClr val="FF0000"/>
                </a:solidFill>
              </a:rPr>
              <a:t>If</a:t>
            </a:r>
            <a:r>
              <a:rPr lang="en-IN" sz="11200" dirty="0">
                <a:solidFill>
                  <a:schemeClr val="tx1"/>
                </a:solidFill>
              </a:rPr>
              <a:t> statement is the simplest </a:t>
            </a:r>
            <a:r>
              <a:rPr lang="en-IN" sz="11200" b="1" dirty="0">
                <a:solidFill>
                  <a:schemeClr val="tx1"/>
                </a:solidFill>
              </a:rPr>
              <a:t>decision-making statement.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11200" dirty="0">
                <a:solidFill>
                  <a:schemeClr val="tx1"/>
                </a:solidFill>
              </a:rPr>
              <a:t>It is used to decide whether a certain statement or block of statements will be executed, </a:t>
            </a:r>
            <a:r>
              <a:rPr lang="en-IN" sz="11200" b="1" dirty="0">
                <a:solidFill>
                  <a:schemeClr val="tx1"/>
                </a:solidFill>
              </a:rPr>
              <a:t>if a certain condition is true then a block of statement is executed otherwise not.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661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8F77-D196-4778-AEBB-91ECD1BF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5D60-6556-41CB-9C02-3AE968CF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97" y="374754"/>
            <a:ext cx="8159261" cy="599606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b="1" u="sng" dirty="0">
                <a:solidFill>
                  <a:schemeClr val="tx1"/>
                </a:solidFill>
              </a:rPr>
              <a:t>Print the numbers from 1 to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int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for(x=1; x&lt;=10; x++)	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	</a:t>
            </a: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("%d\n", x);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76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2CDE-6F48-46F4-9480-508EAA5B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while loop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C00E-81F3-40EC-B133-17800D01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8449" y="407963"/>
            <a:ext cx="8520632" cy="6091311"/>
          </a:xfrm>
        </p:spPr>
        <p:txBody>
          <a:bodyPr>
            <a:normAutofit/>
          </a:bodyPr>
          <a:lstStyle/>
          <a:p>
            <a:r>
              <a:rPr lang="en-IN" sz="2600" dirty="0">
                <a:solidFill>
                  <a:schemeClr val="tx1"/>
                </a:solidFill>
              </a:rPr>
              <a:t>A while loop is the most </a:t>
            </a:r>
            <a:r>
              <a:rPr lang="en-IN" sz="2600" dirty="0">
                <a:solidFill>
                  <a:srgbClr val="FF0000"/>
                </a:solidFill>
              </a:rPr>
              <a:t>straightforward looping structure</a:t>
            </a:r>
            <a:r>
              <a:rPr lang="en-IN" sz="2600" dirty="0">
                <a:solidFill>
                  <a:schemeClr val="tx1"/>
                </a:solidFill>
              </a:rPr>
              <a:t>. It is an </a:t>
            </a:r>
            <a:r>
              <a:rPr lang="en-IN" sz="2600" b="1" dirty="0">
                <a:solidFill>
                  <a:schemeClr val="tx1"/>
                </a:solidFill>
              </a:rPr>
              <a:t>entry-controlled loop</a:t>
            </a:r>
            <a:r>
              <a:rPr lang="en-IN" sz="2600" dirty="0">
                <a:solidFill>
                  <a:schemeClr val="tx1"/>
                </a:solidFill>
              </a:rPr>
              <a:t>. </a:t>
            </a:r>
          </a:p>
          <a:p>
            <a:r>
              <a:rPr lang="en-IN" sz="2600" b="1" dirty="0">
                <a:solidFill>
                  <a:schemeClr val="tx1"/>
                </a:solidFill>
              </a:rPr>
              <a:t>Syntax :</a:t>
            </a:r>
          </a:p>
          <a:p>
            <a:pPr marL="0" indent="0">
              <a:buNone/>
            </a:pPr>
            <a:endParaRPr lang="en-IN" sz="1100" dirty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while (condition)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{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             //statements;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}</a:t>
            </a:r>
          </a:p>
          <a:p>
            <a:pPr algn="l"/>
            <a:r>
              <a:rPr lang="en-IN" sz="2600" dirty="0">
                <a:solidFill>
                  <a:schemeClr val="tx1"/>
                </a:solidFill>
              </a:rPr>
              <a:t>In while loop, a condition is evaluated before processing a body of the loop. </a:t>
            </a:r>
          </a:p>
          <a:p>
            <a:pPr marL="502920" lvl="1" indent="0">
              <a:buNone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19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5080-AB8C-4F3B-834C-B6346916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while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4039-3792-476F-865F-9332BA142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tx1"/>
                </a:solidFill>
              </a:rPr>
              <a:t>If a condition is true then and only then the body of a loop is executed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</a:p>
          <a:p>
            <a:r>
              <a:rPr lang="en-IN" sz="2800" dirty="0">
                <a:solidFill>
                  <a:schemeClr val="tx1"/>
                </a:solidFill>
              </a:rPr>
              <a:t>After the body of a loop is executed then control again goes back at the beginning, and the condition is checked if it is true, the same process is executed until the condition becomes false. </a:t>
            </a:r>
          </a:p>
          <a:p>
            <a:r>
              <a:rPr lang="en-IN" sz="2800" dirty="0">
                <a:solidFill>
                  <a:schemeClr val="tx1"/>
                </a:solidFill>
              </a:rPr>
              <a:t>Once the </a:t>
            </a:r>
            <a:r>
              <a:rPr lang="en-IN" sz="2800" b="1" dirty="0">
                <a:solidFill>
                  <a:schemeClr val="tx1"/>
                </a:solidFill>
              </a:rPr>
              <a:t>condition becomes false, the control goes out of the loop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338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9C54-BD69-46C2-A24A-7AFB4625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while loop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1AEB-A3F0-4F16-A8C2-FB69CF4C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068" y="864107"/>
            <a:ext cx="7895371" cy="542633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0" dirty="0">
                <a:solidFill>
                  <a:srgbClr val="222222"/>
                </a:solidFill>
                <a:effectLst/>
              </a:rPr>
              <a:t>After exiting the loop, the control goes to the statements which are immediately after the loop.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0" dirty="0">
                <a:solidFill>
                  <a:srgbClr val="222222"/>
                </a:solidFill>
                <a:effectLst/>
              </a:rPr>
              <a:t>The body of a loop can contain more than one statement. If it contains only one statement, then the curly braces are not compulsory.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0" dirty="0">
                <a:solidFill>
                  <a:srgbClr val="222222"/>
                </a:solidFill>
                <a:effectLst/>
              </a:rPr>
              <a:t> It is a good practice though to use the curly braces even we have a single statement in the body.</a:t>
            </a:r>
            <a:endParaRPr lang="en-IN" sz="2800" dirty="0">
              <a:solidFill>
                <a:srgbClr val="22222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0" dirty="0">
                <a:solidFill>
                  <a:srgbClr val="222222"/>
                </a:solidFill>
                <a:effectLst/>
              </a:rPr>
              <a:t>In while loop, </a:t>
            </a:r>
            <a:r>
              <a:rPr lang="en-IN" sz="2800" b="1" i="0" dirty="0">
                <a:solidFill>
                  <a:srgbClr val="222222"/>
                </a:solidFill>
                <a:effectLst/>
              </a:rPr>
              <a:t>if the condition is not true, then the body of a loop will not be executed, not even once.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521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3AC2-6973-4557-8716-49BD3E55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CDC1-492E-4580-97C4-573FE0C2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2178" y="576775"/>
            <a:ext cx="8412480" cy="5760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800" b="1" u="sng" dirty="0">
                <a:solidFill>
                  <a:schemeClr val="tx1"/>
                </a:solidFill>
              </a:rPr>
              <a:t>Print series of numbers from 1 to 10 using a while loop</a:t>
            </a:r>
          </a:p>
          <a:p>
            <a:pPr marL="0" indent="0">
              <a:spcBef>
                <a:spcPts val="0"/>
              </a:spcBef>
              <a:buNone/>
            </a:pPr>
            <a:endParaRPr lang="en-IN" sz="2800" b="1" u="sng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#include&lt;stdio.h&gt;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{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int </a:t>
            </a:r>
            <a:r>
              <a:rPr lang="en-IN" sz="2800" dirty="0" err="1">
                <a:solidFill>
                  <a:schemeClr val="tx1"/>
                </a:solidFill>
              </a:rPr>
              <a:t>num</a:t>
            </a:r>
            <a:r>
              <a:rPr lang="en-IN" sz="2800" dirty="0">
                <a:solidFill>
                  <a:schemeClr val="tx1"/>
                </a:solidFill>
              </a:rPr>
              <a:t>=1;	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while(</a:t>
            </a:r>
            <a:r>
              <a:rPr lang="en-IN" sz="2800" dirty="0" err="1">
                <a:solidFill>
                  <a:schemeClr val="tx1"/>
                </a:solidFill>
              </a:rPr>
              <a:t>num</a:t>
            </a:r>
            <a:r>
              <a:rPr lang="en-IN" sz="2800" dirty="0">
                <a:solidFill>
                  <a:schemeClr val="tx1"/>
                </a:solidFill>
              </a:rPr>
              <a:t>&lt;=10)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    </a:t>
            </a: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("%d\n",</a:t>
            </a:r>
            <a:r>
              <a:rPr lang="en-IN" sz="2800" dirty="0" err="1">
                <a:solidFill>
                  <a:schemeClr val="tx1"/>
                </a:solidFill>
              </a:rPr>
              <a:t>num</a:t>
            </a:r>
            <a:r>
              <a:rPr lang="en-IN" sz="2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    </a:t>
            </a:r>
            <a:r>
              <a:rPr lang="en-IN" sz="2800" dirty="0" err="1">
                <a:solidFill>
                  <a:schemeClr val="tx1"/>
                </a:solidFill>
              </a:rPr>
              <a:t>num</a:t>
            </a:r>
            <a:r>
              <a:rPr lang="en-IN" sz="2800" dirty="0">
                <a:solidFill>
                  <a:schemeClr val="tx1"/>
                </a:solidFill>
              </a:rPr>
              <a:t>++;	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1866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8D53-7EDD-44CF-99B3-454CDC07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while loop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12A9-DC97-4757-8F06-D940CC379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317" y="788277"/>
            <a:ext cx="7472855" cy="4936744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A do...while loop in C is </a:t>
            </a:r>
            <a:r>
              <a:rPr lang="en-IN" sz="2800" b="1" dirty="0">
                <a:solidFill>
                  <a:schemeClr val="tx1"/>
                </a:solidFill>
              </a:rPr>
              <a:t>similar to the while loop except that the condition is always executed after the body of a loop</a:t>
            </a:r>
            <a:r>
              <a:rPr lang="en-IN" sz="2800" dirty="0">
                <a:solidFill>
                  <a:schemeClr val="tx1"/>
                </a:solidFill>
              </a:rPr>
              <a:t>. It is also called an </a:t>
            </a:r>
            <a:r>
              <a:rPr lang="en-IN" sz="2800" dirty="0">
                <a:solidFill>
                  <a:srgbClr val="FF0000"/>
                </a:solidFill>
              </a:rPr>
              <a:t>exit-controlled loop.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b="1" dirty="0">
                <a:solidFill>
                  <a:schemeClr val="tx1"/>
                </a:solidFill>
              </a:rPr>
              <a:t>Syntax: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rgbClr val="0070C0"/>
                </a:solidFill>
              </a:rPr>
              <a:t>do 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rgbClr val="0070C0"/>
                </a:solidFill>
              </a:rPr>
              <a:t>{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rgbClr val="0070C0"/>
                </a:solidFill>
              </a:rPr>
              <a:t> //statements;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rgbClr val="0070C0"/>
                </a:solidFill>
              </a:rPr>
              <a:t>} while (expression);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88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BA80-44D9-469D-843C-2F4883AA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do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13E8-A742-484E-8222-635A2899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In the do-while loop</a:t>
            </a:r>
            <a:r>
              <a:rPr lang="en-IN" sz="2800" b="1" dirty="0">
                <a:solidFill>
                  <a:schemeClr val="tx1"/>
                </a:solidFill>
              </a:rPr>
              <a:t>, the body of a loop is always executed at least once</a:t>
            </a:r>
            <a:r>
              <a:rPr lang="en-IN" sz="2800" dirty="0">
                <a:solidFill>
                  <a:schemeClr val="tx1"/>
                </a:solidFill>
              </a:rPr>
              <a:t>. After the body is executed, then it checks the condition.</a:t>
            </a:r>
          </a:p>
          <a:p>
            <a:r>
              <a:rPr lang="en-IN" sz="2800" dirty="0">
                <a:solidFill>
                  <a:schemeClr val="tx1"/>
                </a:solidFill>
              </a:rPr>
              <a:t> If the condition is true, then it will again execute the body of a loop otherwise control is transferred out of the loop</a:t>
            </a:r>
          </a:p>
        </p:txBody>
      </p:sp>
    </p:spTree>
    <p:extLst>
      <p:ext uri="{BB962C8B-B14F-4D97-AF65-F5344CB8AC3E}">
        <p14:creationId xmlns:p14="http://schemas.microsoft.com/office/powerpoint/2010/main" val="1793896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6BA1-5414-40C8-AFCF-9396B4CA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5F1F-4A9F-46E6-8643-3EDD86EFF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855" y="394139"/>
            <a:ext cx="7204473" cy="608549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800" b="1" i="0" u="sng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Print a table of number 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int </a:t>
            </a:r>
            <a:r>
              <a:rPr lang="en-IN" sz="2800" dirty="0" err="1">
                <a:solidFill>
                  <a:schemeClr val="tx1"/>
                </a:solidFill>
              </a:rPr>
              <a:t>num</a:t>
            </a:r>
            <a:r>
              <a:rPr lang="en-IN" sz="2800" dirty="0">
                <a:solidFill>
                  <a:schemeClr val="tx1"/>
                </a:solidFill>
              </a:rPr>
              <a:t>=1;	       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do	                   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	</a:t>
            </a: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("%d\n",2*</a:t>
            </a:r>
            <a:r>
              <a:rPr lang="en-IN" sz="2800" dirty="0" err="1">
                <a:solidFill>
                  <a:schemeClr val="tx1"/>
                </a:solidFill>
              </a:rPr>
              <a:t>num</a:t>
            </a:r>
            <a:r>
              <a:rPr lang="en-IN" sz="2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	</a:t>
            </a:r>
            <a:r>
              <a:rPr lang="en-IN" sz="2800" dirty="0" err="1">
                <a:solidFill>
                  <a:schemeClr val="tx1"/>
                </a:solidFill>
              </a:rPr>
              <a:t>num</a:t>
            </a:r>
            <a:r>
              <a:rPr lang="en-IN" sz="2800" dirty="0">
                <a:solidFill>
                  <a:schemeClr val="tx1"/>
                </a:solidFill>
              </a:rPr>
              <a:t>++ ;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}while(</a:t>
            </a:r>
            <a:r>
              <a:rPr lang="en-IN" sz="2800" dirty="0" err="1">
                <a:solidFill>
                  <a:schemeClr val="tx1"/>
                </a:solidFill>
              </a:rPr>
              <a:t>num</a:t>
            </a:r>
            <a:r>
              <a:rPr lang="en-IN" sz="2800" dirty="0">
                <a:solidFill>
                  <a:schemeClr val="tx1"/>
                </a:solidFill>
              </a:rPr>
              <a:t>&lt;=10);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	return 0;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53EFF-8F98-A568-CC91-1F769265145E}"/>
              </a:ext>
            </a:extLst>
          </p:cNvPr>
          <p:cNvSpPr txBox="1"/>
          <p:nvPr/>
        </p:nvSpPr>
        <p:spPr>
          <a:xfrm>
            <a:off x="10707328" y="1720840"/>
            <a:ext cx="106188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u="sng" dirty="0"/>
              <a:t>Output:</a:t>
            </a:r>
          </a:p>
          <a:p>
            <a:r>
              <a:rPr lang="en-IN" dirty="0"/>
              <a:t>2</a:t>
            </a:r>
          </a:p>
          <a:p>
            <a:r>
              <a:rPr lang="en-IN" dirty="0"/>
              <a:t>4</a:t>
            </a:r>
          </a:p>
          <a:p>
            <a:r>
              <a:rPr lang="en-IN" dirty="0"/>
              <a:t>6</a:t>
            </a:r>
          </a:p>
          <a:p>
            <a:r>
              <a:rPr lang="en-IN" dirty="0"/>
              <a:t>8</a:t>
            </a:r>
          </a:p>
          <a:p>
            <a:r>
              <a:rPr lang="en-IN" dirty="0"/>
              <a:t>10</a:t>
            </a:r>
          </a:p>
          <a:p>
            <a:r>
              <a:rPr lang="en-IN" dirty="0"/>
              <a:t>12</a:t>
            </a:r>
          </a:p>
          <a:p>
            <a:r>
              <a:rPr lang="en-IN" dirty="0"/>
              <a:t>14</a:t>
            </a:r>
          </a:p>
          <a:p>
            <a:r>
              <a:rPr lang="en-IN" dirty="0"/>
              <a:t>16</a:t>
            </a:r>
          </a:p>
          <a:p>
            <a:r>
              <a:rPr lang="en-IN" dirty="0"/>
              <a:t>18</a:t>
            </a:r>
          </a:p>
          <a:p>
            <a:r>
              <a:rPr lang="en-IN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106338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A053-5575-43A8-BE9D-1A68D8B7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</a:t>
            </a:r>
            <a:r>
              <a:rPr lang="en-IN" b="1" i="0" u="none" strike="noStrike" baseline="0" dirty="0">
                <a:solidFill>
                  <a:schemeClr val="bg1"/>
                </a:solidFill>
              </a:rPr>
              <a:t>oncept of</a:t>
            </a:r>
            <a:br>
              <a:rPr lang="en-IN" b="1" i="0" u="none" strike="noStrike" baseline="0" dirty="0">
                <a:solidFill>
                  <a:schemeClr val="bg1"/>
                </a:solidFill>
              </a:rPr>
            </a:br>
            <a:r>
              <a:rPr lang="en-IN" b="1" i="0" u="none" strike="noStrike" baseline="0" dirty="0">
                <a:solidFill>
                  <a:schemeClr val="bg1"/>
                </a:solidFill>
              </a:rPr>
              <a:t>jump</a:t>
            </a:r>
            <a:endParaRPr lang="en-IN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2D63-8AE7-4390-BC25-9B8A9381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057" y="299803"/>
            <a:ext cx="8018585" cy="64157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8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000" b="1" dirty="0">
                <a:solidFill>
                  <a:schemeClr val="tx1"/>
                </a:solidFill>
                <a:effectLst/>
              </a:rPr>
              <a:t>Jump statements </a:t>
            </a:r>
            <a:r>
              <a:rPr lang="en-IN" sz="3000" dirty="0">
                <a:solidFill>
                  <a:schemeClr val="tx1"/>
                </a:solidFill>
                <a:effectLst/>
              </a:rPr>
              <a:t>alter the normal execution path of a program.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000" dirty="0">
                <a:solidFill>
                  <a:schemeClr val="tx1"/>
                </a:solidFill>
                <a:effectLst/>
              </a:rPr>
              <a:t>Jump statements are used </a:t>
            </a:r>
            <a:r>
              <a:rPr lang="en-IN" sz="3000" dirty="0">
                <a:solidFill>
                  <a:srgbClr val="FF0000"/>
                </a:solidFill>
                <a:effectLst/>
              </a:rPr>
              <a:t>when we want to skip some statements inside loop or terminate the loop immediately when some condition becomes true.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000" b="0" i="0" dirty="0">
                <a:solidFill>
                  <a:schemeClr val="tx1"/>
                </a:solidFill>
                <a:effectLst/>
              </a:rPr>
              <a:t> T</a:t>
            </a:r>
            <a:r>
              <a:rPr lang="en-IN" sz="3000" dirty="0">
                <a:solidFill>
                  <a:schemeClr val="tx1"/>
                </a:solidFill>
              </a:rPr>
              <a:t>here are 4 jump statements </a:t>
            </a:r>
          </a:p>
          <a:p>
            <a:pPr marL="1474470" lvl="2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3000" dirty="0">
                <a:solidFill>
                  <a:schemeClr val="tx1"/>
                </a:solidFill>
              </a:rPr>
              <a:t>Break</a:t>
            </a:r>
          </a:p>
          <a:p>
            <a:pPr marL="1474470" lvl="2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3000" dirty="0">
                <a:solidFill>
                  <a:schemeClr val="tx1"/>
                </a:solidFill>
              </a:rPr>
              <a:t>Continue</a:t>
            </a:r>
          </a:p>
          <a:p>
            <a:pPr marL="1474470" lvl="2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3000" dirty="0" err="1">
                <a:solidFill>
                  <a:schemeClr val="tx1"/>
                </a:solidFill>
              </a:rPr>
              <a:t>Goto</a:t>
            </a:r>
            <a:endParaRPr lang="en-IN" sz="3000" dirty="0">
              <a:solidFill>
                <a:schemeClr val="tx1"/>
              </a:solidFill>
            </a:endParaRPr>
          </a:p>
          <a:p>
            <a:pPr marL="1474470" lvl="2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3000" dirty="0">
                <a:solidFill>
                  <a:schemeClr val="tx1"/>
                </a:solidFill>
              </a:rPr>
              <a:t>Return</a:t>
            </a: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7295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2FB7-942F-427F-9D30-433FCF6F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263705" cy="460118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</a:rPr>
              <a:t>Break</a:t>
            </a:r>
            <a:br>
              <a:rPr lang="en-IN" b="1" i="0" dirty="0">
                <a:solidFill>
                  <a:schemeClr val="bg1"/>
                </a:solidFill>
                <a:effectLst/>
              </a:rPr>
            </a:br>
            <a:r>
              <a:rPr lang="en-IN" b="1" dirty="0">
                <a:solidFill>
                  <a:schemeClr val="bg1"/>
                </a:solidFill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B2D1-60CF-44E1-81CD-C1C55BBD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502" y="749508"/>
            <a:ext cx="7995291" cy="5306518"/>
          </a:xfrm>
        </p:spPr>
        <p:txBody>
          <a:bodyPr>
            <a:normAutofit/>
          </a:bodyPr>
          <a:lstStyle/>
          <a:p>
            <a: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</a:rPr>
              <a:t>It is a keyword which is used to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 terminate the loop (or) exit from the block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</a:rPr>
              <a:t>The control jumps to next statement after the loop (or) block.</a:t>
            </a:r>
          </a:p>
          <a:p>
            <a: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</a:rPr>
              <a:t>break is used with </a:t>
            </a:r>
            <a:r>
              <a:rPr lang="en-IN" sz="2800" b="1" i="0" dirty="0">
                <a:solidFill>
                  <a:srgbClr val="000000"/>
                </a:solidFill>
                <a:effectLst/>
              </a:rPr>
              <a:t>for, while, do-while and switch statement.</a:t>
            </a:r>
          </a:p>
          <a:p>
            <a: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70C0"/>
                </a:solidFill>
                <a:effectLst/>
              </a:rPr>
              <a:t>When break is used in nested loops then, only the innermost loop is terminated.</a:t>
            </a:r>
          </a:p>
        </p:txBody>
      </p:sp>
    </p:spTree>
    <p:extLst>
      <p:ext uri="{BB962C8B-B14F-4D97-AF65-F5344CB8AC3E}">
        <p14:creationId xmlns:p14="http://schemas.microsoft.com/office/powerpoint/2010/main" val="368209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9937-4A17-44B1-87FE-5E48947C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If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EEB3-1804-4AC5-AAE1-59D511C2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54833"/>
            <a:ext cx="7838050" cy="628087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Syntax: 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if(condition) 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{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  Statement – 1;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  Statement – 2;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.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.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  Statement – n;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 }</a:t>
            </a:r>
          </a:p>
          <a:p>
            <a:r>
              <a:rPr lang="en-IN" sz="2800" dirty="0">
                <a:solidFill>
                  <a:schemeClr val="tx1"/>
                </a:solidFill>
              </a:rPr>
              <a:t>Statement – n can be a statement or a set of statements, and if the test expression is evaluated to true, the statement block will get executed, or it will get skipped.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861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2FB7-942F-427F-9D30-433FCF6F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263705" cy="460118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</a:rPr>
              <a:t>Break</a:t>
            </a:r>
            <a:br>
              <a:rPr lang="en-IN" b="1" i="0" dirty="0">
                <a:solidFill>
                  <a:schemeClr val="bg1"/>
                </a:solidFill>
                <a:effectLst/>
              </a:rPr>
            </a:br>
            <a:r>
              <a:rPr lang="en-IN" b="1" dirty="0">
                <a:solidFill>
                  <a:schemeClr val="bg1"/>
                </a:solidFill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B2D1-60CF-44E1-81CD-C1C55BBD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502" y="749508"/>
            <a:ext cx="7995291" cy="5306518"/>
          </a:xfrm>
        </p:spPr>
        <p:txBody>
          <a:bodyPr>
            <a:normAutofit/>
          </a:bodyPr>
          <a:lstStyle/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syntax for break statement is as follows,</a:t>
            </a:r>
          </a:p>
          <a:p>
            <a:pPr algn="just"/>
            <a:endParaRPr lang="en-I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I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I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I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I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I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just"/>
            <a:endParaRPr lang="en-I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F04A52A-5396-41BF-8767-EDEFD8F29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A753A-E5E6-43E7-917C-2193FC762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382" y="1684286"/>
            <a:ext cx="4673808" cy="37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73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5070-E707-4BED-A4FB-B642563A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E26E-DE7D-422D-9049-2C8AD476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74754"/>
            <a:ext cx="7315200" cy="6100997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endParaRPr lang="en-IN" b="1" i="0" dirty="0">
              <a:solidFill>
                <a:schemeClr val="tx1"/>
              </a:solidFill>
              <a:effectLst/>
              <a:latin typeface="inherit"/>
            </a:endParaRPr>
          </a:p>
          <a:p>
            <a:pPr marL="0" indent="0" algn="l">
              <a:buNone/>
            </a:pPr>
            <a:r>
              <a:rPr lang="en-IN" sz="3000" b="1" i="0" dirty="0">
                <a:solidFill>
                  <a:schemeClr val="tx1"/>
                </a:solidFill>
                <a:effectLst/>
              </a:rPr>
              <a:t>// Example of Break Statement</a:t>
            </a:r>
          </a:p>
          <a:p>
            <a:pPr marL="0" indent="0" algn="l">
              <a:buNone/>
            </a:pPr>
            <a:r>
              <a:rPr lang="en-IN" sz="3000" b="1" i="0" dirty="0">
                <a:solidFill>
                  <a:schemeClr val="tx1"/>
                </a:solidFill>
                <a:effectLst/>
              </a:rPr>
              <a:t> </a:t>
            </a:r>
          </a:p>
          <a:p>
            <a:pPr marL="0" indent="0" algn="l">
              <a:buNone/>
            </a:pPr>
            <a:r>
              <a:rPr lang="en-IN" sz="3000" i="0" dirty="0">
                <a:solidFill>
                  <a:schemeClr val="tx1"/>
                </a:solidFill>
                <a:effectLst/>
              </a:rPr>
              <a:t>#include &lt;</a:t>
            </a:r>
            <a:r>
              <a:rPr lang="en-IN" sz="3000" i="0" dirty="0" err="1">
                <a:solidFill>
                  <a:schemeClr val="tx1"/>
                </a:solidFill>
                <a:effectLst/>
              </a:rPr>
              <a:t>stdio.h</a:t>
            </a:r>
            <a:r>
              <a:rPr lang="en-IN" sz="3000" i="0" dirty="0">
                <a:solidFill>
                  <a:schemeClr val="tx1"/>
                </a:solidFill>
                <a:effectLst/>
              </a:rPr>
              <a:t>&gt;</a:t>
            </a:r>
          </a:p>
          <a:p>
            <a:pPr marL="0" indent="0" algn="l">
              <a:buNone/>
            </a:pPr>
            <a:r>
              <a:rPr lang="en-IN" sz="3000" i="0" dirty="0">
                <a:solidFill>
                  <a:schemeClr val="tx1"/>
                </a:solidFill>
                <a:effectLst/>
              </a:rPr>
              <a:t>int main()</a:t>
            </a:r>
          </a:p>
          <a:p>
            <a:pPr marL="0" indent="0" algn="l">
              <a:buNone/>
            </a:pPr>
            <a:r>
              <a:rPr lang="en-IN" sz="3000" i="0" dirty="0">
                <a:solidFill>
                  <a:schemeClr val="tx1"/>
                </a:solidFill>
                <a:effectLst/>
              </a:rPr>
              <a:t>{</a:t>
            </a:r>
          </a:p>
          <a:p>
            <a:pPr marL="0" indent="0" algn="l">
              <a:buNone/>
            </a:pPr>
            <a:r>
              <a:rPr lang="en-IN" sz="3000" i="0" dirty="0">
                <a:solidFill>
                  <a:schemeClr val="tx1"/>
                </a:solidFill>
                <a:effectLst/>
              </a:rPr>
              <a:t>	int </a:t>
            </a:r>
            <a:r>
              <a:rPr lang="en-IN" sz="3000" i="0" dirty="0" err="1">
                <a:solidFill>
                  <a:schemeClr val="tx1"/>
                </a:solidFill>
                <a:effectLst/>
              </a:rPr>
              <a:t>i</a:t>
            </a:r>
            <a:r>
              <a:rPr lang="en-IN" sz="3000" i="0" dirty="0">
                <a:solidFill>
                  <a:schemeClr val="tx1"/>
                </a:solidFill>
                <a:effectLst/>
              </a:rPr>
              <a:t>;</a:t>
            </a:r>
          </a:p>
          <a:p>
            <a:pPr marL="0" indent="0" algn="l">
              <a:buNone/>
            </a:pPr>
            <a:r>
              <a:rPr lang="en-IN" sz="3000" i="0" dirty="0">
                <a:solidFill>
                  <a:schemeClr val="tx1"/>
                </a:solidFill>
                <a:effectLst/>
              </a:rPr>
              <a:t>	for (</a:t>
            </a:r>
            <a:r>
              <a:rPr lang="en-IN" sz="3000" i="0" dirty="0" err="1">
                <a:solidFill>
                  <a:schemeClr val="tx1"/>
                </a:solidFill>
                <a:effectLst/>
              </a:rPr>
              <a:t>i</a:t>
            </a:r>
            <a:r>
              <a:rPr lang="en-IN" sz="3000" i="0" dirty="0">
                <a:solidFill>
                  <a:schemeClr val="tx1"/>
                </a:solidFill>
                <a:effectLst/>
              </a:rPr>
              <a:t> = 1; </a:t>
            </a:r>
            <a:r>
              <a:rPr lang="en-IN" sz="3000" i="0" dirty="0" err="1">
                <a:solidFill>
                  <a:schemeClr val="tx1"/>
                </a:solidFill>
                <a:effectLst/>
              </a:rPr>
              <a:t>i</a:t>
            </a:r>
            <a:r>
              <a:rPr lang="en-IN" sz="3000" i="0" dirty="0">
                <a:solidFill>
                  <a:schemeClr val="tx1"/>
                </a:solidFill>
                <a:effectLst/>
              </a:rPr>
              <a:t> &lt;= 15; </a:t>
            </a:r>
            <a:r>
              <a:rPr lang="en-IN" sz="3000" i="0" dirty="0" err="1">
                <a:solidFill>
                  <a:schemeClr val="tx1"/>
                </a:solidFill>
                <a:effectLst/>
              </a:rPr>
              <a:t>i</a:t>
            </a:r>
            <a:r>
              <a:rPr lang="en-IN" sz="3000" i="0" dirty="0">
                <a:solidFill>
                  <a:schemeClr val="tx1"/>
                </a:solidFill>
                <a:effectLst/>
              </a:rPr>
              <a:t>++) </a:t>
            </a:r>
          </a:p>
          <a:p>
            <a:pPr marL="0" indent="0" algn="l">
              <a:buNone/>
            </a:pPr>
            <a:r>
              <a:rPr lang="en-IN" sz="3000" i="0" dirty="0">
                <a:solidFill>
                  <a:schemeClr val="tx1"/>
                </a:solidFill>
                <a:effectLst/>
              </a:rPr>
              <a:t>	{</a:t>
            </a:r>
          </a:p>
          <a:p>
            <a:pPr marL="0" indent="0" algn="l">
              <a:buNone/>
            </a:pPr>
            <a:r>
              <a:rPr lang="en-IN" sz="3000" i="0" dirty="0">
                <a:solidFill>
                  <a:schemeClr val="tx1"/>
                </a:solidFill>
                <a:effectLst/>
              </a:rPr>
              <a:t>		</a:t>
            </a:r>
            <a:r>
              <a:rPr lang="en-IN" sz="3000" i="0" dirty="0" err="1">
                <a:solidFill>
                  <a:schemeClr val="tx1"/>
                </a:solidFill>
                <a:effectLst/>
              </a:rPr>
              <a:t>printf</a:t>
            </a:r>
            <a:r>
              <a:rPr lang="en-IN" sz="3000" i="0" dirty="0">
                <a:solidFill>
                  <a:schemeClr val="tx1"/>
                </a:solidFill>
                <a:effectLst/>
              </a:rPr>
              <a:t>("%d\n", </a:t>
            </a:r>
            <a:r>
              <a:rPr lang="en-IN" sz="3000" i="0" dirty="0" err="1">
                <a:solidFill>
                  <a:schemeClr val="tx1"/>
                </a:solidFill>
                <a:effectLst/>
              </a:rPr>
              <a:t>i</a:t>
            </a:r>
            <a:r>
              <a:rPr lang="en-IN" sz="3000" i="0" dirty="0">
                <a:solidFill>
                  <a:schemeClr val="tx1"/>
                </a:solidFill>
                <a:effectLst/>
              </a:rPr>
              <a:t>);</a:t>
            </a:r>
          </a:p>
          <a:p>
            <a:pPr marL="0" indent="0" algn="l">
              <a:buNone/>
            </a:pPr>
            <a:r>
              <a:rPr lang="en-IN" sz="3000" i="0" dirty="0">
                <a:solidFill>
                  <a:schemeClr val="tx1"/>
                </a:solidFill>
                <a:effectLst/>
              </a:rPr>
              <a:t>		if (</a:t>
            </a:r>
            <a:r>
              <a:rPr lang="en-IN" sz="3000" i="0" dirty="0" err="1">
                <a:solidFill>
                  <a:schemeClr val="tx1"/>
                </a:solidFill>
                <a:effectLst/>
              </a:rPr>
              <a:t>i</a:t>
            </a:r>
            <a:r>
              <a:rPr lang="en-IN" sz="3000" i="0" dirty="0">
                <a:solidFill>
                  <a:schemeClr val="tx1"/>
                </a:solidFill>
                <a:effectLst/>
              </a:rPr>
              <a:t> == 10)</a:t>
            </a:r>
          </a:p>
          <a:p>
            <a:pPr marL="0" indent="0" algn="l">
              <a:buNone/>
            </a:pPr>
            <a:r>
              <a:rPr lang="en-IN" sz="3000" b="1" i="0" dirty="0">
                <a:solidFill>
                  <a:schemeClr val="tx1"/>
                </a:solidFill>
                <a:effectLst/>
              </a:rPr>
              <a:t>		break</a:t>
            </a:r>
            <a:r>
              <a:rPr lang="en-IN" sz="3000" b="0" i="0" dirty="0">
                <a:solidFill>
                  <a:schemeClr val="tx1"/>
                </a:solidFill>
                <a:effectLst/>
              </a:rPr>
              <a:t>;</a:t>
            </a:r>
          </a:p>
          <a:p>
            <a:pPr marL="0" indent="0" algn="l">
              <a:buNone/>
            </a:pPr>
            <a:r>
              <a:rPr lang="en-IN" sz="3000" i="0" dirty="0">
                <a:solidFill>
                  <a:schemeClr val="tx1"/>
                </a:solidFill>
                <a:effectLst/>
              </a:rPr>
              <a:t>	}</a:t>
            </a:r>
          </a:p>
          <a:p>
            <a:pPr marL="0" indent="0" algn="l">
              <a:buNone/>
            </a:pPr>
            <a:r>
              <a:rPr lang="en-IN" sz="3000" i="0" dirty="0">
                <a:solidFill>
                  <a:schemeClr val="tx1"/>
                </a:solidFill>
                <a:effectLst/>
              </a:rPr>
              <a:t>	return 0;</a:t>
            </a:r>
          </a:p>
          <a:p>
            <a:pPr marL="0" indent="0" algn="l">
              <a:buNone/>
            </a:pPr>
            <a:r>
              <a:rPr lang="en-IN" sz="3000" i="0" dirty="0">
                <a:solidFill>
                  <a:schemeClr val="tx1"/>
                </a:solidFill>
                <a:effectLst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971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EC60-D2FF-49E4-86D3-030A8AC7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continue 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BCD5-20FB-4109-859E-52E53717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550" y="749508"/>
            <a:ext cx="7869837" cy="4975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IN" sz="2800" b="0" i="0" dirty="0">
                <a:solidFill>
                  <a:srgbClr val="202124"/>
                </a:solidFill>
                <a:effectLst/>
              </a:rPr>
              <a:t>The continue statement is used </a:t>
            </a:r>
            <a:r>
              <a:rPr lang="en-IN" sz="2800" b="1" i="0" dirty="0">
                <a:solidFill>
                  <a:srgbClr val="202124"/>
                </a:solidFill>
                <a:effectLst/>
              </a:rPr>
              <a:t>to bring the program control to the beginning of the loop</a:t>
            </a:r>
            <a:r>
              <a:rPr lang="en-IN" sz="2800" b="0" i="0" dirty="0">
                <a:solidFill>
                  <a:srgbClr val="202124"/>
                </a:solidFill>
                <a:effectLst/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IN" sz="2800" b="0" i="0" dirty="0">
                <a:solidFill>
                  <a:srgbClr val="202124"/>
                </a:solidFill>
                <a:effectLst/>
              </a:rPr>
              <a:t>The continue statement skips some lines of code inside the loop and continues with the next iteration.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IN" sz="2800" b="0" i="0" dirty="0">
                <a:solidFill>
                  <a:srgbClr val="202124"/>
                </a:solidFill>
                <a:effectLst/>
              </a:rPr>
              <a:t> It is mainly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used for a condition so that we can skip some code for a particular condition</a:t>
            </a:r>
            <a:r>
              <a:rPr lang="en-IN" sz="2800" b="0" i="0" dirty="0">
                <a:solidFill>
                  <a:srgbClr val="202124"/>
                </a:solidFill>
                <a:effectLst/>
              </a:rPr>
              <a:t>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30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EC60-D2FF-49E4-86D3-030A8AC7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continue 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BCD5-20FB-4109-859E-52E53717A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550" y="749508"/>
            <a:ext cx="7869837" cy="52915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syntax for the continue statement is as follows,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I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IN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I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IN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E9F8A58-0888-4F83-84EF-A5589710A2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F6F8FF-5B72-46E0-900A-2C8BAC882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364" y="2200274"/>
            <a:ext cx="4257205" cy="36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66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2AE1-A9E6-4CC0-ABFE-4391245D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2717-66F1-486C-A7B8-637B4DCF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938" y="660126"/>
            <a:ext cx="7315200" cy="5528603"/>
          </a:xfrm>
        </p:spPr>
        <p:txBody>
          <a:bodyPr>
            <a:normAutofit lnSpcReduction="10000"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IN" sz="2600" b="1" i="0" dirty="0">
                <a:solidFill>
                  <a:schemeClr val="tx1"/>
                </a:solidFill>
                <a:effectLst/>
                <a:latin typeface="inherit"/>
              </a:rPr>
              <a:t>// Example of Continue Statement </a:t>
            </a:r>
          </a:p>
          <a:p>
            <a:pPr marL="0" indent="0" algn="l">
              <a:spcBef>
                <a:spcPts val="600"/>
              </a:spcBef>
              <a:buNone/>
            </a:pPr>
            <a:endParaRPr lang="en-IN" sz="2800" b="0" i="0" dirty="0">
              <a:solidFill>
                <a:schemeClr val="tx1"/>
              </a:solidFill>
              <a:effectLst/>
              <a:latin typeface="inherit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#include &lt;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inherit"/>
              </a:rPr>
              <a:t>stdio.h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&gt;</a:t>
            </a:r>
            <a:endParaRPr lang="en-IN" sz="2800" b="0" i="0" dirty="0">
              <a:solidFill>
                <a:schemeClr val="tx1"/>
              </a:solidFill>
              <a:effectLst/>
              <a:latin typeface="Source Code Pro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Int main( 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   int 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   for (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=1; 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&lt;=5; 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++)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IN" sz="2800" dirty="0">
                <a:solidFill>
                  <a:schemeClr val="tx1"/>
                </a:solidFill>
                <a:latin typeface="inherit"/>
              </a:rPr>
              <a:t>   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      if (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==2)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      continue;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      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inherit"/>
              </a:rPr>
              <a:t>printf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("%d", 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inherit"/>
              </a:rPr>
              <a:t>i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   }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IN" sz="2800" b="0" i="0" dirty="0">
                <a:solidFill>
                  <a:schemeClr val="tx1"/>
                </a:solidFill>
                <a:effectLst/>
                <a:latin typeface="inherit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769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6765-223B-477F-929D-8E620611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goto</a:t>
            </a:r>
            <a:r>
              <a:rPr lang="en-IN" b="1" dirty="0"/>
              <a:t> statement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7B61-6B78-4CE3-A885-DF81411E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317" y="689123"/>
            <a:ext cx="7598208" cy="55317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sz="2800" dirty="0">
                <a:solidFill>
                  <a:schemeClr val="tx1"/>
                </a:solidFill>
              </a:rPr>
              <a:t>The </a:t>
            </a:r>
            <a:r>
              <a:rPr lang="en-IN" sz="2800" b="1" dirty="0" err="1">
                <a:solidFill>
                  <a:schemeClr val="tx1"/>
                </a:solidFill>
              </a:rPr>
              <a:t>goto</a:t>
            </a:r>
            <a:r>
              <a:rPr lang="en-IN" sz="2800" b="1" dirty="0">
                <a:solidFill>
                  <a:schemeClr val="tx1"/>
                </a:solidFill>
              </a:rPr>
              <a:t> statement </a:t>
            </a:r>
            <a:r>
              <a:rPr lang="en-IN" sz="2800" dirty="0">
                <a:solidFill>
                  <a:schemeClr val="tx1"/>
                </a:solidFill>
              </a:rPr>
              <a:t>is a jump statement which is sometimes also referred to as unconditional jump statement.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>
                <a:solidFill>
                  <a:srgbClr val="FF0000"/>
                </a:solidFill>
              </a:rPr>
              <a:t>The </a:t>
            </a:r>
            <a:r>
              <a:rPr lang="en-IN" sz="2800" dirty="0" err="1">
                <a:solidFill>
                  <a:srgbClr val="FF0000"/>
                </a:solidFill>
              </a:rPr>
              <a:t>goto</a:t>
            </a:r>
            <a:r>
              <a:rPr lang="en-IN" sz="2800" dirty="0">
                <a:solidFill>
                  <a:srgbClr val="FF0000"/>
                </a:solidFill>
              </a:rPr>
              <a:t> statement can be used to jump from anywhere to anywhere within a function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sz="2800" dirty="0" err="1">
                <a:solidFill>
                  <a:schemeClr val="tx1"/>
                </a:solidFill>
              </a:rPr>
              <a:t>goto</a:t>
            </a:r>
            <a:r>
              <a:rPr lang="en-IN" sz="2800" dirty="0">
                <a:solidFill>
                  <a:schemeClr val="tx1"/>
                </a:solidFill>
              </a:rPr>
              <a:t> is used to transfer the program control to a predefined label.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sz="2800" dirty="0">
                <a:solidFill>
                  <a:schemeClr val="tx1"/>
                </a:solidFill>
              </a:rPr>
              <a:t>The </a:t>
            </a:r>
            <a:r>
              <a:rPr lang="en-IN" sz="2800" dirty="0" err="1">
                <a:solidFill>
                  <a:schemeClr val="tx1"/>
                </a:solidFill>
              </a:rPr>
              <a:t>goto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  <a:r>
              <a:rPr lang="en-IN" sz="2800" dirty="0" err="1">
                <a:solidFill>
                  <a:schemeClr val="tx1"/>
                </a:solidFill>
              </a:rPr>
              <a:t>statment</a:t>
            </a:r>
            <a:r>
              <a:rPr lang="en-IN" sz="2800" dirty="0">
                <a:solidFill>
                  <a:schemeClr val="tx1"/>
                </a:solidFill>
              </a:rPr>
              <a:t> can be </a:t>
            </a:r>
            <a:r>
              <a:rPr lang="en-IN" sz="2800" b="1" dirty="0">
                <a:solidFill>
                  <a:schemeClr val="tx1"/>
                </a:solidFill>
              </a:rPr>
              <a:t>used to repeat some part of the code for a particular condition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789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9F9B-1F70-4B7A-B2A4-37EE74B1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goto</a:t>
            </a:r>
            <a:r>
              <a:rPr lang="en-IN" b="1" dirty="0"/>
              <a:t>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ECDB-CEC4-45DD-8CF0-C7ACE174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581" y="374755"/>
            <a:ext cx="7899816" cy="6145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endParaRPr lang="en-IN" sz="2600" dirty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r>
              <a:rPr lang="en-IN" sz="2600" dirty="0" err="1">
                <a:solidFill>
                  <a:srgbClr val="0070C0"/>
                </a:solidFill>
              </a:rPr>
              <a:t>goto</a:t>
            </a:r>
            <a:r>
              <a:rPr lang="en-IN" sz="2600" dirty="0">
                <a:solidFill>
                  <a:srgbClr val="0070C0"/>
                </a:solidFill>
              </a:rPr>
              <a:t> label;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..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..</a:t>
            </a:r>
          </a:p>
          <a:p>
            <a:pPr marL="502920" lvl="1" indent="0">
              <a:buNone/>
            </a:pPr>
            <a:r>
              <a:rPr lang="en-IN" sz="2600" dirty="0">
                <a:solidFill>
                  <a:srgbClr val="0070C0"/>
                </a:solidFill>
              </a:rPr>
              <a:t>label: statement;</a:t>
            </a:r>
          </a:p>
          <a:p>
            <a:pPr marL="502920" lvl="1" indent="0">
              <a:buNone/>
            </a:pPr>
            <a:endParaRPr lang="en-IN" sz="2600" dirty="0">
              <a:solidFill>
                <a:schemeClr val="tx1"/>
              </a:solidFill>
            </a:endParaRPr>
          </a:p>
          <a:p>
            <a:pPr marL="179388" lvl="1" indent="0"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</a:rPr>
              <a:t>NOTE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− </a:t>
            </a:r>
            <a:r>
              <a:rPr lang="en-IN" sz="2600" dirty="0">
                <a:solidFill>
                  <a:schemeClr val="tx1"/>
                </a:solidFill>
              </a:rPr>
              <a:t>Use of </a:t>
            </a:r>
            <a:r>
              <a:rPr lang="en-IN" sz="2600" dirty="0" err="1">
                <a:solidFill>
                  <a:schemeClr val="tx1"/>
                </a:solidFill>
              </a:rPr>
              <a:t>goto</a:t>
            </a:r>
            <a:r>
              <a:rPr lang="en-IN" sz="2600" dirty="0">
                <a:solidFill>
                  <a:schemeClr val="tx1"/>
                </a:solidFill>
              </a:rPr>
              <a:t> statement is highly discouraged in any programming language because it makes difficult to trace the control flow of a program, making the program hard to understand and hard to modify. </a:t>
            </a:r>
          </a:p>
          <a:p>
            <a:pPr marL="179388" lvl="1" indent="0">
              <a:buNone/>
            </a:pPr>
            <a:r>
              <a:rPr lang="en-IN" sz="2600" dirty="0">
                <a:solidFill>
                  <a:srgbClr val="FF0000"/>
                </a:solidFill>
              </a:rPr>
              <a:t>Any program that uses a </a:t>
            </a:r>
            <a:r>
              <a:rPr lang="en-IN" sz="2600" dirty="0" err="1">
                <a:solidFill>
                  <a:srgbClr val="FF0000"/>
                </a:solidFill>
              </a:rPr>
              <a:t>goto</a:t>
            </a:r>
            <a:r>
              <a:rPr lang="en-IN" sz="2600" dirty="0">
                <a:solidFill>
                  <a:srgbClr val="FF0000"/>
                </a:solidFill>
              </a:rPr>
              <a:t> can be rewritten to avoid them.</a:t>
            </a:r>
          </a:p>
        </p:txBody>
      </p:sp>
    </p:spTree>
    <p:extLst>
      <p:ext uri="{BB962C8B-B14F-4D97-AF65-F5344CB8AC3E}">
        <p14:creationId xmlns:p14="http://schemas.microsoft.com/office/powerpoint/2010/main" val="128053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03E-C18E-42AF-93A6-0962BEB5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9189-6625-49B7-BF1F-B24D1EBC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132" y="419725"/>
            <a:ext cx="7315200" cy="62958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#include &lt;</a:t>
            </a:r>
            <a:r>
              <a:rPr lang="en-IN" b="1" dirty="0" err="1">
                <a:solidFill>
                  <a:schemeClr val="tx1"/>
                </a:solidFill>
              </a:rPr>
              <a:t>stdio.h</a:t>
            </a:r>
            <a:r>
              <a:rPr lang="en-IN" b="1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int main ()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int a = 10;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LOOP: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do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     if( a == 15)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     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        a = a + 1;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         </a:t>
            </a:r>
            <a:r>
              <a:rPr lang="en-IN" b="1" dirty="0" err="1">
                <a:solidFill>
                  <a:schemeClr val="tx1"/>
                </a:solidFill>
              </a:rPr>
              <a:t>goto</a:t>
            </a:r>
            <a:r>
              <a:rPr lang="en-IN" b="1" dirty="0">
                <a:solidFill>
                  <a:schemeClr val="tx1"/>
                </a:solidFill>
              </a:rPr>
              <a:t> LOOP;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     }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     </a:t>
            </a:r>
            <a:r>
              <a:rPr lang="en-IN" b="1" dirty="0" err="1">
                <a:solidFill>
                  <a:schemeClr val="tx1"/>
                </a:solidFill>
              </a:rPr>
              <a:t>printf</a:t>
            </a:r>
            <a:r>
              <a:rPr lang="en-IN" b="1" dirty="0">
                <a:solidFill>
                  <a:schemeClr val="tx1"/>
                </a:solidFill>
              </a:rPr>
              <a:t>("value of a: %d\n", a);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     a++;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}while( a &lt; 20 );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39164-BAB1-4B85-9D5A-CD8E0044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271" y="2109006"/>
            <a:ext cx="2449254" cy="301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23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483D-9131-49A4-B365-0BABBF34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Return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3D56-1E0D-4546-967A-7022E6B3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38" y="434716"/>
            <a:ext cx="8243668" cy="59960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IN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IN" sz="2800" dirty="0">
                <a:solidFill>
                  <a:schemeClr val="tx1"/>
                </a:solidFill>
              </a:rPr>
              <a:t>Return jump statement is usually </a:t>
            </a:r>
            <a:r>
              <a:rPr lang="en-IN" sz="2800" b="1" dirty="0">
                <a:solidFill>
                  <a:schemeClr val="tx1"/>
                </a:solidFill>
              </a:rPr>
              <a:t>used at the end of a function to end or terminate it with or without a value.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IN" sz="2800" dirty="0">
                <a:solidFill>
                  <a:schemeClr val="tx1"/>
                </a:solidFill>
              </a:rPr>
              <a:t>It takes the control from the calling function back to the main function(main function itself can also have a return).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IN" sz="2800" dirty="0">
                <a:solidFill>
                  <a:schemeClr val="tx1"/>
                </a:solidFill>
              </a:rPr>
              <a:t>An important point to be taken into consideration is that return can only be </a:t>
            </a:r>
            <a:r>
              <a:rPr lang="en-IN" sz="2800" b="1" dirty="0">
                <a:solidFill>
                  <a:schemeClr val="tx1"/>
                </a:solidFill>
              </a:rPr>
              <a:t>used in functions that is declared with a return type such as int, float, double, char, etc.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IN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020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C8DE-BA45-4CAC-AD8B-D4C0B0B3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Return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06F3-9661-4A74-8ED1-78F24A500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The functions declared with void type does not return any value</a:t>
            </a:r>
            <a:r>
              <a:rPr lang="en-IN" sz="2800" dirty="0">
                <a:solidFill>
                  <a:schemeClr val="tx1"/>
                </a:solidFill>
              </a:rPr>
              <a:t>. Also, the function returns the value that belongs to the same data type as it is declared. </a:t>
            </a:r>
          </a:p>
          <a:p>
            <a:r>
              <a:rPr lang="en-IN" sz="2800" dirty="0">
                <a:solidFill>
                  <a:schemeClr val="tx1"/>
                </a:solidFill>
              </a:rPr>
              <a:t>The return is a jump statement. When the return statement is executed in a function, then it terminates the execution of the function and returns control to its caller function.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Syntax:</a:t>
            </a:r>
          </a:p>
          <a:p>
            <a:pPr marL="960120" lvl="2" indent="0">
              <a:buNone/>
            </a:pPr>
            <a:endParaRPr lang="en-IN" sz="2800" dirty="0">
              <a:solidFill>
                <a:srgbClr val="00B0F0"/>
              </a:solidFill>
            </a:endParaRPr>
          </a:p>
          <a:p>
            <a:pPr marL="960120" lvl="2" indent="0">
              <a:buNone/>
            </a:pPr>
            <a:r>
              <a:rPr lang="en-IN" sz="2800" dirty="0">
                <a:solidFill>
                  <a:srgbClr val="00B0F0"/>
                </a:solidFill>
              </a:rPr>
              <a:t>return expression;</a:t>
            </a:r>
          </a:p>
          <a:p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2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1103-000A-4BF4-873D-2696E2C1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cs typeface="Times New Roman" panose="02020603050405020304" pitchFamily="18" charset="0"/>
              </a:rPr>
              <a:t>F</a:t>
            </a:r>
            <a:r>
              <a:rPr lang="en-IN" b="1" dirty="0">
                <a:solidFill>
                  <a:schemeClr val="bg1"/>
                </a:solidFill>
                <a:cs typeface="Times New Roman" panose="02020603050405020304" pitchFamily="18" charset="0"/>
              </a:rPr>
              <a:t>low start </a:t>
            </a:r>
            <a:endParaRPr lang="en-IN" b="1" dirty="0"/>
          </a:p>
        </p:txBody>
      </p:sp>
      <p:pic>
        <p:nvPicPr>
          <p:cNvPr id="1026" name="Picture 2" descr="if-statement-in-java">
            <a:extLst>
              <a:ext uri="{FF2B5EF4-FFF2-40B4-BE49-F238E27FC236}">
                <a16:creationId xmlns:a16="http://schemas.microsoft.com/office/drawing/2014/main" id="{28176FC8-B289-4F7F-B756-217E3805E4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961" y="794479"/>
            <a:ext cx="4092314" cy="53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25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C8DE-BA45-4CAC-AD8B-D4C0B0B3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</a:t>
            </a:r>
            <a:r>
              <a:rPr lang="en-IN" b="1" dirty="0" err="1"/>
              <a:t>xample</a:t>
            </a:r>
            <a:r>
              <a:rPr lang="en-IN" b="1" dirty="0"/>
              <a:t>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06F3-9661-4A74-8ED1-78F24A50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09666"/>
            <a:ext cx="7315200" cy="6100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#include&lt;stdio.h&gt;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     // Calling print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   Printing();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    return 0;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void Printing()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   </a:t>
            </a: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("Welcome to MU");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22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C8DE-BA45-4CAC-AD8B-D4C0B0B3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</a:t>
            </a:r>
            <a:r>
              <a:rPr lang="en-IN" b="1" dirty="0" err="1"/>
              <a:t>xample</a:t>
            </a:r>
            <a:r>
              <a:rPr lang="en-IN" b="1" dirty="0"/>
              <a:t> 2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06F3-9661-4A74-8ED1-78F24A50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09666"/>
            <a:ext cx="7315200" cy="61009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#include &lt;</a:t>
            </a:r>
            <a:r>
              <a:rPr lang="en-IN" sz="3200" b="1" dirty="0" err="1">
                <a:solidFill>
                  <a:schemeClr val="tx1"/>
                </a:solidFill>
              </a:rPr>
              <a:t>stdio.h</a:t>
            </a:r>
            <a:r>
              <a:rPr lang="en-IN" sz="3200" b="1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// function to calculate sum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int SUM(int a, int b)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    int s1 = a + b;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     // method using the return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    // statement to return a value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    return s1;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 int main()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    int num1 = 10;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    int num2 = 10;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    int </a:t>
            </a:r>
            <a:r>
              <a:rPr lang="en-IN" sz="3200" b="1" dirty="0" err="1">
                <a:solidFill>
                  <a:schemeClr val="tx1"/>
                </a:solidFill>
              </a:rPr>
              <a:t>sum_of</a:t>
            </a:r>
            <a:r>
              <a:rPr lang="en-IN" sz="3200" b="1" dirty="0">
                <a:solidFill>
                  <a:schemeClr val="tx1"/>
                </a:solidFill>
              </a:rPr>
              <a:t> = SUM(num1, num2);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    </a:t>
            </a:r>
            <a:r>
              <a:rPr lang="en-IN" sz="3200" b="1" dirty="0" err="1">
                <a:solidFill>
                  <a:schemeClr val="tx1"/>
                </a:solidFill>
              </a:rPr>
              <a:t>printf</a:t>
            </a:r>
            <a:r>
              <a:rPr lang="en-IN" sz="3200" b="1" dirty="0">
                <a:solidFill>
                  <a:schemeClr val="tx1"/>
                </a:solidFill>
              </a:rPr>
              <a:t>("The sum is %d", </a:t>
            </a:r>
            <a:r>
              <a:rPr lang="en-IN" sz="3200" b="1" dirty="0" err="1">
                <a:solidFill>
                  <a:schemeClr val="tx1"/>
                </a:solidFill>
              </a:rPr>
              <a:t>sum_of</a:t>
            </a:r>
            <a:r>
              <a:rPr lang="en-IN" sz="3200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69F9D0-9E25-43DA-82D3-61BCAADCA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354" y="2826739"/>
            <a:ext cx="2177009" cy="158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08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1BD9-C91B-4CEE-962C-64913D94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tx1"/>
                </a:solidFill>
              </a:rPr>
              <a:t>Thank You!!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1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D7AB-2269-4370-B51D-4B6F10C0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to use if statements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29B1-0D8A-4899-9218-F69E7E05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725" y="464695"/>
            <a:ext cx="8055523" cy="596608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IN" sz="36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condition is always enclosed within </a:t>
            </a:r>
            <a:r>
              <a:rPr lang="en-IN" sz="36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pair of parenthesis i.e. ( ) </a:t>
            </a:r>
            <a:endParaRPr lang="en-IN" sz="36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IN" sz="36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conditional statement should </a:t>
            </a:r>
            <a:r>
              <a:rPr lang="en-IN" sz="36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not terminated with Semi-colons ( ;)</a:t>
            </a:r>
            <a:endParaRPr lang="en-IN" sz="36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IN" sz="36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Statements following the “if”-statement are normally </a:t>
            </a:r>
            <a:r>
              <a:rPr lang="en-IN" sz="36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enclosed in Curly Braces {}.</a:t>
            </a:r>
            <a:endParaRPr lang="en-IN" sz="36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IN" sz="36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Curly Braces indicates the scope of “if” statement</a:t>
            </a:r>
            <a:r>
              <a:rPr lang="en-IN" sz="36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The default scope is one statement. But it is good practice to use curly braces even with a single statement.</a:t>
            </a:r>
            <a:endParaRPr lang="en-IN" sz="3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en-IN" sz="36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statement block may be a single statement or a group of statements</a:t>
            </a:r>
            <a:r>
              <a:rPr lang="en-IN" sz="26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06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4E29-E555-40EF-AC86-A0D4756B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If statement -</a:t>
            </a:r>
            <a:br>
              <a:rPr lang="en-US" b="1" dirty="0"/>
            </a:br>
            <a:r>
              <a:rPr lang="en-US" b="1" dirty="0"/>
              <a:t>Example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99FE-E522-4DF2-94E3-EEC8BED2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29587"/>
            <a:ext cx="7315200" cy="55463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b="1" u="sng" dirty="0">
                <a:solidFill>
                  <a:schemeClr val="tx1"/>
                </a:solidFill>
              </a:rPr>
              <a:t>Check the biggest number </a:t>
            </a:r>
          </a:p>
          <a:p>
            <a:pPr marL="0" indent="0">
              <a:buNone/>
            </a:pPr>
            <a:endParaRPr lang="en-IN" sz="28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#include&lt;stdio.h&gt;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int a , b 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</a:t>
            </a: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("Enter a number :");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</a:t>
            </a:r>
            <a:r>
              <a:rPr lang="en-IN" sz="2800" dirty="0" err="1">
                <a:solidFill>
                  <a:schemeClr val="tx1"/>
                </a:solidFill>
              </a:rPr>
              <a:t>scanf</a:t>
            </a:r>
            <a:r>
              <a:rPr lang="en-IN" sz="2800" dirty="0">
                <a:solidFill>
                  <a:schemeClr val="tx1"/>
                </a:solidFill>
              </a:rPr>
              <a:t>("%</a:t>
            </a:r>
            <a:r>
              <a:rPr lang="en-IN" sz="2800" dirty="0" err="1">
                <a:solidFill>
                  <a:schemeClr val="tx1"/>
                </a:solidFill>
              </a:rPr>
              <a:t>d%d</a:t>
            </a:r>
            <a:r>
              <a:rPr lang="en-IN" sz="2800" dirty="0">
                <a:solidFill>
                  <a:schemeClr val="tx1"/>
                </a:solidFill>
              </a:rPr>
              <a:t>", &amp;</a:t>
            </a:r>
            <a:r>
              <a:rPr lang="en-IN" sz="2800" dirty="0" err="1">
                <a:solidFill>
                  <a:schemeClr val="tx1"/>
                </a:solidFill>
              </a:rPr>
              <a:t>a,&amp;b</a:t>
            </a:r>
            <a:r>
              <a:rPr lang="en-IN" sz="2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70C0"/>
                </a:solidFill>
              </a:rPr>
              <a:t>  if (b&gt; a) 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70C0"/>
                </a:solidFill>
              </a:rPr>
              <a:t>  {  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70C0"/>
                </a:solidFill>
              </a:rPr>
              <a:t>    </a:t>
            </a:r>
            <a:r>
              <a:rPr lang="en-IN" sz="2800" b="1" dirty="0" err="1">
                <a:solidFill>
                  <a:srgbClr val="0070C0"/>
                </a:solidFill>
              </a:rPr>
              <a:t>printf</a:t>
            </a:r>
            <a:r>
              <a:rPr lang="en-IN" sz="2800" b="1" dirty="0">
                <a:solidFill>
                  <a:srgbClr val="0070C0"/>
                </a:solidFill>
              </a:rPr>
              <a:t>("b is greater");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70C0"/>
                </a:solidFill>
              </a:rPr>
              <a:t>  }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70C0"/>
                </a:solidFill>
              </a:rPr>
              <a:t>return 0;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70C0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94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5A5F-46E0-4EB5-A77B-8D686C78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spc="1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If else statement </a:t>
            </a:r>
            <a:endParaRPr lang="en-IN" sz="3600" b="1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79DE-D896-4253-AFAF-D04D06AA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580" y="449706"/>
            <a:ext cx="7899818" cy="6265888"/>
          </a:xfrm>
        </p:spPr>
        <p:txBody>
          <a:bodyPr>
            <a:normAutofit lnSpcReduction="10000"/>
          </a:bodyPr>
          <a:lstStyle/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this decision control statement, we have two block of statements. If condition results true then </a:t>
            </a:r>
            <a:r>
              <a:rPr lang="en-IN" sz="2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IN" sz="2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block gets executed else statements inside </a:t>
            </a:r>
            <a:r>
              <a:rPr lang="en-IN" sz="2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IN" sz="2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block executes. else cannot exist without if statement</a:t>
            </a: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u="sng" spc="1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600" spc="1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if(expression)</a:t>
            </a:r>
            <a:endParaRPr lang="en-IN" sz="2600" dirty="0"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600" spc="1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600" spc="1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statement block -1;</a:t>
            </a:r>
            <a:endParaRPr lang="en-IN" sz="2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600" spc="1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600" spc="1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sz="2600" spc="1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// their would be no condition in else at anyhow</a:t>
            </a:r>
            <a:endParaRPr lang="en-IN" sz="2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600" spc="1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600" spc="1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statement block - 2;</a:t>
            </a:r>
            <a:endParaRPr lang="en-IN" sz="2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2600" spc="1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888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436D-2924-4462-BDFC-A969D8E1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9634-961C-4651-8F09-57554A8D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329" y="419725"/>
            <a:ext cx="8090999" cy="64382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600" b="1" u="sng" dirty="0">
                <a:solidFill>
                  <a:schemeClr val="tx1"/>
                </a:solidFill>
              </a:rPr>
              <a:t>Check whether the given number is positive or negative </a:t>
            </a:r>
          </a:p>
          <a:p>
            <a:pPr marL="0" indent="0">
              <a:spcBef>
                <a:spcPts val="0"/>
              </a:spcBef>
              <a:buNone/>
            </a:pPr>
            <a:endParaRPr lang="en-IN" sz="2600" b="1" u="sng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#include&lt;stdio.h&gt;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 int </a:t>
            </a:r>
            <a:r>
              <a:rPr lang="en-IN" sz="2600" dirty="0" err="1">
                <a:solidFill>
                  <a:schemeClr val="tx1"/>
                </a:solidFill>
              </a:rPr>
              <a:t>num</a:t>
            </a:r>
            <a:r>
              <a:rPr lang="en-IN" sz="2600" dirty="0">
                <a:solidFill>
                  <a:schemeClr val="tx1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 </a:t>
            </a:r>
            <a:r>
              <a:rPr lang="en-IN" sz="2600" dirty="0" err="1">
                <a:solidFill>
                  <a:schemeClr val="tx1"/>
                </a:solidFill>
              </a:rPr>
              <a:t>printf</a:t>
            </a:r>
            <a:r>
              <a:rPr lang="en-IN" sz="2600" dirty="0">
                <a:solidFill>
                  <a:schemeClr val="tx1"/>
                </a:solidFill>
              </a:rPr>
              <a:t>("Enter a number :");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 </a:t>
            </a:r>
            <a:r>
              <a:rPr lang="en-IN" sz="2600" dirty="0" err="1">
                <a:solidFill>
                  <a:schemeClr val="tx1"/>
                </a:solidFill>
              </a:rPr>
              <a:t>scanf</a:t>
            </a:r>
            <a:r>
              <a:rPr lang="en-IN" sz="2600" dirty="0">
                <a:solidFill>
                  <a:schemeClr val="tx1"/>
                </a:solidFill>
              </a:rPr>
              <a:t>("%d", &amp;</a:t>
            </a:r>
            <a:r>
              <a:rPr lang="en-IN" sz="2600" dirty="0" err="1">
                <a:solidFill>
                  <a:schemeClr val="tx1"/>
                </a:solidFill>
              </a:rPr>
              <a:t>num</a:t>
            </a:r>
            <a:r>
              <a:rPr lang="en-IN" sz="2600" dirty="0">
                <a:solidFill>
                  <a:schemeClr val="tx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 if (</a:t>
            </a:r>
            <a:r>
              <a:rPr lang="en-IN" sz="2600" dirty="0" err="1">
                <a:solidFill>
                  <a:schemeClr val="tx1"/>
                </a:solidFill>
              </a:rPr>
              <a:t>num</a:t>
            </a:r>
            <a:r>
              <a:rPr lang="en-IN" sz="2600" dirty="0">
                <a:solidFill>
                  <a:schemeClr val="tx1"/>
                </a:solidFill>
              </a:rPr>
              <a:t> &gt;=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     </a:t>
            </a:r>
            <a:r>
              <a:rPr lang="en-IN" sz="2600" dirty="0" err="1">
                <a:solidFill>
                  <a:schemeClr val="tx1"/>
                </a:solidFill>
              </a:rPr>
              <a:t>printf</a:t>
            </a:r>
            <a:r>
              <a:rPr lang="en-IN" sz="2600" dirty="0">
                <a:solidFill>
                  <a:schemeClr val="tx1"/>
                </a:solidFill>
              </a:rPr>
              <a:t>("%d is a positive number \n", </a:t>
            </a:r>
            <a:r>
              <a:rPr lang="en-IN" sz="2600" dirty="0" err="1">
                <a:solidFill>
                  <a:schemeClr val="tx1"/>
                </a:solidFill>
              </a:rPr>
              <a:t>num</a:t>
            </a:r>
            <a:r>
              <a:rPr lang="en-IN" sz="2600" dirty="0">
                <a:solidFill>
                  <a:schemeClr val="tx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	</a:t>
            </a:r>
            <a:r>
              <a:rPr lang="en-IN" sz="2600" dirty="0" err="1">
                <a:solidFill>
                  <a:schemeClr val="tx1"/>
                </a:solidFill>
              </a:rPr>
              <a:t>printf</a:t>
            </a:r>
            <a:r>
              <a:rPr lang="en-IN" sz="2600" dirty="0">
                <a:solidFill>
                  <a:schemeClr val="tx1"/>
                </a:solidFill>
              </a:rPr>
              <a:t>("%d is a negative number \n", </a:t>
            </a:r>
            <a:r>
              <a:rPr lang="en-IN" sz="2600" dirty="0" err="1">
                <a:solidFill>
                  <a:schemeClr val="tx1"/>
                </a:solidFill>
              </a:rPr>
              <a:t>num</a:t>
            </a:r>
            <a:r>
              <a:rPr lang="en-IN" sz="2600" dirty="0">
                <a:solidFill>
                  <a:schemeClr val="tx1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12593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16671</TotalTime>
  <Words>3300</Words>
  <Application>Microsoft Office PowerPoint</Application>
  <PresentationFormat>Widescreen</PresentationFormat>
  <Paragraphs>525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Calibri</vt:lpstr>
      <vt:lpstr>Corbel</vt:lpstr>
      <vt:lpstr>inherit</vt:lpstr>
      <vt:lpstr>PT Sans</vt:lpstr>
      <vt:lpstr>segoe ui</vt:lpstr>
      <vt:lpstr>Source Code Pro</vt:lpstr>
      <vt:lpstr>Source Sans Pro</vt:lpstr>
      <vt:lpstr>Times New Roman</vt:lpstr>
      <vt:lpstr>urw-din</vt:lpstr>
      <vt:lpstr>Wingdings 2</vt:lpstr>
      <vt:lpstr>Frame</vt:lpstr>
      <vt:lpstr>PowerPoint Presentation</vt:lpstr>
      <vt:lpstr>Decision making statements </vt:lpstr>
      <vt:lpstr>If statement</vt:lpstr>
      <vt:lpstr>If statement</vt:lpstr>
      <vt:lpstr>Flow start </vt:lpstr>
      <vt:lpstr>How to use if statements</vt:lpstr>
      <vt:lpstr>If statement - Example </vt:lpstr>
      <vt:lpstr>If else statement </vt:lpstr>
      <vt:lpstr>Example </vt:lpstr>
      <vt:lpstr>else-if ladder statement or  if else if </vt:lpstr>
      <vt:lpstr>else-if ladder statement or  if else if </vt:lpstr>
      <vt:lpstr>Nested if....else statement </vt:lpstr>
      <vt:lpstr>Nested if....else statement</vt:lpstr>
      <vt:lpstr>Example </vt:lpstr>
      <vt:lpstr>Switch Case statements</vt:lpstr>
      <vt:lpstr>Switch Case statements</vt:lpstr>
      <vt:lpstr>Switch Case statements</vt:lpstr>
      <vt:lpstr>Switch Case statements</vt:lpstr>
      <vt:lpstr>Switch Case statements</vt:lpstr>
      <vt:lpstr>Switch Case statements</vt:lpstr>
      <vt:lpstr>Conditional or Ternary Operator (?:) operator</vt:lpstr>
      <vt:lpstr>Conditional or Ternary Operator (?:) operator</vt:lpstr>
      <vt:lpstr>Conditional or Ternary Operator (?:) operator</vt:lpstr>
      <vt:lpstr>Example </vt:lpstr>
      <vt:lpstr>Looping </vt:lpstr>
      <vt:lpstr>Entry controlled and  Exit controlled loops </vt:lpstr>
      <vt:lpstr>Differences</vt:lpstr>
      <vt:lpstr>for loop</vt:lpstr>
      <vt:lpstr>for loop</vt:lpstr>
      <vt:lpstr>Example</vt:lpstr>
      <vt:lpstr>while loop</vt:lpstr>
      <vt:lpstr>while loop</vt:lpstr>
      <vt:lpstr>while loop</vt:lpstr>
      <vt:lpstr>Example</vt:lpstr>
      <vt:lpstr>do while loop</vt:lpstr>
      <vt:lpstr>do while loop</vt:lpstr>
      <vt:lpstr>Example </vt:lpstr>
      <vt:lpstr>Concept of jump</vt:lpstr>
      <vt:lpstr>Break statement</vt:lpstr>
      <vt:lpstr>Break statement</vt:lpstr>
      <vt:lpstr>Example </vt:lpstr>
      <vt:lpstr>continue  statement</vt:lpstr>
      <vt:lpstr>continue  statement</vt:lpstr>
      <vt:lpstr>Example</vt:lpstr>
      <vt:lpstr>goto statement </vt:lpstr>
      <vt:lpstr>goto statement</vt:lpstr>
      <vt:lpstr>Example</vt:lpstr>
      <vt:lpstr>Return statement</vt:lpstr>
      <vt:lpstr>Return statement</vt:lpstr>
      <vt:lpstr>Example 1</vt:lpstr>
      <vt:lpstr>Example 2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Ayush Gour</cp:lastModifiedBy>
  <cp:revision>1185</cp:revision>
  <dcterms:created xsi:type="dcterms:W3CDTF">2019-05-12T04:30:40Z</dcterms:created>
  <dcterms:modified xsi:type="dcterms:W3CDTF">2024-09-16T10:55:21Z</dcterms:modified>
</cp:coreProperties>
</file>