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9"/>
  </p:notesMasterIdLst>
  <p:sldIdLst>
    <p:sldId id="257" r:id="rId2"/>
    <p:sldId id="368" r:id="rId3"/>
    <p:sldId id="369" r:id="rId4"/>
    <p:sldId id="370" r:id="rId5"/>
    <p:sldId id="373" r:id="rId6"/>
    <p:sldId id="374" r:id="rId7"/>
    <p:sldId id="375" r:id="rId8"/>
    <p:sldId id="376" r:id="rId9"/>
    <p:sldId id="371" r:id="rId10"/>
    <p:sldId id="377" r:id="rId11"/>
    <p:sldId id="378" r:id="rId12"/>
    <p:sldId id="379" r:id="rId13"/>
    <p:sldId id="380" r:id="rId14"/>
    <p:sldId id="381" r:id="rId15"/>
    <p:sldId id="431" r:id="rId16"/>
    <p:sldId id="382" r:id="rId17"/>
    <p:sldId id="383" r:id="rId18"/>
    <p:sldId id="389" r:id="rId19"/>
    <p:sldId id="384" r:id="rId20"/>
    <p:sldId id="388" r:id="rId21"/>
    <p:sldId id="391" r:id="rId22"/>
    <p:sldId id="390" r:id="rId23"/>
    <p:sldId id="392" r:id="rId24"/>
    <p:sldId id="394" r:id="rId25"/>
    <p:sldId id="393" r:id="rId26"/>
    <p:sldId id="398" r:id="rId27"/>
    <p:sldId id="396" r:id="rId28"/>
    <p:sldId id="397" r:id="rId29"/>
    <p:sldId id="395" r:id="rId30"/>
    <p:sldId id="420" r:id="rId31"/>
    <p:sldId id="423" r:id="rId32"/>
    <p:sldId id="421" r:id="rId33"/>
    <p:sldId id="424" r:id="rId34"/>
    <p:sldId id="399" r:id="rId35"/>
    <p:sldId id="400" r:id="rId36"/>
    <p:sldId id="401" r:id="rId37"/>
    <p:sldId id="402" r:id="rId38"/>
    <p:sldId id="403" r:id="rId39"/>
    <p:sldId id="404" r:id="rId40"/>
    <p:sldId id="405" r:id="rId41"/>
    <p:sldId id="406" r:id="rId42"/>
    <p:sldId id="407" r:id="rId43"/>
    <p:sldId id="408" r:id="rId44"/>
    <p:sldId id="409" r:id="rId45"/>
    <p:sldId id="410" r:id="rId46"/>
    <p:sldId id="411" r:id="rId47"/>
    <p:sldId id="412" r:id="rId48"/>
    <p:sldId id="413" r:id="rId49"/>
    <p:sldId id="414" r:id="rId50"/>
    <p:sldId id="415" r:id="rId51"/>
    <p:sldId id="425" r:id="rId52"/>
    <p:sldId id="427" r:id="rId53"/>
    <p:sldId id="426" r:id="rId54"/>
    <p:sldId id="428" r:id="rId55"/>
    <p:sldId id="429" r:id="rId56"/>
    <p:sldId id="430" r:id="rId57"/>
    <p:sldId id="419" r:id="rId5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11BBAF"/>
    <a:srgbClr val="FFCA4F"/>
    <a:srgbClr val="854F89"/>
    <a:srgbClr val="FFE152"/>
    <a:srgbClr val="DD00FF"/>
    <a:srgbClr val="D8D5ED"/>
    <a:srgbClr val="B5FCFF"/>
    <a:srgbClr val="40BA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44" autoAdjust="0"/>
    <p:restoredTop sz="94660"/>
  </p:normalViewPr>
  <p:slideViewPr>
    <p:cSldViewPr snapToGrid="0">
      <p:cViewPr varScale="1">
        <p:scale>
          <a:sx n="79" d="100"/>
          <a:sy n="79" d="100"/>
        </p:scale>
        <p:origin x="123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viewProps" Target="view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8T05:32:16.306"/>
    </inkml:context>
    <inkml:brush xml:id="br0">
      <inkml:brushProperty name="width" value="0.035" units="cm"/>
      <inkml:brushProperty name="height" value="0.035" units="cm"/>
      <inkml:brushProperty name="color" value="#E71224"/>
    </inkml:brush>
  </inkml:definitions>
  <inkml:trace contextRef="#ctx0" brushRef="#br0">28 28 6355,'0'0'4482,"-27"-28"-4562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38C6E7-F93F-4FEB-B5F1-DDFA47FBDA73}" type="datetimeFigureOut">
              <a:rPr lang="en-US" smtClean="0"/>
              <a:pPr/>
              <a:t>10/1/2024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6A96B1-C243-4188-9409-64427083F17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761999"/>
            <a:ext cx="9141619" cy="53340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70263" y="761999"/>
            <a:ext cx="2925318" cy="5334001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9848" y="1298448"/>
            <a:ext cx="7315200" cy="3255264"/>
          </a:xfrm>
        </p:spPr>
        <p:txBody>
          <a:bodyPr anchor="b">
            <a:normAutofit/>
          </a:bodyPr>
          <a:lstStyle>
            <a:lvl1pPr algn="l">
              <a:defRPr sz="5900" spc="-10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15" y="4670246"/>
            <a:ext cx="7315200" cy="914400"/>
          </a:xfrm>
        </p:spPr>
        <p:txBody>
          <a:bodyPr anchor="t">
            <a:normAutofit/>
          </a:bodyPr>
          <a:lstStyle>
            <a:lvl1pPr marL="0" indent="0" algn="l">
              <a:buNone/>
              <a:defRPr sz="2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86396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5258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81000" y="990600"/>
            <a:ext cx="2819400" cy="4953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867912" y="868680"/>
            <a:ext cx="7315200" cy="512064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2324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87469" y="5600573"/>
            <a:ext cx="1397000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81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67912" y="1298448"/>
            <a:ext cx="7315200" cy="3255264"/>
          </a:xfrm>
        </p:spPr>
        <p:txBody>
          <a:bodyPr anchor="b">
            <a:normAutofit/>
          </a:bodyPr>
          <a:lstStyle>
            <a:lvl1pPr>
              <a:defRPr sz="5900" b="0" spc="-10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86200" y="4672584"/>
            <a:ext cx="7315200" cy="914400"/>
          </a:xfrm>
        </p:spPr>
        <p:txBody>
          <a:bodyPr anchor="t">
            <a:normAutofit/>
          </a:bodyPr>
          <a:lstStyle>
            <a:lvl1pPr marL="0" indent="0">
              <a:buNone/>
              <a:defRPr sz="2200" cap="none" spc="0" baseline="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  <p:sp>
        <p:nvSpPr>
          <p:cNvPr id="7" name="Footer Placeholder 4"/>
          <p:cNvSpPr txBox="1">
            <a:spLocks/>
          </p:cNvSpPr>
          <p:nvPr userDrawn="1"/>
        </p:nvSpPr>
        <p:spPr>
          <a:xfrm>
            <a:off x="279400" y="6173787"/>
            <a:ext cx="202776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1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 err="1"/>
              <a:t>R.C.Gonzalez</a:t>
            </a:r>
            <a:r>
              <a:rPr lang="en-IN" dirty="0"/>
              <a:t> &amp; </a:t>
            </a:r>
            <a:r>
              <a:rPr lang="en-IN" dirty="0" err="1"/>
              <a:t>R.E.Woods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272441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867912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18120" y="868680"/>
            <a:ext cx="347472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0009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7912" y="1023586"/>
            <a:ext cx="3474720" cy="8077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7912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818463" y="1023586"/>
            <a:ext cx="3474720" cy="813171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818463" y="1930936"/>
            <a:ext cx="3474720" cy="402336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499486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9162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517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912" y="868680"/>
            <a:ext cx="7315200" cy="5120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4176"/>
            <a:ext cx="2834640" cy="2321990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704675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6032" y="1143000"/>
            <a:ext cx="2834640" cy="2377440"/>
          </a:xfrm>
        </p:spPr>
        <p:txBody>
          <a:bodyPr anchor="b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570644" y="767419"/>
            <a:ext cx="8115230" cy="5330952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6032" y="3493008"/>
            <a:ext cx="2834640" cy="2322576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6E4831-481F-4AF1-9D8E-170CD6E1C3F5}" type="datetimeFigureOut">
              <a:rPr lang="en-IN" smtClean="0"/>
              <a:pPr/>
              <a:t>01-10-2024</a:t>
            </a:fld>
            <a:endParaRPr lang="en-I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3499101" y="6356350"/>
            <a:ext cx="5911517" cy="365125"/>
          </a:xfrm>
        </p:spPr>
        <p:txBody>
          <a:bodyPr/>
          <a:lstStyle/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11CE39-2868-44A2-A0C6-827D458F7A8B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77029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758952"/>
            <a:ext cx="3443590" cy="53309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2919" y="1123837"/>
            <a:ext cx="2947482" cy="460118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8" name="Rectangle 37"/>
          <p:cNvSpPr/>
          <p:nvPr/>
        </p:nvSpPr>
        <p:spPr>
          <a:xfrm>
            <a:off x="11815864" y="758952"/>
            <a:ext cx="384048" cy="5330952"/>
          </a:xfrm>
          <a:prstGeom prst="rect">
            <a:avLst/>
          </a:prstGeom>
          <a:solidFill>
            <a:srgbClr val="C8C8C8">
              <a:alpha val="4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69268" y="864108"/>
            <a:ext cx="7315200" cy="51206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62465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B6E4831-481F-4AF1-9D8E-170CD6E1C3F5}" type="datetimeFigureOut">
              <a:rPr lang="en-IN" smtClean="0"/>
              <a:pPr/>
              <a:t>01-10-2024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69268" y="6356350"/>
            <a:ext cx="5911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r>
              <a:rPr lang="en-IN" dirty="0"/>
              <a:t>Prof. Ankita Chavda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34135" y="6356350"/>
            <a:ext cx="15309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1">
                <a:solidFill>
                  <a:schemeClr val="accent1"/>
                </a:solidFill>
              </a:defRPr>
            </a:lvl1pPr>
          </a:lstStyle>
          <a:p>
            <a:fld id="{9C11CE39-2868-44A2-A0C6-827D458F7A8B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99746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spc="-60" baseline="0">
          <a:solidFill>
            <a:srgbClr val="FFFFFF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/>
        </a:buClr>
        <a:buFont typeface="Wingdings 2" pitchFamily="18" charset="2"/>
        <a:buChar char="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18288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250"/>
        </a:spcBef>
        <a:spcAft>
          <a:spcPts val="25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forwin.org/2017/08/data-types-in-c-programming.html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6733" y="841791"/>
            <a:ext cx="2734471" cy="913313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345419" y="1755104"/>
            <a:ext cx="27432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 FOT</a:t>
            </a: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IN" sz="72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9386733" y="3005090"/>
            <a:ext cx="2743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Unit -</a:t>
            </a:r>
            <a:r>
              <a:rPr lang="en-US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4</a:t>
            </a:r>
          </a:p>
          <a:p>
            <a:pPr algn="ctr"/>
            <a:r>
              <a:rPr lang="en-IN" sz="2200" b="1" dirty="0">
                <a:solidFill>
                  <a:srgbClr val="0098A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 and String</a:t>
            </a:r>
            <a:endParaRPr lang="en-US" sz="2200" b="1" dirty="0">
              <a:solidFill>
                <a:srgbClr val="0098A3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01CE0101 - Computer Programming </a:t>
            </a:r>
          </a:p>
        </p:txBody>
      </p:sp>
    </p:spTree>
    <p:extLst>
      <p:ext uri="{BB962C8B-B14F-4D97-AF65-F5344CB8AC3E}">
        <p14:creationId xmlns:p14="http://schemas.microsoft.com/office/powerpoint/2010/main" val="30828120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E1F9-2A30-44D2-985A-1B2FE9A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One – Dimensional Array</a:t>
            </a:r>
            <a:endParaRPr lang="en-IN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41A1C-81AA-4C43-A354-15C179CCF5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58" y="562708"/>
            <a:ext cx="8145194" cy="6020972"/>
          </a:xfrm>
        </p:spPr>
        <p:txBody>
          <a:bodyPr>
            <a:normAutofit fontScale="32500" lnSpcReduction="20000"/>
          </a:bodyPr>
          <a:lstStyle/>
          <a:p>
            <a:endParaRPr lang="en-IN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endParaRPr lang="en-IN" sz="1800" dirty="0">
              <a:solidFill>
                <a:srgbClr val="333333"/>
              </a:solidFill>
              <a:effectLst/>
              <a:latin typeface="Open Sans" panose="020B0606030504020204" pitchFamily="34" charset="0"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400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A </a:t>
            </a:r>
            <a:r>
              <a:rPr lang="en-IN" sz="7400" b="1" dirty="0">
                <a:solidFill>
                  <a:schemeClr val="tx1"/>
                </a:solidFill>
                <a:effectLst/>
                <a:ea typeface="Times New Roman" panose="02020603050405020304" pitchFamily="18" charset="0"/>
              </a:rPr>
              <a:t>one-dimensional array as a row, where elements are stored one after another.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7400" dirty="0">
              <a:solidFill>
                <a:schemeClr val="tx1"/>
              </a:solidFill>
              <a:effectLst/>
              <a:ea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7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7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sz="74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7400" b="1" dirty="0">
                <a:solidFill>
                  <a:schemeClr val="tx1"/>
                </a:solidFill>
              </a:rPr>
              <a:t>Syntax</a:t>
            </a:r>
            <a:r>
              <a:rPr lang="en-IN" sz="7400" dirty="0">
                <a:solidFill>
                  <a:schemeClr val="tx1"/>
                </a:solidFill>
              </a:rPr>
              <a:t>: </a:t>
            </a:r>
            <a:r>
              <a:rPr lang="en-IN" sz="7400" dirty="0">
                <a:solidFill>
                  <a:srgbClr val="0070C0"/>
                </a:solidFill>
              </a:rPr>
              <a:t>datatype array name[size];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74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400" dirty="0">
                <a:solidFill>
                  <a:schemeClr val="tx1"/>
                </a:solidFill>
              </a:rPr>
              <a:t>Where ….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400" dirty="0">
                <a:solidFill>
                  <a:schemeClr val="tx1"/>
                </a:solidFill>
              </a:rPr>
              <a:t>   datatype: It denotes the type of the elements in the array.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400" dirty="0">
                <a:solidFill>
                  <a:schemeClr val="tx1"/>
                </a:solidFill>
              </a:rPr>
              <a:t>   array name: Name of the array. It must be a valid identifier.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400" dirty="0">
                <a:solidFill>
                  <a:schemeClr val="tx1"/>
                </a:solidFill>
              </a:rPr>
              <a:t>   size: Number of elements an array can hold. here are some example of array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7400" dirty="0">
                <a:solidFill>
                  <a:schemeClr val="tx1"/>
                </a:solidFill>
              </a:rPr>
              <a:t>              </a:t>
            </a:r>
          </a:p>
          <a:p>
            <a:endParaRPr lang="en-IN" sz="7400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9500CF-B9C0-47D9-BD09-EC61C5DDFBB6}"/>
              </a:ext>
            </a:extLst>
          </p:cNvPr>
          <p:cNvPicPr/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4" t="5115" r="4999" b="26345"/>
          <a:stretch/>
        </p:blipFill>
        <p:spPr bwMode="auto">
          <a:xfrm>
            <a:off x="4576689" y="1772528"/>
            <a:ext cx="4215619" cy="10269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320406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53942-E8B7-434E-9059-ADB1D8011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0378" y="864108"/>
            <a:ext cx="2947482" cy="4601183"/>
          </a:xfrm>
        </p:spPr>
        <p:txBody>
          <a:bodyPr/>
          <a:lstStyle/>
          <a:p>
            <a:pPr algn="ctr"/>
            <a:r>
              <a:rPr lang="en-IN" b="1" dirty="0"/>
              <a:t>Accessing elements of an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8DCC33-5CE6-4D3E-90B2-6204E6ED54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1329" y="864108"/>
            <a:ext cx="8215533" cy="51206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</a:rPr>
              <a:t>The elements of an array can be accessed by specifying array name followed by subscript or index inside square brackets (</a:t>
            </a:r>
            <a:r>
              <a:rPr lang="en-IN" sz="2800" dirty="0" err="1">
                <a:solidFill>
                  <a:schemeClr val="tx1"/>
                </a:solidFill>
              </a:rPr>
              <a:t>i.e</a:t>
            </a:r>
            <a:r>
              <a:rPr lang="en-IN" sz="2800" dirty="0">
                <a:solidFill>
                  <a:schemeClr val="tx1"/>
                </a:solidFill>
              </a:rPr>
              <a:t> []).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</a:rPr>
              <a:t> Array subscript or index </a:t>
            </a:r>
            <a:r>
              <a:rPr lang="en-IN" sz="2800" b="1" dirty="0">
                <a:solidFill>
                  <a:schemeClr val="tx1"/>
                </a:solidFill>
              </a:rPr>
              <a:t>starts at 0</a:t>
            </a:r>
            <a:r>
              <a:rPr lang="en-IN" sz="2800" dirty="0">
                <a:solidFill>
                  <a:schemeClr val="tx1"/>
                </a:solidFill>
              </a:rPr>
              <a:t>. If the size of an array is 10 then the first element is at index 0, while the last element is at index 9.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2800" dirty="0">
                <a:solidFill>
                  <a:schemeClr val="tx1"/>
                </a:solidFill>
              </a:rPr>
              <a:t> The first valid subscript (</a:t>
            </a:r>
            <a:r>
              <a:rPr lang="en-IN" sz="2800" dirty="0" err="1">
                <a:solidFill>
                  <a:schemeClr val="tx1"/>
                </a:solidFill>
              </a:rPr>
              <a:t>i.e</a:t>
            </a:r>
            <a:r>
              <a:rPr lang="en-IN" sz="2800" dirty="0">
                <a:solidFill>
                  <a:schemeClr val="tx1"/>
                </a:solidFill>
              </a:rPr>
              <a:t> 0) is known as the lower bound, while last valid subscript is known as the upper bound.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543666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E1F9-2A30-44D2-985A-1B2FE9A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Accessing elements of an array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D0E5-A01B-4461-BB86-6AA2235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735" y="864108"/>
            <a:ext cx="7498733" cy="5120640"/>
          </a:xfrm>
        </p:spPr>
        <p:txBody>
          <a:bodyPr/>
          <a:lstStyle/>
          <a:p>
            <a:pPr marL="0" indent="0">
              <a:buNone/>
            </a:pPr>
            <a:r>
              <a:rPr lang="en-IN" sz="2800" b="1" dirty="0">
                <a:solidFill>
                  <a:schemeClr val="tx1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int a[5];</a:t>
            </a:r>
          </a:p>
          <a:p>
            <a:pPr marL="0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then elements of this array are;</a:t>
            </a: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First element – a[0]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Second element – a[1]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Third element – a[2]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Fourth element – a[3]</a:t>
            </a:r>
          </a:p>
          <a:p>
            <a:pPr marL="502920" lvl="1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Fifth element – a[4]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442409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E1F9-2A30-44D2-985A-1B2FE9A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Accessing elements of an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D0E5-A01B-4461-BB86-6AA2235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531" y="864108"/>
            <a:ext cx="7821637" cy="5120640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Array subscript or index can be any expression that yields an integer value.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For example: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int a[5];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int </a:t>
            </a:r>
            <a:r>
              <a:rPr lang="en-IN" sz="2800" dirty="0" err="1">
                <a:solidFill>
                  <a:schemeClr val="tx1"/>
                </a:solidFill>
              </a:rPr>
              <a:t>i</a:t>
            </a:r>
            <a:r>
              <a:rPr lang="en-IN" sz="2800" dirty="0">
                <a:solidFill>
                  <a:schemeClr val="tx1"/>
                </a:solidFill>
              </a:rPr>
              <a:t> = 0, j = 2;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a[</a:t>
            </a:r>
            <a:r>
              <a:rPr lang="en-IN" sz="2800" dirty="0" err="1">
                <a:solidFill>
                  <a:schemeClr val="tx1"/>
                </a:solidFill>
              </a:rPr>
              <a:t>i</a:t>
            </a:r>
            <a:r>
              <a:rPr lang="en-IN" sz="2800" dirty="0">
                <a:solidFill>
                  <a:schemeClr val="tx1"/>
                </a:solidFill>
              </a:rPr>
              <a:t>]; // 1st element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a[i+1]; // 2nd element</a:t>
            </a:r>
          </a:p>
          <a:p>
            <a:pPr marL="50292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a[i+j]; // 3rd element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800" dirty="0">
              <a:solidFill>
                <a:schemeClr val="tx1"/>
              </a:solidFill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In the array a, the last element is at a[4], </a:t>
            </a:r>
          </a:p>
        </p:txBody>
      </p:sp>
    </p:spTree>
    <p:extLst>
      <p:ext uri="{BB962C8B-B14F-4D97-AF65-F5344CB8AC3E}">
        <p14:creationId xmlns:p14="http://schemas.microsoft.com/office/powerpoint/2010/main" val="25034033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E1F9-2A30-44D2-985A-1B2FE9A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Program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D0E5-A01B-4461-BB86-6AA2235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803" y="422031"/>
            <a:ext cx="7751299" cy="610537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int a[5],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for(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 = 0;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 &lt; 5;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   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("Enter a[%d]: ",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    </a:t>
            </a:r>
            <a:r>
              <a:rPr lang="en-IN" sz="2400" dirty="0" err="1">
                <a:solidFill>
                  <a:schemeClr val="tx1"/>
                </a:solidFill>
              </a:rPr>
              <a:t>scanf</a:t>
            </a:r>
            <a:r>
              <a:rPr lang="en-IN" sz="2400" dirty="0">
                <a:solidFill>
                  <a:schemeClr val="tx1"/>
                </a:solidFill>
              </a:rPr>
              <a:t>("%d", &amp;a[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}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("\</a:t>
            </a:r>
            <a:r>
              <a:rPr lang="en-IN" sz="2400" dirty="0" err="1">
                <a:solidFill>
                  <a:schemeClr val="tx1"/>
                </a:solidFill>
              </a:rPr>
              <a:t>nPrinting</a:t>
            </a:r>
            <a:r>
              <a:rPr lang="en-IN" sz="2400" dirty="0">
                <a:solidFill>
                  <a:schemeClr val="tx1"/>
                </a:solidFill>
              </a:rPr>
              <a:t> elements of the array: \n\n");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for(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 = 0;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 &lt; 5; 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    </a:t>
            </a:r>
            <a:r>
              <a:rPr lang="en-IN" sz="2400" dirty="0" err="1">
                <a:solidFill>
                  <a:schemeClr val="tx1"/>
                </a:solidFill>
              </a:rPr>
              <a:t>printf</a:t>
            </a:r>
            <a:r>
              <a:rPr lang="en-IN" sz="2400" dirty="0">
                <a:solidFill>
                  <a:schemeClr val="tx1"/>
                </a:solidFill>
              </a:rPr>
              <a:t>("%d ", a[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  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}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9437286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E1F9-2A30-44D2-985A-1B2FE9A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 Program 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D0E5-A01B-4461-BB86-6AA2235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803" y="422031"/>
            <a:ext cx="7751299" cy="6105378"/>
          </a:xfrm>
        </p:spPr>
        <p:txBody>
          <a:bodyPr>
            <a:normAutofit/>
          </a:bodyPr>
          <a:lstStyle/>
          <a:p>
            <a:r>
              <a:rPr lang="en-US" sz="3400" b="1" dirty="0">
                <a:cs typeface="Times New Roman" panose="02020603050405020304" pitchFamily="18" charset="0"/>
              </a:rPr>
              <a:t>1. Write down a program to enter 20 elements in an array and print the elements in reverse order. </a:t>
            </a:r>
          </a:p>
          <a:p>
            <a:r>
              <a:rPr lang="en-US" sz="3400" b="1" dirty="0">
                <a:cs typeface="Times New Roman" panose="02020603050405020304" pitchFamily="18" charset="0"/>
              </a:rPr>
              <a:t>2. Write a program to add all the elements in an array. </a:t>
            </a:r>
          </a:p>
          <a:p>
            <a:r>
              <a:rPr lang="en-US" sz="3400" b="1" dirty="0">
                <a:cs typeface="Times New Roman" panose="02020603050405020304" pitchFamily="18" charset="0"/>
              </a:rPr>
              <a:t>3.Write a program to copy one array to another array. </a:t>
            </a:r>
          </a:p>
          <a:p>
            <a:r>
              <a:rPr lang="en-US" sz="3400" b="1" dirty="0">
                <a:cs typeface="Times New Roman" panose="02020603050405020304" pitchFamily="18" charset="0"/>
              </a:rPr>
              <a:t>4. Write a program to find out all the even and odd numbers present in an array. </a:t>
            </a:r>
          </a:p>
          <a:p>
            <a:r>
              <a:rPr lang="en-US" sz="3400" b="1" dirty="0">
                <a:cs typeface="Times New Roman" panose="02020603050405020304" pitchFamily="18" charset="0"/>
              </a:rPr>
              <a:t>5. Write a program to swap two arrays. </a:t>
            </a:r>
            <a:endParaRPr lang="en-IN" sz="3400" b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93107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E1F9-2A30-44D2-985A-1B2FE9A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</a:rPr>
              <a:t>Two-Dimensional Array in C</a:t>
            </a:r>
            <a:br>
              <a:rPr lang="en-IN" b="1" i="0" dirty="0">
                <a:solidFill>
                  <a:schemeClr val="bg1"/>
                </a:solidFill>
                <a:effectLst/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D0E5-A01B-4461-BB86-6AA2235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7" y="864108"/>
            <a:ext cx="7609969" cy="5120640"/>
          </a:xfrm>
        </p:spPr>
        <p:txBody>
          <a:bodyPr>
            <a:norm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IN" sz="2800" b="1" dirty="0">
                <a:solidFill>
                  <a:schemeClr val="tx1"/>
                </a:solidFill>
              </a:rPr>
              <a:t>Two – dimensional array </a:t>
            </a:r>
            <a:r>
              <a:rPr lang="en-IN" sz="2800" dirty="0">
                <a:solidFill>
                  <a:schemeClr val="tx1"/>
                </a:solidFill>
              </a:rPr>
              <a:t>is the simplest form of a </a:t>
            </a:r>
            <a:r>
              <a:rPr lang="en-IN" sz="2800" dirty="0">
                <a:solidFill>
                  <a:srgbClr val="FF0000"/>
                </a:solidFill>
              </a:rPr>
              <a:t>multidimensional array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IN" sz="2800" b="0" i="0" dirty="0">
                <a:solidFill>
                  <a:schemeClr val="tx1"/>
                </a:solidFill>
                <a:effectLst/>
              </a:rPr>
              <a:t>The two-dimensional array can be defined as an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array of arrays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.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IN" sz="2800" b="0" i="0" dirty="0">
                <a:solidFill>
                  <a:schemeClr val="tx1"/>
                </a:solidFill>
                <a:effectLst/>
              </a:rPr>
              <a:t>The 2D array is organized as matrices which can be represented as the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collection of rows and columns.</a:t>
            </a:r>
            <a:r>
              <a:rPr lang="en-IN" sz="2800" b="0" i="0" dirty="0">
                <a:solidFill>
                  <a:schemeClr val="tx1"/>
                </a:solidFill>
                <a:effectLst/>
              </a:rPr>
              <a:t> </a:t>
            </a: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IN" sz="2800" b="0" i="0" dirty="0">
                <a:solidFill>
                  <a:schemeClr val="tx1"/>
                </a:solidFill>
                <a:effectLst/>
              </a:rPr>
              <a:t>It provides ease of holding the bulk of data at once.</a:t>
            </a:r>
            <a:endParaRPr lang="en-IN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095196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E1F9-2A30-44D2-985A-1B2FE9A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  <a:latin typeface="erdana"/>
              </a:rPr>
              <a:t>Declaration of two dimensional Array in C</a:t>
            </a:r>
            <a:br>
              <a:rPr lang="en-IN" b="1" i="0" dirty="0">
                <a:solidFill>
                  <a:schemeClr val="bg1"/>
                </a:solidFill>
                <a:effectLst/>
                <a:latin typeface="erdana"/>
              </a:rPr>
            </a:b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BAD0E5-A01B-4461-BB86-6AA22352C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29464" y="970670"/>
            <a:ext cx="7751298" cy="527186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2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endParaRPr lang="en-IN" sz="2400" b="1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datatype </a:t>
            </a:r>
            <a:r>
              <a:rPr lang="en-IN" sz="2400" b="0" i="0" dirty="0" err="1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array_name</a:t>
            </a:r>
            <a:r>
              <a:rPr lang="en-IN" sz="2400" b="0" i="0" dirty="0">
                <a:solidFill>
                  <a:srgbClr val="FF0000"/>
                </a:solidFill>
                <a:effectLst/>
                <a:latin typeface="verdana" panose="020B0604030504040204" pitchFamily="34" charset="0"/>
              </a:rPr>
              <a:t>[rows][columns];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Where:- 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datatype: </a:t>
            </a: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It denotes the type of the elements in the array.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array name: </a:t>
            </a: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Name of the array. It must be a valid identifier.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Row – </a:t>
            </a: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size of rows</a:t>
            </a:r>
          </a:p>
          <a:p>
            <a:pPr marL="0" indent="0">
              <a:lnSpc>
                <a:spcPct val="100000"/>
              </a:lnSpc>
              <a:spcAft>
                <a:spcPts val="1200"/>
              </a:spcAft>
              <a:buNone/>
            </a:pPr>
            <a:r>
              <a:rPr lang="en-IN" sz="2400" b="1" dirty="0">
                <a:solidFill>
                  <a:srgbClr val="000000"/>
                </a:solidFill>
                <a:latin typeface="verdana" panose="020B0604030504040204" pitchFamily="34" charset="0"/>
              </a:rPr>
              <a:t>Column – </a:t>
            </a:r>
            <a:r>
              <a:rPr lang="en-IN" sz="2400" dirty="0">
                <a:solidFill>
                  <a:srgbClr val="000000"/>
                </a:solidFill>
                <a:latin typeface="verdana" panose="020B0604030504040204" pitchFamily="34" charset="0"/>
              </a:rPr>
              <a:t>size of column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24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25418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0B526-C5D5-4546-AF6E-E3A277B65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Initializing Two – Dimensional Arrays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04EE9E-0302-40BA-9433-BE3AF45E0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3366" y="173420"/>
            <a:ext cx="8265715" cy="6148551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There are two ways in which a Two-Dimensional array can be initialized.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b="1" dirty="0">
                <a:solidFill>
                  <a:schemeClr val="tx1"/>
                </a:solidFill>
              </a:rPr>
              <a:t>First Method: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>
                <a:solidFill>
                  <a:srgbClr val="0070C0"/>
                </a:solidFill>
              </a:rPr>
              <a:t>int x[3][4] = {0, 1 ,2 ,3 ,4 , 5 , 6 , 7 , 8 , 9 , 10 , 11}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The above array have 3 rows and 4 columns. The elements in the braces from left to right are stored in the table also from </a:t>
            </a:r>
            <a:r>
              <a:rPr lang="en-IN" sz="2800" b="1" dirty="0">
                <a:solidFill>
                  <a:schemeClr val="tx1"/>
                </a:solidFill>
              </a:rPr>
              <a:t>left to right</a:t>
            </a:r>
            <a:r>
              <a:rPr lang="en-IN" sz="2800" dirty="0">
                <a:solidFill>
                  <a:schemeClr val="tx1"/>
                </a:solidFill>
              </a:rPr>
              <a:t>. The elements will be filled in the array in the order, first 4 elements from the left in first row, next 4 elements in second row and so on.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b="1" dirty="0">
                <a:solidFill>
                  <a:schemeClr val="tx1"/>
                </a:solidFill>
              </a:rPr>
              <a:t>Better Method: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800" dirty="0">
                <a:solidFill>
                  <a:schemeClr val="tx1"/>
                </a:solidFill>
              </a:rPr>
              <a:t>	</a:t>
            </a:r>
            <a:r>
              <a:rPr lang="en-IN" sz="2800" dirty="0">
                <a:solidFill>
                  <a:srgbClr val="0070C0"/>
                </a:solidFill>
              </a:rPr>
              <a:t>int x[3][4] = {{0,1,2,3}, {4,5,6,7}, {8,9,10,11}};</a:t>
            </a:r>
          </a:p>
        </p:txBody>
      </p:sp>
    </p:spTree>
    <p:extLst>
      <p:ext uri="{BB962C8B-B14F-4D97-AF65-F5344CB8AC3E}">
        <p14:creationId xmlns:p14="http://schemas.microsoft.com/office/powerpoint/2010/main" val="272856091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0E1F9-2A30-44D2-985A-1B2FE9AC2E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Accessing the </a:t>
            </a:r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b="1" dirty="0"/>
              <a:t>- D Arrays </a:t>
            </a:r>
            <a:endParaRPr lang="en-IN" b="1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47FB27D-F097-49F9-B270-0D0D826D70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0272"/>
          <a:stretch/>
        </p:blipFill>
        <p:spPr>
          <a:xfrm>
            <a:off x="3910819" y="844063"/>
            <a:ext cx="5641144" cy="223676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1C6333F-115C-4B73-8B69-B68710AC4B02}"/>
              </a:ext>
            </a:extLst>
          </p:cNvPr>
          <p:cNvSpPr txBox="1"/>
          <p:nvPr/>
        </p:nvSpPr>
        <p:spPr>
          <a:xfrm>
            <a:off x="4047978" y="2092569"/>
            <a:ext cx="4802946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sz="2400" dirty="0" err="1"/>
              <a:t>arr</a:t>
            </a:r>
            <a:r>
              <a:rPr lang="en-IN" sz="2400" dirty="0"/>
              <a:t>[0][0] = 1</a:t>
            </a:r>
          </a:p>
          <a:p>
            <a:r>
              <a:rPr lang="en-IN" sz="2400" dirty="0" err="1"/>
              <a:t>arr</a:t>
            </a:r>
            <a:r>
              <a:rPr lang="en-IN" sz="2400" dirty="0"/>
              <a:t>[0][1] = 2</a:t>
            </a:r>
          </a:p>
          <a:p>
            <a:r>
              <a:rPr lang="en-IN" sz="2400" dirty="0" err="1"/>
              <a:t>arr</a:t>
            </a:r>
            <a:r>
              <a:rPr lang="en-IN" sz="2400" dirty="0"/>
              <a:t>[0][2] = 3</a:t>
            </a:r>
          </a:p>
          <a:p>
            <a:r>
              <a:rPr lang="en-IN" sz="2400" dirty="0" err="1"/>
              <a:t>arr</a:t>
            </a:r>
            <a:r>
              <a:rPr lang="en-IN" sz="2400" dirty="0"/>
              <a:t>[1][0] = 2</a:t>
            </a:r>
          </a:p>
          <a:p>
            <a:r>
              <a:rPr lang="en-IN" sz="2400" dirty="0" err="1"/>
              <a:t>arr</a:t>
            </a:r>
            <a:r>
              <a:rPr lang="en-IN" sz="2400" dirty="0"/>
              <a:t>[1][1] = 3</a:t>
            </a:r>
          </a:p>
          <a:p>
            <a:r>
              <a:rPr lang="en-IN" sz="2400" dirty="0" err="1"/>
              <a:t>arr</a:t>
            </a:r>
            <a:r>
              <a:rPr lang="en-IN" sz="2400" dirty="0"/>
              <a:t>[1][2] = 4</a:t>
            </a:r>
          </a:p>
          <a:p>
            <a:r>
              <a:rPr lang="en-IN" sz="2400" dirty="0" err="1"/>
              <a:t>arr</a:t>
            </a:r>
            <a:r>
              <a:rPr lang="en-IN" sz="2400" dirty="0"/>
              <a:t>[2][0] = 3</a:t>
            </a:r>
          </a:p>
          <a:p>
            <a:r>
              <a:rPr lang="en-IN" sz="2400" dirty="0" err="1"/>
              <a:t>arr</a:t>
            </a:r>
            <a:r>
              <a:rPr lang="en-IN" sz="2400" dirty="0"/>
              <a:t>[2][1] = 4</a:t>
            </a:r>
          </a:p>
          <a:p>
            <a:r>
              <a:rPr lang="en-IN" sz="2400" dirty="0" err="1"/>
              <a:t>arr</a:t>
            </a:r>
            <a:r>
              <a:rPr lang="en-IN" sz="2400" dirty="0"/>
              <a:t>[2][2] = 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51088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35A3-16D2-4BDB-B1ED-8882D6D8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dirty="0">
                <a:solidFill>
                  <a:schemeClr val="bg1"/>
                </a:solidFill>
                <a:effectLst/>
              </a:rPr>
              <a:t>Arrays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59C7-3A5B-4A1A-9803-46777313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914" y="689317"/>
            <a:ext cx="8130474" cy="602097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0" i="0" dirty="0">
                <a:solidFill>
                  <a:srgbClr val="000000"/>
                </a:solidFill>
                <a:effectLst/>
              </a:rPr>
              <a:t>An </a:t>
            </a:r>
            <a:r>
              <a:rPr lang="en-IN" sz="2400" b="1" i="0" dirty="0">
                <a:solidFill>
                  <a:srgbClr val="000000"/>
                </a:solidFill>
                <a:effectLst/>
              </a:rPr>
              <a:t>array is a collection of data items, all of the same type, accessed using a common name.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solidFill>
                  <a:srgbClr val="000000"/>
                </a:solidFill>
              </a:rPr>
              <a:t>Array is a data structure that hold finite sequential collection of </a:t>
            </a:r>
            <a:r>
              <a:rPr lang="en-IN" sz="2400" dirty="0">
                <a:solidFill>
                  <a:srgbClr val="FF0000"/>
                </a:solidFill>
              </a:rPr>
              <a:t>homogeneous data.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</a:rPr>
              <a:t>Array is a collection </a:t>
            </a:r>
            <a:r>
              <a:rPr lang="en-IN" sz="2400" dirty="0">
                <a:solidFill>
                  <a:srgbClr val="000000"/>
                </a:solidFill>
              </a:rPr>
              <a:t>- Array is a container that can hold a collection of data.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</a:rPr>
              <a:t>Array is finite </a:t>
            </a:r>
            <a:r>
              <a:rPr lang="en-IN" sz="2400" dirty="0">
                <a:solidFill>
                  <a:srgbClr val="000000"/>
                </a:solidFill>
              </a:rPr>
              <a:t>- The collection of data in array is always finite, which is determined prior to its use.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</a:rPr>
              <a:t>Array is sequential </a:t>
            </a:r>
            <a:r>
              <a:rPr lang="en-IN" sz="2400" dirty="0">
                <a:solidFill>
                  <a:srgbClr val="000000"/>
                </a:solidFill>
              </a:rPr>
              <a:t>- Array stores collection of data sequentially in memory.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rgbClr val="000000"/>
                </a:solidFill>
              </a:rPr>
              <a:t>Array contains homogeneous data </a:t>
            </a:r>
            <a:r>
              <a:rPr lang="en-IN" sz="2400" dirty="0">
                <a:solidFill>
                  <a:srgbClr val="000000"/>
                </a:solidFill>
              </a:rPr>
              <a:t>- The collection of data in array must share a same </a:t>
            </a:r>
            <a:r>
              <a:rPr lang="en-IN" sz="2400" dirty="0">
                <a:solidFill>
                  <a:srgbClr val="0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type</a:t>
            </a:r>
            <a:r>
              <a:rPr lang="en-IN" sz="2400" dirty="0">
                <a:solidFill>
                  <a:srgbClr val="00000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542923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97830-500C-4DF7-BDE3-4FF33EB657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F10379-1676-4F69-944E-B2B11541D7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35" y="235974"/>
            <a:ext cx="7349585" cy="6622026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#include &lt;</a:t>
            </a:r>
            <a:r>
              <a:rPr lang="en-IN" sz="2800" dirty="0" err="1">
                <a:solidFill>
                  <a:schemeClr val="tx1"/>
                </a:solidFill>
              </a:rPr>
              <a:t>stdio.h</a:t>
            </a:r>
            <a:r>
              <a:rPr lang="en-IN" sz="2800" dirty="0">
                <a:solidFill>
                  <a:schemeClr val="tx1"/>
                </a:solidFill>
              </a:rPr>
              <a:t>&gt;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int main ()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int a[3][3],</a:t>
            </a:r>
            <a:r>
              <a:rPr lang="en-IN" sz="2800" dirty="0" err="1">
                <a:solidFill>
                  <a:schemeClr val="tx1"/>
                </a:solidFill>
              </a:rPr>
              <a:t>i,j</a:t>
            </a:r>
            <a:r>
              <a:rPr lang="en-IN" sz="2800" dirty="0">
                <a:solidFill>
                  <a:schemeClr val="tx1"/>
                </a:solidFill>
              </a:rPr>
              <a:t>;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for (</a:t>
            </a:r>
            <a:r>
              <a:rPr lang="en-IN" sz="2800" dirty="0" err="1">
                <a:solidFill>
                  <a:schemeClr val="tx1"/>
                </a:solidFill>
              </a:rPr>
              <a:t>i</a:t>
            </a:r>
            <a:r>
              <a:rPr lang="en-IN" sz="2800" dirty="0">
                <a:solidFill>
                  <a:schemeClr val="tx1"/>
                </a:solidFill>
              </a:rPr>
              <a:t>=0;i&lt;3;i++)    </a:t>
            </a:r>
            <a:r>
              <a:rPr lang="en-IN" sz="2800" b="1" dirty="0">
                <a:solidFill>
                  <a:schemeClr val="tx1"/>
                </a:solidFill>
              </a:rPr>
              <a:t>// for row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for (j=0;j&lt;3;j++)     </a:t>
            </a:r>
            <a:r>
              <a:rPr lang="en-IN" sz="2800" b="1" dirty="0">
                <a:solidFill>
                  <a:schemeClr val="tx1"/>
                </a:solidFill>
              </a:rPr>
              <a:t>// for column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    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("Enter a[%d][%d]: ",</a:t>
            </a:r>
            <a:r>
              <a:rPr lang="en-IN" sz="2800" dirty="0" err="1">
                <a:solidFill>
                  <a:schemeClr val="tx1"/>
                </a:solidFill>
              </a:rPr>
              <a:t>i,j</a:t>
            </a:r>
            <a:r>
              <a:rPr lang="en-IN" sz="2800" dirty="0">
                <a:solidFill>
                  <a:schemeClr val="tx1"/>
                </a:solidFill>
              </a:rPr>
              <a:t>);            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    </a:t>
            </a:r>
            <a:r>
              <a:rPr lang="en-IN" sz="2800" dirty="0" err="1">
                <a:solidFill>
                  <a:schemeClr val="tx1"/>
                </a:solidFill>
              </a:rPr>
              <a:t>scanf</a:t>
            </a:r>
            <a:r>
              <a:rPr lang="en-IN" sz="2800" dirty="0">
                <a:solidFill>
                  <a:schemeClr val="tx1"/>
                </a:solidFill>
              </a:rPr>
              <a:t>("%</a:t>
            </a:r>
            <a:r>
              <a:rPr lang="en-IN" sz="2800" dirty="0" err="1">
                <a:solidFill>
                  <a:schemeClr val="tx1"/>
                </a:solidFill>
              </a:rPr>
              <a:t>d",&amp;a</a:t>
            </a:r>
            <a:r>
              <a:rPr lang="en-IN" sz="2800" dirty="0">
                <a:solidFill>
                  <a:schemeClr val="tx1"/>
                </a:solidFill>
              </a:rPr>
              <a:t>[</a:t>
            </a:r>
            <a:r>
              <a:rPr lang="en-IN" sz="2800" dirty="0" err="1">
                <a:solidFill>
                  <a:schemeClr val="tx1"/>
                </a:solidFill>
              </a:rPr>
              <a:t>i</a:t>
            </a:r>
            <a:r>
              <a:rPr lang="en-IN" sz="2800" dirty="0">
                <a:solidFill>
                  <a:schemeClr val="tx1"/>
                </a:solidFill>
              </a:rPr>
              <a:t>][j]);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}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}    </a:t>
            </a:r>
            <a:endParaRPr lang="en-IN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0915801-BEA7-606B-CA44-44FAAC5719FB}"/>
                  </a:ext>
                </a:extLst>
              </p14:cNvPr>
              <p14:cNvContentPartPr/>
              <p14:nvPr/>
            </p14:nvContentPartPr>
            <p14:xfrm>
              <a:off x="9704764" y="2996059"/>
              <a:ext cx="10440" cy="1044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0915801-BEA7-606B-CA44-44FAAC5719FB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698644" y="2989939"/>
                <a:ext cx="22680" cy="226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0027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ECA30-5684-41DB-9EB3-3C70ED829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Example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D8BA5-50B2-4BD9-987D-5E0288D9E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0619" y="488731"/>
            <a:ext cx="7703849" cy="5912069"/>
          </a:xfrm>
        </p:spPr>
        <p:txBody>
          <a:bodyPr>
            <a:noAutofit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/>
              <a:t> 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("\n printing the elements ....\n");   </a:t>
            </a:r>
            <a:r>
              <a:rPr lang="en-IN" sz="2800" b="1" dirty="0">
                <a:solidFill>
                  <a:schemeClr val="tx1"/>
                </a:solidFill>
              </a:rPr>
              <a:t>// Printing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for(</a:t>
            </a:r>
            <a:r>
              <a:rPr lang="en-IN" sz="2800" dirty="0" err="1">
                <a:solidFill>
                  <a:schemeClr val="tx1"/>
                </a:solidFill>
              </a:rPr>
              <a:t>i</a:t>
            </a:r>
            <a:r>
              <a:rPr lang="en-IN" sz="2800" dirty="0">
                <a:solidFill>
                  <a:schemeClr val="tx1"/>
                </a:solidFill>
              </a:rPr>
              <a:t>=0;i&lt;3;i++)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("\n");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for (j=0;j&lt;3;j++)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{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    </a:t>
            </a:r>
            <a:r>
              <a:rPr lang="en-IN" sz="2800" dirty="0" err="1">
                <a:solidFill>
                  <a:schemeClr val="tx1"/>
                </a:solidFill>
              </a:rPr>
              <a:t>printf</a:t>
            </a:r>
            <a:r>
              <a:rPr lang="en-IN" sz="2800" dirty="0">
                <a:solidFill>
                  <a:schemeClr val="tx1"/>
                </a:solidFill>
              </a:rPr>
              <a:t>("%d\</a:t>
            </a:r>
            <a:r>
              <a:rPr lang="en-IN" sz="2800" dirty="0" err="1">
                <a:solidFill>
                  <a:schemeClr val="tx1"/>
                </a:solidFill>
              </a:rPr>
              <a:t>t",a</a:t>
            </a:r>
            <a:r>
              <a:rPr lang="en-IN" sz="2800" dirty="0">
                <a:solidFill>
                  <a:schemeClr val="tx1"/>
                </a:solidFill>
              </a:rPr>
              <a:t>[</a:t>
            </a:r>
            <a:r>
              <a:rPr lang="en-IN" sz="2800" dirty="0" err="1">
                <a:solidFill>
                  <a:schemeClr val="tx1"/>
                </a:solidFill>
              </a:rPr>
              <a:t>i</a:t>
            </a:r>
            <a:r>
              <a:rPr lang="en-IN" sz="2800" dirty="0">
                <a:solidFill>
                  <a:schemeClr val="tx1"/>
                </a:solidFill>
              </a:rPr>
              <a:t>][j]);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    }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return 0;    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7076164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DEFD0-C47E-4506-B853-F01367F75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b="1" i="0" u="none" strike="noStrike" baseline="0" dirty="0">
                <a:solidFill>
                  <a:schemeClr val="bg1"/>
                </a:solidFill>
              </a:rPr>
              <a:t>Sorting</a:t>
            </a:r>
            <a:br>
              <a:rPr lang="en-IN" b="1" i="0" u="none" strike="noStrike" baseline="0" dirty="0">
                <a:solidFill>
                  <a:schemeClr val="bg1"/>
                </a:solidFill>
              </a:rPr>
            </a:br>
            <a:r>
              <a:rPr lang="en-IN" b="1" i="0" u="none" strike="noStrike" baseline="0" dirty="0">
                <a:solidFill>
                  <a:schemeClr val="bg1"/>
                </a:solidFill>
              </a:rPr>
              <a:t>operation using array</a:t>
            </a:r>
            <a:endParaRPr lang="en-IN" sz="6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5FA5A-B8A0-4420-9C4F-77405C0A09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1669" y="864108"/>
            <a:ext cx="8074854" cy="51206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IN" sz="2800" b="0" i="0" dirty="0">
                <a:solidFill>
                  <a:srgbClr val="202124"/>
                </a:solidFill>
                <a:effectLst/>
              </a:rPr>
              <a:t>The process of </a:t>
            </a:r>
            <a:r>
              <a:rPr lang="en-IN" sz="2800" b="1" i="0" dirty="0">
                <a:solidFill>
                  <a:srgbClr val="202124"/>
                </a:solidFill>
                <a:effectLst/>
              </a:rPr>
              <a:t>Sorting</a:t>
            </a:r>
            <a:r>
              <a:rPr lang="en-IN" sz="2800" b="0" i="0" dirty="0">
                <a:solidFill>
                  <a:srgbClr val="202124"/>
                </a:solidFill>
                <a:effectLst/>
              </a:rPr>
              <a:t> can be explained as a technique of </a:t>
            </a:r>
            <a:r>
              <a:rPr lang="en-IN" sz="2800" b="0" i="0" dirty="0">
                <a:solidFill>
                  <a:srgbClr val="FF0000"/>
                </a:solidFill>
                <a:effectLst/>
              </a:rPr>
              <a:t>rearranging the elements in any particular order</a:t>
            </a:r>
            <a:r>
              <a:rPr lang="en-IN" sz="2800" b="0" i="0" dirty="0">
                <a:solidFill>
                  <a:srgbClr val="202124"/>
                </a:solidFill>
                <a:effectLst/>
              </a:rPr>
              <a:t>, which can be set ready for further processing by the program logic. 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IN" sz="2800" dirty="0">
                <a:solidFill>
                  <a:srgbClr val="202124"/>
                </a:solidFill>
              </a:rPr>
              <a:t>We can easily sort a list of elements by means of iterations and condition check statements. </a:t>
            </a:r>
          </a:p>
          <a:p>
            <a:pPr algn="just">
              <a:lnSpc>
                <a:spcPct val="100000"/>
              </a:lnSpc>
              <a:spcAft>
                <a:spcPts val="1200"/>
              </a:spcAft>
            </a:pPr>
            <a:r>
              <a:rPr lang="en-IN" sz="2800" dirty="0">
                <a:solidFill>
                  <a:srgbClr val="202124"/>
                </a:solidFill>
              </a:rPr>
              <a:t>We require one outer loop and one inner loop and one swap function to do the purpose. </a:t>
            </a:r>
          </a:p>
        </p:txBody>
      </p:sp>
    </p:spTree>
    <p:extLst>
      <p:ext uri="{BB962C8B-B14F-4D97-AF65-F5344CB8AC3E}">
        <p14:creationId xmlns:p14="http://schemas.microsoft.com/office/powerpoint/2010/main" val="1047898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6EEEB-0AA9-499C-83BE-296EC240D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none" strike="noStrike" baseline="0" dirty="0">
                <a:solidFill>
                  <a:schemeClr val="bg1"/>
                </a:solidFill>
              </a:rPr>
              <a:t>Sorting</a:t>
            </a:r>
            <a:br>
              <a:rPr lang="en-IN" b="1" i="0" u="none" strike="noStrike" baseline="0" dirty="0">
                <a:solidFill>
                  <a:schemeClr val="bg1"/>
                </a:solidFill>
              </a:rPr>
            </a:br>
            <a:r>
              <a:rPr lang="en-IN" b="1" i="0" u="none" strike="noStrike" baseline="0" dirty="0">
                <a:solidFill>
                  <a:schemeClr val="bg1"/>
                </a:solidFill>
              </a:rPr>
              <a:t>operation using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DA4518-D398-4253-A869-B10501014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dirty="0">
                <a:solidFill>
                  <a:schemeClr val="tx1"/>
                </a:solidFill>
              </a:rPr>
              <a:t>We can do sorting the elements in 2 ways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Ascending order </a:t>
            </a:r>
          </a:p>
          <a:p>
            <a:pPr lvl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800" b="1" dirty="0">
                <a:solidFill>
                  <a:schemeClr val="tx1"/>
                </a:solidFill>
              </a:rPr>
              <a:t>Descending order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105180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E04C3-95E4-4122-A154-855912CFE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none" strike="noStrike" baseline="0" dirty="0">
                <a:solidFill>
                  <a:schemeClr val="bg1"/>
                </a:solidFill>
              </a:rPr>
              <a:t>Sorting</a:t>
            </a:r>
            <a:br>
              <a:rPr lang="en-IN" b="1" i="0" u="none" strike="noStrike" baseline="0" dirty="0">
                <a:solidFill>
                  <a:schemeClr val="bg1"/>
                </a:solidFill>
              </a:rPr>
            </a:br>
            <a:r>
              <a:rPr lang="en-IN" b="1" i="0" u="none" strike="noStrike" baseline="0" dirty="0">
                <a:solidFill>
                  <a:schemeClr val="bg1"/>
                </a:solidFill>
              </a:rPr>
              <a:t>operation –Example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E79D44-2584-4EE9-BC04-763D55E88A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2348" y="0"/>
            <a:ext cx="8141109" cy="6150078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#include &lt;</a:t>
            </a:r>
            <a:r>
              <a:rPr lang="en-US" sz="6000" b="1" dirty="0" err="1">
                <a:solidFill>
                  <a:schemeClr val="tx1"/>
                </a:solidFill>
              </a:rPr>
              <a:t>stdio.h</a:t>
            </a:r>
            <a:r>
              <a:rPr lang="en-US" sz="6000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int a[5],</a:t>
            </a:r>
            <a:r>
              <a:rPr lang="en-US" sz="6000" b="1" dirty="0" err="1">
                <a:solidFill>
                  <a:schemeClr val="tx1"/>
                </a:solidFill>
              </a:rPr>
              <a:t>i,j,temp</a:t>
            </a:r>
            <a:r>
              <a:rPr lang="en-US" sz="6000" b="1" dirty="0">
                <a:solidFill>
                  <a:schemeClr val="tx1"/>
                </a:solidFill>
              </a:rPr>
              <a:t> =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</a:t>
            </a:r>
            <a:r>
              <a:rPr lang="en-US" sz="6000" b="1" dirty="0" err="1">
                <a:solidFill>
                  <a:schemeClr val="tx1"/>
                </a:solidFill>
              </a:rPr>
              <a:t>printf</a:t>
            </a:r>
            <a:r>
              <a:rPr lang="en-US" sz="6000" b="1" dirty="0">
                <a:solidFill>
                  <a:schemeClr val="tx1"/>
                </a:solidFill>
              </a:rPr>
              <a:t>("Enter the Elements of array: 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for(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 = 0; 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 &lt; 5; 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    </a:t>
            </a:r>
            <a:r>
              <a:rPr lang="en-US" sz="6000" b="1" dirty="0" err="1">
                <a:solidFill>
                  <a:schemeClr val="tx1"/>
                </a:solidFill>
              </a:rPr>
              <a:t>scanf</a:t>
            </a:r>
            <a:r>
              <a:rPr lang="en-US" sz="6000" b="1" dirty="0">
                <a:solidFill>
                  <a:schemeClr val="tx1"/>
                </a:solidFill>
              </a:rPr>
              <a:t>("%d", &amp;a[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for (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 = 0; 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 &lt; 5; 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    for (j = i+1; j &lt; 5; </a:t>
            </a:r>
            <a:r>
              <a:rPr lang="en-US" sz="6000" b="1" dirty="0" err="1">
                <a:solidFill>
                  <a:schemeClr val="tx1"/>
                </a:solidFill>
              </a:rPr>
              <a:t>j++</a:t>
            </a:r>
            <a:r>
              <a:rPr lang="en-US" sz="60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    </a:t>
            </a:r>
            <a:r>
              <a:rPr lang="en-US" sz="6000" b="1" dirty="0">
                <a:solidFill>
                  <a:srgbClr val="0070C0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0070C0"/>
                </a:solidFill>
              </a:rPr>
              <a:t>            if(a[</a:t>
            </a:r>
            <a:r>
              <a:rPr lang="en-US" sz="6000" b="1" dirty="0" err="1">
                <a:solidFill>
                  <a:srgbClr val="0070C0"/>
                </a:solidFill>
              </a:rPr>
              <a:t>i</a:t>
            </a:r>
            <a:r>
              <a:rPr lang="en-US" sz="6000" b="1" dirty="0">
                <a:solidFill>
                  <a:srgbClr val="0070C0"/>
                </a:solidFill>
              </a:rPr>
              <a:t>] &gt; a[j])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0070C0"/>
                </a:solidFill>
              </a:rPr>
              <a:t>    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0070C0"/>
                </a:solidFill>
              </a:rPr>
              <a:t>                temp = a[</a:t>
            </a:r>
            <a:r>
              <a:rPr lang="en-US" sz="6000" b="1" dirty="0" err="1">
                <a:solidFill>
                  <a:srgbClr val="0070C0"/>
                </a:solidFill>
              </a:rPr>
              <a:t>i</a:t>
            </a:r>
            <a:r>
              <a:rPr lang="en-US" sz="6000" b="1" dirty="0">
                <a:solidFill>
                  <a:srgbClr val="0070C0"/>
                </a:solidFill>
              </a:rPr>
              <a:t>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0070C0"/>
                </a:solidFill>
              </a:rPr>
              <a:t>                a[</a:t>
            </a:r>
            <a:r>
              <a:rPr lang="en-US" sz="6000" b="1" dirty="0" err="1">
                <a:solidFill>
                  <a:srgbClr val="0070C0"/>
                </a:solidFill>
              </a:rPr>
              <a:t>i</a:t>
            </a:r>
            <a:r>
              <a:rPr lang="en-US" sz="6000" b="1" dirty="0">
                <a:solidFill>
                  <a:srgbClr val="0070C0"/>
                </a:solidFill>
              </a:rPr>
              <a:t>] = a[j];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0070C0"/>
                </a:solidFill>
              </a:rPr>
              <a:t>                a[j] = temp;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0070C0"/>
                </a:solidFill>
              </a:rPr>
              <a:t>    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rgbClr val="0070C0"/>
                </a:solidFill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</a:t>
            </a:r>
            <a:r>
              <a:rPr lang="en-US" sz="6000" b="1" dirty="0" err="1">
                <a:solidFill>
                  <a:schemeClr val="tx1"/>
                </a:solidFill>
              </a:rPr>
              <a:t>printf</a:t>
            </a:r>
            <a:r>
              <a:rPr lang="en-US" sz="6000" b="1" dirty="0">
                <a:solidFill>
                  <a:schemeClr val="tx1"/>
                </a:solidFill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0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</a:t>
            </a:r>
            <a:r>
              <a:rPr lang="en-US" sz="6000" b="1" dirty="0" err="1">
                <a:solidFill>
                  <a:schemeClr val="tx1"/>
                </a:solidFill>
              </a:rPr>
              <a:t>printf</a:t>
            </a:r>
            <a:r>
              <a:rPr lang="en-US" sz="6000" b="1" dirty="0">
                <a:solidFill>
                  <a:schemeClr val="tx1"/>
                </a:solidFill>
              </a:rPr>
              <a:t>("Elements of array sorted in ascending order: 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for (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 = 0; 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 &lt;5; 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    </a:t>
            </a:r>
            <a:r>
              <a:rPr lang="en-US" sz="6000" b="1" dirty="0" err="1">
                <a:solidFill>
                  <a:schemeClr val="tx1"/>
                </a:solidFill>
              </a:rPr>
              <a:t>printf</a:t>
            </a:r>
            <a:r>
              <a:rPr lang="en-US" sz="6000" b="1" dirty="0">
                <a:solidFill>
                  <a:schemeClr val="tx1"/>
                </a:solidFill>
              </a:rPr>
              <a:t>("%d ", a[</a:t>
            </a:r>
            <a:r>
              <a:rPr lang="en-US" sz="6000" b="1" dirty="0" err="1">
                <a:solidFill>
                  <a:schemeClr val="tx1"/>
                </a:solidFill>
              </a:rPr>
              <a:t>i</a:t>
            </a:r>
            <a:r>
              <a:rPr lang="en-US" sz="6000" b="1" dirty="0">
                <a:solidFill>
                  <a:schemeClr val="tx1"/>
                </a:solidFill>
              </a:rPr>
              <a:t>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sz="60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60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pt-BR" sz="1600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839000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95930A-F22F-4B81-934A-7C2693954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none" strike="noStrike" baseline="0" dirty="0">
                <a:solidFill>
                  <a:schemeClr val="bg1"/>
                </a:solidFill>
              </a:rPr>
              <a:t>Matrix</a:t>
            </a:r>
            <a:br>
              <a:rPr lang="en-IN" b="1" i="0" u="none" strike="noStrike" baseline="0" dirty="0">
                <a:solidFill>
                  <a:schemeClr val="bg1"/>
                </a:solidFill>
              </a:rPr>
            </a:br>
            <a:r>
              <a:rPr lang="en-IN" b="1" i="0" u="none" strike="noStrike" baseline="0" dirty="0">
                <a:solidFill>
                  <a:schemeClr val="bg1"/>
                </a:solidFill>
              </a:rPr>
              <a:t>operation using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98154F-F702-486D-858D-497C68C14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532" y="864107"/>
            <a:ext cx="7962314" cy="5227203"/>
          </a:xfrm>
        </p:spPr>
        <p:txBody>
          <a:bodyPr>
            <a:normAutofit/>
          </a:bodyPr>
          <a:lstStyle/>
          <a:p>
            <a:r>
              <a:rPr lang="en-IN" sz="2800" b="0" i="0" dirty="0">
                <a:solidFill>
                  <a:srgbClr val="202124"/>
                </a:solidFill>
                <a:effectLst/>
              </a:rPr>
              <a:t>A </a:t>
            </a:r>
            <a:r>
              <a:rPr lang="en-IN" sz="2800" b="1" i="0" dirty="0">
                <a:solidFill>
                  <a:srgbClr val="202124"/>
                </a:solidFill>
                <a:effectLst/>
              </a:rPr>
              <a:t>matrix</a:t>
            </a:r>
            <a:r>
              <a:rPr lang="en-IN" sz="2800" b="0" i="0" dirty="0">
                <a:solidFill>
                  <a:srgbClr val="202124"/>
                </a:solidFill>
                <a:effectLst/>
              </a:rPr>
              <a:t> </a:t>
            </a:r>
            <a:r>
              <a:rPr lang="en-IN" sz="2800" dirty="0">
                <a:solidFill>
                  <a:srgbClr val="202124"/>
                </a:solidFill>
              </a:rPr>
              <a:t>is a grid that is </a:t>
            </a:r>
            <a:r>
              <a:rPr lang="en-IN" sz="2800" dirty="0">
                <a:solidFill>
                  <a:srgbClr val="FF0000"/>
                </a:solidFill>
              </a:rPr>
              <a:t>used to store data in a structured format.</a:t>
            </a:r>
          </a:p>
          <a:p>
            <a:r>
              <a:rPr lang="en-IN" sz="2800" dirty="0">
                <a:solidFill>
                  <a:srgbClr val="202124"/>
                </a:solidFill>
              </a:rPr>
              <a:t>It is often </a:t>
            </a:r>
            <a:r>
              <a:rPr lang="en-IN" sz="2800" b="1" dirty="0">
                <a:solidFill>
                  <a:srgbClr val="202124"/>
                </a:solidFill>
              </a:rPr>
              <a:t>used with a table</a:t>
            </a:r>
            <a:r>
              <a:rPr lang="en-IN" sz="2800" dirty="0">
                <a:solidFill>
                  <a:srgbClr val="202124"/>
                </a:solidFill>
              </a:rPr>
              <a:t>, where the data is represented in horizontal rows and vertical columns.</a:t>
            </a:r>
          </a:p>
          <a:p>
            <a:r>
              <a:rPr lang="en-IN" sz="2800" dirty="0">
                <a:solidFill>
                  <a:srgbClr val="202124"/>
                </a:solidFill>
              </a:rPr>
              <a:t>Addition, subtraction and multiplication are the basic </a:t>
            </a:r>
            <a:r>
              <a:rPr lang="en-IN" sz="2800" b="1" dirty="0">
                <a:solidFill>
                  <a:srgbClr val="202124"/>
                </a:solidFill>
              </a:rPr>
              <a:t>operations on the matrix</a:t>
            </a:r>
            <a:r>
              <a:rPr lang="en-IN" sz="2800" dirty="0">
                <a:solidFill>
                  <a:srgbClr val="202124"/>
                </a:solidFill>
              </a:rPr>
              <a:t>. </a:t>
            </a:r>
          </a:p>
          <a:p>
            <a:r>
              <a:rPr lang="en-IN" sz="2800" dirty="0">
                <a:solidFill>
                  <a:srgbClr val="202124"/>
                </a:solidFill>
              </a:rPr>
              <a:t>Matrix multiplication in C language to calculate the product of two matrices (two-dimensional arrays). A user inputs the orders and elements of the matrices.</a:t>
            </a:r>
          </a:p>
        </p:txBody>
      </p:sp>
    </p:spTree>
    <p:extLst>
      <p:ext uri="{BB962C8B-B14F-4D97-AF65-F5344CB8AC3E}">
        <p14:creationId xmlns:p14="http://schemas.microsoft.com/office/powerpoint/2010/main" val="260722421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388C5A-4ADB-4D6A-96E6-466B68C43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none" strike="noStrike" baseline="0" dirty="0">
                <a:solidFill>
                  <a:schemeClr val="bg1"/>
                </a:solidFill>
              </a:rPr>
              <a:t>Matrix</a:t>
            </a:r>
            <a:br>
              <a:rPr lang="en-IN" b="1" i="0" u="none" strike="noStrike" baseline="0" dirty="0">
                <a:solidFill>
                  <a:schemeClr val="bg1"/>
                </a:solidFill>
              </a:rPr>
            </a:br>
            <a:r>
              <a:rPr lang="en-IN" b="1" i="0" u="none" strike="noStrike" baseline="0" dirty="0">
                <a:solidFill>
                  <a:schemeClr val="bg1"/>
                </a:solidFill>
              </a:rPr>
              <a:t>operation using array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2F6CD4-66B6-4263-BA15-0728AF16F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99803" y="661182"/>
            <a:ext cx="7962313" cy="5570806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In programming </a:t>
            </a:r>
            <a:r>
              <a:rPr lang="en-IN" sz="2800" b="1" dirty="0">
                <a:solidFill>
                  <a:schemeClr val="tx1"/>
                </a:solidFill>
              </a:rPr>
              <a:t>if the user wants to multiply, add, subtract and divide two matrices, then the order of the matrix should be declared first</a:t>
            </a:r>
            <a:r>
              <a:rPr lang="en-IN" sz="2400" dirty="0">
                <a:solidFill>
                  <a:schemeClr val="tx1"/>
                </a:solidFill>
              </a:rPr>
              <a:t>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A matrix that contains the same number of rows and columns then it is called a </a:t>
            </a:r>
            <a:r>
              <a:rPr lang="en-IN" sz="2800" b="1" dirty="0">
                <a:solidFill>
                  <a:schemeClr val="tx1"/>
                </a:solidFill>
              </a:rPr>
              <a:t>square matrix</a:t>
            </a:r>
            <a:r>
              <a:rPr lang="en-IN" sz="28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Matrix is used to store a group of related data. Some of the programming languages are used to support matrices as a data type that offers more flexibility than a static array.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800" dirty="0">
                <a:solidFill>
                  <a:schemeClr val="tx1"/>
                </a:solidFill>
              </a:rPr>
              <a:t>Instead of storing the values in a matrix, it can be stored as an individual variable, a program can access and perform operations on the data more efficiently.</a:t>
            </a:r>
          </a:p>
        </p:txBody>
      </p:sp>
    </p:spTree>
    <p:extLst>
      <p:ext uri="{BB962C8B-B14F-4D97-AF65-F5344CB8AC3E}">
        <p14:creationId xmlns:p14="http://schemas.microsoft.com/office/powerpoint/2010/main" val="37934213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8570-218A-4F6B-B376-39C52FD9F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Algorithm for Matrix Multiplication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4933A4-08C8-4170-BAB2-4A289EF6F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735" y="309489"/>
            <a:ext cx="8253346" cy="627419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1: Start the Program.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2: Enter the row and column of the first (a) matrix.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3: Enter the row and column of the second (b) matrix.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4: Enter the elements of the first (a) matrix.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5: Enter the elements of the second (b) matrix.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6: Print the elements of the first (a) matrix in matrix form.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1419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02FE3-49A9-4948-ACE8-03AB2B686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Algorithm for Matrix Multiplication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81D1C4-1F7D-4370-9B81-D68DF1ED11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5397" y="486697"/>
            <a:ext cx="8117058" cy="592885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7: Print the elements of the second (b) matrix in matrix form.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8: Set a loop up to row.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9: Set an inner loop up to the column.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10: Set another inner loop up to the column.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11: Multiply the first (a) and second (b) matrix and store the element in the third matrix (c)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12: Print the final matrix.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IN" sz="2800" dirty="0">
                <a:solidFill>
                  <a:schemeClr val="tx1"/>
                </a:solidFill>
              </a:rPr>
              <a:t>Step 13: Stop the Program.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619645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19B47-D243-4A1B-97B2-E52146A96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none" strike="noStrike" baseline="0" dirty="0">
                <a:solidFill>
                  <a:schemeClr val="bg1"/>
                </a:solidFill>
              </a:rPr>
              <a:t>Matrix Multiplication 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61FACF-608E-482F-9859-EBD1230FE6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37204" r="40203" b="22092"/>
          <a:stretch/>
        </p:blipFill>
        <p:spPr>
          <a:xfrm>
            <a:off x="3882806" y="1280161"/>
            <a:ext cx="7301010" cy="389675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458814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AB1DF-E28D-4798-9609-BD4E159F7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Arrays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1F61D2-E77E-4AB2-BE2C-4D24B0E584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126" y="864108"/>
            <a:ext cx="8173329" cy="5120640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Examples: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- List of customers and their phone numbers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-Table of daily rainfall data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- List of employees in an organization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- Test scores of a class of students and so on….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r>
              <a:rPr lang="en-US" sz="2400" dirty="0">
                <a:solidFill>
                  <a:srgbClr val="FF0000"/>
                </a:solidFill>
              </a:rPr>
              <a:t>Structure of array:</a:t>
            </a: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  <p:pic>
        <p:nvPicPr>
          <p:cNvPr id="1026" name="Picture 2" descr="Arrays in C">
            <a:extLst>
              <a:ext uri="{FF2B5EF4-FFF2-40B4-BE49-F238E27FC236}">
                <a16:creationId xmlns:a16="http://schemas.microsoft.com/office/drawing/2014/main" id="{8D75796B-3A0A-48B3-BA15-F3702352C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9268" y="4636111"/>
            <a:ext cx="7680307" cy="1230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5415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5543F8-944A-4C11-8126-1ADDE86C5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i="0" u="none" strike="noStrike" baseline="0" dirty="0">
                <a:solidFill>
                  <a:schemeClr val="bg1"/>
                </a:solidFill>
              </a:rPr>
              <a:t>Matrix Multiplication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87B59E-4DF4-46FD-80F5-00D8F67027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46090" y="206478"/>
            <a:ext cx="9070258" cy="6371304"/>
          </a:xfrm>
        </p:spPr>
        <p:txBody>
          <a:bodyPr numCol="2">
            <a:normAutofit fontScale="32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#include&lt;stdio.h&gt;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int a[10][10],b[10][10],</a:t>
            </a:r>
            <a:r>
              <a:rPr lang="en-IN" sz="4900" b="1" dirty="0" err="1">
                <a:solidFill>
                  <a:schemeClr val="tx1"/>
                </a:solidFill>
              </a:rPr>
              <a:t>mul</a:t>
            </a:r>
            <a:r>
              <a:rPr lang="en-IN" sz="4900" b="1" dirty="0">
                <a:solidFill>
                  <a:schemeClr val="tx1"/>
                </a:solidFill>
              </a:rPr>
              <a:t>[10][10],</a:t>
            </a:r>
            <a:r>
              <a:rPr lang="en-IN" sz="4900" b="1" dirty="0" err="1">
                <a:solidFill>
                  <a:schemeClr val="tx1"/>
                </a:solidFill>
              </a:rPr>
              <a:t>r,c,i,j,k</a:t>
            </a:r>
            <a:r>
              <a:rPr lang="en-IN" sz="4900" b="1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 err="1">
                <a:solidFill>
                  <a:schemeClr val="tx1"/>
                </a:solidFill>
              </a:rPr>
              <a:t>printf</a:t>
            </a:r>
            <a:r>
              <a:rPr lang="en-IN" sz="4900" b="1" dirty="0">
                <a:solidFill>
                  <a:schemeClr val="tx1"/>
                </a:solidFill>
              </a:rPr>
              <a:t>("enter the number of row=");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 err="1">
                <a:solidFill>
                  <a:schemeClr val="tx1"/>
                </a:solidFill>
              </a:rPr>
              <a:t>scanf</a:t>
            </a:r>
            <a:r>
              <a:rPr lang="en-IN" sz="4900" b="1" dirty="0">
                <a:solidFill>
                  <a:schemeClr val="tx1"/>
                </a:solidFill>
              </a:rPr>
              <a:t>("%</a:t>
            </a:r>
            <a:r>
              <a:rPr lang="en-IN" sz="4900" b="1" dirty="0" err="1">
                <a:solidFill>
                  <a:schemeClr val="tx1"/>
                </a:solidFill>
              </a:rPr>
              <a:t>d",&amp;r</a:t>
            </a:r>
            <a:r>
              <a:rPr lang="en-IN" sz="49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 err="1">
                <a:solidFill>
                  <a:schemeClr val="tx1"/>
                </a:solidFill>
              </a:rPr>
              <a:t>printf</a:t>
            </a:r>
            <a:r>
              <a:rPr lang="en-IN" sz="4900" b="1" dirty="0">
                <a:solidFill>
                  <a:schemeClr val="tx1"/>
                </a:solidFill>
              </a:rPr>
              <a:t>("enter the number of column=");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 err="1">
                <a:solidFill>
                  <a:schemeClr val="tx1"/>
                </a:solidFill>
              </a:rPr>
              <a:t>scanf</a:t>
            </a:r>
            <a:r>
              <a:rPr lang="en-IN" sz="4900" b="1" dirty="0">
                <a:solidFill>
                  <a:schemeClr val="tx1"/>
                </a:solidFill>
              </a:rPr>
              <a:t>("%</a:t>
            </a:r>
            <a:r>
              <a:rPr lang="en-IN" sz="4900" b="1" dirty="0" err="1">
                <a:solidFill>
                  <a:schemeClr val="tx1"/>
                </a:solidFill>
              </a:rPr>
              <a:t>d",&amp;c</a:t>
            </a:r>
            <a:r>
              <a:rPr lang="en-IN" sz="49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 err="1">
                <a:solidFill>
                  <a:srgbClr val="FF0000"/>
                </a:solidFill>
              </a:rPr>
              <a:t>printf</a:t>
            </a:r>
            <a:r>
              <a:rPr lang="en-IN" sz="4900" b="1" dirty="0">
                <a:solidFill>
                  <a:srgbClr val="FF0000"/>
                </a:solidFill>
              </a:rPr>
              <a:t>("enter the first matrix element=\n");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for(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=0;i&lt;</a:t>
            </a:r>
            <a:r>
              <a:rPr lang="en-IN" sz="4900" b="1" dirty="0" err="1">
                <a:solidFill>
                  <a:schemeClr val="tx1"/>
                </a:solidFill>
              </a:rPr>
              <a:t>r;i</a:t>
            </a:r>
            <a:r>
              <a:rPr lang="en-IN" sz="49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for(j=0;j&lt;</a:t>
            </a:r>
            <a:r>
              <a:rPr lang="en-IN" sz="4900" b="1" dirty="0" err="1">
                <a:solidFill>
                  <a:schemeClr val="tx1"/>
                </a:solidFill>
              </a:rPr>
              <a:t>c;j</a:t>
            </a:r>
            <a:r>
              <a:rPr lang="en-IN" sz="49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    </a:t>
            </a:r>
            <a:r>
              <a:rPr lang="en-IN" sz="4900" b="1" dirty="0" err="1">
                <a:solidFill>
                  <a:schemeClr val="tx1"/>
                </a:solidFill>
              </a:rPr>
              <a:t>scanf</a:t>
            </a:r>
            <a:r>
              <a:rPr lang="en-IN" sz="4900" b="1" dirty="0">
                <a:solidFill>
                  <a:schemeClr val="tx1"/>
                </a:solidFill>
              </a:rPr>
              <a:t>("%</a:t>
            </a:r>
            <a:r>
              <a:rPr lang="en-IN" sz="4900" b="1" dirty="0" err="1">
                <a:solidFill>
                  <a:schemeClr val="tx1"/>
                </a:solidFill>
              </a:rPr>
              <a:t>d",&amp;a</a:t>
            </a:r>
            <a:r>
              <a:rPr lang="en-IN" sz="4900" b="1" dirty="0">
                <a:solidFill>
                  <a:schemeClr val="tx1"/>
                </a:solidFill>
              </a:rPr>
              <a:t>[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][j]);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 err="1">
                <a:solidFill>
                  <a:srgbClr val="FF0000"/>
                </a:solidFill>
              </a:rPr>
              <a:t>printf</a:t>
            </a:r>
            <a:r>
              <a:rPr lang="en-IN" sz="4900" b="1" dirty="0">
                <a:solidFill>
                  <a:srgbClr val="FF0000"/>
                </a:solidFill>
              </a:rPr>
              <a:t>("enter the second matrix element=\n");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for(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=0;i&lt;</a:t>
            </a:r>
            <a:r>
              <a:rPr lang="en-IN" sz="4900" b="1" dirty="0" err="1">
                <a:solidFill>
                  <a:schemeClr val="tx1"/>
                </a:solidFill>
              </a:rPr>
              <a:t>r;i</a:t>
            </a:r>
            <a:r>
              <a:rPr lang="en-IN" sz="49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for(j=0;j&lt;</a:t>
            </a:r>
            <a:r>
              <a:rPr lang="en-IN" sz="4900" b="1" dirty="0" err="1">
                <a:solidFill>
                  <a:schemeClr val="tx1"/>
                </a:solidFill>
              </a:rPr>
              <a:t>c;j</a:t>
            </a:r>
            <a:r>
              <a:rPr lang="en-IN" sz="49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    </a:t>
            </a:r>
            <a:r>
              <a:rPr lang="en-IN" sz="4900" b="1" dirty="0" err="1">
                <a:solidFill>
                  <a:schemeClr val="tx1"/>
                </a:solidFill>
              </a:rPr>
              <a:t>scanf</a:t>
            </a:r>
            <a:r>
              <a:rPr lang="en-IN" sz="4900" b="1" dirty="0">
                <a:solidFill>
                  <a:schemeClr val="tx1"/>
                </a:solidFill>
              </a:rPr>
              <a:t>("%</a:t>
            </a:r>
            <a:r>
              <a:rPr lang="en-IN" sz="4900" b="1" dirty="0" err="1">
                <a:solidFill>
                  <a:schemeClr val="tx1"/>
                </a:solidFill>
              </a:rPr>
              <a:t>d",&amp;b</a:t>
            </a:r>
            <a:r>
              <a:rPr lang="en-IN" sz="4900" b="1" dirty="0">
                <a:solidFill>
                  <a:schemeClr val="tx1"/>
                </a:solidFill>
              </a:rPr>
              <a:t>[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][j]);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 err="1">
                <a:solidFill>
                  <a:srgbClr val="FF0000"/>
                </a:solidFill>
              </a:rPr>
              <a:t>printf</a:t>
            </a:r>
            <a:r>
              <a:rPr lang="en-IN" sz="4900" b="1" dirty="0">
                <a:solidFill>
                  <a:srgbClr val="FF0000"/>
                </a:solidFill>
              </a:rPr>
              <a:t>("multiply of the matrix=\n");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for(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=0;i&lt;</a:t>
            </a:r>
            <a:r>
              <a:rPr lang="en-IN" sz="4900" b="1" dirty="0" err="1">
                <a:solidFill>
                  <a:schemeClr val="tx1"/>
                </a:solidFill>
              </a:rPr>
              <a:t>r;i</a:t>
            </a:r>
            <a:r>
              <a:rPr lang="en-IN" sz="49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for(j=0;j&lt;</a:t>
            </a:r>
            <a:r>
              <a:rPr lang="en-IN" sz="4900" b="1" dirty="0" err="1">
                <a:solidFill>
                  <a:schemeClr val="tx1"/>
                </a:solidFill>
              </a:rPr>
              <a:t>c;j</a:t>
            </a:r>
            <a:r>
              <a:rPr lang="en-IN" sz="49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    </a:t>
            </a:r>
            <a:r>
              <a:rPr lang="en-IN" sz="4900" b="1" dirty="0" err="1">
                <a:solidFill>
                  <a:schemeClr val="tx1"/>
                </a:solidFill>
              </a:rPr>
              <a:t>mul</a:t>
            </a:r>
            <a:r>
              <a:rPr lang="en-IN" sz="4900" b="1" dirty="0">
                <a:solidFill>
                  <a:schemeClr val="tx1"/>
                </a:solidFill>
              </a:rPr>
              <a:t>[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][j]=0;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    for(k=0;k&lt;</a:t>
            </a:r>
            <a:r>
              <a:rPr lang="en-IN" sz="4900" b="1" dirty="0" err="1">
                <a:solidFill>
                  <a:schemeClr val="tx1"/>
                </a:solidFill>
              </a:rPr>
              <a:t>c;k</a:t>
            </a:r>
            <a:r>
              <a:rPr lang="en-IN" sz="49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        </a:t>
            </a:r>
            <a:r>
              <a:rPr lang="en-IN" sz="4900" b="1" dirty="0" err="1">
                <a:solidFill>
                  <a:schemeClr val="tx1"/>
                </a:solidFill>
              </a:rPr>
              <a:t>mul</a:t>
            </a:r>
            <a:r>
              <a:rPr lang="en-IN" sz="4900" b="1" dirty="0">
                <a:solidFill>
                  <a:schemeClr val="tx1"/>
                </a:solidFill>
              </a:rPr>
              <a:t>[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][j]+=a[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][k]*b[k][j];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rgbClr val="FF0000"/>
                </a:solidFill>
              </a:rPr>
              <a:t>//for printing result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for(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=0;i&lt;</a:t>
            </a:r>
            <a:r>
              <a:rPr lang="en-IN" sz="4900" b="1" dirty="0" err="1">
                <a:solidFill>
                  <a:schemeClr val="tx1"/>
                </a:solidFill>
              </a:rPr>
              <a:t>r;i</a:t>
            </a:r>
            <a:r>
              <a:rPr lang="en-IN" sz="49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for(j=0;j&lt;</a:t>
            </a:r>
            <a:r>
              <a:rPr lang="en-IN" sz="4900" b="1" dirty="0" err="1">
                <a:solidFill>
                  <a:schemeClr val="tx1"/>
                </a:solidFill>
              </a:rPr>
              <a:t>c;j</a:t>
            </a:r>
            <a:r>
              <a:rPr lang="en-IN" sz="4900" b="1" dirty="0">
                <a:solidFill>
                  <a:schemeClr val="tx1"/>
                </a:solidFill>
              </a:rPr>
              <a:t>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    </a:t>
            </a:r>
            <a:r>
              <a:rPr lang="en-IN" sz="4900" b="1" dirty="0" err="1">
                <a:solidFill>
                  <a:schemeClr val="tx1"/>
                </a:solidFill>
              </a:rPr>
              <a:t>printf</a:t>
            </a:r>
            <a:r>
              <a:rPr lang="en-IN" sz="4900" b="1" dirty="0">
                <a:solidFill>
                  <a:schemeClr val="tx1"/>
                </a:solidFill>
              </a:rPr>
              <a:t>("%d\t",</a:t>
            </a:r>
            <a:r>
              <a:rPr lang="en-IN" sz="4900" b="1" dirty="0" err="1">
                <a:solidFill>
                  <a:schemeClr val="tx1"/>
                </a:solidFill>
              </a:rPr>
              <a:t>mul</a:t>
            </a:r>
            <a:r>
              <a:rPr lang="en-IN" sz="4900" b="1" dirty="0">
                <a:solidFill>
                  <a:schemeClr val="tx1"/>
                </a:solidFill>
              </a:rPr>
              <a:t>[</a:t>
            </a:r>
            <a:r>
              <a:rPr lang="en-IN" sz="4900" b="1" dirty="0" err="1">
                <a:solidFill>
                  <a:schemeClr val="tx1"/>
                </a:solidFill>
              </a:rPr>
              <a:t>i</a:t>
            </a:r>
            <a:r>
              <a:rPr lang="en-IN" sz="4900" b="1" dirty="0">
                <a:solidFill>
                  <a:schemeClr val="tx1"/>
                </a:solidFill>
              </a:rPr>
              <a:t>][j]);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    </a:t>
            </a:r>
            <a:r>
              <a:rPr lang="en-IN" sz="4900" b="1" dirty="0" err="1">
                <a:solidFill>
                  <a:schemeClr val="tx1"/>
                </a:solidFill>
              </a:rPr>
              <a:t>printf</a:t>
            </a:r>
            <a:r>
              <a:rPr lang="en-IN" sz="4900" b="1" dirty="0">
                <a:solidFill>
                  <a:schemeClr val="tx1"/>
                </a:solidFill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49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4265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BDAD8-55E3-442A-B520-FD6A054B3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Matrix</a:t>
            </a:r>
            <a:r>
              <a:rPr lang="en-IN" dirty="0"/>
              <a:t> </a:t>
            </a:r>
            <a:r>
              <a:rPr lang="en-IN" b="1" dirty="0"/>
              <a:t>addition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13A754B-577A-49AD-8580-FB3744B94D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68738" y="1386349"/>
            <a:ext cx="7315200" cy="4203290"/>
          </a:xfrm>
        </p:spPr>
      </p:pic>
    </p:spTree>
    <p:extLst>
      <p:ext uri="{BB962C8B-B14F-4D97-AF65-F5344CB8AC3E}">
        <p14:creationId xmlns:p14="http://schemas.microsoft.com/office/powerpoint/2010/main" val="19687038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D6B10-D67D-4A78-A963-05D413FB3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Matrix Addition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5A023B-93A8-4E1A-A6C0-79404258CD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3356" y="442452"/>
            <a:ext cx="8578644" cy="6209071"/>
          </a:xfrm>
        </p:spPr>
        <p:txBody>
          <a:bodyPr numCol="2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#include &lt;</a:t>
            </a:r>
            <a:r>
              <a:rPr lang="en-IN" sz="2300" b="1" dirty="0" err="1">
                <a:solidFill>
                  <a:schemeClr val="tx1"/>
                </a:solidFill>
              </a:rPr>
              <a:t>stdio.h</a:t>
            </a:r>
            <a:r>
              <a:rPr lang="en-IN" sz="2300" b="1" dirty="0">
                <a:solidFill>
                  <a:schemeClr val="tx1"/>
                </a:solidFill>
              </a:rPr>
              <a:t>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int m, n, c, d, first[10][10],second[10][10],sum[10][10];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</a:t>
            </a:r>
            <a:r>
              <a:rPr lang="en-IN" sz="2300" b="1" dirty="0" err="1">
                <a:solidFill>
                  <a:schemeClr val="tx1"/>
                </a:solidFill>
              </a:rPr>
              <a:t>printf</a:t>
            </a:r>
            <a:r>
              <a:rPr lang="en-IN" sz="2300" b="1" dirty="0">
                <a:solidFill>
                  <a:schemeClr val="tx1"/>
                </a:solidFill>
              </a:rPr>
              <a:t>("Enter the number of rows and columns of matrix\n");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</a:t>
            </a:r>
            <a:r>
              <a:rPr lang="en-IN" sz="2300" b="1" dirty="0" err="1">
                <a:solidFill>
                  <a:schemeClr val="tx1"/>
                </a:solidFill>
              </a:rPr>
              <a:t>scanf</a:t>
            </a:r>
            <a:r>
              <a:rPr lang="en-IN" sz="2300" b="1" dirty="0">
                <a:solidFill>
                  <a:schemeClr val="tx1"/>
                </a:solidFill>
              </a:rPr>
              <a:t>("%</a:t>
            </a:r>
            <a:r>
              <a:rPr lang="en-IN" sz="2300" b="1" dirty="0" err="1">
                <a:solidFill>
                  <a:schemeClr val="tx1"/>
                </a:solidFill>
              </a:rPr>
              <a:t>d%d</a:t>
            </a:r>
            <a:r>
              <a:rPr lang="en-IN" sz="2300" b="1" dirty="0">
                <a:solidFill>
                  <a:schemeClr val="tx1"/>
                </a:solidFill>
              </a:rPr>
              <a:t>",&amp;</a:t>
            </a:r>
            <a:r>
              <a:rPr lang="en-IN" sz="2300" b="1" dirty="0" err="1">
                <a:solidFill>
                  <a:schemeClr val="tx1"/>
                </a:solidFill>
              </a:rPr>
              <a:t>m,&amp;n</a:t>
            </a:r>
            <a:r>
              <a:rPr lang="en-IN" sz="2300" b="1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</a:t>
            </a:r>
            <a:r>
              <a:rPr lang="en-IN" sz="2300" b="1" dirty="0" err="1">
                <a:solidFill>
                  <a:srgbClr val="FF0000"/>
                </a:solidFill>
              </a:rPr>
              <a:t>printf</a:t>
            </a:r>
            <a:r>
              <a:rPr lang="en-IN" sz="2300" b="1" dirty="0">
                <a:solidFill>
                  <a:srgbClr val="FF0000"/>
                </a:solidFill>
              </a:rPr>
              <a:t>("Enter the elements of first matrix\n");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3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for (c = 0; c &lt; m; </a:t>
            </a:r>
            <a:r>
              <a:rPr lang="en-IN" sz="2300" b="1" dirty="0" err="1">
                <a:solidFill>
                  <a:schemeClr val="tx1"/>
                </a:solidFill>
              </a:rPr>
              <a:t>c++</a:t>
            </a:r>
            <a:r>
              <a:rPr lang="en-IN" sz="23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for (d = 0; d &lt; n; d++)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    </a:t>
            </a:r>
            <a:r>
              <a:rPr lang="en-IN" sz="2300" b="1" dirty="0" err="1">
                <a:solidFill>
                  <a:schemeClr val="tx1"/>
                </a:solidFill>
              </a:rPr>
              <a:t>scanf</a:t>
            </a:r>
            <a:r>
              <a:rPr lang="en-IN" sz="2300" b="1" dirty="0">
                <a:solidFill>
                  <a:schemeClr val="tx1"/>
                </a:solidFill>
              </a:rPr>
              <a:t>("%</a:t>
            </a:r>
            <a:r>
              <a:rPr lang="en-IN" sz="2300" b="1" dirty="0" err="1">
                <a:solidFill>
                  <a:schemeClr val="tx1"/>
                </a:solidFill>
              </a:rPr>
              <a:t>d",&amp;first</a:t>
            </a:r>
            <a:r>
              <a:rPr lang="en-IN" sz="2300" b="1" dirty="0">
                <a:solidFill>
                  <a:schemeClr val="tx1"/>
                </a:solidFill>
              </a:rPr>
              <a:t>[c][d]);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</a:t>
            </a:r>
            <a:r>
              <a:rPr lang="en-IN" sz="2300" b="1" dirty="0" err="1">
                <a:solidFill>
                  <a:srgbClr val="FF0000"/>
                </a:solidFill>
              </a:rPr>
              <a:t>printf</a:t>
            </a:r>
            <a:r>
              <a:rPr lang="en-IN" sz="2300" b="1" dirty="0">
                <a:solidFill>
                  <a:srgbClr val="FF0000"/>
                </a:solidFill>
              </a:rPr>
              <a:t>("Enter the elements of second matrix\n");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3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for (c = 0; c &lt; m; </a:t>
            </a:r>
            <a:r>
              <a:rPr lang="en-IN" sz="2300" b="1" dirty="0" err="1">
                <a:solidFill>
                  <a:schemeClr val="tx1"/>
                </a:solidFill>
              </a:rPr>
              <a:t>c++</a:t>
            </a:r>
            <a:r>
              <a:rPr lang="en-IN" sz="23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for (d = 0 ; d &lt; n; d++)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      </a:t>
            </a:r>
            <a:r>
              <a:rPr lang="en-IN" sz="2300" b="1" dirty="0" err="1">
                <a:solidFill>
                  <a:schemeClr val="tx1"/>
                </a:solidFill>
              </a:rPr>
              <a:t>scanf</a:t>
            </a:r>
            <a:r>
              <a:rPr lang="en-IN" sz="2300" b="1" dirty="0">
                <a:solidFill>
                  <a:schemeClr val="tx1"/>
                </a:solidFill>
              </a:rPr>
              <a:t>("%d", &amp;second[c][d]);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</a:t>
            </a:r>
            <a:r>
              <a:rPr lang="en-IN" sz="2300" b="1" dirty="0" err="1">
                <a:solidFill>
                  <a:srgbClr val="FF0000"/>
                </a:solidFill>
              </a:rPr>
              <a:t>printf</a:t>
            </a:r>
            <a:r>
              <a:rPr lang="en-IN" sz="2300" b="1" dirty="0">
                <a:solidFill>
                  <a:srgbClr val="FF0000"/>
                </a:solidFill>
              </a:rPr>
              <a:t>("Sum of entered matrices:-\n");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3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for (c = 0; c &lt; m; </a:t>
            </a:r>
            <a:r>
              <a:rPr lang="en-IN" sz="2300" b="1" dirty="0" err="1">
                <a:solidFill>
                  <a:schemeClr val="tx1"/>
                </a:solidFill>
              </a:rPr>
              <a:t>c++</a:t>
            </a:r>
            <a:r>
              <a:rPr lang="en-IN" sz="2300" b="1" dirty="0">
                <a:solidFill>
                  <a:schemeClr val="tx1"/>
                </a:solidFill>
              </a:rPr>
              <a:t>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for (d = 0 ; d &lt; n; d++)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 sum[c][d] = first[c][d] + second[c][d];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 </a:t>
            </a:r>
            <a:r>
              <a:rPr lang="en-IN" sz="2300" b="1" dirty="0" err="1">
                <a:solidFill>
                  <a:schemeClr val="tx1"/>
                </a:solidFill>
              </a:rPr>
              <a:t>printf</a:t>
            </a:r>
            <a:r>
              <a:rPr lang="en-IN" sz="2300" b="1" dirty="0">
                <a:solidFill>
                  <a:schemeClr val="tx1"/>
                </a:solidFill>
              </a:rPr>
              <a:t>("%d\t", sum[c][d]);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  </a:t>
            </a:r>
            <a:r>
              <a:rPr lang="en-IN" sz="2300" b="1" dirty="0" err="1">
                <a:solidFill>
                  <a:schemeClr val="tx1"/>
                </a:solidFill>
              </a:rPr>
              <a:t>printf</a:t>
            </a:r>
            <a:r>
              <a:rPr lang="en-IN" sz="2300" b="1" dirty="0">
                <a:solidFill>
                  <a:schemeClr val="tx1"/>
                </a:solidFill>
              </a:rPr>
              <a:t>("\n");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    return 0;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300" b="1" dirty="0">
                <a:solidFill>
                  <a:schemeClr val="tx1"/>
                </a:solidFill>
              </a:rPr>
              <a:t>}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3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2300" b="1" dirty="0">
              <a:solidFill>
                <a:schemeClr val="tx1"/>
              </a:solidFill>
            </a:endParaRP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IN" sz="700" dirty="0"/>
          </a:p>
        </p:txBody>
      </p:sp>
    </p:spTree>
    <p:extLst>
      <p:ext uri="{BB962C8B-B14F-4D97-AF65-F5344CB8AC3E}">
        <p14:creationId xmlns:p14="http://schemas.microsoft.com/office/powerpoint/2010/main" val="1076708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212E-4208-4F74-89A5-8A1B752494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Exercise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D3BE3A-F9DC-4656-9357-A1D418B81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2800" dirty="0">
                <a:solidFill>
                  <a:schemeClr val="tx1"/>
                </a:solidFill>
              </a:rPr>
              <a:t>Program to Find the Transpose of a Matrix</a:t>
            </a: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endParaRPr lang="en-IN" sz="28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220E07D-69E5-4AF7-834E-ADAF853FF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01497" y="2501387"/>
            <a:ext cx="3849329" cy="257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502040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ubtitle 2"/>
          <p:cNvSpPr txBox="1">
            <a:spLocks/>
          </p:cNvSpPr>
          <p:nvPr/>
        </p:nvSpPr>
        <p:spPr>
          <a:xfrm>
            <a:off x="1069848" y="850505"/>
            <a:ext cx="7315200" cy="447942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Clr>
                <a:schemeClr val="accent1"/>
              </a:buClr>
              <a:buFont typeface="Wingdings 2" pitchFamily="18" charset="2"/>
              <a:buNone/>
              <a:defRPr sz="2200" kern="1200" cap="none" spc="0" baseline="0">
                <a:solidFill>
                  <a:schemeClr val="accent1">
                    <a:lumMod val="20000"/>
                    <a:lumOff val="8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2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250"/>
              </a:spcBef>
              <a:spcAft>
                <a:spcPts val="250"/>
              </a:spcAft>
              <a:buClr>
                <a:schemeClr val="accent1"/>
              </a:buClr>
              <a:buFont typeface="Wingdings 2" pitchFamily="18" charset="2"/>
              <a:buNone/>
              <a:defRPr sz="20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0BAD2"/>
              </a:buClr>
              <a:buSzTx/>
              <a:buFont typeface="Wingdings 2" pitchFamily="18" charset="2"/>
              <a:buNone/>
              <a:tabLst/>
              <a:defRPr/>
            </a:pPr>
            <a:endParaRPr kumimoji="0" lang="en-IN" sz="7200" b="1" i="0" u="none" strike="noStrike" kern="1200" cap="none" spc="0" normalizeH="0" baseline="0" noProof="0" dirty="0">
              <a:ln>
                <a:noFill/>
              </a:ln>
              <a:solidFill>
                <a:srgbClr val="40BAD2">
                  <a:lumMod val="20000"/>
                  <a:lumOff val="80000"/>
                </a:srgb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0" y="2620370"/>
            <a:ext cx="9144000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7193012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B35A3-16D2-4BDB-B1ED-8882D6D84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chemeClr val="bg1"/>
                </a:solidFill>
                <a:effectLst/>
              </a:rPr>
              <a:t>Character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9259C7-3A5B-4A1A-9803-467773132A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87914" y="534573"/>
            <a:ext cx="8130474" cy="5824024"/>
          </a:xfrm>
        </p:spPr>
        <p:txBody>
          <a:bodyPr>
            <a:normAutofit/>
          </a:bodyPr>
          <a:lstStyle/>
          <a:p>
            <a:pPr marL="360000" lvl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IN" sz="3200" b="1" dirty="0">
                <a:solidFill>
                  <a:srgbClr val="202124"/>
                </a:solidFill>
                <a:latin typeface="arial" panose="020B0604020202020204" pitchFamily="34" charset="0"/>
              </a:rPr>
              <a:t>c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har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is a C data type designed for the storage of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letters. 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 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char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 takes a memory size of 1 byte. It also stores a single </a:t>
            </a:r>
            <a:r>
              <a:rPr lang="en-IN" sz="3200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character</a:t>
            </a:r>
            <a:r>
              <a:rPr lang="en-IN" sz="3200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</a:pPr>
            <a:r>
              <a:rPr lang="en-IN" sz="3200" b="1" i="0" u="none" strike="noStrike" baseline="0" dirty="0">
                <a:solidFill>
                  <a:schemeClr val="tx1"/>
                </a:solidFill>
                <a:latin typeface="TrebuchetMS-Bold"/>
              </a:rPr>
              <a:t>Example :</a:t>
            </a:r>
          </a:p>
          <a:p>
            <a:pPr marL="360000"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sz="3000" b="1" i="0" u="none" strike="noStrike" baseline="0" dirty="0">
                <a:solidFill>
                  <a:srgbClr val="C10000"/>
                </a:solidFill>
                <a:latin typeface="TrebuchetMS-Bold"/>
              </a:rPr>
              <a:t>char </a:t>
            </a:r>
            <a:r>
              <a:rPr lang="en-IN" sz="3000" b="1" i="0" u="none" strike="noStrike" baseline="0" dirty="0">
                <a:solidFill>
                  <a:srgbClr val="005EA5"/>
                </a:solidFill>
                <a:latin typeface="TrebuchetMS-Bold"/>
              </a:rPr>
              <a:t>a</a:t>
            </a:r>
            <a:r>
              <a:rPr lang="en-IN" sz="3000" b="1" i="0" u="none" strike="noStrike" baseline="0" dirty="0">
                <a:solidFill>
                  <a:srgbClr val="000000"/>
                </a:solidFill>
                <a:latin typeface="TrebuchetMS-Bold"/>
              </a:rPr>
              <a:t>;</a:t>
            </a:r>
          </a:p>
          <a:p>
            <a:pPr marL="3600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baseline="0" dirty="0" err="1">
                <a:solidFill>
                  <a:srgbClr val="C10000"/>
                </a:solidFill>
                <a:latin typeface="TrebuchetMS-Bold"/>
              </a:rPr>
              <a:t>scanf</a:t>
            </a:r>
            <a:r>
              <a:rPr lang="en-IN" sz="3000" b="1" i="0" u="none" strike="noStrike" baseline="0" dirty="0">
                <a:solidFill>
                  <a:srgbClr val="C10000"/>
                </a:solidFill>
                <a:latin typeface="TrebuchetMS-Bold"/>
              </a:rPr>
              <a:t> </a:t>
            </a:r>
            <a:r>
              <a:rPr lang="en-IN" sz="3000" b="1" i="0" u="none" strike="noStrike" baseline="0" dirty="0">
                <a:solidFill>
                  <a:srgbClr val="000000"/>
                </a:solidFill>
                <a:latin typeface="TrebuchetMS-Bold"/>
              </a:rPr>
              <a:t>(“%c”, &amp;</a:t>
            </a:r>
            <a:r>
              <a:rPr lang="en-IN" sz="3000" b="1" i="0" u="none" strike="noStrike" baseline="0" dirty="0">
                <a:solidFill>
                  <a:srgbClr val="005EA5"/>
                </a:solidFill>
                <a:latin typeface="TrebuchetMS-Bold"/>
              </a:rPr>
              <a:t>a</a:t>
            </a:r>
            <a:r>
              <a:rPr lang="en-IN" sz="3000" b="1" i="0" u="none" strike="noStrike" baseline="0" dirty="0">
                <a:solidFill>
                  <a:srgbClr val="000000"/>
                </a:solidFill>
                <a:latin typeface="TrebuchetMS-Bold"/>
              </a:rPr>
              <a:t>);</a:t>
            </a:r>
          </a:p>
          <a:p>
            <a:pPr marL="360000" lvl="2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000" b="1" i="0" u="none" strike="noStrike" baseline="0" dirty="0" err="1">
                <a:solidFill>
                  <a:srgbClr val="C10000"/>
                </a:solidFill>
                <a:latin typeface="TrebuchetMS-Bold"/>
              </a:rPr>
              <a:t>printf</a:t>
            </a:r>
            <a:r>
              <a:rPr lang="en-IN" sz="3000" b="1" i="0" u="none" strike="noStrike" baseline="0" dirty="0">
                <a:solidFill>
                  <a:srgbClr val="C10000"/>
                </a:solidFill>
                <a:latin typeface="TrebuchetMS-Bold"/>
              </a:rPr>
              <a:t> </a:t>
            </a:r>
            <a:r>
              <a:rPr lang="en-IN" sz="3000" b="1" i="0" u="none" strike="noStrike" baseline="0" dirty="0">
                <a:solidFill>
                  <a:srgbClr val="000000"/>
                </a:solidFill>
                <a:latin typeface="TrebuchetMS-Bold"/>
              </a:rPr>
              <a:t>(“%c”, </a:t>
            </a:r>
            <a:r>
              <a:rPr lang="en-IN" sz="3000" b="1" i="0" u="none" strike="noStrike" baseline="0" dirty="0">
                <a:solidFill>
                  <a:srgbClr val="005EA5"/>
                </a:solidFill>
                <a:latin typeface="TrebuchetMS-Bold"/>
              </a:rPr>
              <a:t>a</a:t>
            </a:r>
            <a:r>
              <a:rPr lang="en-IN" sz="3000" b="1" i="0" u="none" strike="noStrike" baseline="0" dirty="0">
                <a:solidFill>
                  <a:srgbClr val="000000"/>
                </a:solidFill>
                <a:latin typeface="TrebuchetMS-Bold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29557972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2683-39A3-4AA3-9233-37EEB7A3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Strings </a:t>
            </a:r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398A8-B6EF-4CFF-BD17-F6665DCB43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202124"/>
                </a:solidFill>
                <a:latin typeface="arial" panose="020B0604020202020204" pitchFamily="34" charset="0"/>
              </a:rPr>
              <a:t>A </a:t>
            </a:r>
            <a:r>
              <a:rPr lang="en-IN" sz="3200" dirty="0">
                <a:solidFill>
                  <a:schemeClr val="tx1"/>
                </a:solidFill>
                <a:latin typeface="arial" panose="020B0604020202020204" pitchFamily="34" charset="0"/>
              </a:rPr>
              <a:t>sequence of characters that is treated as a single data item</a:t>
            </a:r>
            <a:r>
              <a:rPr lang="en-IN" sz="3200" dirty="0">
                <a:solidFill>
                  <a:srgbClr val="202124"/>
                </a:solidFill>
                <a:latin typeface="arial" panose="020B0604020202020204" pitchFamily="34" charset="0"/>
              </a:rPr>
              <a:t>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1800" b="0" i="0" u="none" strike="noStrike" baseline="0" dirty="0">
                <a:solidFill>
                  <a:srgbClr val="FFFFFF"/>
                </a:solidFill>
                <a:latin typeface="ArialMT"/>
              </a:rPr>
              <a:t>itle </a:t>
            </a:r>
            <a:r>
              <a:rPr lang="en-IN" sz="1800" b="1" i="0" u="none" strike="noStrike" baseline="0" dirty="0">
                <a:solidFill>
                  <a:srgbClr val="FFFFFF"/>
                </a:solidFill>
                <a:latin typeface="TrebuchetMS-Bold"/>
              </a:rPr>
              <a:t>String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IN" sz="3200" dirty="0">
                <a:solidFill>
                  <a:srgbClr val="FF0000"/>
                </a:solidFill>
                <a:latin typeface="arial" panose="020B0604020202020204" pitchFamily="34" charset="0"/>
              </a:rPr>
              <a:t>Group of characters </a:t>
            </a:r>
            <a:r>
              <a:rPr lang="en-IN" sz="3200" dirty="0">
                <a:solidFill>
                  <a:srgbClr val="202124"/>
                </a:solidFill>
                <a:latin typeface="arial" panose="020B0604020202020204" pitchFamily="34" charset="0"/>
              </a:rPr>
              <a:t>defined between double quotation marks.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endParaRPr lang="en-IN" sz="3200" dirty="0">
              <a:solidFill>
                <a:srgbClr val="202124"/>
              </a:solidFill>
              <a:latin typeface="arial" panose="020B0604020202020204" pitchFamily="34" charset="0"/>
            </a:endParaRP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IN" sz="3200" dirty="0">
                <a:solidFill>
                  <a:srgbClr val="00B050"/>
                </a:solidFill>
                <a:latin typeface="arial" panose="020B0604020202020204" pitchFamily="34" charset="0"/>
              </a:rPr>
              <a:t>	“ You are the best. ”</a:t>
            </a:r>
            <a:endParaRPr lang="en-IN" sz="3200" b="1" dirty="0">
              <a:solidFill>
                <a:srgbClr val="00B05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920823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4299-633B-4526-9D06-0DE96DA2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FFFFFF"/>
                </a:solidFill>
                <a:latin typeface="TrebuchetMS-Bold"/>
              </a:rPr>
              <a:t>Declaration of String</a:t>
            </a:r>
            <a:endParaRPr lang="en-IN" sz="7200" b="1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D334-1150-4219-AD5F-E5D477E21C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200" dirty="0">
                <a:solidFill>
                  <a:schemeClr val="tx1"/>
                </a:solidFill>
                <a:latin typeface="TrebuchetMS-Bold"/>
              </a:rPr>
              <a:t>Since string is an array, the </a:t>
            </a:r>
            <a:r>
              <a:rPr lang="en-US" altLang="en-US" sz="3200" dirty="0">
                <a:solidFill>
                  <a:srgbClr val="0070C0"/>
                </a:solidFill>
                <a:latin typeface="TrebuchetMS-Bold"/>
              </a:rPr>
              <a:t>declaration of a string is the same as declaring a char array.</a:t>
            </a:r>
          </a:p>
          <a:p>
            <a:pPr marL="0" indent="0" algn="l">
              <a:buNone/>
            </a:pPr>
            <a:r>
              <a:rPr lang="en-IN" sz="3200" b="1" i="0" u="none" strike="noStrike" baseline="0" dirty="0">
                <a:solidFill>
                  <a:srgbClr val="C10000"/>
                </a:solidFill>
                <a:latin typeface="TrebuchetMS-Bold"/>
              </a:rPr>
              <a:t>Syntax:</a:t>
            </a:r>
          </a:p>
          <a:p>
            <a:pPr marL="0" indent="0" algn="l">
              <a:buNone/>
            </a:pPr>
            <a:r>
              <a:rPr lang="en-IN" sz="3200" b="1" i="0" u="none" strike="noStrike" baseline="0" dirty="0">
                <a:solidFill>
                  <a:srgbClr val="C10000"/>
                </a:solidFill>
                <a:latin typeface="TrebuchetMS-Bold"/>
              </a:rPr>
              <a:t>	char </a:t>
            </a:r>
            <a:r>
              <a:rPr lang="en-IN" sz="3200" b="1" i="0" u="none" strike="noStrike" baseline="0" dirty="0">
                <a:solidFill>
                  <a:srgbClr val="005EA5"/>
                </a:solidFill>
                <a:latin typeface="TrebuchetMS-Bold"/>
              </a:rPr>
              <a:t>string-name</a:t>
            </a:r>
            <a:r>
              <a:rPr lang="en-IN" sz="3200" b="1" i="0" u="none" strike="noStrike" baseline="0" dirty="0">
                <a:solidFill>
                  <a:srgbClr val="000000"/>
                </a:solidFill>
                <a:latin typeface="TrebuchetMS-Bold"/>
              </a:rPr>
              <a:t>[ size ];</a:t>
            </a:r>
          </a:p>
          <a:p>
            <a:pPr marL="0" indent="0" algn="l">
              <a:buNone/>
            </a:pPr>
            <a:r>
              <a:rPr lang="en-IN" sz="3200" b="1" i="0" u="none" strike="noStrike" baseline="0" dirty="0">
                <a:solidFill>
                  <a:schemeClr val="tx1"/>
                </a:solidFill>
                <a:latin typeface="ArialRoundedMTBold"/>
              </a:rPr>
              <a:t>Example</a:t>
            </a:r>
            <a:r>
              <a:rPr lang="en-IN" sz="3200" b="1" i="0" u="none" strike="noStrike" baseline="0" dirty="0">
                <a:solidFill>
                  <a:srgbClr val="C0C0C0"/>
                </a:solidFill>
                <a:latin typeface="ArialRoundedMTBold"/>
              </a:rPr>
              <a:t> </a:t>
            </a:r>
            <a:r>
              <a:rPr lang="en-IN" sz="3200" b="1" i="0" u="none" strike="noStrike" baseline="0" dirty="0">
                <a:solidFill>
                  <a:schemeClr val="tx1"/>
                </a:solidFill>
                <a:latin typeface="ArialRoundedMTBold"/>
              </a:rPr>
              <a:t>:</a:t>
            </a:r>
          </a:p>
          <a:p>
            <a:pPr marL="0" indent="0" algn="l">
              <a:buNone/>
            </a:pPr>
            <a:r>
              <a:rPr lang="en-IN" sz="3200" b="1" i="0" u="none" strike="noStrike" baseline="0" dirty="0">
                <a:solidFill>
                  <a:srgbClr val="C10000"/>
                </a:solidFill>
                <a:latin typeface="TrebuchetMS-Bold"/>
              </a:rPr>
              <a:t>	char </a:t>
            </a:r>
            <a:r>
              <a:rPr lang="en-IN" sz="3200" b="1" i="0" u="none" strike="noStrike" baseline="0" dirty="0">
                <a:solidFill>
                  <a:srgbClr val="005EA5"/>
                </a:solidFill>
                <a:latin typeface="Arial-BoldMT"/>
              </a:rPr>
              <a:t>subject </a:t>
            </a:r>
            <a:r>
              <a:rPr lang="en-IN" sz="3200" b="1" i="0" u="none" strike="noStrike" baseline="0" dirty="0">
                <a:solidFill>
                  <a:srgbClr val="000000"/>
                </a:solidFill>
                <a:latin typeface="Arial-BoldMT"/>
              </a:rPr>
              <a:t>[10];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9635590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0D9B-F639-4B8A-9614-DC7AD812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u="none" strike="noStrike" baseline="0" dirty="0">
                <a:solidFill>
                  <a:srgbClr val="FFFFFF"/>
                </a:solidFill>
                <a:latin typeface="TrebuchetMS-Bold"/>
              </a:rPr>
              <a:t>Initializing String variables</a:t>
            </a:r>
            <a:endParaRPr lang="en-IN" sz="6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4722-4E2F-4A38-A48B-F321AF1F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668215"/>
            <a:ext cx="7315200" cy="5521570"/>
          </a:xfrm>
        </p:spPr>
        <p:txBody>
          <a:bodyPr/>
          <a:lstStyle/>
          <a:p>
            <a:r>
              <a:rPr lang="en-US" altLang="en-US" sz="4000" spc="-60" dirty="0">
                <a:solidFill>
                  <a:schemeClr val="tx1"/>
                </a:solidFill>
                <a:latin typeface="TrebuchetMS-Bold"/>
                <a:ea typeface="+mj-ea"/>
                <a:cs typeface="+mj-cs"/>
              </a:rPr>
              <a:t>The string is always ended with a null character ‘\0’.</a:t>
            </a:r>
          </a:p>
          <a:p>
            <a:r>
              <a:rPr lang="en-US" altLang="en-US" sz="4000" spc="-60" dirty="0">
                <a:solidFill>
                  <a:schemeClr val="tx1"/>
                </a:solidFill>
                <a:latin typeface="TrebuchetMS-Bold"/>
                <a:ea typeface="+mj-ea"/>
                <a:cs typeface="+mj-cs"/>
              </a:rPr>
              <a:t>The characters after the null character are ignored.</a:t>
            </a:r>
          </a:p>
          <a:p>
            <a:r>
              <a:rPr lang="en-US" altLang="en-US" sz="4000" spc="-60" dirty="0">
                <a:solidFill>
                  <a:srgbClr val="FF0000"/>
                </a:solidFill>
                <a:latin typeface="TrebuchetMS-Bold"/>
                <a:ea typeface="+mj-ea"/>
                <a:cs typeface="+mj-cs"/>
              </a:rPr>
              <a:t>e.g.</a:t>
            </a:r>
            <a:r>
              <a:rPr lang="en-US" altLang="en-US" sz="4000" spc="-60" dirty="0">
                <a:solidFill>
                  <a:schemeClr val="tx1"/>
                </a:solidFill>
                <a:latin typeface="TrebuchetMS-Bold"/>
                <a:ea typeface="+mj-ea"/>
                <a:cs typeface="+mj-cs"/>
              </a:rPr>
              <a:t>, char str[20] = “Initial value”;</a:t>
            </a:r>
          </a:p>
          <a:p>
            <a:endParaRPr lang="en-US" altLang="en-US" sz="4000" spc="-60" dirty="0">
              <a:solidFill>
                <a:schemeClr val="tx1"/>
              </a:solidFill>
              <a:latin typeface="TrebuchetMS-Bold"/>
              <a:ea typeface="+mj-ea"/>
              <a:cs typeface="+mj-cs"/>
            </a:endParaRP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10DD95-A840-4794-AF86-660C2AB6EB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8996" y="4768948"/>
            <a:ext cx="7315200" cy="1420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936792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72683-39A3-4AA3-9233-37EEB7A35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b="1" dirty="0"/>
              <a:t>Reading strings:  %s format</a:t>
            </a:r>
            <a:endParaRPr lang="en-IN" sz="4000" b="1" dirty="0">
              <a:solidFill>
                <a:schemeClr val="bg1"/>
              </a:solidFill>
            </a:endParaRPr>
          </a:p>
        </p:txBody>
      </p:sp>
      <p:sp>
        <p:nvSpPr>
          <p:cNvPr id="5" name="Rectangle 7">
            <a:extLst>
              <a:ext uri="{FF2B5EF4-FFF2-40B4-BE49-F238E27FC236}">
                <a16:creationId xmlns:a16="http://schemas.microsoft.com/office/drawing/2014/main" id="{D2D14C07-0354-45C8-B680-704AFA94F8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3818242" y="5110022"/>
            <a:ext cx="7540283" cy="1514514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0" tIns="0" rIns="0" bIns="0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530225" indent="-354013" eaLnBrk="1" hangingPunct="1">
              <a:spcBef>
                <a:spcPct val="20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altLang="en-US" sz="2000" b="1" dirty="0">
                <a:solidFill>
                  <a:srgbClr val="000000"/>
                </a:solidFill>
              </a:rPr>
              <a:t> </a:t>
            </a:r>
            <a:r>
              <a:rPr lang="en-US" altLang="en-US" sz="2400" b="1" dirty="0">
                <a:solidFill>
                  <a:srgbClr val="000000"/>
                </a:solidFill>
              </a:rPr>
              <a:t>%s reads a string into a character array</a:t>
            </a:r>
          </a:p>
          <a:p>
            <a:pPr marL="530225" indent="-354013" eaLnBrk="1" hangingPunct="1">
              <a:spcBef>
                <a:spcPct val="20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000000"/>
                </a:solidFill>
              </a:rPr>
              <a:t>given the array name or start address.  </a:t>
            </a:r>
          </a:p>
          <a:p>
            <a:pPr marL="530225" indent="-354013" eaLnBrk="1" hangingPunct="1">
              <a:spcBef>
                <a:spcPct val="20000"/>
              </a:spcBef>
              <a:buSzPct val="100000"/>
              <a:buFont typeface="Courier New" panose="02070309020205020404" pitchFamily="49" charset="0"/>
              <a:buChar char="o"/>
            </a:pPr>
            <a:r>
              <a:rPr lang="en-US" altLang="en-US" sz="2400" b="1" dirty="0">
                <a:solidFill>
                  <a:srgbClr val="000000"/>
                </a:solidFill>
              </a:rPr>
              <a:t>It ends the string with ‘\0’ 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6B25B3AF-A18F-48EF-BA71-E79A303516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8243" y="739008"/>
            <a:ext cx="7540284" cy="4496828"/>
          </a:xfrm>
          <a:prstGeom prst="rect">
            <a:avLst/>
          </a:prstGeom>
          <a:solidFill>
            <a:srgbClr val="EAEAEA"/>
          </a:solidFill>
          <a:ln w="12700">
            <a:solidFill>
              <a:srgbClr val="000000"/>
            </a:solidFill>
            <a:miter lim="800000"/>
            <a:headEnd/>
            <a:tailEnd/>
          </a:ln>
        </p:spPr>
        <p:txBody>
          <a:bodyPr wrap="square" lIns="100794" tIns="50397" rIns="100794" bIns="50397">
            <a:spAutoFit/>
          </a:bodyPr>
          <a:lstStyle>
            <a:lvl1pPr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1008063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100806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1008063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#include&lt;stdio.h&gt;</a:t>
            </a:r>
          </a:p>
          <a:p>
            <a:pPr marL="0" marR="0" lvl="0" indent="0" algn="l" defTabSz="1008063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#include&lt;string.h&gt;</a:t>
            </a:r>
          </a:p>
          <a:p>
            <a:pPr marL="0" marR="0" lvl="0" indent="0" algn="l" defTabSz="1008063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int main() {</a:t>
            </a:r>
          </a:p>
          <a:p>
            <a:pPr marL="0" marR="0" lvl="0" indent="0" algn="l" defTabSz="1008063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char name[25];</a:t>
            </a:r>
          </a:p>
          <a:p>
            <a:pPr marL="0" marR="0" lvl="0" indent="0" algn="l" defTabSz="1008063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printf("Enter any Name: ");</a:t>
            </a:r>
          </a:p>
          <a:p>
            <a:pPr marL="0" marR="0" lvl="0" indent="0" algn="l" defTabSz="1008063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</a:t>
            </a:r>
            <a:r>
              <a:rPr kumimoji="0" lang="en-US" alt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scanf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("%24s</a:t>
            </a:r>
            <a:r>
              <a:rPr kumimoji="0" lang="en-US" altLang="en-US" sz="2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", &amp;name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); </a:t>
            </a:r>
          </a:p>
          <a:p>
            <a:pPr marL="0" marR="0" lvl="0" indent="0" algn="l" defTabSz="1008063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en-US" sz="2800" b="1" kern="0" dirty="0">
                <a:solidFill>
                  <a:srgbClr val="000000"/>
                </a:solidFill>
                <a:latin typeface="Times New Roman" panose="02020603050405020304" pitchFamily="18" charset="0"/>
              </a:rPr>
              <a:t>    </a:t>
            </a: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printf("Name = %s \n", name);</a:t>
            </a:r>
          </a:p>
          <a:p>
            <a:pPr marL="0" marR="0" lvl="0" indent="0" algn="l" defTabSz="1008063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    return 0;</a:t>
            </a:r>
          </a:p>
          <a:p>
            <a:pPr marL="0" marR="0" lvl="0" indent="0" algn="l" defTabSz="1008063" rtl="0" eaLnBrk="1" fontAlgn="base" latinLnBrk="0" hangingPunct="1">
              <a:lnSpc>
                <a:spcPct val="100000"/>
              </a:lnSpc>
              <a:spcBef>
                <a:spcPct val="15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BC8B3BF-B473-8860-76CD-826D265C84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8583" y="1126639"/>
            <a:ext cx="2409941" cy="1306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8971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90A5B8-33B7-4D79-8640-55F15DE32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 Declaration of Arrays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A48402-A883-415D-8CB4-17EA3DCCB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59" y="636035"/>
            <a:ext cx="8229599" cy="5576785"/>
          </a:xfrm>
        </p:spPr>
        <p:txBody>
          <a:bodyPr>
            <a:normAutofit/>
          </a:bodyPr>
          <a:lstStyle/>
          <a:p>
            <a:r>
              <a:rPr lang="en-IN" sz="2400" dirty="0">
                <a:solidFill>
                  <a:schemeClr val="tx1"/>
                </a:solidFill>
              </a:rPr>
              <a:t>Array variables are declared identically to variables of their data type, except that the variable name is followed by one pair of </a:t>
            </a:r>
            <a:r>
              <a:rPr lang="en-IN" sz="2400" b="1" dirty="0">
                <a:solidFill>
                  <a:schemeClr val="tx1"/>
                </a:solidFill>
              </a:rPr>
              <a:t>square [ ] brackets</a:t>
            </a:r>
            <a:r>
              <a:rPr lang="en-IN" sz="2400" dirty="0">
                <a:solidFill>
                  <a:schemeClr val="tx1"/>
                </a:solidFill>
              </a:rPr>
              <a:t> for each dimension of the array.</a:t>
            </a:r>
          </a:p>
          <a:p>
            <a:r>
              <a:rPr lang="en-IN" sz="2400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sz="2400" dirty="0">
                <a:solidFill>
                  <a:schemeClr val="tx1"/>
                </a:solidFill>
              </a:rPr>
              <a:t>  	</a:t>
            </a:r>
            <a:r>
              <a:rPr lang="en-IN" sz="2400" dirty="0">
                <a:solidFill>
                  <a:srgbClr val="0070C0"/>
                </a:solidFill>
              </a:rPr>
              <a:t> type </a:t>
            </a:r>
            <a:r>
              <a:rPr lang="en-IN" sz="2400" dirty="0" err="1">
                <a:solidFill>
                  <a:srgbClr val="0070C0"/>
                </a:solidFill>
              </a:rPr>
              <a:t>arrayName</a:t>
            </a:r>
            <a:r>
              <a:rPr lang="en-IN" sz="2400" dirty="0">
                <a:solidFill>
                  <a:srgbClr val="0070C0"/>
                </a:solidFill>
              </a:rPr>
              <a:t> [ </a:t>
            </a:r>
            <a:r>
              <a:rPr lang="en-IN" sz="2400" dirty="0" err="1">
                <a:solidFill>
                  <a:srgbClr val="0070C0"/>
                </a:solidFill>
              </a:rPr>
              <a:t>arraySize</a:t>
            </a:r>
            <a:r>
              <a:rPr lang="en-IN" sz="2400" dirty="0">
                <a:solidFill>
                  <a:srgbClr val="0070C0"/>
                </a:solidFill>
              </a:rPr>
              <a:t> ];</a:t>
            </a:r>
          </a:p>
          <a:p>
            <a:r>
              <a:rPr lang="en-US" sz="2400" dirty="0">
                <a:solidFill>
                  <a:schemeClr val="tx1"/>
                </a:solidFill>
              </a:rPr>
              <a:t>  Example: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 	int group[10];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 	float height[50];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tx1"/>
                </a:solidFill>
              </a:rPr>
              <a:t>	char name[15];</a:t>
            </a:r>
          </a:p>
          <a:p>
            <a:endParaRPr lang="en-US" sz="2400" dirty="0">
              <a:solidFill>
                <a:schemeClr val="tx1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55331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E4299-633B-4526-9D06-0DE96DA24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4000" b="1" i="0" dirty="0">
                <a:solidFill>
                  <a:schemeClr val="bg1"/>
                </a:solidFill>
                <a:effectLst/>
                <a:latin typeface="euclid_circular_a"/>
              </a:rPr>
              <a:t>Assigning Values to Strings</a:t>
            </a:r>
            <a:br>
              <a:rPr lang="en-IN" sz="4000" b="1" i="0" dirty="0">
                <a:solidFill>
                  <a:schemeClr val="bg1"/>
                </a:solidFill>
                <a:effectLst/>
                <a:latin typeface="euclid_circular_a"/>
              </a:rPr>
            </a:br>
            <a:endParaRPr lang="en-IN" sz="4000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ED334-1150-4219-AD5F-E5D477E21C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736578" cy="5120640"/>
          </a:xfrm>
        </p:spPr>
        <p:txBody>
          <a:bodyPr/>
          <a:lstStyle/>
          <a:p>
            <a:pPr algn="l"/>
            <a:r>
              <a:rPr lang="en-IN" sz="3200" b="0" i="0" dirty="0">
                <a:solidFill>
                  <a:schemeClr val="tx1"/>
                </a:solidFill>
                <a:effectLst/>
                <a:latin typeface="euclid_circular_a"/>
              </a:rPr>
              <a:t>Arrays and strings are second-class citizens in C;</a:t>
            </a:r>
          </a:p>
          <a:p>
            <a:pPr algn="l"/>
            <a:r>
              <a:rPr lang="en-IN" sz="3200" b="0" i="0" dirty="0">
                <a:solidFill>
                  <a:schemeClr val="tx1"/>
                </a:solidFill>
                <a:effectLst/>
                <a:latin typeface="euclid_circular_a"/>
              </a:rPr>
              <a:t> 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euclid_circular_a"/>
              </a:rPr>
              <a:t>They do not support the assignment operator once it is declared. </a:t>
            </a:r>
          </a:p>
          <a:p>
            <a:pPr algn="l"/>
            <a:r>
              <a:rPr lang="en-IN" sz="3200" b="1" i="0" dirty="0">
                <a:solidFill>
                  <a:schemeClr val="tx1"/>
                </a:solidFill>
                <a:effectLst/>
                <a:latin typeface="euclid_circular_a"/>
              </a:rPr>
              <a:t>For example,</a:t>
            </a:r>
          </a:p>
          <a:p>
            <a:pPr marL="502920" lvl="1" indent="0">
              <a:buNone/>
            </a:pPr>
            <a:r>
              <a:rPr lang="en-IN" sz="3000" b="0" i="0" dirty="0">
                <a:solidFill>
                  <a:schemeClr val="tx1"/>
                </a:solidFill>
                <a:effectLst/>
                <a:latin typeface="euclid_circular_a"/>
              </a:rPr>
              <a:t>char c[100];</a:t>
            </a:r>
          </a:p>
          <a:p>
            <a:pPr marL="502920" lvl="1" indent="0">
              <a:buNone/>
            </a:pPr>
            <a:r>
              <a:rPr lang="en-IN" sz="2200" b="0" i="0" dirty="0">
                <a:solidFill>
                  <a:srgbClr val="FF0000"/>
                </a:solidFill>
                <a:effectLst/>
                <a:latin typeface="euclid_circular_a"/>
              </a:rPr>
              <a:t>c = "C programming";  </a:t>
            </a:r>
            <a:r>
              <a:rPr lang="en-IN" sz="2200" b="0" i="0" dirty="0">
                <a:solidFill>
                  <a:schemeClr val="tx1"/>
                </a:solidFill>
                <a:effectLst/>
                <a:latin typeface="euclid_circular_a"/>
              </a:rPr>
              <a:t>// Error! array type is not assignable.</a:t>
            </a:r>
          </a:p>
          <a:p>
            <a:pPr marL="0" indent="0">
              <a:buNone/>
            </a:pPr>
            <a:r>
              <a:rPr lang="en-IN" sz="2200" dirty="0">
                <a:solidFill>
                  <a:schemeClr val="tx1"/>
                </a:solidFill>
              </a:rPr>
              <a:t>			</a:t>
            </a:r>
            <a:r>
              <a:rPr lang="en-IN" sz="2200" b="1" dirty="0">
                <a:solidFill>
                  <a:schemeClr val="tx1"/>
                </a:solidFill>
              </a:rPr>
              <a:t>Or </a:t>
            </a:r>
          </a:p>
          <a:p>
            <a:pPr marL="502920" lvl="1" indent="0">
              <a:buNone/>
            </a:pPr>
            <a:r>
              <a:rPr lang="en-US" sz="2200" dirty="0">
                <a:solidFill>
                  <a:schemeClr val="tx1"/>
                </a:solidFill>
              </a:rPr>
              <a:t>char c[] = "C programming";  // OK during initialization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685041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60D9B-F639-4B8A-9614-DC7AD812B8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4000" b="1" dirty="0"/>
              <a:t>String Handling Functions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34722-4E2F-4A38-A48B-F321AF1F18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3531" y="864108"/>
            <a:ext cx="7906043" cy="5120640"/>
          </a:xfrm>
        </p:spPr>
        <p:txBody>
          <a:bodyPr/>
          <a:lstStyle/>
          <a:p>
            <a:pPr algn="l"/>
            <a:r>
              <a:rPr lang="en-IN" sz="3200" dirty="0">
                <a:solidFill>
                  <a:schemeClr val="tx1"/>
                </a:solidFill>
                <a:latin typeface="euclid_circular_a"/>
              </a:rPr>
              <a:t>C language supports </a:t>
            </a:r>
            <a:r>
              <a:rPr lang="en-IN" sz="3200" dirty="0">
                <a:solidFill>
                  <a:srgbClr val="FF0000"/>
                </a:solidFill>
                <a:latin typeface="euclid_circular_a"/>
              </a:rPr>
              <a:t>a large number of string handling functions that can be used to carry out many of the string manipulations. </a:t>
            </a:r>
          </a:p>
          <a:p>
            <a:pPr algn="l"/>
            <a:r>
              <a:rPr lang="en-IN" sz="3200" dirty="0">
                <a:solidFill>
                  <a:schemeClr val="tx1"/>
                </a:solidFill>
                <a:latin typeface="euclid_circular_a"/>
              </a:rPr>
              <a:t>These functions are packaged in </a:t>
            </a:r>
            <a:r>
              <a:rPr lang="en-IN" sz="3200" b="1" dirty="0" err="1">
                <a:solidFill>
                  <a:schemeClr val="tx1"/>
                </a:solidFill>
                <a:latin typeface="euclid_circular_a"/>
              </a:rPr>
              <a:t>string.h</a:t>
            </a:r>
            <a:r>
              <a:rPr lang="en-IN" sz="3200" b="1" dirty="0">
                <a:solidFill>
                  <a:schemeClr val="tx1"/>
                </a:solidFill>
                <a:latin typeface="euclid_circular_a"/>
              </a:rPr>
              <a:t> library.</a:t>
            </a:r>
          </a:p>
          <a:p>
            <a:pPr algn="l"/>
            <a:r>
              <a:rPr lang="en-IN" sz="3200" dirty="0">
                <a:solidFill>
                  <a:schemeClr val="tx1"/>
                </a:solidFill>
                <a:latin typeface="euclid_circular_a"/>
              </a:rPr>
              <a:t>Hence, you must </a:t>
            </a:r>
            <a:r>
              <a:rPr lang="en-IN" sz="3200" dirty="0">
                <a:solidFill>
                  <a:srgbClr val="FF0000"/>
                </a:solidFill>
                <a:latin typeface="euclid_circular_a"/>
              </a:rPr>
              <a:t>include&lt;</a:t>
            </a:r>
            <a:r>
              <a:rPr lang="en-IN" sz="3200" dirty="0" err="1">
                <a:solidFill>
                  <a:srgbClr val="FF0000"/>
                </a:solidFill>
                <a:latin typeface="euclid_circular_a"/>
              </a:rPr>
              <a:t>string.h</a:t>
            </a:r>
            <a:r>
              <a:rPr lang="en-IN" sz="3200" dirty="0">
                <a:solidFill>
                  <a:srgbClr val="FF0000"/>
                </a:solidFill>
                <a:latin typeface="euclid_circular_a"/>
              </a:rPr>
              <a:t>&gt; </a:t>
            </a:r>
            <a:r>
              <a:rPr lang="en-IN" sz="3200" dirty="0">
                <a:solidFill>
                  <a:schemeClr val="tx1"/>
                </a:solidFill>
                <a:latin typeface="euclid_circular_a"/>
              </a:rPr>
              <a:t>header file</a:t>
            </a:r>
            <a:r>
              <a:rPr lang="en-IN" sz="3200" dirty="0">
                <a:solidFill>
                  <a:srgbClr val="FF0000"/>
                </a:solidFill>
                <a:latin typeface="euclid_circular_a"/>
              </a:rPr>
              <a:t> </a:t>
            </a:r>
            <a:r>
              <a:rPr lang="en-IN" sz="3200" dirty="0">
                <a:solidFill>
                  <a:schemeClr val="tx1"/>
                </a:solidFill>
                <a:latin typeface="euclid_circular_a"/>
              </a:rPr>
              <a:t>in your programs to use these functions.</a:t>
            </a:r>
          </a:p>
        </p:txBody>
      </p:sp>
    </p:spTree>
    <p:extLst>
      <p:ext uri="{BB962C8B-B14F-4D97-AF65-F5344CB8AC3E}">
        <p14:creationId xmlns:p14="http://schemas.microsoft.com/office/powerpoint/2010/main" val="250917627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71F50-9B55-4C6E-B64B-F42C6ECA8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en-US" sz="4000" b="1" dirty="0"/>
              <a:t>String functions</a:t>
            </a:r>
            <a:endParaRPr lang="en-IN" sz="4000" b="1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448ED-13E3-13F4-85F9-A69FCC73A0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69268" y="864108"/>
            <a:ext cx="7575480" cy="5120640"/>
          </a:xfrm>
        </p:spPr>
        <p:txBody>
          <a:bodyPr/>
          <a:lstStyle/>
          <a:p>
            <a:pPr marL="176212" indent="0">
              <a:buNone/>
            </a:pPr>
            <a:r>
              <a:rPr lang="en-IN" sz="2800" dirty="0">
                <a:solidFill>
                  <a:schemeClr val="tx1"/>
                </a:solidFill>
              </a:rPr>
              <a:t>Different types of operations in string:</a:t>
            </a:r>
          </a:p>
          <a:p>
            <a:pPr marL="690562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Function </a:t>
            </a:r>
            <a:r>
              <a:rPr lang="en-IN" sz="2800" dirty="0" err="1">
                <a:solidFill>
                  <a:schemeClr val="tx1"/>
                </a:solidFill>
              </a:rPr>
              <a:t>strlen</a:t>
            </a:r>
            <a:r>
              <a:rPr lang="en-IN" sz="2800" dirty="0">
                <a:solidFill>
                  <a:schemeClr val="tx1"/>
                </a:solidFill>
              </a:rPr>
              <a:t>()</a:t>
            </a:r>
          </a:p>
          <a:p>
            <a:pPr marL="690562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Function </a:t>
            </a:r>
            <a:r>
              <a:rPr lang="en-IN" sz="2800" dirty="0" err="1">
                <a:solidFill>
                  <a:schemeClr val="tx1"/>
                </a:solidFill>
              </a:rPr>
              <a:t>strcpy</a:t>
            </a:r>
            <a:r>
              <a:rPr lang="en-IN" sz="2800" dirty="0">
                <a:solidFill>
                  <a:schemeClr val="tx1"/>
                </a:solidFill>
              </a:rPr>
              <a:t>()</a:t>
            </a:r>
          </a:p>
          <a:p>
            <a:pPr marL="690562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Function </a:t>
            </a:r>
            <a:r>
              <a:rPr lang="en-IN" sz="2800" dirty="0" err="1">
                <a:solidFill>
                  <a:schemeClr val="tx1"/>
                </a:solidFill>
              </a:rPr>
              <a:t>strcmp</a:t>
            </a:r>
            <a:r>
              <a:rPr lang="en-IN" sz="2800" dirty="0">
                <a:solidFill>
                  <a:schemeClr val="tx1"/>
                </a:solidFill>
              </a:rPr>
              <a:t>()</a:t>
            </a:r>
          </a:p>
          <a:p>
            <a:pPr marL="690562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Function </a:t>
            </a:r>
            <a:r>
              <a:rPr lang="en-IN" sz="2800" dirty="0" err="1">
                <a:solidFill>
                  <a:schemeClr val="tx1"/>
                </a:solidFill>
              </a:rPr>
              <a:t>strcat</a:t>
            </a:r>
            <a:r>
              <a:rPr lang="en-IN" sz="2800" dirty="0">
                <a:solidFill>
                  <a:schemeClr val="tx1"/>
                </a:solidFill>
              </a:rPr>
              <a:t>()</a:t>
            </a:r>
          </a:p>
          <a:p>
            <a:pPr marL="690562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Function </a:t>
            </a:r>
            <a:r>
              <a:rPr lang="en-IN" sz="2800" dirty="0" err="1">
                <a:solidFill>
                  <a:schemeClr val="tx1"/>
                </a:solidFill>
              </a:rPr>
              <a:t>strlwr</a:t>
            </a:r>
            <a:r>
              <a:rPr lang="en-IN" sz="2800" dirty="0">
                <a:solidFill>
                  <a:schemeClr val="tx1"/>
                </a:solidFill>
              </a:rPr>
              <a:t>() </a:t>
            </a:r>
          </a:p>
          <a:p>
            <a:pPr marL="690562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Function </a:t>
            </a:r>
            <a:r>
              <a:rPr lang="en-IN" sz="2800" dirty="0" err="1">
                <a:solidFill>
                  <a:schemeClr val="tx1"/>
                </a:solidFill>
              </a:rPr>
              <a:t>strupr</a:t>
            </a:r>
            <a:r>
              <a:rPr lang="en-IN" sz="2800" dirty="0">
                <a:solidFill>
                  <a:schemeClr val="tx1"/>
                </a:solidFill>
              </a:rPr>
              <a:t>()</a:t>
            </a:r>
          </a:p>
          <a:p>
            <a:pPr marL="690562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Function </a:t>
            </a:r>
            <a:r>
              <a:rPr lang="en-IN" sz="2800" dirty="0" err="1">
                <a:solidFill>
                  <a:schemeClr val="tx1"/>
                </a:solidFill>
              </a:rPr>
              <a:t>strrev</a:t>
            </a:r>
            <a:r>
              <a:rPr lang="en-IN" sz="2800" dirty="0">
                <a:solidFill>
                  <a:schemeClr val="tx1"/>
                </a:solidFill>
              </a:rPr>
              <a:t>()</a:t>
            </a:r>
          </a:p>
          <a:p>
            <a:pPr marL="690562" indent="-514350">
              <a:buFont typeface="+mj-lt"/>
              <a:buAutoNum type="arabicPeriod"/>
            </a:pPr>
            <a:r>
              <a:rPr lang="en-IN" sz="2800" dirty="0">
                <a:solidFill>
                  <a:schemeClr val="tx1"/>
                </a:solidFill>
              </a:rPr>
              <a:t>Function </a:t>
            </a:r>
            <a:r>
              <a:rPr lang="en-IN" sz="2800" dirty="0" err="1">
                <a:solidFill>
                  <a:schemeClr val="tx1"/>
                </a:solidFill>
              </a:rPr>
              <a:t>strstr</a:t>
            </a:r>
            <a:r>
              <a:rPr lang="en-IN" sz="2800" dirty="0">
                <a:solidFill>
                  <a:schemeClr val="tx1"/>
                </a:solidFill>
              </a:rPr>
              <a:t>() - sub string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570935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5AA6A-47FB-492C-86E0-1E5014DD6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Handling functions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63AC0C-D416-4493-9FED-F9DEE0D665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3871" y="864108"/>
            <a:ext cx="7779433" cy="5120640"/>
          </a:xfrm>
        </p:spPr>
        <p:txBody>
          <a:bodyPr/>
          <a:lstStyle/>
          <a:p>
            <a:pPr marL="0" indent="0" algn="l">
              <a:buNone/>
            </a:pPr>
            <a:r>
              <a:rPr lang="en-IN" sz="3200" b="1" i="0" dirty="0">
                <a:solidFill>
                  <a:srgbClr val="FF0000"/>
                </a:solidFill>
                <a:effectLst/>
                <a:latin typeface="erdana"/>
              </a:rPr>
              <a:t>String Length: </a:t>
            </a:r>
            <a:r>
              <a:rPr lang="en-IN" sz="3200" b="1" i="0" dirty="0" err="1">
                <a:solidFill>
                  <a:srgbClr val="FF0000"/>
                </a:solidFill>
                <a:effectLst/>
                <a:latin typeface="erdana"/>
              </a:rPr>
              <a:t>strlen</a:t>
            </a:r>
            <a:r>
              <a:rPr lang="en-IN" sz="3200" b="1" i="0" dirty="0">
                <a:solidFill>
                  <a:srgbClr val="FF0000"/>
                </a:solidFill>
                <a:effectLst/>
                <a:latin typeface="erdana"/>
              </a:rPr>
              <a:t>() function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strlen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function returns the length of the given string. It doesn't count null character '\0’.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   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strlen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(variable);    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Example: 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[20]=“ Computer ” ;  </a:t>
            </a:r>
          </a:p>
          <a:p>
            <a:pPr marL="0" indent="0" algn="l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"Length of string is: %d"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strlen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));   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91860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C166F-4B71-4610-89CD-12D285105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Handling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284D5F-E7EB-490F-9CF4-A22B1E002D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85735" y="864108"/>
            <a:ext cx="7498733" cy="5120640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endParaRPr lang="en-IN" sz="2800" b="0" i="0" dirty="0">
              <a:solidFill>
                <a:srgbClr val="FF0000"/>
              </a:solidFill>
              <a:effectLst/>
              <a:latin typeface="erdana"/>
            </a:endParaRPr>
          </a:p>
          <a:p>
            <a:pPr marL="0" indent="0" algn="l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Copy String: </a:t>
            </a:r>
            <a:r>
              <a:rPr lang="en-IN" sz="2800" b="1" i="0" dirty="0" err="1">
                <a:solidFill>
                  <a:srgbClr val="FF0000"/>
                </a:solidFill>
                <a:effectLst/>
                <a:latin typeface="erdana"/>
              </a:rPr>
              <a:t>strcpy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()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strcpy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(destination, source) function copies the source string in destination.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strcpy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(destination, source);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Example :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2E8B57"/>
                </a:solidFill>
                <a:latin typeface="verdana" panose="020B0604030504040204" pitchFamily="34" charset="0"/>
              </a:rPr>
              <a:t>   </a:t>
            </a: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[20]=“ Computer ”;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ch2[20];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strcpy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(ch2,ch);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"Value of second string is: %s"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,ch2);   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983850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B1D0-E9A6-4DE1-9240-C14A3A85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Handling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4BDD-6FDD-408C-B4E9-0C19D858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73194" y="590843"/>
            <a:ext cx="8102991" cy="5781822"/>
          </a:xfrm>
        </p:spPr>
        <p:txBody>
          <a:bodyPr>
            <a:normAutofit fontScale="92500" lnSpcReduction="20000"/>
          </a:bodyPr>
          <a:lstStyle/>
          <a:p>
            <a:pPr marL="0" indent="0" algn="l">
              <a:buNone/>
            </a:pPr>
            <a:r>
              <a:rPr lang="en-IN" sz="3000" b="1" i="0" dirty="0">
                <a:solidFill>
                  <a:srgbClr val="FF0000"/>
                </a:solidFill>
                <a:effectLst/>
                <a:latin typeface="erdana"/>
              </a:rPr>
              <a:t>Compare String: </a:t>
            </a:r>
            <a:r>
              <a:rPr lang="en-IN" sz="3000" b="1" i="0" dirty="0" err="1">
                <a:solidFill>
                  <a:srgbClr val="FF0000"/>
                </a:solidFill>
                <a:effectLst/>
                <a:latin typeface="erdana"/>
              </a:rPr>
              <a:t>strcmp</a:t>
            </a:r>
            <a:r>
              <a:rPr lang="en-IN" sz="3000" b="1" i="0" dirty="0">
                <a:solidFill>
                  <a:srgbClr val="FF0000"/>
                </a:solidFill>
                <a:effectLst/>
                <a:latin typeface="erdana"/>
              </a:rPr>
              <a:t>()</a:t>
            </a:r>
          </a:p>
          <a:p>
            <a:pPr marL="0" indent="0" algn="l">
              <a:buNone/>
            </a:pPr>
            <a:endParaRPr lang="en-IN" sz="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strcmp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(first-string, second-string) function compares two string and returns 0 if both strings are equal.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Syntax:</a:t>
            </a:r>
          </a:p>
          <a:p>
            <a:pPr marL="0" indent="0" algn="l">
              <a:buNone/>
            </a:pP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strcmp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(first-string, second-string);</a:t>
            </a:r>
            <a:endParaRPr lang="en-IN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 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str1[20],str2[20];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"Enter 1st string: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gets(str1);</a:t>
            </a:r>
            <a:r>
              <a:rPr lang="en-IN" b="0" i="0" dirty="0">
                <a:solidFill>
                  <a:srgbClr val="008200"/>
                </a:solidFill>
                <a:effectLst/>
                <a:latin typeface="verdana" panose="020B0604030504040204" pitchFamily="34" charset="0"/>
              </a:rPr>
              <a:t>//reads string from console  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"Enter 2nd string: 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gets(str2);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if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strcmp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(str1,str2)==0)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"Strings are equal"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1" i="0" dirty="0">
                <a:solidFill>
                  <a:srgbClr val="006699"/>
                </a:solidFill>
                <a:effectLst/>
                <a:latin typeface="verdana" panose="020B0604030504040204" pitchFamily="34" charset="0"/>
              </a:rPr>
              <a:t>else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"Strings are not equal"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</p:txBody>
      </p:sp>
    </p:spTree>
    <p:extLst>
      <p:ext uri="{BB962C8B-B14F-4D97-AF65-F5344CB8AC3E}">
        <p14:creationId xmlns:p14="http://schemas.microsoft.com/office/powerpoint/2010/main" val="414571206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1B1D0-E9A6-4DE1-9240-C14A3A852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Handling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C4BDD-6FDD-408C-B4E9-0C19D858A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7939" y="864108"/>
            <a:ext cx="7948246" cy="5120640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String Concatenation: </a:t>
            </a:r>
            <a:r>
              <a:rPr lang="en-IN" sz="2800" b="1" i="0" dirty="0" err="1">
                <a:solidFill>
                  <a:srgbClr val="FF0000"/>
                </a:solidFill>
                <a:effectLst/>
                <a:latin typeface="erdana"/>
              </a:rPr>
              <a:t>strcat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()</a:t>
            </a:r>
          </a:p>
          <a:p>
            <a:pPr marL="0" indent="0" algn="l">
              <a:buNone/>
            </a:pPr>
            <a:r>
              <a:rPr lang="en-I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IN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strcat</a:t>
            </a:r>
            <a:r>
              <a:rPr lang="en-I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(first-string, second-string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 function concatenates two strings and result is returned to first-string.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Syntax:</a:t>
            </a:r>
          </a:p>
          <a:p>
            <a:pPr marL="0" indent="0" algn="l">
              <a:buNone/>
            </a:pPr>
            <a:r>
              <a:rPr lang="en-IN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strcat</a:t>
            </a:r>
            <a:r>
              <a:rPr lang="en-I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first_string</a:t>
            </a:r>
            <a:r>
              <a:rPr lang="en-IN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 </a:t>
            </a:r>
            <a:r>
              <a:rPr lang="en-IN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secon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d_string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</a:t>
            </a:r>
            <a:endParaRPr lang="en-IN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Example: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  </a:t>
            </a: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[10]={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'h'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'e'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'l'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'l'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'o'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'\0'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ch2[10]={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'c'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 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'\0'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};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strcat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(ch,ch2);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"Value of first string is: %s"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8737016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CA13EC-550E-4A41-9759-06A7F0F90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Handling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C6C14F-C26C-4F7C-98FA-476C47A0F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56074" y="864108"/>
            <a:ext cx="8183007" cy="5120640"/>
          </a:xfrm>
        </p:spPr>
        <p:txBody>
          <a:bodyPr/>
          <a:lstStyle/>
          <a:p>
            <a:pPr marL="0" indent="0" algn="l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Reverse String: </a:t>
            </a:r>
            <a:r>
              <a:rPr lang="en-IN" sz="2800" b="1" i="0" dirty="0" err="1">
                <a:solidFill>
                  <a:srgbClr val="FF0000"/>
                </a:solidFill>
                <a:effectLst/>
                <a:latin typeface="erdana"/>
              </a:rPr>
              <a:t>strrev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()</a:t>
            </a:r>
          </a:p>
          <a:p>
            <a:pPr marL="0" indent="0" algn="l">
              <a:buNone/>
            </a:pPr>
            <a:endParaRPr lang="en-IN" sz="2800" b="1" i="0" dirty="0">
              <a:solidFill>
                <a:srgbClr val="FF0000"/>
              </a:solidFill>
              <a:effectLst/>
              <a:latin typeface="erdana"/>
            </a:endParaRP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strrev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(string) function returns reverse of the given string. 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strrev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string_var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 </a:t>
            </a:r>
            <a:r>
              <a:rPr lang="en-IN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Example :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2E8B57"/>
                </a:solidFill>
                <a:latin typeface="verdana" panose="020B0604030504040204" pitchFamily="34" charset="0"/>
              </a:rPr>
              <a:t>  </a:t>
            </a: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str[20]= “ Comp”;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"\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nReverse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String is: %s"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strrev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(str));    </a:t>
            </a:r>
          </a:p>
          <a:p>
            <a:pPr marL="0" indent="0" algn="l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1076080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EF066-9490-49FD-92D6-23444D384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Handling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6E553-304F-4E1A-BD44-40D1E4EE1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3200" b="0" i="0" dirty="0">
                <a:solidFill>
                  <a:srgbClr val="FF0000"/>
                </a:solidFill>
                <a:effectLst/>
                <a:latin typeface="erdana"/>
              </a:rPr>
              <a:t>C String Lowercase: </a:t>
            </a:r>
            <a:r>
              <a:rPr lang="en-IN" sz="3200" b="0" i="0" dirty="0" err="1">
                <a:solidFill>
                  <a:srgbClr val="FF0000"/>
                </a:solidFill>
                <a:effectLst/>
                <a:latin typeface="erdana"/>
              </a:rPr>
              <a:t>strlwr</a:t>
            </a:r>
            <a:r>
              <a:rPr lang="en-IN" sz="3200" b="0" i="0" dirty="0">
                <a:solidFill>
                  <a:srgbClr val="FF0000"/>
                </a:solidFill>
                <a:effectLst/>
                <a:latin typeface="erdana"/>
              </a:rPr>
              <a:t>()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strlwr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(string) function returns string characters in lowercase. Let's see a simple example of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strlwr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function.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strlwr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string_var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 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  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str[20]= “ENGINEER”;    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"String is: %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,str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"\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nLower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String is: %s"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strlwr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(str));    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56583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C036-2863-40E4-A892-C00F71573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String Handling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6624F-C142-4D0A-9FC3-AC68790AB6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String Uppercase: </a:t>
            </a:r>
            <a:r>
              <a:rPr lang="en-IN" sz="2800" b="1" i="0" dirty="0" err="1">
                <a:solidFill>
                  <a:srgbClr val="FF0000"/>
                </a:solidFill>
                <a:effectLst/>
                <a:latin typeface="erdana"/>
              </a:rPr>
              <a:t>strupr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()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strupr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(string) function returns string characters in uppercase. 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verdana" panose="020B0604030504040204" pitchFamily="34" charset="0"/>
              </a:rPr>
              <a:t>Syntax: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strupr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string_var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 </a:t>
            </a:r>
          </a:p>
          <a:p>
            <a:pPr marL="0" indent="0" algn="l">
              <a:buNone/>
            </a:pP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  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str[20]= “Engineer”;    </a:t>
            </a:r>
          </a:p>
          <a:p>
            <a:pPr marL="0" indent="0" algn="l">
              <a:buNone/>
            </a:pPr>
            <a:r>
              <a:rPr lang="en-IN" dirty="0">
                <a:solidFill>
                  <a:srgbClr val="000000"/>
                </a:solidFill>
                <a:latin typeface="verdana" panose="020B0604030504040204" pitchFamily="34" charset="0"/>
              </a:rPr>
              <a:t>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"String is: %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,str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"\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nUpper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 case String is: %s"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strupr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(str));    </a:t>
            </a: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106823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62BBA-C821-4092-B7A1-7A99A3280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>
                <a:latin typeface="+mn-lt"/>
              </a:rPr>
              <a:t>Initialization of Arrays</a:t>
            </a:r>
            <a:endParaRPr lang="en-IN" b="1" dirty="0"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2A9FE9-F51F-48F4-A28C-15E0ED32D7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864108"/>
            <a:ext cx="7749915" cy="5120640"/>
          </a:xfrm>
        </p:spPr>
        <p:txBody>
          <a:bodyPr>
            <a:normAutofit/>
          </a:bodyPr>
          <a:lstStyle/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endParaRPr lang="en-IN" sz="2400" b="0" i="0" dirty="0">
              <a:solidFill>
                <a:srgbClr val="121213"/>
              </a:solidFill>
              <a:effectLst/>
            </a:endParaRP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dirty="0">
                <a:solidFill>
                  <a:srgbClr val="121213"/>
                </a:solidFill>
              </a:rPr>
              <a:t>After an array is declared, its elements must be initialized.</a:t>
            </a:r>
          </a:p>
          <a:p>
            <a:pPr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0" i="0" dirty="0">
                <a:solidFill>
                  <a:srgbClr val="121213"/>
                </a:solidFill>
                <a:effectLst/>
              </a:rPr>
              <a:t>There are two ways to initialize an array.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054D4"/>
                </a:solidFill>
                <a:effectLst/>
              </a:rPr>
              <a:t>Static array initialization</a:t>
            </a:r>
            <a:r>
              <a:rPr lang="en-IN" sz="2400" b="0" i="0" dirty="0">
                <a:solidFill>
                  <a:srgbClr val="121213"/>
                </a:solidFill>
                <a:effectLst/>
              </a:rPr>
              <a:t> - Initializes all elements of array during its declaration.</a:t>
            </a:r>
          </a:p>
          <a:p>
            <a:pPr lvl="1" algn="just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IN" sz="2400" b="0" i="0" u="none" strike="noStrike" dirty="0">
                <a:solidFill>
                  <a:srgbClr val="0054D4"/>
                </a:solidFill>
                <a:effectLst/>
              </a:rPr>
              <a:t>Dynamic array initialization</a:t>
            </a:r>
            <a:r>
              <a:rPr lang="en-IN" sz="2400" b="0" i="0" dirty="0">
                <a:solidFill>
                  <a:srgbClr val="121213"/>
                </a:solidFill>
                <a:effectLst/>
              </a:rPr>
              <a:t> - The declared array is initialized some time later during execution of program.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8015850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6D2B8-1D4F-482D-B218-057867F5C5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>
                <a:solidFill>
                  <a:schemeClr val="bg1"/>
                </a:solidFill>
              </a:rPr>
              <a:t>String Handling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EAEEBE-CA77-42FE-8332-728BDDFDF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8252" y="506437"/>
            <a:ext cx="8144542" cy="573804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String </a:t>
            </a:r>
            <a:r>
              <a:rPr lang="en-IN" sz="2800" b="1" i="0" dirty="0" err="1">
                <a:solidFill>
                  <a:srgbClr val="FF0000"/>
                </a:solidFill>
                <a:effectLst/>
                <a:latin typeface="erdana"/>
              </a:rPr>
              <a:t>strstr</a:t>
            </a:r>
            <a:r>
              <a:rPr lang="en-IN" sz="2800" b="1" i="0" dirty="0">
                <a:solidFill>
                  <a:srgbClr val="FF0000"/>
                </a:solidFill>
                <a:effectLst/>
                <a:latin typeface="erdana"/>
              </a:rPr>
              <a:t>()</a:t>
            </a:r>
          </a:p>
          <a:p>
            <a:pPr marL="0" indent="0" algn="l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strstr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() function returns pointer to the first occurrence of the matched string in the given string. It is used to return substring from first match till the last character.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Syntax:</a:t>
            </a:r>
            <a:endParaRPr lang="en-IN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strstr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(str,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“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sub_string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  <a:p>
            <a:pPr marL="0" indent="0">
              <a:buNone/>
            </a:pPr>
            <a:r>
              <a:rPr lang="en-IN" b="1" dirty="0">
                <a:solidFill>
                  <a:srgbClr val="000000"/>
                </a:solidFill>
                <a:latin typeface="verdana" panose="020B0604030504040204" pitchFamily="34" charset="0"/>
              </a:rPr>
              <a:t>Example:</a:t>
            </a:r>
          </a:p>
          <a:p>
            <a:pPr marL="0" indent="0">
              <a:buNone/>
            </a:pP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 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str[100]=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"this is 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javatpoint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with c and java"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;  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1" i="0" dirty="0">
                <a:solidFill>
                  <a:srgbClr val="2E8B57"/>
                </a:solidFill>
                <a:effectLst/>
                <a:latin typeface="verdana" panose="020B0604030504040204" pitchFamily="34" charset="0"/>
              </a:rPr>
              <a:t>char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*sub;  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sub=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strstr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str,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"java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  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 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printf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"\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nSubstring</a:t>
            </a:r>
            <a:r>
              <a:rPr lang="en-IN" b="0" i="0" dirty="0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 is: %</a:t>
            </a:r>
            <a:r>
              <a:rPr lang="en-IN" b="0" i="0" dirty="0" err="1">
                <a:solidFill>
                  <a:srgbClr val="0000FF"/>
                </a:solidFill>
                <a:effectLst/>
                <a:latin typeface="verdana" panose="020B0604030504040204" pitchFamily="34" charset="0"/>
              </a:rPr>
              <a:t>s"</a:t>
            </a:r>
            <a:r>
              <a:rPr lang="en-IN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,sub</a:t>
            </a:r>
            <a:r>
              <a:rPr lang="en-I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);  </a:t>
            </a:r>
          </a:p>
        </p:txBody>
      </p:sp>
    </p:spTree>
    <p:extLst>
      <p:ext uri="{BB962C8B-B14F-4D97-AF65-F5344CB8AC3E}">
        <p14:creationId xmlns:p14="http://schemas.microsoft.com/office/powerpoint/2010/main" val="35424275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0FF474-6C3A-4901-A16B-E60D2158E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– All functions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0190-133F-46E9-A2CB-ED3C57027A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0303" y="280219"/>
            <a:ext cx="8328778" cy="6246705"/>
          </a:xfrm>
        </p:spPr>
        <p:txBody>
          <a:bodyPr numCol="1">
            <a:normAutofit fontScale="77500" lnSpcReduction="20000"/>
          </a:bodyPr>
          <a:lstStyle/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500" dirty="0">
                <a:solidFill>
                  <a:schemeClr val="tx1"/>
                </a:solidFill>
              </a:rPr>
              <a:t>#</a:t>
            </a:r>
            <a:r>
              <a:rPr lang="en-IN" sz="3400" dirty="0">
                <a:solidFill>
                  <a:schemeClr val="tx1"/>
                </a:solidFill>
              </a:rPr>
              <a:t>include&lt;stdio.h&gt;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#include&lt;string.h&gt;  // you must include string header file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int main()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 int </a:t>
            </a:r>
            <a:r>
              <a:rPr lang="en-IN" sz="3400" dirty="0" err="1">
                <a:solidFill>
                  <a:schemeClr val="tx1"/>
                </a:solidFill>
              </a:rPr>
              <a:t>a,b</a:t>
            </a:r>
            <a:r>
              <a:rPr lang="en-IN" sz="3400" dirty="0">
                <a:solidFill>
                  <a:schemeClr val="tx1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 char s1[50], s2[50];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 </a:t>
            </a:r>
            <a:r>
              <a:rPr lang="en-IN" sz="3400" dirty="0" err="1">
                <a:solidFill>
                  <a:schemeClr val="tx1"/>
                </a:solidFill>
              </a:rPr>
              <a:t>printf</a:t>
            </a:r>
            <a:r>
              <a:rPr lang="en-IN" sz="3400" dirty="0">
                <a:solidFill>
                  <a:schemeClr val="tx1"/>
                </a:solidFill>
              </a:rPr>
              <a:t>( "Enter the string: 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 </a:t>
            </a:r>
            <a:r>
              <a:rPr lang="en-IN" sz="3400" dirty="0" err="1">
                <a:solidFill>
                  <a:schemeClr val="tx1"/>
                </a:solidFill>
              </a:rPr>
              <a:t>scanf</a:t>
            </a:r>
            <a:r>
              <a:rPr lang="en-IN" sz="3400" dirty="0">
                <a:solidFill>
                  <a:schemeClr val="tx1"/>
                </a:solidFill>
              </a:rPr>
              <a:t>("%s",&amp;s1);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 </a:t>
            </a:r>
            <a:r>
              <a:rPr lang="en-IN" sz="3400" dirty="0" err="1">
                <a:solidFill>
                  <a:schemeClr val="tx1"/>
                </a:solidFill>
              </a:rPr>
              <a:t>printf</a:t>
            </a:r>
            <a:r>
              <a:rPr lang="en-IN" sz="3400" dirty="0">
                <a:solidFill>
                  <a:schemeClr val="tx1"/>
                </a:solidFill>
              </a:rPr>
              <a:t>("Enter the options:\n1.String Length\n2.String reverse\n3.String concatenation\n4.String copy\n5.String upper case\n6.string Lower case\n7.string comparison \n");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 </a:t>
            </a:r>
            <a:r>
              <a:rPr lang="en-IN" sz="3400" dirty="0" err="1">
                <a:solidFill>
                  <a:schemeClr val="tx1"/>
                </a:solidFill>
              </a:rPr>
              <a:t>scanf</a:t>
            </a:r>
            <a:r>
              <a:rPr lang="en-IN" sz="3400" dirty="0">
                <a:solidFill>
                  <a:schemeClr val="tx1"/>
                </a:solidFill>
              </a:rPr>
              <a:t>("%</a:t>
            </a:r>
            <a:r>
              <a:rPr lang="en-IN" sz="3400" dirty="0" err="1">
                <a:solidFill>
                  <a:schemeClr val="tx1"/>
                </a:solidFill>
              </a:rPr>
              <a:t>d",&amp;a</a:t>
            </a:r>
            <a:r>
              <a:rPr lang="en-IN" sz="34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 switch(a)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  {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3400" dirty="0">
                <a:solidFill>
                  <a:schemeClr val="tx1"/>
                </a:solidFill>
              </a:rPr>
              <a:t> 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59667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4C4E-1C7C-48AB-9F2D-8140D787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All functions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2D12324-44E3-E4A2-C9E6-2A520E2887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77540" y="356763"/>
            <a:ext cx="7315200" cy="6368502"/>
          </a:xfrm>
        </p:spPr>
        <p:txBody>
          <a:bodyPr>
            <a:normAutofit/>
          </a:bodyPr>
          <a:lstStyle/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dirty="0"/>
              <a:t> </a:t>
            </a:r>
            <a:r>
              <a:rPr lang="en-IN" sz="2600" dirty="0">
                <a:solidFill>
                  <a:schemeClr val="tx1"/>
                </a:solidFill>
              </a:rPr>
              <a:t>case 1: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b=</a:t>
            </a:r>
            <a:r>
              <a:rPr lang="en-IN" sz="2600" dirty="0" err="1">
                <a:solidFill>
                  <a:schemeClr val="tx1"/>
                </a:solidFill>
              </a:rPr>
              <a:t>strlen</a:t>
            </a:r>
            <a:r>
              <a:rPr lang="en-IN" sz="2600" dirty="0">
                <a:solidFill>
                  <a:schemeClr val="tx1"/>
                </a:solidFill>
              </a:rPr>
              <a:t>(s1);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</a:t>
            </a:r>
            <a:r>
              <a:rPr lang="en-IN" sz="2600" dirty="0" err="1">
                <a:solidFill>
                  <a:schemeClr val="tx1"/>
                </a:solidFill>
              </a:rPr>
              <a:t>printf</a:t>
            </a:r>
            <a:r>
              <a:rPr lang="en-IN" sz="2600" dirty="0">
                <a:solidFill>
                  <a:schemeClr val="tx1"/>
                </a:solidFill>
              </a:rPr>
              <a:t>("String Length= %</a:t>
            </a:r>
            <a:r>
              <a:rPr lang="en-IN" sz="2600" dirty="0" err="1">
                <a:solidFill>
                  <a:schemeClr val="tx1"/>
                </a:solidFill>
              </a:rPr>
              <a:t>d",b</a:t>
            </a:r>
            <a:r>
              <a:rPr lang="en-IN" sz="2600" dirty="0">
                <a:solidFill>
                  <a:schemeClr val="tx1"/>
                </a:solidFill>
              </a:rPr>
              <a:t>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break;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case 2: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{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 </a:t>
            </a:r>
            <a:r>
              <a:rPr lang="en-IN" sz="2600" dirty="0" err="1">
                <a:solidFill>
                  <a:schemeClr val="tx1"/>
                </a:solidFill>
              </a:rPr>
              <a:t>printf</a:t>
            </a:r>
            <a:r>
              <a:rPr lang="en-IN" sz="2600" dirty="0">
                <a:solidFill>
                  <a:schemeClr val="tx1"/>
                </a:solidFill>
              </a:rPr>
              <a:t>("String reverse = %s",</a:t>
            </a:r>
            <a:r>
              <a:rPr lang="en-IN" sz="2600" dirty="0" err="1">
                <a:solidFill>
                  <a:schemeClr val="tx1"/>
                </a:solidFill>
              </a:rPr>
              <a:t>strrev</a:t>
            </a:r>
            <a:r>
              <a:rPr lang="en-IN" sz="2600" dirty="0">
                <a:solidFill>
                  <a:schemeClr val="tx1"/>
                </a:solidFill>
              </a:rPr>
              <a:t>(s1));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 break;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r>
              <a:rPr lang="en-IN" sz="2600" dirty="0">
                <a:solidFill>
                  <a:schemeClr val="tx1"/>
                </a:solidFill>
              </a:rPr>
              <a:t>   }</a:t>
            </a:r>
          </a:p>
          <a:p>
            <a:pPr marL="0" indent="0">
              <a:lnSpc>
                <a:spcPct val="120000"/>
              </a:lnSpc>
              <a:spcBef>
                <a:spcPts val="600"/>
              </a:spcBef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83609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4C4E-1C7C-48AB-9F2D-8140D787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All functions</a:t>
            </a:r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C002F2-F577-BBAD-BE34-7FF8121E4DB8}"/>
              </a:ext>
            </a:extLst>
          </p:cNvPr>
          <p:cNvSpPr txBox="1"/>
          <p:nvPr/>
        </p:nvSpPr>
        <p:spPr>
          <a:xfrm>
            <a:off x="3801395" y="577495"/>
            <a:ext cx="7422127" cy="56938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600" dirty="0"/>
              <a:t>case 3:</a:t>
            </a:r>
          </a:p>
          <a:p>
            <a:r>
              <a:rPr lang="en-IN" sz="2600" dirty="0"/>
              <a:t>   {</a:t>
            </a:r>
          </a:p>
          <a:p>
            <a:r>
              <a:rPr lang="en-IN" sz="2600" dirty="0"/>
              <a:t>     </a:t>
            </a:r>
            <a:r>
              <a:rPr lang="en-IN" sz="2600" dirty="0" err="1"/>
              <a:t>printf</a:t>
            </a:r>
            <a:r>
              <a:rPr lang="en-IN" sz="2600" dirty="0"/>
              <a:t>(" Enter the target string: \n");</a:t>
            </a:r>
          </a:p>
          <a:p>
            <a:r>
              <a:rPr lang="en-IN" sz="2600" dirty="0"/>
              <a:t>     </a:t>
            </a:r>
            <a:r>
              <a:rPr lang="en-IN" sz="2600" dirty="0" err="1"/>
              <a:t>scanf</a:t>
            </a:r>
            <a:r>
              <a:rPr lang="en-IN" sz="2600" dirty="0"/>
              <a:t>("%s",&amp;s2);</a:t>
            </a:r>
          </a:p>
          <a:p>
            <a:r>
              <a:rPr lang="en-IN" sz="2600" dirty="0"/>
              <a:t>     </a:t>
            </a:r>
            <a:r>
              <a:rPr lang="en-IN" sz="2600" dirty="0" err="1"/>
              <a:t>strcat</a:t>
            </a:r>
            <a:r>
              <a:rPr lang="en-IN" sz="2600" dirty="0"/>
              <a:t>(s2,s1);</a:t>
            </a:r>
          </a:p>
          <a:p>
            <a:r>
              <a:rPr lang="en-IN" sz="2600" dirty="0"/>
              <a:t>     </a:t>
            </a:r>
            <a:r>
              <a:rPr lang="en-IN" sz="2600" dirty="0" err="1"/>
              <a:t>printf</a:t>
            </a:r>
            <a:r>
              <a:rPr lang="en-IN" sz="2600" dirty="0"/>
              <a:t>(" result of </a:t>
            </a:r>
            <a:r>
              <a:rPr lang="en-IN" sz="2600" dirty="0" err="1"/>
              <a:t>concat</a:t>
            </a:r>
            <a:r>
              <a:rPr lang="en-IN" sz="2600" dirty="0"/>
              <a:t> = %s", s2);</a:t>
            </a:r>
          </a:p>
          <a:p>
            <a:r>
              <a:rPr lang="en-IN" sz="2600" dirty="0"/>
              <a:t>     break;</a:t>
            </a:r>
          </a:p>
          <a:p>
            <a:r>
              <a:rPr lang="en-IN" sz="2600" dirty="0"/>
              <a:t>   }</a:t>
            </a:r>
          </a:p>
          <a:p>
            <a:r>
              <a:rPr lang="en-IN" sz="2600" dirty="0"/>
              <a:t>   case 4:</a:t>
            </a:r>
          </a:p>
          <a:p>
            <a:r>
              <a:rPr lang="en-IN" sz="2600" dirty="0"/>
              <a:t>   {</a:t>
            </a:r>
          </a:p>
          <a:p>
            <a:r>
              <a:rPr lang="en-IN" sz="2600" dirty="0"/>
              <a:t>   </a:t>
            </a:r>
            <a:r>
              <a:rPr lang="en-IN" sz="2600" dirty="0" err="1"/>
              <a:t>strcpy</a:t>
            </a:r>
            <a:r>
              <a:rPr lang="en-IN" sz="2600" dirty="0"/>
              <a:t>(s2,s1);</a:t>
            </a:r>
          </a:p>
          <a:p>
            <a:r>
              <a:rPr lang="en-IN" sz="2600" dirty="0"/>
              <a:t>   </a:t>
            </a:r>
            <a:r>
              <a:rPr lang="en-IN" sz="2600" dirty="0" err="1"/>
              <a:t>printf</a:t>
            </a:r>
            <a:r>
              <a:rPr lang="en-IN" sz="2600" dirty="0"/>
              <a:t>("Copied string = %s", s2);</a:t>
            </a:r>
          </a:p>
          <a:p>
            <a:r>
              <a:rPr lang="en-IN" sz="2600" dirty="0"/>
              <a:t>   break;</a:t>
            </a:r>
          </a:p>
          <a:p>
            <a:r>
              <a:rPr lang="en-IN" sz="2600" dirty="0"/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294638481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4C4E-1C7C-48AB-9F2D-8140D787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All functions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C9D59-B907-399D-3465-A6148E32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case 5: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{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 </a:t>
            </a:r>
            <a:r>
              <a:rPr lang="en-IN" sz="2600" dirty="0" err="1">
                <a:solidFill>
                  <a:schemeClr val="tx1"/>
                </a:solidFill>
              </a:rPr>
              <a:t>printf</a:t>
            </a:r>
            <a:r>
              <a:rPr lang="en-IN" sz="2600" dirty="0">
                <a:solidFill>
                  <a:schemeClr val="tx1"/>
                </a:solidFill>
              </a:rPr>
              <a:t>("the upper case of given string = %s", </a:t>
            </a:r>
            <a:r>
              <a:rPr lang="en-IN" sz="2600" dirty="0" err="1">
                <a:solidFill>
                  <a:schemeClr val="tx1"/>
                </a:solidFill>
              </a:rPr>
              <a:t>strupr</a:t>
            </a:r>
            <a:r>
              <a:rPr lang="en-IN" sz="2600" dirty="0">
                <a:solidFill>
                  <a:schemeClr val="tx1"/>
                </a:solidFill>
              </a:rPr>
              <a:t>(s1));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 break;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case 6: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{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 </a:t>
            </a:r>
            <a:r>
              <a:rPr lang="en-IN" sz="2600" dirty="0" err="1">
                <a:solidFill>
                  <a:schemeClr val="tx1"/>
                </a:solidFill>
              </a:rPr>
              <a:t>printf</a:t>
            </a:r>
            <a:r>
              <a:rPr lang="en-IN" sz="2600" dirty="0">
                <a:solidFill>
                  <a:schemeClr val="tx1"/>
                </a:solidFill>
              </a:rPr>
              <a:t>("the Lower case of given string = %s", </a:t>
            </a:r>
            <a:r>
              <a:rPr lang="en-IN" sz="2600" dirty="0" err="1">
                <a:solidFill>
                  <a:schemeClr val="tx1"/>
                </a:solidFill>
              </a:rPr>
              <a:t>strlwr</a:t>
            </a:r>
            <a:r>
              <a:rPr lang="en-IN" sz="2600" dirty="0">
                <a:solidFill>
                  <a:schemeClr val="tx1"/>
                </a:solidFill>
              </a:rPr>
              <a:t>(s1));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 break;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}</a:t>
            </a:r>
          </a:p>
        </p:txBody>
      </p:sp>
    </p:spTree>
    <p:extLst>
      <p:ext uri="{BB962C8B-B14F-4D97-AF65-F5344CB8AC3E}">
        <p14:creationId xmlns:p14="http://schemas.microsoft.com/office/powerpoint/2010/main" val="1861250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4C4E-1C7C-48AB-9F2D-8140D787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All functions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C9D59-B907-399D-3465-A6148E328E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5023" y="29497"/>
            <a:ext cx="7315200" cy="6828503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</a:t>
            </a:r>
            <a:r>
              <a:rPr lang="en-IN" sz="3800" dirty="0">
                <a:solidFill>
                  <a:schemeClr val="tx1"/>
                </a:solidFill>
              </a:rPr>
              <a:t>case 7: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{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</a:t>
            </a:r>
            <a:r>
              <a:rPr lang="en-IN" sz="3800" dirty="0" err="1">
                <a:solidFill>
                  <a:schemeClr val="tx1"/>
                </a:solidFill>
              </a:rPr>
              <a:t>printf</a:t>
            </a:r>
            <a:r>
              <a:rPr lang="en-IN" sz="3800" dirty="0">
                <a:solidFill>
                  <a:schemeClr val="tx1"/>
                </a:solidFill>
              </a:rPr>
              <a:t> ("enter the string you wish to compare with your 	</a:t>
            </a:r>
            <a:r>
              <a:rPr lang="en-IN" sz="3800" dirty="0" err="1">
                <a:solidFill>
                  <a:schemeClr val="tx1"/>
                </a:solidFill>
              </a:rPr>
              <a:t>prevoius</a:t>
            </a:r>
            <a:r>
              <a:rPr lang="en-IN" sz="3800" dirty="0">
                <a:solidFill>
                  <a:schemeClr val="tx1"/>
                </a:solidFill>
              </a:rPr>
              <a:t> string \n");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</a:t>
            </a:r>
            <a:r>
              <a:rPr lang="en-IN" sz="3800" dirty="0" err="1">
                <a:solidFill>
                  <a:schemeClr val="tx1"/>
                </a:solidFill>
              </a:rPr>
              <a:t>scanf</a:t>
            </a:r>
            <a:r>
              <a:rPr lang="en-IN" sz="3800" dirty="0">
                <a:solidFill>
                  <a:schemeClr val="tx1"/>
                </a:solidFill>
              </a:rPr>
              <a:t>("%s",&amp;s2);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a=</a:t>
            </a:r>
            <a:r>
              <a:rPr lang="en-IN" sz="3800" dirty="0" err="1">
                <a:solidFill>
                  <a:schemeClr val="tx1"/>
                </a:solidFill>
              </a:rPr>
              <a:t>strcmp</a:t>
            </a:r>
            <a:r>
              <a:rPr lang="en-IN" sz="3800" dirty="0">
                <a:solidFill>
                  <a:schemeClr val="tx1"/>
                </a:solidFill>
              </a:rPr>
              <a:t>(s1,s2);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   if(a==0)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   {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	</a:t>
            </a:r>
            <a:r>
              <a:rPr lang="en-IN" sz="3800" dirty="0" err="1">
                <a:solidFill>
                  <a:schemeClr val="tx1"/>
                </a:solidFill>
              </a:rPr>
              <a:t>printf</a:t>
            </a:r>
            <a:r>
              <a:rPr lang="en-IN" sz="3800" dirty="0">
                <a:solidFill>
                  <a:schemeClr val="tx1"/>
                </a:solidFill>
              </a:rPr>
              <a:t>("Strings are same");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   }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   else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   {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	</a:t>
            </a:r>
            <a:r>
              <a:rPr lang="en-IN" sz="3800" dirty="0" err="1">
                <a:solidFill>
                  <a:schemeClr val="tx1"/>
                </a:solidFill>
              </a:rPr>
              <a:t>printf</a:t>
            </a:r>
            <a:r>
              <a:rPr lang="en-IN" sz="3800" dirty="0">
                <a:solidFill>
                  <a:schemeClr val="tx1"/>
                </a:solidFill>
              </a:rPr>
              <a:t>("Strings are not same");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   }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   break;</a:t>
            </a:r>
          </a:p>
          <a:p>
            <a:pPr marL="0" indent="0">
              <a:buNone/>
            </a:pPr>
            <a:r>
              <a:rPr lang="en-IN" sz="3800" dirty="0">
                <a:solidFill>
                  <a:schemeClr val="tx1"/>
                </a:solidFill>
              </a:rPr>
              <a:t>    }</a:t>
            </a:r>
          </a:p>
        </p:txBody>
      </p:sp>
    </p:spTree>
    <p:extLst>
      <p:ext uri="{BB962C8B-B14F-4D97-AF65-F5344CB8AC3E}">
        <p14:creationId xmlns:p14="http://schemas.microsoft.com/office/powerpoint/2010/main" val="41850046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B4C4E-1C7C-48AB-9F2D-8140D7878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Example – All functions</a:t>
            </a:r>
            <a:endParaRPr lang="en-IN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EC9D59-B907-399D-3465-A6148E328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{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</a:t>
            </a:r>
            <a:r>
              <a:rPr lang="en-IN" sz="2600" dirty="0" err="1">
                <a:solidFill>
                  <a:schemeClr val="tx1"/>
                </a:solidFill>
              </a:rPr>
              <a:t>printf</a:t>
            </a:r>
            <a:r>
              <a:rPr lang="en-IN" sz="2600" dirty="0">
                <a:solidFill>
                  <a:schemeClr val="tx1"/>
                </a:solidFill>
              </a:rPr>
              <a:t>("Enter the correct option:");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}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 return 0;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r>
              <a:rPr lang="en-IN" sz="2600" dirty="0">
                <a:solidFill>
                  <a:schemeClr val="tx1"/>
                </a:solidFill>
              </a:rPr>
              <a:t>  }</a:t>
            </a:r>
          </a:p>
          <a:p>
            <a:pPr marL="0" indent="0">
              <a:buNone/>
            </a:pPr>
            <a:endParaRPr lang="en-I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600" dirty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IN" sz="2600" dirty="0">
              <a:solidFill>
                <a:schemeClr val="tx1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C70522-8E00-7C52-2B50-F1BC24BBE10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24934"/>
          <a:stretch/>
        </p:blipFill>
        <p:spPr>
          <a:xfrm>
            <a:off x="6557743" y="2897879"/>
            <a:ext cx="4626725" cy="30868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581580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E1BD9-C91B-4CEE-962C-64913D9403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6600" dirty="0">
                <a:solidFill>
                  <a:schemeClr val="tx1"/>
                </a:solidFill>
              </a:rPr>
              <a:t>Thank You!!</a:t>
            </a:r>
            <a:endParaRPr lang="en-IN" sz="6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2783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F05CA-073F-4A77-BBF7-709887548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sz="3600" b="1" dirty="0">
                <a:solidFill>
                  <a:schemeClr val="bg1"/>
                </a:solidFill>
              </a:rPr>
              <a:t>Static initialization of array</a:t>
            </a:r>
            <a:br>
              <a:rPr lang="en-IN" sz="3600" dirty="0">
                <a:solidFill>
                  <a:schemeClr val="tx1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9F287-EEDC-4E29-92F9-C5A826CDE6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59125" y="1123837"/>
            <a:ext cx="8173329" cy="403249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1" dirty="0">
                <a:solidFill>
                  <a:schemeClr val="tx1"/>
                </a:solidFill>
              </a:rPr>
              <a:t>We define value of all array elements within a pair of curly braces { and } during its declaration</a:t>
            </a:r>
            <a:r>
              <a:rPr lang="en-IN" sz="2400" dirty="0">
                <a:solidFill>
                  <a:schemeClr val="tx1"/>
                </a:solidFill>
              </a:rPr>
              <a:t>. 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1" dirty="0">
                <a:solidFill>
                  <a:schemeClr val="tx1"/>
                </a:solidFill>
              </a:rPr>
              <a:t>Values are separated using comma</a:t>
            </a:r>
            <a:r>
              <a:rPr lang="en-IN" sz="2400" dirty="0">
                <a:solidFill>
                  <a:schemeClr val="tx1"/>
                </a:solidFill>
              </a:rPr>
              <a:t>, and must be of same type.</a:t>
            </a:r>
          </a:p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IN" sz="2400" b="1" dirty="0">
                <a:solidFill>
                  <a:schemeClr val="tx1"/>
                </a:solidFill>
              </a:rPr>
              <a:t>Example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IN" sz="2400" dirty="0">
                <a:solidFill>
                  <a:schemeClr val="tx1"/>
                </a:solidFill>
              </a:rPr>
              <a:t>	int marks[5] = {90, 86, 89, 76, 91};</a:t>
            </a:r>
          </a:p>
        </p:txBody>
      </p:sp>
    </p:spTree>
    <p:extLst>
      <p:ext uri="{BB962C8B-B14F-4D97-AF65-F5344CB8AC3E}">
        <p14:creationId xmlns:p14="http://schemas.microsoft.com/office/powerpoint/2010/main" val="98253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141A0-D0EA-4C81-A5FA-D7464968A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Dynamic initialization of array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889F3E-0F56-4BBD-9296-200091470C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7599" y="959370"/>
            <a:ext cx="7974767" cy="4871804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endParaRPr lang="en-IN" sz="2800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You can assign values to an array element dynamically during execution of program. First declare array with a fixed size. 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IN" sz="2400" dirty="0">
                <a:solidFill>
                  <a:schemeClr val="tx1"/>
                </a:solidFill>
              </a:rPr>
              <a:t>Then use the following syntax to assign values to an element dynamically.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</a:t>
            </a:r>
            <a:r>
              <a:rPr lang="en-IN" sz="2400" b="1" dirty="0">
                <a:solidFill>
                  <a:schemeClr val="tx1"/>
                </a:solidFill>
              </a:rPr>
              <a:t>Syntax: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</a:t>
            </a:r>
            <a:r>
              <a:rPr lang="en-IN" sz="2400" dirty="0" err="1">
                <a:solidFill>
                  <a:srgbClr val="0070C0"/>
                </a:solidFill>
              </a:rPr>
              <a:t>array_name</a:t>
            </a:r>
            <a:r>
              <a:rPr lang="en-IN" sz="2400" dirty="0">
                <a:solidFill>
                  <a:srgbClr val="0070C0"/>
                </a:solidFill>
              </a:rPr>
              <a:t>[index] = </a:t>
            </a:r>
            <a:r>
              <a:rPr lang="en-IN" sz="2400" dirty="0" err="1">
                <a:solidFill>
                  <a:srgbClr val="0070C0"/>
                </a:solidFill>
              </a:rPr>
              <a:t>some_value</a:t>
            </a:r>
            <a:r>
              <a:rPr lang="en-IN" sz="2400" dirty="0">
                <a:solidFill>
                  <a:srgbClr val="0070C0"/>
                </a:solidFill>
              </a:rPr>
              <a:t>;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EX: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IN" sz="2400" dirty="0">
                <a:solidFill>
                  <a:schemeClr val="tx1"/>
                </a:solidFill>
              </a:rPr>
              <a:t>		</a:t>
            </a:r>
            <a:r>
              <a:rPr lang="en-IN" sz="2400" dirty="0" err="1">
                <a:solidFill>
                  <a:schemeClr val="tx1"/>
                </a:solidFill>
              </a:rPr>
              <a:t>scanf</a:t>
            </a:r>
            <a:r>
              <a:rPr lang="en-IN" sz="2400" dirty="0">
                <a:solidFill>
                  <a:schemeClr val="tx1"/>
                </a:solidFill>
              </a:rPr>
              <a:t>("%d",&amp;</a:t>
            </a:r>
            <a:r>
              <a:rPr lang="en-IN" sz="2400" dirty="0" err="1">
                <a:solidFill>
                  <a:schemeClr val="tx1"/>
                </a:solidFill>
              </a:rPr>
              <a:t>arr</a:t>
            </a:r>
            <a:r>
              <a:rPr lang="en-IN" sz="2400" dirty="0">
                <a:solidFill>
                  <a:schemeClr val="tx1"/>
                </a:solidFill>
              </a:rPr>
              <a:t>[</a:t>
            </a:r>
            <a:r>
              <a:rPr lang="en-IN" sz="2400" dirty="0" err="1">
                <a:solidFill>
                  <a:schemeClr val="tx1"/>
                </a:solidFill>
              </a:rPr>
              <a:t>i</a:t>
            </a:r>
            <a:r>
              <a:rPr lang="en-IN" sz="2400" dirty="0">
                <a:solidFill>
                  <a:schemeClr val="tx1"/>
                </a:solidFill>
              </a:rPr>
              <a:t>]);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None/>
            </a:pP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48080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568C1-BF24-405B-B1DE-58B738BA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Advantages and Disadvantages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80EAD-230F-449A-966C-87FC4FFCFF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5057" y="450166"/>
            <a:ext cx="8539091" cy="6407834"/>
          </a:xfrm>
        </p:spPr>
        <p:txBody>
          <a:bodyPr>
            <a:normAutofit/>
          </a:bodyPr>
          <a:lstStyle/>
          <a:p>
            <a:pPr algn="l" fontAlgn="base"/>
            <a:r>
              <a:rPr lang="en-IN" sz="2400" b="1" dirty="0">
                <a:solidFill>
                  <a:schemeClr val="tx1"/>
                </a:solidFill>
                <a:effectLst/>
                <a:latin typeface="urw-din"/>
              </a:rPr>
              <a:t>Advantages:</a:t>
            </a:r>
            <a:endParaRPr lang="en-IN" sz="2400" b="0" dirty="0">
              <a:solidFill>
                <a:schemeClr val="tx1"/>
              </a:solidFill>
              <a:effectLst/>
              <a:latin typeface="urw-din"/>
            </a:endParaRPr>
          </a:p>
          <a:p>
            <a:pPr lvl="1" fontAlgn="base">
              <a:buFont typeface="+mj-lt"/>
              <a:buAutoNum type="arabicPeriod"/>
            </a:pPr>
            <a:r>
              <a:rPr lang="en-IN" sz="2400" b="0" dirty="0">
                <a:solidFill>
                  <a:schemeClr val="tx1"/>
                </a:solidFill>
                <a:effectLst/>
              </a:rPr>
              <a:t>Use of less line of code as it creates a single array of multiple elements.</a:t>
            </a:r>
          </a:p>
          <a:p>
            <a:pPr lvl="1" fontAlgn="base">
              <a:buFont typeface="+mj-lt"/>
              <a:buAutoNum type="arabicPeriod"/>
            </a:pPr>
            <a:r>
              <a:rPr lang="en-IN" sz="2400" b="0" dirty="0">
                <a:solidFill>
                  <a:schemeClr val="tx1"/>
                </a:solidFill>
                <a:effectLst/>
              </a:rPr>
              <a:t>Random access of elements using array index.</a:t>
            </a:r>
          </a:p>
          <a:p>
            <a:pPr lvl="1" fontAlgn="base">
              <a:buFont typeface="+mj-lt"/>
              <a:buAutoNum type="arabicPeriod"/>
            </a:pPr>
            <a:r>
              <a:rPr lang="en-IN" sz="2400" b="0" dirty="0">
                <a:solidFill>
                  <a:schemeClr val="tx1"/>
                </a:solidFill>
                <a:effectLst/>
              </a:rPr>
              <a:t>Easy access to all the elements.</a:t>
            </a:r>
          </a:p>
          <a:p>
            <a:pPr lvl="1" fontAlgn="base">
              <a:buFont typeface="+mj-lt"/>
              <a:buAutoNum type="arabicPeriod"/>
            </a:pPr>
            <a:r>
              <a:rPr lang="en-IN" sz="2400" b="0" dirty="0">
                <a:solidFill>
                  <a:schemeClr val="tx1"/>
                </a:solidFill>
                <a:effectLst/>
              </a:rPr>
              <a:t>Traversal through the array becomes easy using a single loop.</a:t>
            </a:r>
          </a:p>
          <a:p>
            <a:pPr lvl="1" fontAlgn="base">
              <a:buFont typeface="+mj-lt"/>
              <a:buAutoNum type="arabicPeriod"/>
            </a:pPr>
            <a:r>
              <a:rPr lang="en-IN" sz="2400" b="0" dirty="0">
                <a:solidFill>
                  <a:schemeClr val="tx1"/>
                </a:solidFill>
                <a:effectLst/>
              </a:rPr>
              <a:t>Sorting becomes easy as it can be accomplished by writing less </a:t>
            </a:r>
            <a:r>
              <a:rPr lang="en-IN" sz="2400" dirty="0">
                <a:solidFill>
                  <a:schemeClr val="tx1"/>
                </a:solidFill>
              </a:rPr>
              <a:t>line</a:t>
            </a:r>
            <a:r>
              <a:rPr lang="en-IN" sz="2400" b="0" dirty="0">
                <a:solidFill>
                  <a:schemeClr val="tx1"/>
                </a:solidFill>
                <a:effectLst/>
              </a:rPr>
              <a:t> </a:t>
            </a:r>
            <a:r>
              <a:rPr lang="en-IN" sz="2400" dirty="0">
                <a:solidFill>
                  <a:schemeClr val="tx1"/>
                </a:solidFill>
              </a:rPr>
              <a:t>of code.</a:t>
            </a:r>
          </a:p>
          <a:p>
            <a:pPr algn="l" fontAlgn="base"/>
            <a:r>
              <a:rPr lang="en-IN" sz="2400" b="1" dirty="0">
                <a:solidFill>
                  <a:schemeClr val="tx1"/>
                </a:solidFill>
                <a:effectLst/>
                <a:latin typeface="urw-din"/>
              </a:rPr>
              <a:t>Disadvantages:</a:t>
            </a:r>
            <a:endParaRPr lang="en-IN" sz="2400" b="0" dirty="0">
              <a:solidFill>
                <a:schemeClr val="tx1"/>
              </a:solidFill>
              <a:effectLst/>
              <a:latin typeface="urw-din"/>
            </a:endParaRPr>
          </a:p>
          <a:p>
            <a:pPr lvl="1" fontAlgn="base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Insertion and deletion of elements can be costly since the elements are needed to be managed in accordance with the new memory allocation.</a:t>
            </a:r>
          </a:p>
          <a:p>
            <a:pPr lvl="1" fontAlgn="base">
              <a:buFont typeface="+mj-lt"/>
              <a:buAutoNum type="arabicPeriod"/>
            </a:pPr>
            <a:r>
              <a:rPr lang="en-IN" sz="2400" dirty="0">
                <a:solidFill>
                  <a:schemeClr val="tx1"/>
                </a:solidFill>
              </a:rPr>
              <a:t>Allows a fixed number of elements to be entered which is decided at the time of declaration. Unlike a linked list, an array in C is not dynamic</a:t>
            </a:r>
            <a:r>
              <a:rPr lang="en-IN" sz="2400" dirty="0">
                <a:solidFill>
                  <a:srgbClr val="40424E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478840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93F46-935F-400F-B280-81F892507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600" b="1" dirty="0">
                <a:solidFill>
                  <a:schemeClr val="bg1"/>
                </a:solidFill>
              </a:rPr>
              <a:t>Types of Arrays</a:t>
            </a:r>
            <a:br>
              <a:rPr lang="en-US" sz="3600" dirty="0">
                <a:solidFill>
                  <a:srgbClr val="FF0000"/>
                </a:solidFill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3C59A-373C-4361-BC9B-D76B1B9ABB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en-US" sz="3600" dirty="0">
                <a:solidFill>
                  <a:schemeClr val="tx1"/>
                </a:solidFill>
              </a:rPr>
              <a:t>One-dimensional arrays(single)</a:t>
            </a:r>
          </a:p>
          <a:p>
            <a:pPr lvl="2"/>
            <a:r>
              <a:rPr lang="en-US" sz="3600" dirty="0">
                <a:solidFill>
                  <a:schemeClr val="tx1"/>
                </a:solidFill>
              </a:rPr>
              <a:t>Two-dimensional arrays</a:t>
            </a:r>
          </a:p>
          <a:p>
            <a:pPr lvl="2"/>
            <a:r>
              <a:rPr lang="en-US" sz="3600" dirty="0">
                <a:solidFill>
                  <a:schemeClr val="tx1"/>
                </a:solidFill>
              </a:rPr>
              <a:t>Multidimensional arrays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5293905"/>
      </p:ext>
    </p:extLst>
  </p:cSld>
  <p:clrMapOvr>
    <a:masterClrMapping/>
  </p:clrMapOvr>
</p:sld>
</file>

<file path=ppt/theme/theme1.xml><?xml version="1.0" encoding="utf-8"?>
<a:theme xmlns:a="http://schemas.openxmlformats.org/drawingml/2006/main" name="Frame">
  <a:themeElements>
    <a:clrScheme name="Frame">
      <a:dk1>
        <a:srgbClr val="000000"/>
      </a:dk1>
      <a:lt1>
        <a:srgbClr val="FFFFFF"/>
      </a:lt1>
      <a:dk2>
        <a:srgbClr val="545454"/>
      </a:dk2>
      <a:lt2>
        <a:srgbClr val="BFBFBF"/>
      </a:lt2>
      <a:accent1>
        <a:srgbClr val="40BAD2"/>
      </a:accent1>
      <a:accent2>
        <a:srgbClr val="FAB900"/>
      </a:accent2>
      <a:accent3>
        <a:srgbClr val="90BB23"/>
      </a:accent3>
      <a:accent4>
        <a:srgbClr val="EE7008"/>
      </a:accent4>
      <a:accent5>
        <a:srgbClr val="1AB39F"/>
      </a:accent5>
      <a:accent6>
        <a:srgbClr val="D5393D"/>
      </a:accent6>
      <a:hlink>
        <a:srgbClr val="90BB23"/>
      </a:hlink>
      <a:folHlink>
        <a:srgbClr val="EE7008"/>
      </a:folHlink>
    </a:clrScheme>
    <a:fontScheme name="Frame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Fram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20000"/>
                <a:lumMod val="102000"/>
              </a:schemeClr>
            </a:gs>
            <a:gs pos="48000">
              <a:schemeClr val="phClr">
                <a:tint val="98000"/>
                <a:shade val="90000"/>
                <a:satMod val="110000"/>
                <a:lumMod val="103000"/>
              </a:schemeClr>
            </a:gs>
            <a:gs pos="100000">
              <a:schemeClr val="phClr">
                <a:tint val="98000"/>
                <a:shade val="80000"/>
                <a:satMod val="10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rame" id="{F226E7A2-7162-461C-9490-D27D9DC04E43}" vid="{629A0216-3BBD-45C0-B63F-2683BEA18F6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Frame</Template>
  <TotalTime>12856</TotalTime>
  <Words>4236</Words>
  <Application>Microsoft Office PowerPoint</Application>
  <PresentationFormat>Widescreen</PresentationFormat>
  <Paragraphs>584</Paragraphs>
  <Slides>57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57</vt:i4>
      </vt:variant>
    </vt:vector>
  </HeadingPairs>
  <TitlesOfParts>
    <vt:vector size="74" baseType="lpstr">
      <vt:lpstr>Arial</vt:lpstr>
      <vt:lpstr>Arial</vt:lpstr>
      <vt:lpstr>Arial-BoldMT</vt:lpstr>
      <vt:lpstr>ArialMT</vt:lpstr>
      <vt:lpstr>ArialRoundedMTBold</vt:lpstr>
      <vt:lpstr>Calibri</vt:lpstr>
      <vt:lpstr>Corbel</vt:lpstr>
      <vt:lpstr>Courier New</vt:lpstr>
      <vt:lpstr>erdana</vt:lpstr>
      <vt:lpstr>euclid_circular_a</vt:lpstr>
      <vt:lpstr>Open Sans</vt:lpstr>
      <vt:lpstr>Times New Roman</vt:lpstr>
      <vt:lpstr>TrebuchetMS-Bold</vt:lpstr>
      <vt:lpstr>urw-din</vt:lpstr>
      <vt:lpstr>verdana</vt:lpstr>
      <vt:lpstr>Wingdings 2</vt:lpstr>
      <vt:lpstr>Frame</vt:lpstr>
      <vt:lpstr>PowerPoint Presentation</vt:lpstr>
      <vt:lpstr>Arrays</vt:lpstr>
      <vt:lpstr>Arrays </vt:lpstr>
      <vt:lpstr> Declaration of Arrays </vt:lpstr>
      <vt:lpstr>Initialization of Arrays</vt:lpstr>
      <vt:lpstr>Static initialization of array </vt:lpstr>
      <vt:lpstr>Dynamic initialization of array </vt:lpstr>
      <vt:lpstr>Advantages and Disadvantages</vt:lpstr>
      <vt:lpstr>Types of Arrays </vt:lpstr>
      <vt:lpstr>One – Dimensional Array</vt:lpstr>
      <vt:lpstr>Accessing elements of an array </vt:lpstr>
      <vt:lpstr>Accessing elements of an array </vt:lpstr>
      <vt:lpstr>Accessing elements of an array</vt:lpstr>
      <vt:lpstr>Example Program </vt:lpstr>
      <vt:lpstr>Example Program </vt:lpstr>
      <vt:lpstr>Two-Dimensional Array in C </vt:lpstr>
      <vt:lpstr>Declaration of two dimensional Array in C </vt:lpstr>
      <vt:lpstr>Initializing Two – Dimensional Arrays</vt:lpstr>
      <vt:lpstr>Accessing the 2- D Arrays </vt:lpstr>
      <vt:lpstr>Example </vt:lpstr>
      <vt:lpstr>Example </vt:lpstr>
      <vt:lpstr>Sorting operation using array</vt:lpstr>
      <vt:lpstr>Sorting operation using array</vt:lpstr>
      <vt:lpstr>Sorting operation –Example </vt:lpstr>
      <vt:lpstr>Matrix operation using array</vt:lpstr>
      <vt:lpstr>Matrix operation using array</vt:lpstr>
      <vt:lpstr>Algorithm for Matrix Multiplication </vt:lpstr>
      <vt:lpstr>Algorithm for Matrix Multiplication</vt:lpstr>
      <vt:lpstr>Matrix Multiplication </vt:lpstr>
      <vt:lpstr>Matrix Multiplication </vt:lpstr>
      <vt:lpstr>Matrix addition</vt:lpstr>
      <vt:lpstr>Matrix Addition </vt:lpstr>
      <vt:lpstr>Exercise </vt:lpstr>
      <vt:lpstr>PowerPoint Presentation</vt:lpstr>
      <vt:lpstr>Character</vt:lpstr>
      <vt:lpstr>Strings </vt:lpstr>
      <vt:lpstr>Declaration of String</vt:lpstr>
      <vt:lpstr>Initializing String variables</vt:lpstr>
      <vt:lpstr>Reading strings:  %s format</vt:lpstr>
      <vt:lpstr>Assigning Values to Strings </vt:lpstr>
      <vt:lpstr>String Handling Functions </vt:lpstr>
      <vt:lpstr>String functions</vt:lpstr>
      <vt:lpstr>String Handling functions</vt:lpstr>
      <vt:lpstr>String Handling functions</vt:lpstr>
      <vt:lpstr>String Handling functions</vt:lpstr>
      <vt:lpstr>String Handling functions</vt:lpstr>
      <vt:lpstr>String Handling functions</vt:lpstr>
      <vt:lpstr>String Handling functions</vt:lpstr>
      <vt:lpstr>String Handling functions</vt:lpstr>
      <vt:lpstr>String Handling functions</vt:lpstr>
      <vt:lpstr>Example – All functions</vt:lpstr>
      <vt:lpstr>Example – All functions</vt:lpstr>
      <vt:lpstr>Example – All functions</vt:lpstr>
      <vt:lpstr>Example – All functions</vt:lpstr>
      <vt:lpstr>Example – All functions</vt:lpstr>
      <vt:lpstr>Example – All functions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 to the online  certificate  course</dc:title>
  <dc:creator>Deepak Mashru</dc:creator>
  <cp:lastModifiedBy>Ayush Gour</cp:lastModifiedBy>
  <cp:revision>1229</cp:revision>
  <dcterms:created xsi:type="dcterms:W3CDTF">2019-05-12T04:30:40Z</dcterms:created>
  <dcterms:modified xsi:type="dcterms:W3CDTF">2024-10-01T13:03:42Z</dcterms:modified>
</cp:coreProperties>
</file>