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399" r:id="rId2"/>
    <p:sldId id="416" r:id="rId3"/>
    <p:sldId id="417" r:id="rId4"/>
    <p:sldId id="422" r:id="rId5"/>
    <p:sldId id="471" r:id="rId6"/>
    <p:sldId id="472" r:id="rId7"/>
    <p:sldId id="473" r:id="rId8"/>
    <p:sldId id="474" r:id="rId9"/>
    <p:sldId id="480" r:id="rId10"/>
    <p:sldId id="481" r:id="rId11"/>
    <p:sldId id="420" r:id="rId12"/>
    <p:sldId id="475" r:id="rId13"/>
    <p:sldId id="424" r:id="rId14"/>
    <p:sldId id="482" r:id="rId15"/>
    <p:sldId id="466" r:id="rId16"/>
    <p:sldId id="476" r:id="rId17"/>
    <p:sldId id="477" r:id="rId18"/>
    <p:sldId id="367" r:id="rId19"/>
    <p:sldId id="478" r:id="rId20"/>
    <p:sldId id="484" r:id="rId21"/>
    <p:sldId id="483" r:id="rId22"/>
    <p:sldId id="426" r:id="rId23"/>
    <p:sldId id="427" r:id="rId24"/>
    <p:sldId id="468" r:id="rId25"/>
    <p:sldId id="428" r:id="rId26"/>
    <p:sldId id="467" r:id="rId27"/>
    <p:sldId id="429" r:id="rId28"/>
    <p:sldId id="430" r:id="rId29"/>
    <p:sldId id="431" r:id="rId30"/>
    <p:sldId id="470" r:id="rId31"/>
    <p:sldId id="47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FFFF"/>
    <a:srgbClr val="11BBAF"/>
    <a:srgbClr val="FFCA4F"/>
    <a:srgbClr val="854F89"/>
    <a:srgbClr val="FFE152"/>
    <a:srgbClr val="DD00FF"/>
    <a:srgbClr val="D8D5ED"/>
    <a:srgbClr val="B5FCFF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8C6E7-F93F-4FEB-B5F1-DDFA47FBDA73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A96B1-C243-4188-9409-64427083F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87469" y="5600573"/>
            <a:ext cx="1397000" cy="365125"/>
          </a:xfrm>
        </p:spPr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79400" y="6173787"/>
            <a:ext cx="20277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err="1"/>
              <a:t>R.C.Gonzalez</a:t>
            </a:r>
            <a:r>
              <a:rPr lang="en-IN" dirty="0"/>
              <a:t> &amp; </a:t>
            </a:r>
            <a:r>
              <a:rPr lang="en-IN" dirty="0" err="1"/>
              <a:t>R.E.Woods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04-10-2024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04-10-2024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04-10-2024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04-10-2024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04-10-2024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6E4831-481F-4AF1-9D8E-170CD6E1C3F5}" type="datetimeFigureOut">
              <a:rPr lang="en-IN" smtClean="0"/>
              <a:pPr/>
              <a:t>04-10-2024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772" y="936005"/>
            <a:ext cx="2734471" cy="913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45419" y="1755104"/>
            <a:ext cx="274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srgbClr val="0098A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Department of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srgbClr val="0098A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CE - AI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endParaRPr kumimoji="0" lang="en-IN" sz="7200" b="1" i="0" u="none" strike="noStrike" kern="1200" cap="none" spc="0" normalizeH="0" baseline="0" noProof="0" dirty="0">
              <a:ln>
                <a:noFill/>
              </a:ln>
              <a:solidFill>
                <a:srgbClr val="40BAD2">
                  <a:lumMod val="20000"/>
                  <a:lumOff val="8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86733" y="3005090"/>
            <a:ext cx="274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srgbClr val="0098A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Unit -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98A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5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srgbClr val="0098A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Functions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98A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62037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01CE1101 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Computer Programming </a:t>
            </a:r>
          </a:p>
        </p:txBody>
      </p:sp>
    </p:spTree>
    <p:extLst>
      <p:ext uri="{BB962C8B-B14F-4D97-AF65-F5344CB8AC3E}">
        <p14:creationId xmlns:p14="http://schemas.microsoft.com/office/powerpoint/2010/main" val="3577686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12F4B-F6DF-9E8B-7188-334118381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Example </a:t>
            </a:r>
            <a:br>
              <a:rPr lang="en-US" sz="2800" b="1" dirty="0"/>
            </a:br>
            <a:r>
              <a:rPr lang="en-US" sz="2800" b="1" dirty="0"/>
              <a:t>–</a:t>
            </a:r>
            <a:br>
              <a:rPr lang="en-US" sz="2800" b="1" dirty="0"/>
            </a:br>
            <a:r>
              <a:rPr lang="en-US" sz="2800" b="1" dirty="0"/>
              <a:t>Calculate the Square of  Two Number 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B7071-1A2E-AA75-92CC-EAA1CF27A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58757"/>
            <a:ext cx="7315200" cy="53404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#include &lt;</a:t>
            </a:r>
            <a:r>
              <a:rPr lang="en-US" dirty="0" err="1">
                <a:solidFill>
                  <a:schemeClr val="tx1"/>
                </a:solidFill>
              </a:rPr>
              <a:t>stdio.h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// Function to calculate the square of a number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int square(int num)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return num * num;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int main()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int result;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result = square(5);  </a:t>
            </a:r>
            <a:r>
              <a:rPr lang="en-US" dirty="0">
                <a:solidFill>
                  <a:srgbClr val="FF0000"/>
                </a:solidFill>
              </a:rPr>
              <a:t>// Function call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printf("Square of 5 is: %d", result);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return 0;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355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0165-BBDE-4344-B7BB-E052BF5C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>
                <a:solidFill>
                  <a:schemeClr val="bg1"/>
                </a:solidFill>
              </a:rPr>
              <a:t>Function call/ Calling function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5EA62-7B62-40D5-BBA7-C528C11D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1668" y="988143"/>
            <a:ext cx="7920110" cy="4881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IN" sz="2800" i="0" dirty="0">
                <a:solidFill>
                  <a:srgbClr val="000000"/>
                </a:solidFill>
                <a:effectLst/>
              </a:rPr>
              <a:t>While creating a C function, you give a </a:t>
            </a:r>
            <a:r>
              <a:rPr lang="en-IN" sz="2800" i="0" dirty="0">
                <a:solidFill>
                  <a:srgbClr val="FF0000"/>
                </a:solidFill>
                <a:effectLst/>
              </a:rPr>
              <a:t>definition</a:t>
            </a:r>
            <a:r>
              <a:rPr lang="en-IN" sz="2800" i="0" dirty="0">
                <a:solidFill>
                  <a:srgbClr val="000000"/>
                </a:solidFill>
                <a:effectLst/>
              </a:rPr>
              <a:t> of what the function has to do.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IN" sz="2800" i="0" dirty="0">
                <a:solidFill>
                  <a:srgbClr val="000000"/>
                </a:solidFill>
                <a:effectLst/>
              </a:rPr>
              <a:t>To use a function, you will have to </a:t>
            </a:r>
            <a:r>
              <a:rPr lang="en-IN" sz="2800" i="0" dirty="0">
                <a:solidFill>
                  <a:srgbClr val="FF0000"/>
                </a:solidFill>
                <a:effectLst/>
              </a:rPr>
              <a:t>call that function </a:t>
            </a:r>
            <a:r>
              <a:rPr lang="en-IN" sz="2800" i="0" dirty="0">
                <a:solidFill>
                  <a:srgbClr val="000000"/>
                </a:solidFill>
                <a:effectLst/>
              </a:rPr>
              <a:t>to perform the defined task.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IN" sz="2800" i="0" dirty="0">
                <a:solidFill>
                  <a:srgbClr val="000000"/>
                </a:solidFill>
                <a:effectLst/>
              </a:rPr>
              <a:t>When a program calls a function, the program </a:t>
            </a:r>
            <a:r>
              <a:rPr lang="en-IN" sz="2800" i="0" dirty="0">
                <a:solidFill>
                  <a:srgbClr val="FF0000"/>
                </a:solidFill>
                <a:effectLst/>
              </a:rPr>
              <a:t>control is transferred </a:t>
            </a:r>
            <a:r>
              <a:rPr lang="en-IN" sz="2800" i="0" dirty="0">
                <a:solidFill>
                  <a:srgbClr val="000000"/>
                </a:solidFill>
                <a:effectLst/>
              </a:rPr>
              <a:t>to the called function.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0586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0165-BBDE-4344-B7BB-E052BF5C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>
                <a:solidFill>
                  <a:schemeClr val="bg1"/>
                </a:solidFill>
              </a:rPr>
              <a:t>Function call/ Calling function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5EA62-7B62-40D5-BBA7-C528C11D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2171" y="992901"/>
            <a:ext cx="7920110" cy="4881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IN" sz="2800" i="0" dirty="0">
                <a:solidFill>
                  <a:srgbClr val="000000"/>
                </a:solidFill>
                <a:effectLst/>
              </a:rPr>
              <a:t>A called function performs a defined task and when its return statement is executed or when its function-ending closing brace is reached, it returns the program control back to the main program.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IN" sz="2800" i="0" dirty="0">
                <a:solidFill>
                  <a:srgbClr val="000000"/>
                </a:solidFill>
                <a:effectLst/>
              </a:rPr>
              <a:t>Syntax: </a:t>
            </a:r>
          </a:p>
          <a:p>
            <a:pPr marL="960120" lvl="2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IN" sz="2800" b="0" i="0" dirty="0" err="1">
                <a:solidFill>
                  <a:srgbClr val="FF0000"/>
                </a:solidFill>
                <a:effectLst/>
              </a:rPr>
              <a:t>function_name</a:t>
            </a:r>
            <a:r>
              <a:rPr lang="en-IN" sz="2800" b="0" i="0" dirty="0">
                <a:solidFill>
                  <a:srgbClr val="FF0000"/>
                </a:solidFill>
                <a:effectLst/>
              </a:rPr>
              <a:t> (</a:t>
            </a:r>
            <a:r>
              <a:rPr lang="en-IN" sz="2800" b="0" i="0" dirty="0" err="1">
                <a:solidFill>
                  <a:srgbClr val="FF0000"/>
                </a:solidFill>
                <a:effectLst/>
              </a:rPr>
              <a:t>argument_list</a:t>
            </a:r>
            <a:r>
              <a:rPr lang="en-IN" sz="2800" b="0" i="0" dirty="0">
                <a:solidFill>
                  <a:srgbClr val="FF0000"/>
                </a:solidFill>
                <a:effectLst/>
              </a:rPr>
              <a:t>);</a:t>
            </a:r>
            <a:endParaRPr lang="en-IN" sz="2800" b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6979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A770-D8C3-45AE-8397-89236C46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Passing parameters/ Arguments to a function</a:t>
            </a:r>
            <a:br>
              <a:rPr lang="en-IN" sz="4000" b="1" dirty="0"/>
            </a:b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66F2A-1E64-4135-8632-6222A9B89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4300" y="398206"/>
            <a:ext cx="8364781" cy="6238567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2800" dirty="0">
                <a:solidFill>
                  <a:schemeClr val="tx1"/>
                </a:solidFill>
              </a:rPr>
              <a:t>Information can be passed to functions as a parameter. Parameters act as variables inside the function.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2800" dirty="0">
                <a:solidFill>
                  <a:schemeClr val="tx1"/>
                </a:solidFill>
              </a:rPr>
              <a:t>Parameters are specified after the function name, inside the parentheses.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2800" dirty="0">
                <a:solidFill>
                  <a:schemeClr val="tx1"/>
                </a:solidFill>
              </a:rPr>
              <a:t>You can add as many parameters as you want, just separate them with a comma: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2800" dirty="0">
                <a:solidFill>
                  <a:schemeClr val="tx1"/>
                </a:solidFill>
              </a:rPr>
              <a:t>Syntax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600" dirty="0" err="1">
                <a:solidFill>
                  <a:srgbClr val="FF0000"/>
                </a:solidFill>
              </a:rPr>
              <a:t>returnType</a:t>
            </a:r>
            <a:r>
              <a:rPr lang="en-IN" sz="2600" dirty="0">
                <a:solidFill>
                  <a:srgbClr val="FF0000"/>
                </a:solidFill>
              </a:rPr>
              <a:t> </a:t>
            </a:r>
            <a:r>
              <a:rPr lang="en-IN" sz="2600" dirty="0" err="1">
                <a:solidFill>
                  <a:srgbClr val="FF0000"/>
                </a:solidFill>
              </a:rPr>
              <a:t>functionName</a:t>
            </a:r>
            <a:r>
              <a:rPr lang="en-IN" sz="2600" dirty="0">
                <a:solidFill>
                  <a:srgbClr val="FF0000"/>
                </a:solidFill>
              </a:rPr>
              <a:t>(parameter1, parameter2, parameter3…)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600" dirty="0">
                <a:solidFill>
                  <a:srgbClr val="FF0000"/>
                </a:solidFill>
              </a:rPr>
              <a:t> {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600" dirty="0">
                <a:solidFill>
                  <a:srgbClr val="FF0000"/>
                </a:solidFill>
              </a:rPr>
              <a:t>  // code to be executed</a:t>
            </a:r>
          </a:p>
          <a:p>
            <a:pPr marL="5029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600" dirty="0">
                <a:solidFill>
                  <a:srgbClr val="FF0000"/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20302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12F4B-F6DF-9E8B-7188-334118381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Example </a:t>
            </a:r>
            <a:br>
              <a:rPr lang="en-US" sz="2800" b="1" dirty="0"/>
            </a:br>
            <a:r>
              <a:rPr lang="en-US" sz="2800" b="1" dirty="0"/>
              <a:t>–</a:t>
            </a:r>
            <a:br>
              <a:rPr lang="en-US" sz="2800" b="1" dirty="0"/>
            </a:br>
            <a:r>
              <a:rPr lang="en-US" sz="2800" b="1" dirty="0"/>
              <a:t>Calculate the Area of  Rectangle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B7071-1A2E-AA75-92CC-EAA1CF27A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58757"/>
            <a:ext cx="7315200" cy="53404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#include &lt;</a:t>
            </a:r>
            <a:r>
              <a:rPr lang="en-US" dirty="0" err="1">
                <a:solidFill>
                  <a:schemeClr val="tx1"/>
                </a:solidFill>
              </a:rPr>
              <a:t>stdio.h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// Function to calculate the area of a rectangle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int area(int length, int width)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return length * width;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int length = 10;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int width = 5;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int result;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// Calling the function and passing arguments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result = area(length, width);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printf("Area of the rectangle: %d", result);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return 0;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489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F6A02-4563-4B71-B03E-80F583EB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</a:t>
            </a:r>
            <a:br>
              <a:rPr lang="en-US" b="1" dirty="0"/>
            </a:br>
            <a:r>
              <a:rPr lang="en-US" b="1" dirty="0"/>
              <a:t>-</a:t>
            </a:r>
            <a:br>
              <a:rPr lang="en-US" b="1" dirty="0"/>
            </a:br>
            <a:r>
              <a:rPr lang="en-US" b="1" dirty="0"/>
              <a:t>Find the max number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A26FA-DEDD-4D0D-B2E7-FD329125D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2669" y="479684"/>
            <a:ext cx="8639331" cy="6011056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#include &lt;</a:t>
            </a:r>
            <a:r>
              <a:rPr lang="en-IN" b="1" dirty="0" err="1">
                <a:solidFill>
                  <a:schemeClr val="tx1"/>
                </a:solidFill>
              </a:rPr>
              <a:t>stdio.h</a:t>
            </a:r>
            <a:r>
              <a:rPr lang="en-IN" b="1" dirty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/* function  to returning the max between two numbers */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int max(int num1, int num2)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 </a:t>
            </a:r>
            <a:r>
              <a:rPr lang="en-IN" b="1" dirty="0">
                <a:solidFill>
                  <a:schemeClr val="tx1"/>
                </a:solidFill>
              </a:rPr>
              <a:t> int result;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if (num1 &gt; num2)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  result = num1;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else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  result = num2;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return result;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//function declaration</a:t>
            </a: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int main ()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int a, b, c;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printf ("Enter a and b value");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scanf("%</a:t>
            </a:r>
            <a:r>
              <a:rPr lang="en-IN" b="1" dirty="0" err="1">
                <a:solidFill>
                  <a:schemeClr val="tx1"/>
                </a:solidFill>
              </a:rPr>
              <a:t>d%d</a:t>
            </a:r>
            <a:r>
              <a:rPr lang="en-IN" b="1" dirty="0">
                <a:solidFill>
                  <a:schemeClr val="tx1"/>
                </a:solidFill>
              </a:rPr>
              <a:t>",&amp;a, &amp;b);   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/* calling a function to get max value */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c = max(a, b);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printf( "Max value is : %d\n", c );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return 0;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B40B6-CCFF-D3CE-2C3F-843CC63ED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395" y="5530645"/>
            <a:ext cx="3119591" cy="96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82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F6A02-4563-4B71-B03E-80F583EB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 </a:t>
            </a:r>
            <a:br>
              <a:rPr lang="en-US" b="1" dirty="0"/>
            </a:br>
            <a:r>
              <a:rPr lang="en-US" b="1" dirty="0"/>
              <a:t>– </a:t>
            </a:r>
            <a:br>
              <a:rPr lang="en-US" b="1" dirty="0"/>
            </a:br>
            <a:r>
              <a:rPr lang="en-US" b="1" dirty="0"/>
              <a:t>Find the simple interest 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A26FA-DEDD-4D0D-B2E7-FD329125D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0051" y="778213"/>
            <a:ext cx="8621949" cy="5428034"/>
          </a:xfrm>
        </p:spPr>
        <p:txBody>
          <a:bodyPr numCol="1"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#include&lt;stdio.h&gt;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float </a:t>
            </a:r>
            <a:r>
              <a:rPr lang="en-IN" b="1" dirty="0" err="1">
                <a:solidFill>
                  <a:schemeClr val="tx1"/>
                </a:solidFill>
              </a:rPr>
              <a:t>Simple_int</a:t>
            </a:r>
            <a:r>
              <a:rPr lang="en-IN" b="1" dirty="0">
                <a:solidFill>
                  <a:schemeClr val="tx1"/>
                </a:solidFill>
              </a:rPr>
              <a:t>(float p, float r, float t) </a:t>
            </a:r>
            <a:r>
              <a:rPr lang="en-IN" b="1" dirty="0">
                <a:solidFill>
                  <a:srgbClr val="FF0000"/>
                </a:solidFill>
              </a:rPr>
              <a:t>// function for finding simple interest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float </a:t>
            </a:r>
            <a:r>
              <a:rPr lang="en-IN" b="1" dirty="0" err="1">
                <a:solidFill>
                  <a:schemeClr val="tx1"/>
                </a:solidFill>
              </a:rPr>
              <a:t>si</a:t>
            </a:r>
            <a:r>
              <a:rPr lang="en-IN" b="1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</a:t>
            </a:r>
            <a:r>
              <a:rPr lang="en-IN" b="1" dirty="0" err="1">
                <a:solidFill>
                  <a:schemeClr val="tx1"/>
                </a:solidFill>
              </a:rPr>
              <a:t>si</a:t>
            </a:r>
            <a:r>
              <a:rPr lang="en-IN" b="1" dirty="0">
                <a:solidFill>
                  <a:schemeClr val="tx1"/>
                </a:solidFill>
              </a:rPr>
              <a:t> = (p * r * t)/100; // formula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return </a:t>
            </a:r>
            <a:r>
              <a:rPr lang="en-IN" b="1" dirty="0" err="1">
                <a:solidFill>
                  <a:schemeClr val="tx1"/>
                </a:solidFill>
              </a:rPr>
              <a:t>si</a:t>
            </a:r>
            <a:r>
              <a:rPr lang="en-IN" b="1" dirty="0">
                <a:solidFill>
                  <a:schemeClr val="tx1"/>
                </a:solidFill>
              </a:rPr>
              <a:t>;  </a:t>
            </a:r>
            <a:r>
              <a:rPr lang="en-IN" b="1" dirty="0">
                <a:solidFill>
                  <a:srgbClr val="FF0000"/>
                </a:solidFill>
              </a:rPr>
              <a:t>// returning the value of </a:t>
            </a:r>
            <a:r>
              <a:rPr lang="en-IN" b="1" dirty="0" err="1">
                <a:solidFill>
                  <a:srgbClr val="FF0000"/>
                </a:solidFill>
              </a:rPr>
              <a:t>si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int main()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float </a:t>
            </a:r>
            <a:r>
              <a:rPr lang="en-IN" b="1" dirty="0" err="1">
                <a:solidFill>
                  <a:schemeClr val="tx1"/>
                </a:solidFill>
              </a:rPr>
              <a:t>a,b,c</a:t>
            </a:r>
            <a:r>
              <a:rPr lang="en-IN" b="1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float interest;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printf("Enter </a:t>
            </a:r>
            <a:r>
              <a:rPr lang="en-IN" b="1" dirty="0" err="1">
                <a:solidFill>
                  <a:schemeClr val="tx1"/>
                </a:solidFill>
              </a:rPr>
              <a:t>Prinicpal</a:t>
            </a:r>
            <a:r>
              <a:rPr lang="en-IN" b="1" dirty="0">
                <a:solidFill>
                  <a:schemeClr val="tx1"/>
                </a:solidFill>
              </a:rPr>
              <a:t>:");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</a:t>
            </a:r>
            <a:r>
              <a:rPr lang="en-IN" b="1" dirty="0" err="1">
                <a:solidFill>
                  <a:schemeClr val="tx1"/>
                </a:solidFill>
              </a:rPr>
              <a:t>scanf</a:t>
            </a:r>
            <a:r>
              <a:rPr lang="en-IN" b="1" dirty="0">
                <a:solidFill>
                  <a:schemeClr val="tx1"/>
                </a:solidFill>
              </a:rPr>
              <a:t>("%</a:t>
            </a:r>
            <a:r>
              <a:rPr lang="en-IN" b="1" dirty="0" err="1">
                <a:solidFill>
                  <a:schemeClr val="tx1"/>
                </a:solidFill>
              </a:rPr>
              <a:t>f",&amp;a</a:t>
            </a:r>
            <a:r>
              <a:rPr lang="en-IN" b="1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39432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F6A02-4563-4B71-B03E-80F583EB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Example</a:t>
            </a:r>
            <a:r>
              <a:rPr lang="en-US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A26FA-DEDD-4D0D-B2E7-FD329125D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2670" y="827389"/>
            <a:ext cx="8231292" cy="519407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endParaRPr lang="en-IN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</a:t>
            </a:r>
            <a:r>
              <a:rPr lang="en-IN" b="1" dirty="0" err="1">
                <a:solidFill>
                  <a:schemeClr val="tx1"/>
                </a:solidFill>
              </a:rPr>
              <a:t>printf</a:t>
            </a:r>
            <a:r>
              <a:rPr lang="en-IN" b="1" dirty="0">
                <a:solidFill>
                  <a:schemeClr val="tx1"/>
                </a:solidFill>
              </a:rPr>
              <a:t>("\</a:t>
            </a:r>
            <a:r>
              <a:rPr lang="en-IN" b="1" dirty="0" err="1">
                <a:solidFill>
                  <a:schemeClr val="tx1"/>
                </a:solidFill>
              </a:rPr>
              <a:t>nEnter</a:t>
            </a:r>
            <a:r>
              <a:rPr lang="en-IN" b="1" dirty="0">
                <a:solidFill>
                  <a:schemeClr val="tx1"/>
                </a:solidFill>
              </a:rPr>
              <a:t> year:");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</a:t>
            </a:r>
            <a:r>
              <a:rPr lang="en-IN" b="1" dirty="0" err="1">
                <a:solidFill>
                  <a:schemeClr val="tx1"/>
                </a:solidFill>
              </a:rPr>
              <a:t>scanf</a:t>
            </a:r>
            <a:r>
              <a:rPr lang="en-IN" b="1" dirty="0">
                <a:solidFill>
                  <a:schemeClr val="tx1"/>
                </a:solidFill>
              </a:rPr>
              <a:t>("%</a:t>
            </a:r>
            <a:r>
              <a:rPr lang="en-IN" b="1" dirty="0" err="1">
                <a:solidFill>
                  <a:schemeClr val="tx1"/>
                </a:solidFill>
              </a:rPr>
              <a:t>f",&amp;b</a:t>
            </a:r>
            <a:r>
              <a:rPr lang="en-IN" b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</a:t>
            </a:r>
            <a:r>
              <a:rPr lang="en-IN" b="1" dirty="0" err="1">
                <a:solidFill>
                  <a:schemeClr val="tx1"/>
                </a:solidFill>
              </a:rPr>
              <a:t>printf</a:t>
            </a:r>
            <a:r>
              <a:rPr lang="en-IN" b="1" dirty="0">
                <a:solidFill>
                  <a:schemeClr val="tx1"/>
                </a:solidFill>
              </a:rPr>
              <a:t>("\</a:t>
            </a:r>
            <a:r>
              <a:rPr lang="en-IN" b="1" dirty="0" err="1">
                <a:solidFill>
                  <a:schemeClr val="tx1"/>
                </a:solidFill>
              </a:rPr>
              <a:t>nEnter</a:t>
            </a:r>
            <a:r>
              <a:rPr lang="en-IN" b="1" dirty="0">
                <a:solidFill>
                  <a:schemeClr val="tx1"/>
                </a:solidFill>
              </a:rPr>
              <a:t> Rate:");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</a:t>
            </a:r>
            <a:r>
              <a:rPr lang="en-IN" b="1" dirty="0" err="1">
                <a:solidFill>
                  <a:schemeClr val="tx1"/>
                </a:solidFill>
              </a:rPr>
              <a:t>scanf</a:t>
            </a:r>
            <a:r>
              <a:rPr lang="en-IN" b="1" dirty="0">
                <a:solidFill>
                  <a:schemeClr val="tx1"/>
                </a:solidFill>
              </a:rPr>
              <a:t>("%</a:t>
            </a:r>
            <a:r>
              <a:rPr lang="en-IN" b="1" dirty="0" err="1">
                <a:solidFill>
                  <a:schemeClr val="tx1"/>
                </a:solidFill>
              </a:rPr>
              <a:t>f",&amp;c</a:t>
            </a:r>
            <a:r>
              <a:rPr lang="en-IN" b="1" dirty="0">
                <a:solidFill>
                  <a:schemeClr val="tx1"/>
                </a:solidFill>
              </a:rPr>
              <a:t>); 		</a:t>
            </a:r>
            <a:r>
              <a:rPr lang="en-IN" b="1" dirty="0">
                <a:solidFill>
                  <a:srgbClr val="FF0000"/>
                </a:solidFill>
              </a:rPr>
              <a:t>// taking all 3 values </a:t>
            </a:r>
            <a:r>
              <a:rPr lang="en-IN" b="1" dirty="0" err="1">
                <a:solidFill>
                  <a:srgbClr val="FF0000"/>
                </a:solidFill>
              </a:rPr>
              <a:t>p,r</a:t>
            </a:r>
            <a:r>
              <a:rPr lang="en-IN" b="1" dirty="0">
                <a:solidFill>
                  <a:srgbClr val="FF0000"/>
                </a:solidFill>
              </a:rPr>
              <a:t> and time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interest = </a:t>
            </a:r>
            <a:r>
              <a:rPr lang="en-IN" b="1" dirty="0" err="1">
                <a:solidFill>
                  <a:schemeClr val="tx1"/>
                </a:solidFill>
              </a:rPr>
              <a:t>Simple_int</a:t>
            </a:r>
            <a:r>
              <a:rPr lang="en-IN" b="1" dirty="0">
                <a:solidFill>
                  <a:schemeClr val="tx1"/>
                </a:solidFill>
              </a:rPr>
              <a:t>(</a:t>
            </a:r>
            <a:r>
              <a:rPr lang="en-IN" b="1" dirty="0" err="1">
                <a:solidFill>
                  <a:schemeClr val="tx1"/>
                </a:solidFill>
              </a:rPr>
              <a:t>a,b,c</a:t>
            </a:r>
            <a:r>
              <a:rPr lang="en-IN" b="1" dirty="0">
                <a:solidFill>
                  <a:schemeClr val="tx1"/>
                </a:solidFill>
              </a:rPr>
              <a:t>); </a:t>
            </a:r>
            <a:r>
              <a:rPr lang="en-IN" b="1" dirty="0">
                <a:solidFill>
                  <a:srgbClr val="FF0000"/>
                </a:solidFill>
              </a:rPr>
              <a:t>      // passing value in function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</a:t>
            </a:r>
            <a:r>
              <a:rPr lang="en-IN" b="1" dirty="0" err="1">
                <a:solidFill>
                  <a:schemeClr val="tx1"/>
                </a:solidFill>
              </a:rPr>
              <a:t>printf</a:t>
            </a:r>
            <a:r>
              <a:rPr lang="en-IN" b="1" dirty="0">
                <a:solidFill>
                  <a:schemeClr val="tx1"/>
                </a:solidFill>
              </a:rPr>
              <a:t>("\</a:t>
            </a:r>
            <a:r>
              <a:rPr lang="en-IN" b="1" dirty="0" err="1">
                <a:solidFill>
                  <a:schemeClr val="tx1"/>
                </a:solidFill>
              </a:rPr>
              <a:t>nSimple</a:t>
            </a:r>
            <a:r>
              <a:rPr lang="en-IN" b="1" dirty="0">
                <a:solidFill>
                  <a:schemeClr val="tx1"/>
                </a:solidFill>
              </a:rPr>
              <a:t> Interest = %.2f\n", interest); </a:t>
            </a:r>
            <a:r>
              <a:rPr lang="en-IN" b="1" dirty="0">
                <a:solidFill>
                  <a:srgbClr val="FF0000"/>
                </a:solidFill>
              </a:rPr>
              <a:t>	//output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</a:t>
            </a:r>
            <a:r>
              <a:rPr lang="en-IN" b="1" dirty="0" err="1">
                <a:solidFill>
                  <a:schemeClr val="tx1"/>
                </a:solidFill>
              </a:rPr>
              <a:t>printf</a:t>
            </a:r>
            <a:r>
              <a:rPr lang="en-IN" b="1" dirty="0">
                <a:solidFill>
                  <a:schemeClr val="tx1"/>
                </a:solidFill>
              </a:rPr>
              <a:t>("\n");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return 0;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E0268-E9BB-39B9-0BBC-A5EE3CABD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316" y="4091915"/>
            <a:ext cx="4041998" cy="19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5DD5-D5FD-458E-8E57-9FB77E2E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/>
              <a:t>Passing Arguments to a function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2CF59C-207C-4B07-9831-CF70E3E22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4548" y="787791"/>
            <a:ext cx="7582486" cy="528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14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5DD5-D5FD-458E-8E57-9FB77E2E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/>
              <a:t>Functions with Arguments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CEF03F-1C43-F706-FEE7-DD513A611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231" y="719847"/>
            <a:ext cx="8321228" cy="529184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#include &lt;</a:t>
            </a:r>
            <a:r>
              <a:rPr lang="en-US" sz="2400" dirty="0" err="1">
                <a:solidFill>
                  <a:schemeClr val="tx1"/>
                </a:solidFill>
              </a:rPr>
              <a:t>stdio.h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// Function that takes arguments and returns their sum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int sum(int a, int b)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    return a +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int main()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    int result;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rgbClr val="FF0000"/>
                </a:solidFill>
              </a:rPr>
              <a:t>// Calling the function with arguments 5 and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    result = sum(5, 3);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    printf("Sum: %d\n", result);  </a:t>
            </a:r>
            <a:r>
              <a:rPr lang="en-US" sz="2400" dirty="0">
                <a:solidFill>
                  <a:srgbClr val="FF0000"/>
                </a:solidFill>
              </a:rPr>
              <a:t>// Output: Sum: 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 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337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1054-C9AE-4734-A832-28BB60A5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Functions </a:t>
            </a:r>
            <a:endParaRPr lang="en-IN" sz="4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9593D-1ADC-48C7-806C-0DBD4CB3E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465" y="864108"/>
            <a:ext cx="8080754" cy="5120640"/>
          </a:xfrm>
        </p:spPr>
        <p:txBody>
          <a:bodyPr>
            <a:normAutofit fontScale="85000" lnSpcReduction="10000"/>
          </a:bodyPr>
          <a:lstStyle/>
          <a:p>
            <a:pPr marL="354013" indent="-265113">
              <a:lnSpc>
                <a:spcPct val="120000"/>
              </a:lnSpc>
              <a:spcBef>
                <a:spcPts val="600"/>
              </a:spcBef>
            </a:pPr>
            <a:r>
              <a:rPr lang="en-IN" sz="3200" dirty="0">
                <a:solidFill>
                  <a:srgbClr val="000000"/>
                </a:solidFill>
              </a:rPr>
              <a:t>A </a:t>
            </a:r>
            <a:r>
              <a:rPr lang="en-IN" sz="3200" b="1" dirty="0">
                <a:solidFill>
                  <a:srgbClr val="000000"/>
                </a:solidFill>
              </a:rPr>
              <a:t>function</a:t>
            </a:r>
            <a:r>
              <a:rPr lang="en-IN" sz="3200" dirty="0">
                <a:solidFill>
                  <a:srgbClr val="000000"/>
                </a:solidFill>
              </a:rPr>
              <a:t> is a </a:t>
            </a:r>
            <a:r>
              <a:rPr lang="en-IN" sz="3200" b="1" dirty="0">
                <a:solidFill>
                  <a:srgbClr val="FF0000"/>
                </a:solidFill>
              </a:rPr>
              <a:t>block of statements </a:t>
            </a:r>
            <a:r>
              <a:rPr lang="en-IN" sz="3200" dirty="0">
                <a:solidFill>
                  <a:srgbClr val="000000"/>
                </a:solidFill>
              </a:rPr>
              <a:t>that performs a specific task.</a:t>
            </a:r>
          </a:p>
          <a:p>
            <a:pPr marL="354013" indent="-265113">
              <a:lnSpc>
                <a:spcPct val="120000"/>
              </a:lnSpc>
              <a:spcBef>
                <a:spcPts val="600"/>
              </a:spcBef>
            </a:pPr>
            <a:r>
              <a:rPr lang="en-IN" sz="3200" dirty="0">
                <a:solidFill>
                  <a:srgbClr val="000000"/>
                </a:solidFill>
              </a:rPr>
              <a:t>It contains the set of </a:t>
            </a:r>
            <a:r>
              <a:rPr lang="en-IN" sz="3200" b="0" i="0" dirty="0">
                <a:solidFill>
                  <a:srgbClr val="000000"/>
                </a:solidFill>
                <a:effectLst/>
              </a:rPr>
              <a:t>programming statements </a:t>
            </a:r>
            <a:r>
              <a:rPr lang="en-IN" sz="3200" b="0" i="0" dirty="0">
                <a:solidFill>
                  <a:srgbClr val="FF0000"/>
                </a:solidFill>
                <a:effectLst/>
              </a:rPr>
              <a:t>enclosed by {}. </a:t>
            </a:r>
          </a:p>
          <a:p>
            <a:pPr marL="354013" indent="-265113">
              <a:lnSpc>
                <a:spcPct val="120000"/>
              </a:lnSpc>
              <a:spcBef>
                <a:spcPts val="600"/>
              </a:spcBef>
            </a:pPr>
            <a:r>
              <a:rPr lang="en-IN" sz="3200" b="0" i="0" dirty="0">
                <a:solidFill>
                  <a:srgbClr val="000000"/>
                </a:solidFill>
                <a:effectLst/>
              </a:rPr>
              <a:t>A function is a block of code which only runs </a:t>
            </a:r>
            <a:r>
              <a:rPr lang="en-IN" sz="3200" b="1" i="0" dirty="0">
                <a:solidFill>
                  <a:srgbClr val="FF0000"/>
                </a:solidFill>
                <a:effectLst/>
              </a:rPr>
              <a:t>when it is called.</a:t>
            </a:r>
          </a:p>
          <a:p>
            <a:pPr marL="354013" indent="-265113">
              <a:lnSpc>
                <a:spcPct val="120000"/>
              </a:lnSpc>
              <a:spcBef>
                <a:spcPts val="600"/>
              </a:spcBef>
            </a:pPr>
            <a:r>
              <a:rPr lang="en-IN" sz="3200" b="0" i="0" dirty="0">
                <a:solidFill>
                  <a:srgbClr val="000000"/>
                </a:solidFill>
                <a:effectLst/>
              </a:rPr>
              <a:t>You can pass data, known as </a:t>
            </a:r>
            <a:r>
              <a:rPr lang="en-IN" sz="3200" b="0" i="0" dirty="0">
                <a:solidFill>
                  <a:srgbClr val="FF0000"/>
                </a:solidFill>
                <a:effectLst/>
              </a:rPr>
              <a:t>parameter</a:t>
            </a:r>
            <a:r>
              <a:rPr lang="en-IN" sz="3200" b="0" i="0" dirty="0">
                <a:solidFill>
                  <a:srgbClr val="000000"/>
                </a:solidFill>
                <a:effectLst/>
              </a:rPr>
              <a:t>s, into a function.</a:t>
            </a:r>
          </a:p>
          <a:p>
            <a:pPr marL="354013" indent="-265113">
              <a:lnSpc>
                <a:spcPct val="120000"/>
              </a:lnSpc>
              <a:spcBef>
                <a:spcPts val="600"/>
              </a:spcBef>
            </a:pPr>
            <a:r>
              <a:rPr lang="en-IN" sz="3200" b="0" i="0" dirty="0">
                <a:solidFill>
                  <a:srgbClr val="000000"/>
                </a:solidFill>
                <a:effectLst/>
              </a:rPr>
              <a:t>A function can be called </a:t>
            </a:r>
            <a:r>
              <a:rPr lang="en-IN" sz="3200" b="1" i="0" dirty="0">
                <a:solidFill>
                  <a:srgbClr val="FF0000"/>
                </a:solidFill>
                <a:effectLst/>
              </a:rPr>
              <a:t>multiple times </a:t>
            </a:r>
            <a:r>
              <a:rPr lang="en-IN" sz="3200" b="0" i="0" dirty="0">
                <a:solidFill>
                  <a:srgbClr val="000000"/>
                </a:solidFill>
                <a:effectLst/>
              </a:rPr>
              <a:t>to provide </a:t>
            </a:r>
            <a:r>
              <a:rPr lang="en-IN" sz="3200" b="1" i="0" dirty="0">
                <a:solidFill>
                  <a:srgbClr val="000000"/>
                </a:solidFill>
                <a:effectLst/>
              </a:rPr>
              <a:t>reusability</a:t>
            </a:r>
            <a:r>
              <a:rPr lang="en-IN" sz="3200" b="0" i="0" dirty="0">
                <a:solidFill>
                  <a:srgbClr val="000000"/>
                </a:solidFill>
                <a:effectLst/>
              </a:rPr>
              <a:t> and </a:t>
            </a:r>
            <a:r>
              <a:rPr lang="en-IN" sz="3200" b="1" i="0" dirty="0">
                <a:solidFill>
                  <a:srgbClr val="000000"/>
                </a:solidFill>
                <a:effectLst/>
              </a:rPr>
              <a:t>modularity</a:t>
            </a:r>
            <a:r>
              <a:rPr lang="en-IN" sz="3200" b="0" i="0" dirty="0">
                <a:solidFill>
                  <a:srgbClr val="000000"/>
                </a:solidFill>
                <a:effectLst/>
              </a:rPr>
              <a:t> to the C program.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36240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5DD5-D5FD-458E-8E57-9FB77E2E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/>
              <a:t>Function Without passing Arguments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CEF03F-1C43-F706-FEE7-DD513A611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2503" y="758757"/>
            <a:ext cx="8330956" cy="531130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#include &lt;</a:t>
            </a:r>
            <a:r>
              <a:rPr lang="en-US" sz="2400" dirty="0" err="1">
                <a:solidFill>
                  <a:schemeClr val="tx1"/>
                </a:solidFill>
              </a:rPr>
              <a:t>stdio.h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</a:rPr>
              <a:t>// Function that doesn't take any arguments and prints a message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void </a:t>
            </a:r>
            <a:r>
              <a:rPr lang="en-US" sz="2400" dirty="0" err="1">
                <a:solidFill>
                  <a:schemeClr val="tx1"/>
                </a:solidFill>
              </a:rPr>
              <a:t>printMessage</a:t>
            </a:r>
            <a:r>
              <a:rPr lang="en-US" sz="2400" dirty="0">
                <a:solidFill>
                  <a:schemeClr val="tx1"/>
                </a:solidFill>
              </a:rPr>
              <a:t>()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    printf("Hello, World!\n");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int main()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rgbClr val="FF0000"/>
                </a:solidFill>
              </a:rPr>
              <a:t>// Calling the function without arguments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tx1"/>
                </a:solidFill>
              </a:rPr>
              <a:t>printMessage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 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1977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5DD5-D5FD-458E-8E57-9FB77E2E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/>
              <a:t>Function Without passing Arguments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CEF03F-1C43-F706-FEE7-DD513A611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8606" y="191729"/>
            <a:ext cx="8214852" cy="666627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b="1" dirty="0">
                <a:solidFill>
                  <a:srgbClr val="FF0000"/>
                </a:solidFill>
              </a:rPr>
              <a:t>Example: Creating a void user defined function that doesn’t return anything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b="1" dirty="0">
                <a:solidFill>
                  <a:schemeClr val="tx1"/>
                </a:solidFill>
              </a:rPr>
              <a:t>#include &lt;</a:t>
            </a:r>
            <a:r>
              <a:rPr lang="en-IN" sz="2400" b="1" dirty="0" err="1">
                <a:solidFill>
                  <a:schemeClr val="tx1"/>
                </a:solidFill>
              </a:rPr>
              <a:t>stdio.h</a:t>
            </a:r>
            <a:r>
              <a:rPr lang="en-IN" sz="2400" b="1" dirty="0">
                <a:solidFill>
                  <a:schemeClr val="tx1"/>
                </a:solidFill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b="1" dirty="0">
                <a:solidFill>
                  <a:srgbClr val="0070C0"/>
                </a:solidFill>
              </a:rPr>
              <a:t>//function return type is void and it doesn't have parameters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b="1" dirty="0">
                <a:solidFill>
                  <a:schemeClr val="tx1"/>
                </a:solidFill>
              </a:rPr>
              <a:t>void introduction()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b="1" dirty="0">
                <a:solidFill>
                  <a:schemeClr val="tx1"/>
                </a:solidFill>
              </a:rPr>
              <a:t>    </a:t>
            </a:r>
            <a:r>
              <a:rPr lang="en-IN" sz="2400" b="1" dirty="0" err="1">
                <a:solidFill>
                  <a:schemeClr val="tx1"/>
                </a:solidFill>
              </a:rPr>
              <a:t>printf</a:t>
            </a:r>
            <a:r>
              <a:rPr lang="en-IN" sz="2400" b="1" dirty="0">
                <a:solidFill>
                  <a:schemeClr val="tx1"/>
                </a:solidFill>
              </a:rPr>
              <a:t>("Hi\n");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b="1" dirty="0">
                <a:solidFill>
                  <a:schemeClr val="tx1"/>
                </a:solidFill>
              </a:rPr>
              <a:t>    </a:t>
            </a:r>
            <a:r>
              <a:rPr lang="en-IN" sz="2400" b="1" dirty="0" err="1">
                <a:solidFill>
                  <a:schemeClr val="tx1"/>
                </a:solidFill>
              </a:rPr>
              <a:t>printf</a:t>
            </a:r>
            <a:r>
              <a:rPr lang="en-IN" sz="2400" b="1" dirty="0">
                <a:solidFill>
                  <a:schemeClr val="tx1"/>
                </a:solidFill>
              </a:rPr>
              <a:t>("My name is Chaitanya\n");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b="1" dirty="0">
                <a:solidFill>
                  <a:schemeClr val="tx1"/>
                </a:solidFill>
              </a:rPr>
              <a:t>    </a:t>
            </a:r>
            <a:r>
              <a:rPr lang="en-IN" sz="2400" b="1" dirty="0" err="1">
                <a:solidFill>
                  <a:schemeClr val="tx1"/>
                </a:solidFill>
              </a:rPr>
              <a:t>printf</a:t>
            </a:r>
            <a:r>
              <a:rPr lang="en-IN" sz="2400" b="1" dirty="0">
                <a:solidFill>
                  <a:schemeClr val="tx1"/>
                </a:solidFill>
              </a:rPr>
              <a:t>("How are you?");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b="1" dirty="0">
                <a:solidFill>
                  <a:srgbClr val="0070C0"/>
                </a:solidFill>
              </a:rPr>
              <a:t>    // There is no return statement inside this function, since its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b="1" dirty="0">
                <a:solidFill>
                  <a:srgbClr val="0070C0"/>
                </a:solidFill>
              </a:rPr>
              <a:t>     return type is void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b="1" dirty="0">
                <a:solidFill>
                  <a:schemeClr val="tx1"/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b="1" dirty="0">
                <a:solidFill>
                  <a:schemeClr val="tx1"/>
                </a:solidFill>
              </a:rPr>
              <a:t>int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b="1" dirty="0">
                <a:solidFill>
                  <a:schemeClr val="tx1"/>
                </a:solidFill>
              </a:rPr>
              <a:t>     </a:t>
            </a:r>
            <a:r>
              <a:rPr lang="en-IN" sz="2400" b="1" dirty="0">
                <a:solidFill>
                  <a:srgbClr val="0070C0"/>
                </a:solidFill>
              </a:rPr>
              <a:t>// calling function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b="1" dirty="0">
                <a:solidFill>
                  <a:schemeClr val="tx1"/>
                </a:solidFill>
              </a:rPr>
              <a:t>     introduction();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b="1" dirty="0">
                <a:solidFill>
                  <a:schemeClr val="tx1"/>
                </a:solidFill>
              </a:rPr>
              <a:t>  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b="1" dirty="0">
                <a:solidFill>
                  <a:schemeClr val="tx1"/>
                </a:solidFill>
              </a:rPr>
              <a:t>}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FA7DE-A0C1-1695-6C3C-3F8A81CD1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32" y="4876988"/>
            <a:ext cx="2964426" cy="169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36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D20E-36E9-4E7E-B420-E803A431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HOW TO CALL C FUNCTIONS IN A PROGRAM?</a:t>
            </a:r>
            <a:br>
              <a:rPr lang="en-IN" sz="4000" b="1" dirty="0"/>
            </a:b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1B1C1-7908-49A9-9E6F-C7509A381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826203" cy="5120640"/>
          </a:xfrm>
        </p:spPr>
        <p:txBody>
          <a:bodyPr/>
          <a:lstStyle/>
          <a:p>
            <a:pPr marL="354013" indent="-265113"/>
            <a:r>
              <a:rPr lang="en-IN" sz="2800" dirty="0">
                <a:solidFill>
                  <a:schemeClr val="tx1"/>
                </a:solidFill>
                <a:latin typeface="+mj-lt"/>
              </a:rPr>
              <a:t>There are </a:t>
            </a:r>
            <a:r>
              <a:rPr lang="en-IN" sz="2800" dirty="0">
                <a:solidFill>
                  <a:srgbClr val="FF0000"/>
                </a:solidFill>
                <a:latin typeface="+mj-lt"/>
              </a:rPr>
              <a:t>two ways </a:t>
            </a:r>
            <a:r>
              <a:rPr lang="en-IN" sz="2800" dirty="0">
                <a:solidFill>
                  <a:schemeClr val="tx1"/>
                </a:solidFill>
                <a:latin typeface="+mj-lt"/>
              </a:rPr>
              <a:t>that a C function can be called from a program. </a:t>
            </a:r>
          </a:p>
          <a:p>
            <a:pPr marL="88900" indent="0">
              <a:buNone/>
            </a:pPr>
            <a:endParaRPr lang="en-IN" sz="2400" dirty="0">
              <a:solidFill>
                <a:schemeClr val="tx1"/>
              </a:solidFill>
              <a:latin typeface="+mj-lt"/>
            </a:endParaRPr>
          </a:p>
          <a:p>
            <a:pPr marL="503238" lvl="1" indent="0">
              <a:buNone/>
            </a:pPr>
            <a:r>
              <a:rPr lang="en-IN" sz="2600" b="1" dirty="0">
                <a:solidFill>
                  <a:srgbClr val="FF0000"/>
                </a:solidFill>
                <a:latin typeface="+mj-lt"/>
              </a:rPr>
              <a:t>1. Call by value: </a:t>
            </a:r>
            <a:r>
              <a:rPr lang="en-IN" sz="2600" dirty="0">
                <a:solidFill>
                  <a:schemeClr val="tx1"/>
                </a:solidFill>
                <a:latin typeface="+mj-lt"/>
              </a:rPr>
              <a:t>A copy of the variable is passed  to the function.</a:t>
            </a:r>
          </a:p>
          <a:p>
            <a:pPr marL="503238" lvl="1" indent="0">
              <a:buNone/>
            </a:pPr>
            <a:r>
              <a:rPr lang="en-IN" sz="2600" dirty="0">
                <a:solidFill>
                  <a:schemeClr val="tx1"/>
                </a:solidFill>
                <a:latin typeface="+mj-lt"/>
              </a:rPr>
              <a:t>		</a:t>
            </a:r>
            <a:r>
              <a:rPr lang="en-IN" sz="2600" b="1" dirty="0">
                <a:solidFill>
                  <a:schemeClr val="tx1"/>
                </a:solidFill>
                <a:latin typeface="+mj-lt"/>
              </a:rPr>
              <a:t>Example Syntex: </a:t>
            </a:r>
            <a:r>
              <a:rPr lang="en-IN" sz="2600" dirty="0">
                <a:solidFill>
                  <a:schemeClr val="tx1"/>
                </a:solidFill>
                <a:latin typeface="+mj-lt"/>
              </a:rPr>
              <a:t>swap(a, b);</a:t>
            </a:r>
          </a:p>
          <a:p>
            <a:pPr marL="503238" lvl="1" indent="0">
              <a:buNone/>
            </a:pPr>
            <a:endParaRPr lang="en-IN" sz="2600" dirty="0">
              <a:solidFill>
                <a:schemeClr val="tx1"/>
              </a:solidFill>
              <a:latin typeface="+mj-lt"/>
            </a:endParaRPr>
          </a:p>
          <a:p>
            <a:pPr marL="503238" lvl="1" indent="0">
              <a:buNone/>
            </a:pPr>
            <a:r>
              <a:rPr lang="en-IN" sz="2600" b="1" dirty="0">
                <a:solidFill>
                  <a:srgbClr val="FF0000"/>
                </a:solidFill>
                <a:latin typeface="+mj-lt"/>
              </a:rPr>
              <a:t>2. Call by reference: </a:t>
            </a:r>
            <a:r>
              <a:rPr lang="en-IN" sz="2600" dirty="0">
                <a:solidFill>
                  <a:schemeClr val="tx1"/>
                </a:solidFill>
                <a:latin typeface="+mj-lt"/>
              </a:rPr>
              <a:t>An address of the variable is passed to the function.</a:t>
            </a:r>
          </a:p>
          <a:p>
            <a:pPr marL="503238" lvl="1" indent="0">
              <a:buNone/>
            </a:pPr>
            <a:r>
              <a:rPr lang="en-IN" sz="2600" dirty="0">
                <a:solidFill>
                  <a:schemeClr val="tx1"/>
                </a:solidFill>
                <a:latin typeface="+mj-lt"/>
              </a:rPr>
              <a:t>		</a:t>
            </a:r>
            <a:r>
              <a:rPr lang="en-IN" sz="2600" b="1" dirty="0">
                <a:solidFill>
                  <a:schemeClr val="tx1"/>
                </a:solidFill>
                <a:latin typeface="+mj-lt"/>
              </a:rPr>
              <a:t>Example Syntex: </a:t>
            </a:r>
            <a:r>
              <a:rPr lang="en-IN" sz="2600" dirty="0">
                <a:solidFill>
                  <a:schemeClr val="tx1"/>
                </a:solidFill>
                <a:latin typeface="+mj-lt"/>
              </a:rPr>
              <a:t>swap(&amp;a, &amp;b);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0398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45D4-F105-4DF8-9300-43FC64C4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/>
              <a:t>Call By Value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2F53-D49F-4236-A174-577D2969A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058" y="864107"/>
            <a:ext cx="8243668" cy="5494489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In </a:t>
            </a:r>
            <a:r>
              <a:rPr lang="en-IN" sz="2800" b="1" dirty="0">
                <a:solidFill>
                  <a:schemeClr val="tx1"/>
                </a:solidFill>
              </a:rPr>
              <a:t>call by value </a:t>
            </a:r>
            <a:r>
              <a:rPr lang="en-IN" sz="2800" dirty="0">
                <a:solidFill>
                  <a:schemeClr val="tx1"/>
                </a:solidFill>
              </a:rPr>
              <a:t>method, the value of the variable is passed to the function as parameter.</a:t>
            </a:r>
          </a:p>
          <a:p>
            <a:r>
              <a:rPr lang="en-IN" sz="2800" b="1" dirty="0">
                <a:solidFill>
                  <a:srgbClr val="FF0000"/>
                </a:solidFill>
              </a:rPr>
              <a:t>The value of the actual parameter can not be modified by formal parameter.</a:t>
            </a:r>
          </a:p>
          <a:p>
            <a:r>
              <a:rPr lang="en-IN" sz="2800" dirty="0">
                <a:solidFill>
                  <a:schemeClr val="tx1"/>
                </a:solidFill>
              </a:rPr>
              <a:t>Different Memory is allocated for both actual and formal parameters. Because, </a:t>
            </a:r>
            <a:r>
              <a:rPr lang="en-IN" sz="2800" b="1" dirty="0">
                <a:solidFill>
                  <a:schemeClr val="tx1"/>
                </a:solidFill>
              </a:rPr>
              <a:t>value of actual parameter is copied to formal parameter</a:t>
            </a:r>
            <a:r>
              <a:rPr lang="en-IN" sz="2800" dirty="0">
                <a:solidFill>
                  <a:schemeClr val="tx1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>
                <a:solidFill>
                  <a:srgbClr val="FF0000"/>
                </a:solidFill>
              </a:rPr>
              <a:t>Actual parameter </a:t>
            </a:r>
            <a:r>
              <a:rPr lang="en-IN" sz="2800" dirty="0">
                <a:solidFill>
                  <a:schemeClr val="tx1"/>
                </a:solidFill>
              </a:rPr>
              <a:t>– This is the argument which is used in function call.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>
                <a:solidFill>
                  <a:srgbClr val="FF0000"/>
                </a:solidFill>
              </a:rPr>
              <a:t>Formal parameter </a:t>
            </a:r>
            <a:r>
              <a:rPr lang="en-IN" sz="2800" dirty="0">
                <a:solidFill>
                  <a:schemeClr val="tx1"/>
                </a:solidFill>
              </a:rPr>
              <a:t>– This is the argument which is used in function definition</a:t>
            </a:r>
          </a:p>
        </p:txBody>
      </p:sp>
    </p:spTree>
    <p:extLst>
      <p:ext uri="{BB962C8B-B14F-4D97-AF65-F5344CB8AC3E}">
        <p14:creationId xmlns:p14="http://schemas.microsoft.com/office/powerpoint/2010/main" val="3004937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7F4A-F56D-46F6-9BFC-0D45DF4D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erdana"/>
              </a:rPr>
              <a:t>Example -  Swapping the values of the two variables</a:t>
            </a:r>
            <a:br>
              <a:rPr lang="en-IN" b="0" i="0" dirty="0">
                <a:solidFill>
                  <a:schemeClr val="bg1"/>
                </a:solidFill>
                <a:effectLst/>
                <a:latin typeface="erdana"/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2613B-4B07-476A-A257-8ED53DD13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0078" y="773641"/>
            <a:ext cx="8369003" cy="5310717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#include &lt;</a:t>
            </a:r>
            <a:r>
              <a:rPr lang="en-IN" b="1" dirty="0" err="1">
                <a:solidFill>
                  <a:schemeClr val="tx1"/>
                </a:solidFill>
              </a:rPr>
              <a:t>stdio.h</a:t>
            </a:r>
            <a:r>
              <a:rPr lang="en-IN" b="1" dirty="0">
                <a:solidFill>
                  <a:schemeClr val="tx1"/>
                </a:solidFill>
              </a:rPr>
              <a:t>&gt; 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void swap (int a, int b) 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{  </a:t>
            </a:r>
          </a:p>
          <a:p>
            <a:pPr marL="354013" indent="0">
              <a:buNone/>
            </a:pPr>
            <a:r>
              <a:rPr lang="en-IN" b="1" dirty="0">
                <a:solidFill>
                  <a:schemeClr val="tx1"/>
                </a:solidFill>
              </a:rPr>
              <a:t>int temp;   </a:t>
            </a:r>
          </a:p>
          <a:p>
            <a:pPr marL="354013" indent="0">
              <a:buNone/>
            </a:pPr>
            <a:r>
              <a:rPr lang="en-IN" b="1" dirty="0">
                <a:solidFill>
                  <a:schemeClr val="tx1"/>
                </a:solidFill>
              </a:rPr>
              <a:t>temp = a;  </a:t>
            </a:r>
          </a:p>
          <a:p>
            <a:pPr marL="354013" indent="0">
              <a:buNone/>
            </a:pPr>
            <a:r>
              <a:rPr lang="en-IN" b="1" dirty="0">
                <a:solidFill>
                  <a:schemeClr val="tx1"/>
                </a:solidFill>
              </a:rPr>
              <a:t>a=b;  </a:t>
            </a:r>
          </a:p>
          <a:p>
            <a:pPr marL="354013" indent="0">
              <a:buNone/>
            </a:pPr>
            <a:r>
              <a:rPr lang="en-IN" b="1" dirty="0">
                <a:solidFill>
                  <a:schemeClr val="tx1"/>
                </a:solidFill>
              </a:rPr>
              <a:t>b=temp;  </a:t>
            </a:r>
          </a:p>
          <a:p>
            <a:pPr marL="354013" indent="0">
              <a:buNone/>
            </a:pPr>
            <a:r>
              <a:rPr lang="en-IN" b="1" dirty="0">
                <a:solidFill>
                  <a:srgbClr val="FF0000"/>
                </a:solidFill>
              </a:rPr>
              <a:t>// Formal parameters, a = 20, b = 10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int main() 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{ 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int a = 10; 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int b = 20;  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printf("Before </a:t>
            </a:r>
            <a:r>
              <a:rPr lang="en-IN" b="1" dirty="0" err="1">
                <a:solidFill>
                  <a:schemeClr val="tx1"/>
                </a:solidFill>
              </a:rPr>
              <a:t>swapping:a</a:t>
            </a:r>
            <a:r>
              <a:rPr lang="en-IN" b="1" dirty="0">
                <a:solidFill>
                  <a:schemeClr val="tx1"/>
                </a:solidFill>
              </a:rPr>
              <a:t> = %d, b = %d\n",</a:t>
            </a:r>
            <a:r>
              <a:rPr lang="en-IN" b="1" dirty="0" err="1">
                <a:solidFill>
                  <a:schemeClr val="tx1"/>
                </a:solidFill>
              </a:rPr>
              <a:t>a,b</a:t>
            </a:r>
            <a:r>
              <a:rPr lang="en-IN" b="1" dirty="0">
                <a:solidFill>
                  <a:schemeClr val="tx1"/>
                </a:solidFill>
              </a:rPr>
              <a:t>);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</a:t>
            </a:r>
            <a:r>
              <a:rPr lang="en-IN" b="1" dirty="0">
                <a:solidFill>
                  <a:srgbClr val="00B0F0"/>
                </a:solidFill>
              </a:rPr>
              <a:t>swap(</a:t>
            </a:r>
            <a:r>
              <a:rPr lang="en-IN" b="1" dirty="0" err="1">
                <a:solidFill>
                  <a:srgbClr val="00B0F0"/>
                </a:solidFill>
              </a:rPr>
              <a:t>a,b</a:t>
            </a:r>
            <a:r>
              <a:rPr lang="en-IN" b="1" dirty="0">
                <a:solidFill>
                  <a:srgbClr val="00B0F0"/>
                </a:solidFill>
              </a:rPr>
              <a:t>); 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</a:t>
            </a:r>
            <a:r>
              <a:rPr lang="en-IN" b="1" dirty="0" err="1">
                <a:solidFill>
                  <a:schemeClr val="tx1"/>
                </a:solidFill>
              </a:rPr>
              <a:t>printf</a:t>
            </a:r>
            <a:r>
              <a:rPr lang="en-IN" b="1" dirty="0">
                <a:solidFill>
                  <a:schemeClr val="tx1"/>
                </a:solidFill>
              </a:rPr>
              <a:t>(“In Final swapping: a = %d, b = %d\n",</a:t>
            </a:r>
            <a:r>
              <a:rPr lang="en-IN" b="1" dirty="0" err="1">
                <a:solidFill>
                  <a:schemeClr val="tx1"/>
                </a:solidFill>
              </a:rPr>
              <a:t>a,b</a:t>
            </a:r>
            <a:r>
              <a:rPr lang="en-IN" b="1" dirty="0">
                <a:solidFill>
                  <a:schemeClr val="tx1"/>
                </a:solidFill>
              </a:rPr>
              <a:t>);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}  </a:t>
            </a: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245000-3672-A861-36C3-46D996738704}"/>
              </a:ext>
            </a:extLst>
          </p:cNvPr>
          <p:cNvCxnSpPr>
            <a:cxnSpLocks/>
          </p:cNvCxnSpPr>
          <p:nvPr/>
        </p:nvCxnSpPr>
        <p:spPr>
          <a:xfrm>
            <a:off x="7582815" y="773641"/>
            <a:ext cx="0" cy="55011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DC27346-F1AB-2890-FC6F-6062D267B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258" y="5441438"/>
            <a:ext cx="5094800" cy="138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01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07ED-39B4-4E78-A984-4C663970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/>
              <a:t>Call By Reference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9B7C8-05B8-45F4-8DF1-3564DC39D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3243" y="1215956"/>
            <a:ext cx="7651925" cy="43385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dirty="0">
                <a:solidFill>
                  <a:schemeClr val="tx1"/>
                </a:solidFill>
              </a:rPr>
              <a:t>In </a:t>
            </a:r>
            <a:r>
              <a:rPr lang="en-IN" sz="2800" b="1" dirty="0">
                <a:solidFill>
                  <a:schemeClr val="tx1"/>
                </a:solidFill>
              </a:rPr>
              <a:t>call by reference </a:t>
            </a:r>
            <a:r>
              <a:rPr lang="en-IN" sz="2800" dirty="0">
                <a:solidFill>
                  <a:schemeClr val="tx1"/>
                </a:solidFill>
              </a:rPr>
              <a:t>method, the address of the variable is passed to the function as parameter.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b="1" dirty="0">
                <a:solidFill>
                  <a:srgbClr val="FF0000"/>
                </a:solidFill>
              </a:rPr>
              <a:t>The value of the actual parameter can be modified by formal parameter.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dirty="0">
                <a:solidFill>
                  <a:srgbClr val="0070C0"/>
                </a:solidFill>
              </a:rPr>
              <a:t>Same memory is used for both actual and formal parameters </a:t>
            </a:r>
            <a:r>
              <a:rPr lang="en-IN" sz="2800" dirty="0">
                <a:solidFill>
                  <a:schemeClr val="tx1"/>
                </a:solidFill>
              </a:rPr>
              <a:t>since only address is used by both parameters.</a:t>
            </a:r>
          </a:p>
        </p:txBody>
      </p:sp>
    </p:spTree>
    <p:extLst>
      <p:ext uri="{BB962C8B-B14F-4D97-AF65-F5344CB8AC3E}">
        <p14:creationId xmlns:p14="http://schemas.microsoft.com/office/powerpoint/2010/main" val="1231226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0881-E1BD-4544-B90D-91027890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Example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IN" b="1" i="0" dirty="0">
                <a:solidFill>
                  <a:schemeClr val="bg1"/>
                </a:solidFill>
                <a:effectLst/>
                <a:latin typeface="erdana"/>
              </a:rPr>
              <a:t>Swapping the values of the two variables</a:t>
            </a:r>
            <a:br>
              <a:rPr lang="en-IN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09AD1-48C7-49BC-B05B-554748F92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047" y="797668"/>
            <a:ext cx="8476034" cy="5272392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#include &lt;</a:t>
            </a:r>
            <a:r>
              <a:rPr lang="en-IN" b="1" dirty="0" err="1">
                <a:solidFill>
                  <a:schemeClr val="tx1"/>
                </a:solidFill>
              </a:rPr>
              <a:t>stdio.h</a:t>
            </a:r>
            <a:r>
              <a:rPr lang="en-IN" b="1" dirty="0">
                <a:solidFill>
                  <a:schemeClr val="tx1"/>
                </a:solidFill>
              </a:rPr>
              <a:t>&gt; 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void swap (int *a, int *b) 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{ 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int temp;  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temp = *a; 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*a=*b; 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*b=temp; 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</a:t>
            </a:r>
            <a:r>
              <a:rPr lang="en-IN" b="1" dirty="0" err="1">
                <a:solidFill>
                  <a:schemeClr val="tx1"/>
                </a:solidFill>
              </a:rPr>
              <a:t>printf</a:t>
            </a:r>
            <a:r>
              <a:rPr lang="en-IN" b="1" dirty="0">
                <a:solidFill>
                  <a:schemeClr val="tx1"/>
                </a:solidFill>
              </a:rPr>
              <a:t>("After swapping values in function a = %d, b = %d\n",*a,*b);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// Formal parameters, a = 20, b = 10 </a:t>
            </a:r>
            <a:r>
              <a:rPr lang="en-IN" b="1" dirty="0">
                <a:solidFill>
                  <a:schemeClr val="tx1"/>
                </a:solidFill>
              </a:rPr>
              <a:t> 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}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int main() 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{ 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int a = 10; 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int b = 20;  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printf("Before swapping the values in main a = %d, b = %d\n",</a:t>
            </a:r>
            <a:r>
              <a:rPr lang="en-IN" b="1" dirty="0" err="1">
                <a:solidFill>
                  <a:schemeClr val="tx1"/>
                </a:solidFill>
              </a:rPr>
              <a:t>a,b</a:t>
            </a:r>
            <a:r>
              <a:rPr lang="en-IN" b="1" dirty="0">
                <a:solidFill>
                  <a:schemeClr val="tx1"/>
                </a:solidFill>
              </a:rPr>
              <a:t>);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// printing the value of a and b in main</a:t>
            </a:r>
            <a:r>
              <a:rPr lang="en-IN" b="1" dirty="0">
                <a:solidFill>
                  <a:schemeClr val="tx1"/>
                </a:solidFill>
              </a:rPr>
              <a:t> 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</a:t>
            </a:r>
            <a:r>
              <a:rPr lang="en-IN" b="1" dirty="0">
                <a:solidFill>
                  <a:srgbClr val="00B0F0"/>
                </a:solidFill>
              </a:rPr>
              <a:t>swap(&amp;</a:t>
            </a:r>
            <a:r>
              <a:rPr lang="en-IN" b="1" dirty="0" err="1">
                <a:solidFill>
                  <a:srgbClr val="00B0F0"/>
                </a:solidFill>
              </a:rPr>
              <a:t>a,&amp;b</a:t>
            </a:r>
            <a:r>
              <a:rPr lang="en-IN" b="1" dirty="0">
                <a:solidFill>
                  <a:srgbClr val="00B0F0"/>
                </a:solidFill>
              </a:rPr>
              <a:t>); 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printf("After swapping values in main a = %d, b = %d\n",</a:t>
            </a:r>
            <a:r>
              <a:rPr lang="en-IN" b="1" dirty="0" err="1">
                <a:solidFill>
                  <a:schemeClr val="tx1"/>
                </a:solidFill>
              </a:rPr>
              <a:t>a,b</a:t>
            </a:r>
            <a:r>
              <a:rPr lang="en-IN" b="1" dirty="0">
                <a:solidFill>
                  <a:schemeClr val="tx1"/>
                </a:solidFill>
              </a:rPr>
              <a:t>);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// The values of actual parameters do change in call by reference, a = 10, b = 20 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}  </a:t>
            </a: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342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84DE-21A5-4DD1-84F7-B1AC6BCFD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AA8D-2E3A-46EA-A73A-62A8694E2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2855" y="545690"/>
            <a:ext cx="8251610" cy="631231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IN" sz="2800" dirty="0">
                <a:solidFill>
                  <a:schemeClr val="tx1"/>
                </a:solidFill>
              </a:rPr>
              <a:t>Recursion is the process which comes into existence when a function </a:t>
            </a:r>
            <a:r>
              <a:rPr lang="en-IN" sz="2800" dirty="0">
                <a:solidFill>
                  <a:srgbClr val="FF0000"/>
                </a:solidFill>
              </a:rPr>
              <a:t>calls a copy of itself</a:t>
            </a:r>
            <a:r>
              <a:rPr lang="en-IN" sz="2800" dirty="0">
                <a:solidFill>
                  <a:schemeClr val="tx1"/>
                </a:solidFill>
              </a:rPr>
              <a:t> to work on a smaller problem. 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IN" sz="2800" b="1" dirty="0">
                <a:solidFill>
                  <a:srgbClr val="FF0000"/>
                </a:solidFill>
              </a:rPr>
              <a:t>Any function which calls itself is called recursive function, and such function calls are called recursive calls. 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IN" sz="2800" dirty="0">
                <a:solidFill>
                  <a:schemeClr val="tx1"/>
                </a:solidFill>
              </a:rPr>
              <a:t>Recursion involves several numbers of recursive calls. However, </a:t>
            </a:r>
            <a:r>
              <a:rPr lang="en-IN" sz="2800" b="1" dirty="0">
                <a:solidFill>
                  <a:schemeClr val="tx1"/>
                </a:solidFill>
              </a:rPr>
              <a:t>it is important to impose a termination condition of recursion. 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IN" sz="2800" dirty="0">
                <a:solidFill>
                  <a:schemeClr val="tx1"/>
                </a:solidFill>
              </a:rPr>
              <a:t>Recursion cannot be applied to all the problem, but it is more useful for the tasks that can be defined in terms of similar subtasks. 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IN" sz="2800" b="1" dirty="0">
                <a:solidFill>
                  <a:schemeClr val="tx1"/>
                </a:solidFill>
              </a:rPr>
              <a:t>For Example, </a:t>
            </a:r>
            <a:r>
              <a:rPr lang="en-IN" sz="2800" dirty="0">
                <a:solidFill>
                  <a:schemeClr val="tx1"/>
                </a:solidFill>
              </a:rPr>
              <a:t>recursion may be applied to sorting, searching, and traversal problems.</a:t>
            </a:r>
          </a:p>
        </p:txBody>
      </p:sp>
    </p:spTree>
    <p:extLst>
      <p:ext uri="{BB962C8B-B14F-4D97-AF65-F5344CB8AC3E}">
        <p14:creationId xmlns:p14="http://schemas.microsoft.com/office/powerpoint/2010/main" val="2618305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F40C-192B-42C7-A355-B6CD0A72A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Recursion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5602D-F13E-4384-B84A-4069B2304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2906034"/>
          </a:xfrm>
        </p:spPr>
        <p:txBody>
          <a:bodyPr>
            <a:normAutofit/>
          </a:bodyPr>
          <a:lstStyle/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Recursion is the process of repeating items in a self-similar way. </a:t>
            </a:r>
          </a:p>
          <a:p>
            <a:pPr algn="just"/>
            <a:r>
              <a:rPr lang="en-I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programming languages, 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if a program allows you to call a function inside the same function, then it is called a recursive call of the function.</a:t>
            </a:r>
          </a:p>
          <a:p>
            <a:pPr algn="just"/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27CCBB-19BB-4644-8688-3FD29B5B8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3428999"/>
            <a:ext cx="4785361" cy="290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08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05E3-6EFB-4212-ABCF-31CBB252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Example </a:t>
            </a:r>
            <a:endParaRPr lang="en-IN" sz="4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72A62-B1DA-48E3-AEA1-66A724BAD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6374" y="559837"/>
            <a:ext cx="8502707" cy="585029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IN" b="1" u="sng" dirty="0">
                <a:solidFill>
                  <a:srgbClr val="FF0000"/>
                </a:solidFill>
              </a:rPr>
              <a:t>Find the factorial of a given number</a:t>
            </a:r>
          </a:p>
          <a:p>
            <a:pPr marL="0" indent="0">
              <a:buNone/>
            </a:pPr>
            <a:r>
              <a:rPr lang="en-IN" b="1" u="sng" dirty="0">
                <a:solidFill>
                  <a:srgbClr val="FF0000"/>
                </a:solidFill>
              </a:rPr>
              <a:t> using recursion.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#include&lt;stdio.h&gt;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int fact(int n)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if (n&gt;=1)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    return n*fact(n-1);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else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    return 1;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int main()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int n;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printf("Enter a positive integer: ");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scanf("%</a:t>
            </a:r>
            <a:r>
              <a:rPr lang="en-IN" b="1" dirty="0" err="1">
                <a:solidFill>
                  <a:schemeClr val="tx1"/>
                </a:solidFill>
              </a:rPr>
              <a:t>d",&amp;n</a:t>
            </a:r>
            <a:r>
              <a:rPr lang="en-IN" b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printf("Factorial of %d = %d", </a:t>
            </a:r>
            <a:r>
              <a:rPr lang="en-IN" b="1" dirty="0" err="1">
                <a:solidFill>
                  <a:schemeClr val="tx1"/>
                </a:solidFill>
              </a:rPr>
              <a:t>n,fact</a:t>
            </a:r>
            <a:r>
              <a:rPr lang="en-IN" b="1" dirty="0">
                <a:solidFill>
                  <a:schemeClr val="tx1"/>
                </a:solidFill>
              </a:rPr>
              <a:t>(n));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    return 0;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BFB1EF-2CFA-0754-E1AA-D9CA80791744}"/>
              </a:ext>
            </a:extLst>
          </p:cNvPr>
          <p:cNvCxnSpPr/>
          <p:nvPr/>
        </p:nvCxnSpPr>
        <p:spPr>
          <a:xfrm>
            <a:off x="7521979" y="1324256"/>
            <a:ext cx="0" cy="4660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04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8545-38A9-447E-9CE7-B00C66621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/>
              <a:t>Need for functions</a:t>
            </a:r>
            <a:br>
              <a:rPr lang="en-IN" b="0" i="0" dirty="0">
                <a:solidFill>
                  <a:schemeClr val="bg1"/>
                </a:solidFill>
                <a:effectLst/>
                <a:latin typeface="erdana"/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AD55A-7A7F-419B-8B82-016C538B8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328" y="864108"/>
            <a:ext cx="8187397" cy="524127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800" dirty="0">
                <a:solidFill>
                  <a:schemeClr val="tx1"/>
                </a:solidFill>
              </a:rPr>
              <a:t>a) To </a:t>
            </a:r>
            <a:r>
              <a:rPr lang="en-IN" sz="2800" dirty="0">
                <a:solidFill>
                  <a:srgbClr val="FF0000"/>
                </a:solidFill>
              </a:rPr>
              <a:t>improve the readability </a:t>
            </a:r>
            <a:r>
              <a:rPr lang="en-IN" sz="2800" dirty="0">
                <a:solidFill>
                  <a:schemeClr val="tx1"/>
                </a:solidFill>
              </a:rPr>
              <a:t>of code.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800" dirty="0">
                <a:solidFill>
                  <a:schemeClr val="tx1"/>
                </a:solidFill>
              </a:rPr>
              <a:t>b) </a:t>
            </a:r>
            <a:r>
              <a:rPr lang="en-IN" sz="2800" dirty="0">
                <a:solidFill>
                  <a:srgbClr val="FF0000"/>
                </a:solidFill>
              </a:rPr>
              <a:t>Improves the reusability </a:t>
            </a:r>
            <a:r>
              <a:rPr lang="en-IN" sz="2800" dirty="0">
                <a:solidFill>
                  <a:schemeClr val="tx1"/>
                </a:solidFill>
              </a:rPr>
              <a:t>of the code, same function can be used in any program rather than writing the same code from scratch.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800" dirty="0">
                <a:solidFill>
                  <a:schemeClr val="tx1"/>
                </a:solidFill>
              </a:rPr>
              <a:t>c) </a:t>
            </a:r>
            <a:r>
              <a:rPr lang="en-IN" sz="2800" dirty="0">
                <a:solidFill>
                  <a:srgbClr val="FF0000"/>
                </a:solidFill>
              </a:rPr>
              <a:t>Debugging</a:t>
            </a:r>
            <a:r>
              <a:rPr lang="en-IN" sz="2800" dirty="0">
                <a:solidFill>
                  <a:schemeClr val="tx1"/>
                </a:solidFill>
              </a:rPr>
              <a:t> of the code would be </a:t>
            </a:r>
            <a:r>
              <a:rPr lang="en-IN" sz="2800" dirty="0">
                <a:solidFill>
                  <a:srgbClr val="FF0000"/>
                </a:solidFill>
              </a:rPr>
              <a:t>easier</a:t>
            </a:r>
            <a:r>
              <a:rPr lang="en-IN" sz="2800" dirty="0">
                <a:solidFill>
                  <a:schemeClr val="tx1"/>
                </a:solidFill>
              </a:rPr>
              <a:t> if you use functions, as errors are easy to be traced.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800" dirty="0">
                <a:solidFill>
                  <a:schemeClr val="tx1"/>
                </a:solidFill>
              </a:rPr>
              <a:t>d) </a:t>
            </a:r>
            <a:r>
              <a:rPr lang="en-IN" sz="2800" dirty="0">
                <a:solidFill>
                  <a:srgbClr val="FF0000"/>
                </a:solidFill>
              </a:rPr>
              <a:t>Reduces the size of the code</a:t>
            </a:r>
            <a:r>
              <a:rPr lang="en-IN" sz="2800" dirty="0">
                <a:solidFill>
                  <a:schemeClr val="tx1"/>
                </a:solidFill>
              </a:rPr>
              <a:t>, duplicate set of statements are replaced by function calls</a:t>
            </a:r>
            <a:r>
              <a:rPr lang="en-IN" sz="3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0194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BD1B-EF85-4F88-AE3C-AB0273FB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Overview 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7B3B2-5E5D-4D54-AA65-FDF0B1643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5306" y="899651"/>
            <a:ext cx="8239160" cy="5029201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800" b="1" dirty="0">
                <a:solidFill>
                  <a:srgbClr val="0070C0"/>
                </a:solidFill>
              </a:rPr>
              <a:t>Few Points to Note regarding functions in C:</a:t>
            </a:r>
          </a:p>
          <a:p>
            <a:pPr marL="603250" indent="-51435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800" b="1" dirty="0">
                <a:solidFill>
                  <a:schemeClr val="tx1"/>
                </a:solidFill>
              </a:rPr>
              <a:t>main() </a:t>
            </a:r>
            <a:r>
              <a:rPr lang="en-IN" sz="2800" dirty="0">
                <a:solidFill>
                  <a:schemeClr val="tx1"/>
                </a:solidFill>
              </a:rPr>
              <a:t>in C program is also a function.</a:t>
            </a:r>
          </a:p>
          <a:p>
            <a:pPr marL="603250" indent="-51435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Each C program </a:t>
            </a:r>
            <a:r>
              <a:rPr lang="en-IN" sz="2800" b="1" dirty="0">
                <a:solidFill>
                  <a:schemeClr val="tx1"/>
                </a:solidFill>
              </a:rPr>
              <a:t>must have at least one function, </a:t>
            </a:r>
            <a:r>
              <a:rPr lang="en-IN" sz="2800" dirty="0">
                <a:solidFill>
                  <a:schemeClr val="tx1"/>
                </a:solidFill>
              </a:rPr>
              <a:t>which is main</a:t>
            </a:r>
            <a:r>
              <a:rPr lang="en-IN" sz="2800">
                <a:solidFill>
                  <a:schemeClr val="tx1"/>
                </a:solidFill>
              </a:rPr>
              <a:t>() function.</a:t>
            </a:r>
            <a:endParaRPr lang="en-IN" sz="2800" dirty="0">
              <a:solidFill>
                <a:schemeClr val="tx1"/>
              </a:solidFill>
            </a:endParaRPr>
          </a:p>
          <a:p>
            <a:pPr marL="603250" indent="-51435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There is </a:t>
            </a:r>
            <a:r>
              <a:rPr lang="en-IN" sz="2800" b="1" dirty="0">
                <a:solidFill>
                  <a:schemeClr val="tx1"/>
                </a:solidFill>
              </a:rPr>
              <a:t>no limit on number of functions</a:t>
            </a:r>
            <a:r>
              <a:rPr lang="en-IN" sz="2800" dirty="0">
                <a:solidFill>
                  <a:schemeClr val="tx1"/>
                </a:solidFill>
              </a:rPr>
              <a:t>; C program can have any number of functions.</a:t>
            </a:r>
          </a:p>
          <a:p>
            <a:pPr marL="603250" indent="-51435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A function can call itself and it is known as </a:t>
            </a:r>
            <a:r>
              <a:rPr lang="en-IN" sz="2800" b="1" dirty="0">
                <a:solidFill>
                  <a:schemeClr val="tx1"/>
                </a:solidFill>
              </a:rPr>
              <a:t>Recursion. </a:t>
            </a:r>
          </a:p>
          <a:p>
            <a:pPr marL="603250" indent="-51435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C Functions Terminologies that you must remember the return type - Data type of returned value. It can be void also, in such case function doesn’t return any value.</a:t>
            </a:r>
          </a:p>
        </p:txBody>
      </p:sp>
    </p:spTree>
    <p:extLst>
      <p:ext uri="{BB962C8B-B14F-4D97-AF65-F5344CB8AC3E}">
        <p14:creationId xmlns:p14="http://schemas.microsoft.com/office/powerpoint/2010/main" val="1382041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7B3B2-5E5D-4D54-AA65-FDF0B1643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solidFill>
                  <a:schemeClr val="tx1"/>
                </a:solidFill>
              </a:rPr>
              <a:t>Thank You!!!</a:t>
            </a:r>
            <a:endParaRPr lang="en-IN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75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1040-C79E-4E75-BF4B-A31BB8201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Functions </a:t>
            </a:r>
            <a:br>
              <a:rPr lang="en-IN" sz="4000" b="1" dirty="0"/>
            </a:b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D9857-B799-4D3E-8124-9C9C7814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9804" y="864108"/>
            <a:ext cx="8239278" cy="5120640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IN" sz="2800" dirty="0">
                <a:solidFill>
                  <a:schemeClr val="tx1"/>
                </a:solidFill>
              </a:rPr>
              <a:t>Functions are broadly classified into two types :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IN" sz="2800" b="1" dirty="0">
                <a:solidFill>
                  <a:srgbClr val="FF0000"/>
                </a:solidFill>
              </a:rPr>
              <a:t>Library Functions:</a:t>
            </a:r>
            <a:r>
              <a:rPr lang="en-IN" sz="2800" dirty="0">
                <a:solidFill>
                  <a:srgbClr val="FF0000"/>
                </a:solidFill>
              </a:rPr>
              <a:t> </a:t>
            </a:r>
            <a:r>
              <a:rPr lang="en-IN" sz="2800" dirty="0">
                <a:solidFill>
                  <a:schemeClr val="tx1"/>
                </a:solidFill>
              </a:rPr>
              <a:t>are the functions which are declared in the C header files such as scanf(), printf(), sqrt(), pow(), </a:t>
            </a:r>
            <a:r>
              <a:rPr lang="en-IN" sz="2800" dirty="0" err="1">
                <a:solidFill>
                  <a:schemeClr val="tx1"/>
                </a:solidFill>
              </a:rPr>
              <a:t>strcat</a:t>
            </a:r>
            <a:r>
              <a:rPr lang="en-IN" sz="2800" dirty="0">
                <a:solidFill>
                  <a:schemeClr val="tx1"/>
                </a:solidFill>
              </a:rPr>
              <a:t>(), </a:t>
            </a:r>
            <a:r>
              <a:rPr lang="en-IN" sz="2800" dirty="0" err="1">
                <a:solidFill>
                  <a:schemeClr val="tx1"/>
                </a:solidFill>
              </a:rPr>
              <a:t>strlen</a:t>
            </a:r>
            <a:r>
              <a:rPr lang="en-IN" sz="2800" dirty="0">
                <a:solidFill>
                  <a:schemeClr val="tx1"/>
                </a:solidFill>
              </a:rPr>
              <a:t>() etc.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IN" sz="2800" b="1" dirty="0">
                <a:solidFill>
                  <a:srgbClr val="FF0000"/>
                </a:solidFill>
              </a:rPr>
              <a:t>User-defined functions: </a:t>
            </a:r>
            <a:r>
              <a:rPr lang="en-IN" sz="2800" dirty="0">
                <a:solidFill>
                  <a:schemeClr val="tx1"/>
                </a:solidFill>
              </a:rPr>
              <a:t>are the functions which are created by the programmer. It reduces the complexity of a big program and optimizes the code</a:t>
            </a:r>
            <a:r>
              <a:rPr lang="en-IN" sz="2800" dirty="0"/>
              <a:t>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IN" sz="2200" b="1" dirty="0">
                <a:solidFill>
                  <a:schemeClr val="tx1"/>
                </a:solidFill>
              </a:rPr>
              <a:t>Example: </a:t>
            </a:r>
            <a:r>
              <a:rPr lang="en-IN" sz="2200" dirty="0">
                <a:solidFill>
                  <a:schemeClr val="tx1"/>
                </a:solidFill>
              </a:rPr>
              <a:t>A Function </a:t>
            </a:r>
            <a:r>
              <a:rPr lang="en-IN" sz="2200" dirty="0">
                <a:solidFill>
                  <a:srgbClr val="FF0000"/>
                </a:solidFill>
              </a:rPr>
              <a:t>int add(int a, int b) </a:t>
            </a:r>
            <a:r>
              <a:rPr lang="en-IN" sz="2200" dirty="0">
                <a:solidFill>
                  <a:schemeClr val="tx1"/>
                </a:solidFill>
              </a:rPr>
              <a:t> can be written to return the sum of two numbers.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753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1054-C9AE-4734-A832-28BB60A5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IN" sz="4000" b="1" dirty="0"/>
              <a:t>Create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9593D-1ADC-48C7-806C-0DBD4CB3E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465" y="864108"/>
            <a:ext cx="7920109" cy="51206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IN" sz="2800" dirty="0">
                <a:solidFill>
                  <a:schemeClr val="tx1"/>
                </a:solidFill>
              </a:rPr>
              <a:t>To create (often referred to as </a:t>
            </a:r>
            <a:r>
              <a:rPr lang="en-IN" sz="2800" dirty="0">
                <a:solidFill>
                  <a:srgbClr val="FF0000"/>
                </a:solidFill>
              </a:rPr>
              <a:t>declare</a:t>
            </a:r>
            <a:r>
              <a:rPr lang="en-IN" sz="2800" dirty="0">
                <a:solidFill>
                  <a:schemeClr val="tx1"/>
                </a:solidFill>
              </a:rPr>
              <a:t>) your own function, specify the name of the function, followed by parentheses () and curly brackets {}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800" b="1" dirty="0">
                <a:solidFill>
                  <a:schemeClr val="tx1"/>
                </a:solidFill>
              </a:rPr>
              <a:t>Syntax: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800" dirty="0">
                <a:solidFill>
                  <a:schemeClr val="tx1"/>
                </a:solidFill>
              </a:rPr>
              <a:t>	</a:t>
            </a:r>
            <a:r>
              <a:rPr lang="en-IN" sz="2800" dirty="0" err="1">
                <a:solidFill>
                  <a:srgbClr val="FF0000"/>
                </a:solidFill>
              </a:rPr>
              <a:t>return_type</a:t>
            </a:r>
            <a:r>
              <a:rPr lang="en-IN" sz="2800" dirty="0">
                <a:solidFill>
                  <a:srgbClr val="FF0000"/>
                </a:solidFill>
              </a:rPr>
              <a:t>  </a:t>
            </a:r>
            <a:r>
              <a:rPr lang="en-IN" sz="2800" dirty="0" err="1">
                <a:solidFill>
                  <a:srgbClr val="002060"/>
                </a:solidFill>
              </a:rPr>
              <a:t>function_name</a:t>
            </a:r>
            <a:r>
              <a:rPr lang="en-IN" sz="2800" dirty="0">
                <a:solidFill>
                  <a:srgbClr val="FF0000"/>
                </a:solidFill>
              </a:rPr>
              <a:t>( parameter list 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800" dirty="0">
                <a:solidFill>
                  <a:srgbClr val="FF0000"/>
                </a:solidFill>
              </a:rPr>
              <a:t>	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800" dirty="0">
                <a:solidFill>
                  <a:srgbClr val="FF0000"/>
                </a:solidFill>
              </a:rPr>
              <a:t>  	 	// body of the function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800" dirty="0">
                <a:solidFill>
                  <a:srgbClr val="FF0000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90385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1054-C9AE-4734-A832-28BB60A5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IN" sz="4000" b="1" dirty="0"/>
              <a:t>Create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9593D-1ADC-48C7-806C-0DBD4CB3E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465" y="545690"/>
            <a:ext cx="8154496" cy="543905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800" dirty="0">
                <a:solidFill>
                  <a:srgbClr val="002060"/>
                </a:solidFill>
              </a:rPr>
              <a:t>Where:-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800" dirty="0" err="1">
                <a:solidFill>
                  <a:srgbClr val="FF0000"/>
                </a:solidFill>
              </a:rPr>
              <a:t>return_type</a:t>
            </a:r>
            <a:r>
              <a:rPr lang="en-IN" sz="2800" dirty="0">
                <a:solidFill>
                  <a:srgbClr val="FF0000"/>
                </a:solidFill>
              </a:rPr>
              <a:t>: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dirty="0">
                <a:solidFill>
                  <a:schemeClr val="tx1"/>
                </a:solidFill>
              </a:rPr>
              <a:t>The </a:t>
            </a:r>
            <a:r>
              <a:rPr lang="en-IN" sz="2800" dirty="0" err="1">
                <a:solidFill>
                  <a:schemeClr val="tx1"/>
                </a:solidFill>
              </a:rPr>
              <a:t>return_type</a:t>
            </a:r>
            <a:r>
              <a:rPr lang="en-IN" sz="2800" dirty="0">
                <a:solidFill>
                  <a:schemeClr val="tx1"/>
                </a:solidFill>
              </a:rPr>
              <a:t> is the data type of the value the function returns.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dirty="0">
                <a:solidFill>
                  <a:schemeClr val="tx1"/>
                </a:solidFill>
              </a:rPr>
              <a:t> Some functions perform the desired operations without returning a value. In this case, the </a:t>
            </a:r>
            <a:r>
              <a:rPr lang="en-IN" sz="2800" dirty="0" err="1">
                <a:solidFill>
                  <a:schemeClr val="tx1"/>
                </a:solidFill>
              </a:rPr>
              <a:t>return_type</a:t>
            </a:r>
            <a:r>
              <a:rPr lang="en-IN" sz="2800" dirty="0">
                <a:solidFill>
                  <a:schemeClr val="tx1"/>
                </a:solidFill>
              </a:rPr>
              <a:t> is the keyword </a:t>
            </a:r>
            <a:r>
              <a:rPr lang="en-IN" sz="2800" b="1" u="sng" dirty="0">
                <a:solidFill>
                  <a:schemeClr val="tx1"/>
                </a:solidFill>
              </a:rPr>
              <a:t>void.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800" dirty="0">
                <a:solidFill>
                  <a:srgbClr val="FF0000"/>
                </a:solidFill>
              </a:rPr>
              <a:t>function name: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dirty="0">
                <a:solidFill>
                  <a:schemeClr val="tx1"/>
                </a:solidFill>
              </a:rPr>
              <a:t>This is the actual name of the function. The function name and the parameter list together.</a:t>
            </a:r>
          </a:p>
        </p:txBody>
      </p:sp>
    </p:spTree>
    <p:extLst>
      <p:ext uri="{BB962C8B-B14F-4D97-AF65-F5344CB8AC3E}">
        <p14:creationId xmlns:p14="http://schemas.microsoft.com/office/powerpoint/2010/main" val="178641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1054-C9AE-4734-A832-28BB60A5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IN" sz="4000" b="1" dirty="0"/>
              <a:t>Create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9593D-1ADC-48C7-806C-0DBD4CB3E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975" y="592626"/>
            <a:ext cx="8124999" cy="566360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800" dirty="0">
                <a:solidFill>
                  <a:srgbClr val="FF0000"/>
                </a:solidFill>
              </a:rPr>
              <a:t>parameters list: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dirty="0">
                <a:solidFill>
                  <a:schemeClr val="tx1"/>
                </a:solidFill>
              </a:rPr>
              <a:t>A parameter is like a placeholder. When a function is invoked, you pass a value to the parameter.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dirty="0">
                <a:solidFill>
                  <a:schemeClr val="tx1"/>
                </a:solidFill>
              </a:rPr>
              <a:t>This value is referred to as actual parameter or argument. The parameter list refers to the type, order, and number of the parameters of a function.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dirty="0">
                <a:solidFill>
                  <a:schemeClr val="tx1"/>
                </a:solidFill>
              </a:rPr>
              <a:t>Parameters are optional; that is, a function may contain no parameters.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800" dirty="0">
                <a:solidFill>
                  <a:srgbClr val="FF0000"/>
                </a:solidFill>
              </a:rPr>
              <a:t>body of the function: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dirty="0">
                <a:solidFill>
                  <a:schemeClr val="tx1"/>
                </a:solidFill>
              </a:rPr>
              <a:t>The function body contains a collection of statements that define what the function does.</a:t>
            </a:r>
          </a:p>
        </p:txBody>
      </p:sp>
    </p:spTree>
    <p:extLst>
      <p:ext uri="{BB962C8B-B14F-4D97-AF65-F5344CB8AC3E}">
        <p14:creationId xmlns:p14="http://schemas.microsoft.com/office/powerpoint/2010/main" val="1432103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0165-BBDE-4344-B7BB-E052BF5C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Function Declarations</a:t>
            </a:r>
            <a:br>
              <a:rPr lang="en-IN" dirty="0"/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5EA62-7B62-40D5-BBA7-C528C11D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1667" y="864108"/>
            <a:ext cx="8023803" cy="5120640"/>
          </a:xfrm>
        </p:spPr>
        <p:txBody>
          <a:bodyPr>
            <a:normAutofit fontScale="92500" lnSpcReduction="10000"/>
          </a:bodyPr>
          <a:lstStyle/>
          <a:p>
            <a:pPr marL="354013" indent="-3540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dirty="0">
                <a:solidFill>
                  <a:schemeClr val="tx1"/>
                </a:solidFill>
              </a:rPr>
              <a:t>A </a:t>
            </a:r>
            <a:r>
              <a:rPr lang="en-IN" sz="2800" b="1" dirty="0">
                <a:solidFill>
                  <a:schemeClr val="tx1"/>
                </a:solidFill>
              </a:rPr>
              <a:t>function</a:t>
            </a:r>
            <a:r>
              <a:rPr lang="en-IN" sz="2800" dirty="0">
                <a:solidFill>
                  <a:schemeClr val="tx1"/>
                </a:solidFill>
              </a:rPr>
              <a:t> declaration tells the compiler about a function name and how to call the function. </a:t>
            </a:r>
          </a:p>
          <a:p>
            <a:pPr marL="354013" indent="-3540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dirty="0">
                <a:solidFill>
                  <a:schemeClr val="tx1"/>
                </a:solidFill>
              </a:rPr>
              <a:t>The actual body of the function can be defined separately.</a:t>
            </a:r>
          </a:p>
          <a:p>
            <a:pPr marL="354013" indent="-3540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dirty="0">
                <a:solidFill>
                  <a:schemeClr val="tx1"/>
                </a:solidFill>
              </a:rPr>
              <a:t>Syntax: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800" dirty="0">
                <a:solidFill>
                  <a:schemeClr val="tx1"/>
                </a:solidFill>
              </a:rPr>
              <a:t>	</a:t>
            </a:r>
            <a:r>
              <a:rPr lang="en-IN" sz="2800" dirty="0" err="1">
                <a:solidFill>
                  <a:srgbClr val="FF0000"/>
                </a:solidFill>
              </a:rPr>
              <a:t>return_type</a:t>
            </a:r>
            <a:r>
              <a:rPr lang="en-IN" sz="2800" dirty="0">
                <a:solidFill>
                  <a:srgbClr val="FF0000"/>
                </a:solidFill>
              </a:rPr>
              <a:t> </a:t>
            </a:r>
            <a:r>
              <a:rPr lang="en-IN" sz="2800" dirty="0" err="1">
                <a:solidFill>
                  <a:srgbClr val="FF0000"/>
                </a:solidFill>
              </a:rPr>
              <a:t>functon_name</a:t>
            </a:r>
            <a:r>
              <a:rPr lang="en-IN" sz="2800" dirty="0">
                <a:solidFill>
                  <a:srgbClr val="FF0000"/>
                </a:solidFill>
              </a:rPr>
              <a:t>( parameter list 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dirty="0">
                <a:solidFill>
                  <a:schemeClr val="tx1"/>
                </a:solidFill>
              </a:rPr>
              <a:t>  Example: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800" dirty="0">
                <a:solidFill>
                  <a:srgbClr val="FF0000"/>
                </a:solidFill>
              </a:rPr>
              <a:t>	int max(int num1, int num2);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800" dirty="0">
                <a:solidFill>
                  <a:srgbClr val="FF0000"/>
                </a:solidFill>
              </a:rPr>
              <a:t>	int max(int, int);</a:t>
            </a:r>
          </a:p>
          <a:p>
            <a:pPr marL="354013" indent="-3540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dirty="0">
                <a:solidFill>
                  <a:schemeClr val="tx1"/>
                </a:solidFill>
              </a:rPr>
              <a:t>Parameter names are not important in function   declaration only their type is required</a:t>
            </a:r>
          </a:p>
        </p:txBody>
      </p:sp>
    </p:spTree>
    <p:extLst>
      <p:ext uri="{BB962C8B-B14F-4D97-AF65-F5344CB8AC3E}">
        <p14:creationId xmlns:p14="http://schemas.microsoft.com/office/powerpoint/2010/main" val="420890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12F4B-F6DF-9E8B-7188-334118381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Example </a:t>
            </a:r>
            <a:br>
              <a:rPr lang="en-US" sz="2800" b="1" dirty="0"/>
            </a:br>
            <a:r>
              <a:rPr lang="en-US" sz="2800" b="1" dirty="0"/>
              <a:t>–</a:t>
            </a:r>
            <a:br>
              <a:rPr lang="en-US" sz="2800" b="1" dirty="0"/>
            </a:br>
            <a:r>
              <a:rPr lang="en-US" sz="2800" b="1" dirty="0"/>
              <a:t> Addition of Two numbers by using Function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B7071-1A2E-AA75-92CC-EAA1CF27A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758757"/>
            <a:ext cx="7315200" cy="53404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#include &lt;</a:t>
            </a:r>
            <a:r>
              <a:rPr lang="en-US" dirty="0" err="1">
                <a:solidFill>
                  <a:schemeClr val="tx1"/>
                </a:solidFill>
              </a:rPr>
              <a:t>stdio.h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// Function declaration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int add(int a, int b)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return a + b;  // Adds two numbers and returns the result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int main()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int result = add(5, 3);  </a:t>
            </a:r>
            <a:r>
              <a:rPr lang="en-US" dirty="0">
                <a:solidFill>
                  <a:srgbClr val="FF0000"/>
                </a:solidFill>
              </a:rPr>
              <a:t>// Calling the function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printf("Sum: %d", result);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return 0;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442287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15051</TotalTime>
  <Words>2427</Words>
  <Application>Microsoft Office PowerPoint</Application>
  <PresentationFormat>Widescreen</PresentationFormat>
  <Paragraphs>303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Corbel</vt:lpstr>
      <vt:lpstr>erdana</vt:lpstr>
      <vt:lpstr>Times New Roman</vt:lpstr>
      <vt:lpstr>Wingdings 2</vt:lpstr>
      <vt:lpstr>Frame</vt:lpstr>
      <vt:lpstr>PowerPoint Presentation</vt:lpstr>
      <vt:lpstr>Functions </vt:lpstr>
      <vt:lpstr>Need for functions </vt:lpstr>
      <vt:lpstr>Functions  </vt:lpstr>
      <vt:lpstr>Create a Function</vt:lpstr>
      <vt:lpstr>Create a Function</vt:lpstr>
      <vt:lpstr>Create a Function</vt:lpstr>
      <vt:lpstr>Function Declarations </vt:lpstr>
      <vt:lpstr>Example  –  Addition of Two numbers by using Function</vt:lpstr>
      <vt:lpstr>Example  – Calculate the Square of  Two Number </vt:lpstr>
      <vt:lpstr>Function call/ Calling function </vt:lpstr>
      <vt:lpstr>Function call/ Calling function </vt:lpstr>
      <vt:lpstr>Passing parameters/ Arguments to a function </vt:lpstr>
      <vt:lpstr>Example  – Calculate the Area of  Rectangle</vt:lpstr>
      <vt:lpstr>Example - Find the max number </vt:lpstr>
      <vt:lpstr>Example  –  Find the simple interest  </vt:lpstr>
      <vt:lpstr>Example </vt:lpstr>
      <vt:lpstr>Passing Arguments to a function</vt:lpstr>
      <vt:lpstr>Functions with Arguments</vt:lpstr>
      <vt:lpstr>Function Without passing Arguments</vt:lpstr>
      <vt:lpstr>Function Without passing Arguments</vt:lpstr>
      <vt:lpstr>HOW TO CALL C FUNCTIONS IN A PROGRAM? </vt:lpstr>
      <vt:lpstr>Call By Value </vt:lpstr>
      <vt:lpstr>Example -  Swapping the values of the two variables </vt:lpstr>
      <vt:lpstr>Call By Reference </vt:lpstr>
      <vt:lpstr>Example  Swapping the values of the two variables </vt:lpstr>
      <vt:lpstr>Recursion</vt:lpstr>
      <vt:lpstr>Recursion</vt:lpstr>
      <vt:lpstr>Example </vt:lpstr>
      <vt:lpstr>Overview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the online  certificate  course</dc:title>
  <dc:creator>Deepak Mashru</dc:creator>
  <cp:lastModifiedBy>Ayush Gour</cp:lastModifiedBy>
  <cp:revision>1412</cp:revision>
  <dcterms:created xsi:type="dcterms:W3CDTF">2019-05-12T04:30:40Z</dcterms:created>
  <dcterms:modified xsi:type="dcterms:W3CDTF">2024-10-04T05:43:43Z</dcterms:modified>
</cp:coreProperties>
</file>