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399" r:id="rId2"/>
    <p:sldId id="257" r:id="rId3"/>
    <p:sldId id="429" r:id="rId4"/>
    <p:sldId id="430" r:id="rId5"/>
    <p:sldId id="431" r:id="rId6"/>
    <p:sldId id="432" r:id="rId7"/>
    <p:sldId id="463" r:id="rId8"/>
    <p:sldId id="464" r:id="rId9"/>
    <p:sldId id="433" r:id="rId10"/>
    <p:sldId id="434" r:id="rId11"/>
    <p:sldId id="435" r:id="rId12"/>
    <p:sldId id="436" r:id="rId13"/>
    <p:sldId id="461" r:id="rId14"/>
    <p:sldId id="462" r:id="rId15"/>
    <p:sldId id="458" r:id="rId16"/>
    <p:sldId id="448" r:id="rId17"/>
    <p:sldId id="438" r:id="rId18"/>
    <p:sldId id="437" r:id="rId19"/>
    <p:sldId id="445" r:id="rId20"/>
    <p:sldId id="439" r:id="rId21"/>
    <p:sldId id="440" r:id="rId22"/>
    <p:sldId id="441" r:id="rId23"/>
    <p:sldId id="442" r:id="rId24"/>
    <p:sldId id="443" r:id="rId25"/>
    <p:sldId id="457" r:id="rId26"/>
    <p:sldId id="450" r:id="rId27"/>
    <p:sldId id="446" r:id="rId28"/>
    <p:sldId id="45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BE020"/>
    <a:srgbClr val="FFFFFF"/>
    <a:srgbClr val="11BBAF"/>
    <a:srgbClr val="FFCA4F"/>
    <a:srgbClr val="854F89"/>
    <a:srgbClr val="FFE152"/>
    <a:srgbClr val="DD00FF"/>
    <a:srgbClr val="D8D5ED"/>
    <a:srgbClr val="B5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C6E7-F93F-4FEB-B5F1-DDFA47FBDA73}" type="datetimeFigureOut">
              <a:rPr lang="en-US" smtClean="0"/>
              <a:pPr/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A96B1-C243-4188-9409-64427083F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7469" y="5600573"/>
            <a:ext cx="1397000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9400" y="6173787"/>
            <a:ext cx="2027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R.C.Gonzalez</a:t>
            </a:r>
            <a:r>
              <a:rPr lang="en-IN" dirty="0"/>
              <a:t> &amp; </a:t>
            </a:r>
            <a:r>
              <a:rPr lang="en-IN" dirty="0" err="1"/>
              <a:t>R.E.Woods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22-10-2024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22-10-2024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22-10-2024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22-10-2024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</a:t>
            </a:r>
            <a:r>
              <a:rPr kumimoji="0" lang="en-IN" sz="2200" b="1" i="0" u="none" strike="noStrike" kern="1200" cap="none" spc="0" normalizeH="0" baseline="0" noProof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of FOT</a:t>
            </a: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srgbClr val="0098A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IN" sz="7200" b="1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6733" y="300509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Unit -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6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98A3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Structure and union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98A3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01CE0101 - Computer Programming </a:t>
            </a:r>
          </a:p>
        </p:txBody>
      </p:sp>
    </p:spTree>
    <p:extLst>
      <p:ext uri="{BB962C8B-B14F-4D97-AF65-F5344CB8AC3E}">
        <p14:creationId xmlns:p14="http://schemas.microsoft.com/office/powerpoint/2010/main" val="357768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A082-96F2-41B1-852E-22F13DEE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Program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61FB13-ED46-40D4-861D-7ADAF832CA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788" y="436098"/>
            <a:ext cx="7624689" cy="5956741"/>
          </a:xfrm>
        </p:spPr>
      </p:pic>
    </p:spTree>
    <p:extLst>
      <p:ext uri="{BB962C8B-B14F-4D97-AF65-F5344CB8AC3E}">
        <p14:creationId xmlns:p14="http://schemas.microsoft.com/office/powerpoint/2010/main" val="1980459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84DE-21A5-4DD1-84F7-B1AC6BCF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Program output</a:t>
            </a:r>
            <a:endParaRPr lang="en-IN" sz="4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867F3D-5AC8-4FD4-B377-6D65BB6A9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9292" y="1123836"/>
            <a:ext cx="5725551" cy="4081209"/>
          </a:xfrm>
        </p:spPr>
      </p:pic>
    </p:spTree>
    <p:extLst>
      <p:ext uri="{BB962C8B-B14F-4D97-AF65-F5344CB8AC3E}">
        <p14:creationId xmlns:p14="http://schemas.microsoft.com/office/powerpoint/2010/main" val="1619832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E89E-E206-40A1-B008-3112EBB2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Structures as Function Arguments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A88C-314D-4340-ADE7-8F929FB0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1758931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endParaRPr lang="en-IN" sz="3200" dirty="0"/>
          </a:p>
          <a:p>
            <a:pPr algn="just"/>
            <a:r>
              <a:rPr lang="en-IN" sz="3200" dirty="0">
                <a:solidFill>
                  <a:schemeClr val="tx1"/>
                </a:solidFill>
              </a:rPr>
              <a:t>You can pass a structure as a function argument in the same way as you pass any other variable or pointer.</a:t>
            </a:r>
          </a:p>
          <a:p>
            <a:pPr algn="just"/>
            <a:endParaRPr lang="en-IN" sz="3200" dirty="0"/>
          </a:p>
          <a:p>
            <a:pPr marL="0" indent="0" algn="just">
              <a:buNone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BD3E2-53AD-45C5-8821-4D2A93872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156" y="2447778"/>
            <a:ext cx="6063175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6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E89E-E206-40A1-B008-3112EBB2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Program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A88C-314D-4340-ADE7-8F929FB0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5421" y="864107"/>
            <a:ext cx="7449047" cy="1381318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endParaRPr lang="en-IN" sz="3200" dirty="0"/>
          </a:p>
          <a:p>
            <a:pPr algn="just"/>
            <a:r>
              <a:rPr lang="en-IN" sz="3200" dirty="0">
                <a:solidFill>
                  <a:schemeClr val="tx1"/>
                </a:solidFill>
              </a:rPr>
              <a:t>You can pass a structure as a function argument in the same way as you pass any other variable or pointer(Call by Value).</a:t>
            </a:r>
          </a:p>
          <a:p>
            <a:pPr algn="just"/>
            <a:endParaRPr lang="en-IN" sz="3200" dirty="0"/>
          </a:p>
          <a:p>
            <a:pPr marL="0" indent="0" algn="just">
              <a:buNone/>
            </a:pP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FB58E-E5A3-8B56-373D-4170326BC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425" y="1990951"/>
            <a:ext cx="5069408" cy="44880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2BCAD8-A865-2C03-503E-3A923B332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098" y="4931035"/>
            <a:ext cx="564479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505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E89E-E206-40A1-B008-3112EBB2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Program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A88C-314D-4340-ADE7-8F929FB0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0" y="694937"/>
            <a:ext cx="8389213" cy="16980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sz="3200" dirty="0"/>
          </a:p>
          <a:p>
            <a:pPr algn="just"/>
            <a:r>
              <a:rPr lang="en-IN" sz="3200" dirty="0">
                <a:solidFill>
                  <a:schemeClr val="tx1"/>
                </a:solidFill>
              </a:rPr>
              <a:t>You can pass a structure as a function argument in the same way as you pass any other variable or pointer(Call by Reference).</a:t>
            </a:r>
          </a:p>
          <a:p>
            <a:pPr algn="just"/>
            <a:r>
              <a:rPr lang="en-US" sz="3200" dirty="0">
                <a:solidFill>
                  <a:schemeClr val="tx1"/>
                </a:solidFill>
              </a:rPr>
              <a:t>The </a:t>
            </a:r>
            <a:r>
              <a:rPr lang="en-US" sz="3200" dirty="0">
                <a:solidFill>
                  <a:srgbClr val="C00000"/>
                </a:solidFill>
              </a:rPr>
              <a:t>arrow operator (-&gt;) </a:t>
            </a:r>
            <a:r>
              <a:rPr lang="en-US" sz="3200" dirty="0">
                <a:solidFill>
                  <a:schemeClr val="tx1"/>
                </a:solidFill>
              </a:rPr>
              <a:t>is used to access the members when using a pointer to a structure (e.g., q-&gt;</a:t>
            </a:r>
            <a:r>
              <a:rPr lang="en-US" sz="3200" dirty="0" err="1">
                <a:solidFill>
                  <a:schemeClr val="tx1"/>
                </a:solidFill>
              </a:rPr>
              <a:t>i</a:t>
            </a:r>
            <a:r>
              <a:rPr lang="en-US" sz="3200" dirty="0">
                <a:solidFill>
                  <a:schemeClr val="tx1"/>
                </a:solidFill>
              </a:rPr>
              <a:t>, q-&gt;f).</a:t>
            </a:r>
            <a:endParaRPr lang="en-IN" sz="3200" dirty="0">
              <a:solidFill>
                <a:schemeClr val="tx1"/>
              </a:solidFill>
            </a:endParaRPr>
          </a:p>
          <a:p>
            <a:endParaRPr lang="en-IN" sz="3200" dirty="0"/>
          </a:p>
          <a:p>
            <a:pPr marL="0" indent="0">
              <a:buNone/>
            </a:pP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0EC0E-07CF-ADDF-E4D8-B254527C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294" y="2077391"/>
            <a:ext cx="5873216" cy="4234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75A4F9-9BD2-8903-5E41-D68C48A17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148" y="4781745"/>
            <a:ext cx="551074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7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FC73F-29CC-4C0D-AAAE-530D7ACC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432517" cy="4601183"/>
          </a:xfrm>
        </p:spPr>
        <p:txBody>
          <a:bodyPr>
            <a:normAutofit/>
          </a:bodyPr>
          <a:lstStyle/>
          <a:p>
            <a:pPr algn="ctr"/>
            <a:r>
              <a:rPr lang="en-IN" sz="4400" b="1" i="0" dirty="0">
                <a:solidFill>
                  <a:schemeClr val="bg1"/>
                </a:solidFill>
                <a:effectLst/>
              </a:rPr>
              <a:t>Advantages of structure</a:t>
            </a:r>
            <a:br>
              <a:rPr lang="en-IN" sz="4400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14100-9C72-4278-9AA1-988C82D5B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871" y="534572"/>
            <a:ext cx="7976381" cy="5450176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22222"/>
                </a:solidFill>
                <a:effectLst/>
              </a:rPr>
              <a:t>Structures gather more than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one piece of data </a:t>
            </a:r>
            <a:r>
              <a:rPr lang="en-IN" sz="2800" b="0" i="0" dirty="0">
                <a:solidFill>
                  <a:srgbClr val="222222"/>
                </a:solidFill>
                <a:effectLst/>
              </a:rPr>
              <a:t>about the same subject together in the same place.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22222"/>
                </a:solidFill>
                <a:effectLst/>
              </a:rPr>
              <a:t>It is helpful when you want to gather the data of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similar data types </a:t>
            </a:r>
            <a:r>
              <a:rPr lang="en-IN" sz="2800" b="0" i="0" dirty="0">
                <a:solidFill>
                  <a:srgbClr val="222222"/>
                </a:solidFill>
                <a:effectLst/>
              </a:rPr>
              <a:t>and parameters like first name, last name, etc.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22222"/>
                </a:solidFill>
                <a:effectLst/>
              </a:rPr>
              <a:t>It is very easy to maintain as we can represent the whole record by using a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single name</a:t>
            </a:r>
            <a:r>
              <a:rPr lang="en-IN" sz="28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22222"/>
                </a:solidFill>
                <a:effectLst/>
              </a:rPr>
              <a:t>In structure, we can pass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complete set of records </a:t>
            </a:r>
            <a:r>
              <a:rPr lang="en-IN" sz="2800" b="0" i="0" dirty="0">
                <a:solidFill>
                  <a:srgbClr val="222222"/>
                </a:solidFill>
                <a:effectLst/>
              </a:rPr>
              <a:t>to any function using a single parameter.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800" b="0" i="0" dirty="0">
                <a:solidFill>
                  <a:srgbClr val="222222"/>
                </a:solidFill>
                <a:effectLst/>
              </a:rPr>
              <a:t>You can use an array of structure to store more records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with similar types</a:t>
            </a:r>
            <a:r>
              <a:rPr lang="en-IN" sz="2800" b="0" i="0" dirty="0">
                <a:solidFill>
                  <a:srgbClr val="222222"/>
                </a:solidFill>
                <a:effectLst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3903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89B14-2B35-4EDF-82F5-C157210F5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" y="1123837"/>
            <a:ext cx="3059724" cy="460118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Disadvantages of structure</a:t>
            </a:r>
            <a:br>
              <a:rPr lang="en-IN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A491E-1CDE-406D-A79E-4BD62797A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990" y="520505"/>
            <a:ext cx="8285871" cy="61335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b="0" i="0" dirty="0">
                <a:solidFill>
                  <a:srgbClr val="222222"/>
                </a:solidFill>
                <a:effectLst/>
              </a:rPr>
              <a:t>Change of one data structure in a code necessitates changes at many other places. Therefore, the changes </a:t>
            </a:r>
            <a:r>
              <a:rPr lang="en-IN" sz="3600" b="1" i="0" dirty="0">
                <a:solidFill>
                  <a:srgbClr val="FF0000"/>
                </a:solidFill>
                <a:effectLst/>
              </a:rPr>
              <a:t>become hard to track.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b="0" i="0" dirty="0">
                <a:solidFill>
                  <a:srgbClr val="222222"/>
                </a:solidFill>
                <a:effectLst/>
              </a:rPr>
              <a:t>Structure is </a:t>
            </a:r>
            <a:r>
              <a:rPr lang="en-IN" sz="3600" b="1" i="0" dirty="0">
                <a:solidFill>
                  <a:srgbClr val="FF0000"/>
                </a:solidFill>
                <a:effectLst/>
              </a:rPr>
              <a:t>slower</a:t>
            </a:r>
            <a:r>
              <a:rPr lang="en-IN" sz="3600" b="0" i="0" dirty="0">
                <a:solidFill>
                  <a:srgbClr val="222222"/>
                </a:solidFill>
                <a:effectLst/>
              </a:rPr>
              <a:t> because it </a:t>
            </a:r>
            <a:r>
              <a:rPr lang="en-IN" sz="3600" b="1" i="0" dirty="0">
                <a:solidFill>
                  <a:srgbClr val="FF0000"/>
                </a:solidFill>
                <a:effectLst/>
              </a:rPr>
              <a:t>requires storage space</a:t>
            </a:r>
            <a:r>
              <a:rPr lang="en-IN" sz="3600" b="0" i="0" dirty="0">
                <a:solidFill>
                  <a:srgbClr val="222222"/>
                </a:solidFill>
                <a:effectLst/>
              </a:rPr>
              <a:t> for all the data.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b="0" i="0" dirty="0">
                <a:solidFill>
                  <a:srgbClr val="222222"/>
                </a:solidFill>
                <a:effectLst/>
              </a:rPr>
              <a:t>You </a:t>
            </a:r>
            <a:r>
              <a:rPr lang="en-IN" sz="3600" b="1" i="0" dirty="0">
                <a:solidFill>
                  <a:srgbClr val="FF0000"/>
                </a:solidFill>
                <a:effectLst/>
              </a:rPr>
              <a:t>can retrieve any member at a time </a:t>
            </a:r>
            <a:r>
              <a:rPr lang="en-IN" sz="3600" b="0" i="0" dirty="0">
                <a:solidFill>
                  <a:srgbClr val="222222"/>
                </a:solidFill>
                <a:effectLst/>
              </a:rPr>
              <a:t>in structure whereas you can access one member at a time in the union.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b="0" i="0" dirty="0">
                <a:solidFill>
                  <a:srgbClr val="222222"/>
                </a:solidFill>
                <a:effectLst/>
              </a:rPr>
              <a:t>Structure </a:t>
            </a:r>
            <a:r>
              <a:rPr lang="en-IN" sz="3600" b="1" i="0" dirty="0">
                <a:solidFill>
                  <a:srgbClr val="FF0000"/>
                </a:solidFill>
                <a:effectLst/>
              </a:rPr>
              <a:t>occupies space for each </a:t>
            </a:r>
            <a:r>
              <a:rPr lang="en-IN" sz="3600" b="0" i="0" dirty="0">
                <a:solidFill>
                  <a:srgbClr val="222222"/>
                </a:solidFill>
                <a:effectLst/>
              </a:rPr>
              <a:t>and every member written in inner parameters while union occupies space for a member having the highest size written in inner parameters.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b="1" i="0" dirty="0">
                <a:solidFill>
                  <a:srgbClr val="FF0000"/>
                </a:solidFill>
                <a:effectLst/>
              </a:rPr>
              <a:t>Structure supports flexible array</a:t>
            </a:r>
            <a:r>
              <a:rPr lang="en-IN" sz="3600" b="0" i="0" dirty="0">
                <a:solidFill>
                  <a:srgbClr val="222222"/>
                </a:solidFill>
                <a:effectLst/>
              </a:rPr>
              <a:t>. Union does not support a flexible array.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135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Union 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98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A082-96F2-41B1-852E-22F13DEE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800" b="1" dirty="0"/>
              <a:t>Union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CD29-E0D0-415F-BD02-C1EE31668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455224" cy="51206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dirty="0">
                <a:solidFill>
                  <a:schemeClr val="tx1"/>
                </a:solidFill>
              </a:rPr>
              <a:t>A union is a special data type available in C that allows to </a:t>
            </a:r>
            <a:r>
              <a:rPr lang="en-IN" sz="3200" b="1" dirty="0">
                <a:solidFill>
                  <a:schemeClr val="tx1"/>
                </a:solidFill>
              </a:rPr>
              <a:t>store different data types in the same memory location.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dirty="0">
                <a:solidFill>
                  <a:schemeClr val="tx1"/>
                </a:solidFill>
              </a:rPr>
              <a:t> You can define a union with many members, </a:t>
            </a:r>
            <a:r>
              <a:rPr lang="en-IN" sz="3200" b="1" dirty="0">
                <a:solidFill>
                  <a:schemeClr val="tx1"/>
                </a:solidFill>
              </a:rPr>
              <a:t>but only one member can contain a value at any given time</a:t>
            </a:r>
            <a:r>
              <a:rPr lang="en-IN" sz="32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dirty="0">
                <a:solidFill>
                  <a:schemeClr val="tx1"/>
                </a:solidFill>
              </a:rPr>
              <a:t> Unions provide an efficient way of using the </a:t>
            </a:r>
            <a:r>
              <a:rPr lang="en-IN" sz="3200" b="1" dirty="0">
                <a:solidFill>
                  <a:schemeClr val="tx1"/>
                </a:solidFill>
              </a:rPr>
              <a:t>same memory location </a:t>
            </a:r>
            <a:r>
              <a:rPr lang="en-IN" sz="3200" dirty="0">
                <a:solidFill>
                  <a:schemeClr val="tx1"/>
                </a:solidFill>
              </a:rPr>
              <a:t>for multiple-purpose.</a:t>
            </a:r>
          </a:p>
        </p:txBody>
      </p:sp>
    </p:spTree>
    <p:extLst>
      <p:ext uri="{BB962C8B-B14F-4D97-AF65-F5344CB8AC3E}">
        <p14:creationId xmlns:p14="http://schemas.microsoft.com/office/powerpoint/2010/main" val="1653621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DD61-3D37-4DDC-8A7C-3E75D363A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  <a:latin typeface="Arial" panose="020B0604020202020204" pitchFamily="34" charset="0"/>
              </a:rPr>
              <a:t>Defining a Union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38B0F-3AB6-4AF8-B6FD-A7A436C52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64714" cy="51206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define a union, you must use the 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union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 in the same way as you did while defining a structure.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sz="32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union statement defines </a:t>
            </a:r>
            <a:r>
              <a:rPr lang="en-IN" sz="32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 new data type with more than one member for your program.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6083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</a:rPr>
              <a:t>Structures</a:t>
            </a:r>
            <a:endParaRPr lang="en-US" sz="6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BF16-D1F0-41A0-90F9-2919DFF4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122" y="1128408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IN" sz="4400" b="1" i="0" dirty="0">
                <a:effectLst/>
              </a:rPr>
              <a:t>Defining a Union</a:t>
            </a:r>
            <a:br>
              <a:rPr lang="en-IN" sz="4400" b="0" i="0" dirty="0">
                <a:effectLst/>
              </a:rPr>
            </a:b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05A33-0483-497B-930F-17B69854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436099"/>
            <a:ext cx="7891323" cy="6260124"/>
          </a:xfrm>
        </p:spPr>
        <p:txBody>
          <a:bodyPr>
            <a:normAutofit lnSpcReduction="10000"/>
          </a:bodyPr>
          <a:lstStyle/>
          <a:p>
            <a:r>
              <a:rPr lang="en-IN" sz="3200" b="0" i="0" dirty="0">
                <a:solidFill>
                  <a:srgbClr val="000000"/>
                </a:solidFill>
                <a:effectLst/>
              </a:rPr>
              <a:t>The format of the union statement is as follows:</a:t>
            </a:r>
          </a:p>
          <a:p>
            <a:endParaRPr lang="en-IN" sz="3200" dirty="0">
              <a:solidFill>
                <a:srgbClr val="000000"/>
              </a:solidFill>
            </a:endParaRPr>
          </a:p>
          <a:p>
            <a:endParaRPr lang="en-IN" sz="2800" b="0" i="0" dirty="0">
              <a:solidFill>
                <a:srgbClr val="000000"/>
              </a:solidFill>
              <a:effectLst/>
            </a:endParaRPr>
          </a:p>
          <a:p>
            <a:endParaRPr lang="en-IN" sz="3600" b="0" i="0" dirty="0">
              <a:solidFill>
                <a:srgbClr val="000000"/>
              </a:solidFill>
              <a:effectLst/>
            </a:endParaRPr>
          </a:p>
          <a:p>
            <a:endParaRPr lang="en-IN" sz="3600" dirty="0">
              <a:solidFill>
                <a:srgbClr val="000000"/>
              </a:solidFill>
            </a:endParaRPr>
          </a:p>
          <a:p>
            <a:r>
              <a:rPr lang="en-IN" sz="3200" b="0" i="0" dirty="0">
                <a:solidFill>
                  <a:srgbClr val="000000"/>
                </a:solidFill>
                <a:effectLst/>
              </a:rPr>
              <a:t>Each member definition is a normal variable definition, such as int </a:t>
            </a:r>
            <a:r>
              <a:rPr lang="en-IN" sz="3200" b="0" i="0" dirty="0" err="1">
                <a:solidFill>
                  <a:srgbClr val="000000"/>
                </a:solidFill>
                <a:effectLst/>
              </a:rPr>
              <a:t>i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; or float f; or any other valid variable definition. </a:t>
            </a:r>
          </a:p>
          <a:p>
            <a:r>
              <a:rPr lang="en-IN" sz="3200" b="0" i="0" dirty="0">
                <a:solidFill>
                  <a:srgbClr val="000000"/>
                </a:solidFill>
                <a:effectLst/>
              </a:rPr>
              <a:t>At the </a:t>
            </a:r>
            <a:r>
              <a:rPr lang="en-IN" sz="3200" b="1" i="0" dirty="0">
                <a:solidFill>
                  <a:srgbClr val="000000"/>
                </a:solidFill>
                <a:effectLst/>
              </a:rPr>
              <a:t>end of the union's definition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, before the final semicolon, you can specify </a:t>
            </a:r>
            <a:r>
              <a:rPr lang="en-IN" sz="3200" b="1" i="0" dirty="0">
                <a:solidFill>
                  <a:schemeClr val="tx1"/>
                </a:solidFill>
                <a:effectLst/>
              </a:rPr>
              <a:t>one or more union variables but it is optional</a:t>
            </a:r>
            <a:r>
              <a:rPr lang="en-IN" sz="2800" b="0" i="0" dirty="0">
                <a:solidFill>
                  <a:srgbClr val="000000"/>
                </a:solidFill>
                <a:effectLst/>
              </a:rPr>
              <a:t>.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9A846A-3360-4123-98B2-8AE53B02B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098" y="1649080"/>
            <a:ext cx="4839286" cy="1917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81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ECDF-4464-4C4D-8A76-8576BF8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i="0" dirty="0">
                <a:effectLst/>
              </a:rPr>
              <a:t>Defining a Union</a:t>
            </a:r>
            <a:endParaRPr lang="en-IN" sz="4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2E994-DB12-40BF-B414-8B37B549A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22167" y="688021"/>
            <a:ext cx="3521368" cy="180095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039994-4BAD-4679-991C-8D028FCF084C}"/>
              </a:ext>
            </a:extLst>
          </p:cNvPr>
          <p:cNvSpPr txBox="1"/>
          <p:nvPr/>
        </p:nvSpPr>
        <p:spPr>
          <a:xfrm>
            <a:off x="3545058" y="2686819"/>
            <a:ext cx="80748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Now, a variable of Data type can store an integer, a floating-point number, or a string of characters.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dirty="0"/>
              <a:t>It means a single variable, i.e., </a:t>
            </a:r>
            <a:r>
              <a:rPr lang="en-IN" sz="3200" b="1" dirty="0"/>
              <a:t>same memory location</a:t>
            </a:r>
            <a:r>
              <a:rPr lang="en-IN" sz="3200" dirty="0">
                <a:solidFill>
                  <a:srgbClr val="FF0000"/>
                </a:solidFill>
              </a:rPr>
              <a:t>, can be used to store multiple types of data</a:t>
            </a:r>
            <a:r>
              <a:rPr lang="en-IN" sz="3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3394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BF16-D1F0-41A0-90F9-2919DFF4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Example </a:t>
            </a:r>
            <a:endParaRPr lang="en-IN" sz="4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5B7E0C-410A-46B4-8CA4-4486FE4BC3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53022" y="745588"/>
            <a:ext cx="5500467" cy="5359790"/>
          </a:xfrm>
        </p:spPr>
      </p:pic>
    </p:spTree>
    <p:extLst>
      <p:ext uri="{BB962C8B-B14F-4D97-AF65-F5344CB8AC3E}">
        <p14:creationId xmlns:p14="http://schemas.microsoft.com/office/powerpoint/2010/main" val="753542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ECDF-4464-4C4D-8A76-8576BF8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effectLst/>
                <a:latin typeface="Arial" panose="020B0604020202020204" pitchFamily="34" charset="0"/>
              </a:rPr>
              <a:t>Accessing Union Members</a:t>
            </a:r>
            <a:br>
              <a:rPr lang="en-IN" sz="4000" b="1" i="0" dirty="0">
                <a:effectLst/>
                <a:latin typeface="Arial" panose="020B0604020202020204" pitchFamily="34" charset="0"/>
              </a:rPr>
            </a:b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9F60-7EEB-4986-9859-6DF737F81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792849" cy="5120640"/>
          </a:xfrm>
        </p:spPr>
        <p:txBody>
          <a:bodyPr/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access any member of a union, we use the 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member access operator (.)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member access operator is coded as a period between 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union variable name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union member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that we wish to access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would use the keyword </a:t>
            </a:r>
            <a:r>
              <a:rPr lang="en-IN" sz="32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union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to define variables of union type. </a:t>
            </a:r>
            <a:endParaRPr lang="en-IN" sz="36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2510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BF16-D1F0-41A0-90F9-2919DFF40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Example program </a:t>
            </a:r>
            <a:endParaRPr lang="en-IN" sz="4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E09BCE-D030-4690-9746-2630AF10E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14750" y="288897"/>
            <a:ext cx="5451500" cy="579589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A836FCB-90E7-3814-8E03-D3FA7E86A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500" y="5924420"/>
            <a:ext cx="5451500" cy="9335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485B5E-26C5-D373-2CB1-6B4967065E47}"/>
              </a:ext>
            </a:extLst>
          </p:cNvPr>
          <p:cNvSpPr txBox="1"/>
          <p:nvPr/>
        </p:nvSpPr>
        <p:spPr>
          <a:xfrm>
            <a:off x="3929972" y="6245153"/>
            <a:ext cx="347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Program 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302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1B5E-C05D-4694-B0DE-1F7D9484E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Advantages of union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65E33-2B64-485F-AC49-B6901BAEF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864108"/>
            <a:ext cx="7948245" cy="512064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22222"/>
                </a:solidFill>
                <a:effectLst/>
              </a:rPr>
              <a:t>It </a:t>
            </a:r>
            <a:r>
              <a:rPr lang="en-IN" sz="3200" b="0" i="0" dirty="0">
                <a:solidFill>
                  <a:srgbClr val="FF0000"/>
                </a:solidFill>
                <a:effectLst/>
              </a:rPr>
              <a:t>occupies less memory </a:t>
            </a:r>
            <a:r>
              <a:rPr lang="en-IN" sz="3200" b="0" i="0" dirty="0">
                <a:solidFill>
                  <a:srgbClr val="222222"/>
                </a:solidFill>
                <a:effectLst/>
              </a:rPr>
              <a:t>compared to structure.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22222"/>
                </a:solidFill>
                <a:effectLst/>
              </a:rPr>
              <a:t>When you use union, only the </a:t>
            </a:r>
            <a:r>
              <a:rPr lang="en-IN" sz="3200" b="0" i="0" dirty="0">
                <a:solidFill>
                  <a:srgbClr val="FF0000"/>
                </a:solidFill>
                <a:effectLst/>
              </a:rPr>
              <a:t>last variable can be directly accessed.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22222"/>
                </a:solidFill>
                <a:effectLst/>
              </a:rPr>
              <a:t>Union is used when you have to use the same memory location for two or more data members.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22222"/>
                </a:solidFill>
                <a:effectLst/>
              </a:rPr>
              <a:t>It enables you </a:t>
            </a:r>
            <a:r>
              <a:rPr lang="en-IN" sz="3200" b="0" i="0" dirty="0">
                <a:solidFill>
                  <a:srgbClr val="FF0000"/>
                </a:solidFill>
                <a:effectLst/>
              </a:rPr>
              <a:t>to hold data of only one data member.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b="0" i="0" dirty="0">
                <a:solidFill>
                  <a:srgbClr val="222222"/>
                </a:solidFill>
                <a:effectLst/>
              </a:rPr>
              <a:t>Its allocated </a:t>
            </a:r>
            <a:r>
              <a:rPr lang="en-IN" sz="3200" b="0" i="0" dirty="0">
                <a:solidFill>
                  <a:srgbClr val="FF0000"/>
                </a:solidFill>
                <a:effectLst/>
              </a:rPr>
              <a:t>space is equal to maximum size </a:t>
            </a:r>
            <a:r>
              <a:rPr lang="en-IN" sz="3200" b="0" i="0" dirty="0">
                <a:solidFill>
                  <a:srgbClr val="222222"/>
                </a:solidFill>
                <a:effectLst/>
              </a:rPr>
              <a:t>of the data member.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866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CABEC-DC0B-4BB5-BB1A-A5CC4EB06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23837"/>
            <a:ext cx="3291839" cy="4601183"/>
          </a:xfrm>
        </p:spPr>
        <p:txBody>
          <a:bodyPr/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Source Sans Pro" panose="020B0503030403020204" pitchFamily="34" charset="0"/>
              </a:rPr>
              <a:t>Disadvantages of union</a:t>
            </a:r>
            <a:b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79C0-09E2-4D6C-9076-452DF510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You can use only one union member at a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All the union variables cannot be initialized or used with varying values at a 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600" b="0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Union assigns one common storage space for all its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9865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D800-D190-4C60-90AC-725A13AB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83" y="864108"/>
            <a:ext cx="2947482" cy="4601183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D</a:t>
            </a:r>
            <a:r>
              <a:rPr lang="en-IN" b="1" i="0" u="none" strike="noStrike" baseline="0" dirty="0"/>
              <a:t>ifference between structure and union</a:t>
            </a:r>
            <a:endParaRPr lang="en-IN" sz="6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51E69B-80A5-4810-863D-971C23AEE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9803" y="196948"/>
            <a:ext cx="7723163" cy="6471138"/>
          </a:xfrm>
        </p:spPr>
      </p:pic>
    </p:spTree>
    <p:extLst>
      <p:ext uri="{BB962C8B-B14F-4D97-AF65-F5344CB8AC3E}">
        <p14:creationId xmlns:p14="http://schemas.microsoft.com/office/powerpoint/2010/main" val="4095951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EDFA4-3598-4032-850A-8BDA9A1FF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>
                <a:solidFill>
                  <a:schemeClr val="tx1"/>
                </a:solidFill>
              </a:rPr>
              <a:t>That’s All….</a:t>
            </a:r>
          </a:p>
          <a:p>
            <a:pPr marL="0" indent="0" algn="ctr"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chemeClr val="tx1"/>
                </a:solidFill>
              </a:rPr>
              <a:t>Thank you!!!</a:t>
            </a:r>
            <a:endParaRPr lang="en-IN" sz="6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94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84DE-21A5-4DD1-84F7-B1AC6BCF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Structure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AA8D-2E3A-46EA-A73A-62A8694E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1" y="864108"/>
            <a:ext cx="7484011" cy="507245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</a:rPr>
              <a:t>Arrays allow to define type of variables that can hold </a:t>
            </a:r>
            <a:r>
              <a:rPr lang="en-IN" sz="3200" b="1" i="0" dirty="0">
                <a:solidFill>
                  <a:srgbClr val="000000"/>
                </a:solidFill>
                <a:effectLst/>
              </a:rPr>
              <a:t>several data items of the same kind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</a:rPr>
              <a:t>Similarly, </a:t>
            </a:r>
            <a:r>
              <a:rPr lang="en-IN" sz="3200" b="1" i="0" dirty="0">
                <a:solidFill>
                  <a:srgbClr val="FF0000"/>
                </a:solidFill>
                <a:effectLst/>
              </a:rPr>
              <a:t>structure</a:t>
            </a:r>
            <a:r>
              <a:rPr lang="en-IN" sz="3200" b="0" i="0" dirty="0">
                <a:solidFill>
                  <a:srgbClr val="FF0000"/>
                </a:solidFill>
                <a:effectLst/>
              </a:rPr>
              <a:t> 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is another </a:t>
            </a:r>
            <a:r>
              <a:rPr lang="en-IN" sz="3200" b="1" i="0" dirty="0">
                <a:solidFill>
                  <a:srgbClr val="FF0000"/>
                </a:solidFill>
                <a:effectLst/>
              </a:rPr>
              <a:t>user defined 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data type available in C that </a:t>
            </a:r>
            <a:r>
              <a:rPr lang="en-IN" sz="3200" b="1" i="0" dirty="0">
                <a:solidFill>
                  <a:srgbClr val="FF0000"/>
                </a:solidFill>
                <a:effectLst/>
              </a:rPr>
              <a:t>allows to combine data items 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of different kinds.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</a:rPr>
              <a:t>Structures are used to </a:t>
            </a:r>
            <a:r>
              <a:rPr lang="en-IN" sz="3200" b="1" i="0" dirty="0">
                <a:solidFill>
                  <a:srgbClr val="000000"/>
                </a:solidFill>
                <a:effectLst/>
              </a:rPr>
              <a:t>represent a record</a:t>
            </a:r>
            <a:r>
              <a:rPr lang="en-IN" sz="32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IN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305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E89E-E206-40A1-B008-3112EBB2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effectLst/>
                <a:latin typeface="Arial" panose="020B0604020202020204" pitchFamily="34" charset="0"/>
              </a:rPr>
              <a:t>Defining a Structure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A88C-314D-4340-ADE7-8F929FB0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142" y="864108"/>
            <a:ext cx="7821636" cy="526940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define a structure, you must use the </a:t>
            </a:r>
            <a:r>
              <a:rPr lang="en-IN" sz="28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struct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keyword.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struct keyword 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defines a new data type, with more than one member</a:t>
            </a: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format of the struct statement is as follows </a:t>
            </a:r>
          </a:p>
          <a:p>
            <a:endParaRPr lang="en-IN" sz="2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73369-91EE-400E-ABC0-20BFD5FF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452" y="3789504"/>
            <a:ext cx="4332849" cy="235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15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A082-96F2-41B1-852E-22F13DEE0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Example </a:t>
            </a: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7CD29-E0D0-415F-BD02-C1EE3166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CE7B4-C381-4612-82E1-2F4B55350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243" y="1386348"/>
            <a:ext cx="6273311" cy="376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0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84DE-21A5-4DD1-84F7-B1AC6BCF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i="0" dirty="0">
                <a:effectLst/>
              </a:rPr>
              <a:t>Accessing Structure Members</a:t>
            </a:r>
            <a:br>
              <a:rPr lang="en-IN" sz="4400" b="0" i="0" dirty="0">
                <a:effectLst/>
                <a:latin typeface="Arial" panose="020B0604020202020204" pitchFamily="34" charset="0"/>
              </a:rPr>
            </a:br>
            <a:endParaRPr lang="en-IN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AA8D-2E3A-46EA-A73A-62A8694E2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2855" y="864108"/>
            <a:ext cx="8060787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</a:rPr>
              <a:t>To access any member of a structure, we use the </a:t>
            </a:r>
            <a:r>
              <a:rPr lang="en-IN" sz="3200" b="1" i="0" dirty="0">
                <a:solidFill>
                  <a:srgbClr val="FF0000"/>
                </a:solidFill>
                <a:effectLst/>
              </a:rPr>
              <a:t>member access operator (.)</a:t>
            </a:r>
            <a:endParaRPr lang="en-IN" sz="3200" b="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IN" sz="3200" b="1" i="0" dirty="0">
                <a:solidFill>
                  <a:srgbClr val="000000"/>
                </a:solidFill>
                <a:effectLst/>
              </a:rPr>
              <a:t>member access operator 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is coded as a period </a:t>
            </a:r>
            <a:r>
              <a:rPr lang="en-IN" sz="3200" b="0" i="0" dirty="0">
                <a:solidFill>
                  <a:srgbClr val="FF0000"/>
                </a:solidFill>
                <a:effectLst/>
              </a:rPr>
              <a:t>between the structure variable name and the structure member 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that we wish to access.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200" b="0" i="0" dirty="0">
                <a:solidFill>
                  <a:srgbClr val="000000"/>
                </a:solidFill>
                <a:effectLst/>
              </a:rPr>
              <a:t>You would use the keyword </a:t>
            </a:r>
            <a:r>
              <a:rPr lang="en-IN" sz="3200" b="1" i="0" dirty="0">
                <a:solidFill>
                  <a:srgbClr val="000000"/>
                </a:solidFill>
                <a:effectLst/>
              </a:rPr>
              <a:t>struct</a:t>
            </a:r>
            <a:r>
              <a:rPr lang="en-IN" sz="3200" b="0" i="0" dirty="0">
                <a:solidFill>
                  <a:srgbClr val="000000"/>
                </a:solidFill>
                <a:effectLst/>
              </a:rPr>
              <a:t> to define variables of structure type.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905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07062-8C89-4760-36BA-0D764175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of Structure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439DD-D2BD-17D3-0504-0AC12F0FC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1336" y="864108"/>
            <a:ext cx="7303132" cy="5069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#include &lt;</a:t>
            </a:r>
            <a:r>
              <a:rPr lang="en-IN" sz="2200" dirty="0" err="1">
                <a:solidFill>
                  <a:schemeClr val="tx1"/>
                </a:solidFill>
              </a:rPr>
              <a:t>stdio.h</a:t>
            </a:r>
            <a:r>
              <a:rPr lang="en-IN" sz="2200" dirty="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struct Person {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    char name[50];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    int age;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    float height;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C00000"/>
                </a:solidFill>
              </a:rPr>
              <a:t>};</a:t>
            </a:r>
          </a:p>
          <a:p>
            <a:pPr marL="0" indent="0">
              <a:buNone/>
            </a:pPr>
            <a:endParaRPr lang="en-IN" sz="2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int main() 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    struct Person person1;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    </a:t>
            </a:r>
            <a:r>
              <a:rPr lang="en-IN" sz="2200" dirty="0" err="1">
                <a:solidFill>
                  <a:schemeClr val="tx1"/>
                </a:solidFill>
              </a:rPr>
              <a:t>printf</a:t>
            </a:r>
            <a:r>
              <a:rPr lang="en-IN" sz="2200" dirty="0">
                <a:solidFill>
                  <a:schemeClr val="tx1"/>
                </a:solidFill>
              </a:rPr>
              <a:t>("Enter name: ");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    </a:t>
            </a:r>
            <a:r>
              <a:rPr lang="en-IN" sz="2200" dirty="0" err="1">
                <a:solidFill>
                  <a:schemeClr val="tx1"/>
                </a:solidFill>
              </a:rPr>
              <a:t>scanf</a:t>
            </a:r>
            <a:r>
              <a:rPr lang="en-IN" sz="2200" dirty="0">
                <a:solidFill>
                  <a:schemeClr val="tx1"/>
                </a:solidFill>
              </a:rPr>
              <a:t>("%s", &amp;person1.name);</a:t>
            </a:r>
          </a:p>
        </p:txBody>
      </p:sp>
    </p:spTree>
    <p:extLst>
      <p:ext uri="{BB962C8B-B14F-4D97-AF65-F5344CB8AC3E}">
        <p14:creationId xmlns:p14="http://schemas.microsoft.com/office/powerpoint/2010/main" val="2391657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4699F-E64B-3791-50B9-115A5B28E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5A6B-5EA0-98D3-B2C0-2566D2CF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of Structure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30280-97F1-EA48-9710-8DE1F473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796" y="739302"/>
            <a:ext cx="7176672" cy="52454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("Enter age: ");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("%d", &amp;person1.age);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("Enter height (in meters): ");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scanf</a:t>
            </a:r>
            <a:r>
              <a:rPr lang="en-IN" dirty="0">
                <a:solidFill>
                  <a:schemeClr val="tx1"/>
                </a:solidFill>
              </a:rPr>
              <a:t>("%f", &amp;person1.height);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   // printing details of person1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("\</a:t>
            </a:r>
            <a:r>
              <a:rPr lang="en-IN" dirty="0" err="1">
                <a:solidFill>
                  <a:schemeClr val="tx1"/>
                </a:solidFill>
              </a:rPr>
              <a:t>nName</a:t>
            </a:r>
            <a:r>
              <a:rPr lang="en-IN" dirty="0">
                <a:solidFill>
                  <a:schemeClr val="tx1"/>
                </a:solidFill>
              </a:rPr>
              <a:t>: %s\n", person1.name);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("Age: %d\n", person1.age);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</a:t>
            </a:r>
            <a:r>
              <a:rPr lang="en-IN" dirty="0" err="1">
                <a:solidFill>
                  <a:schemeClr val="tx1"/>
                </a:solidFill>
              </a:rPr>
              <a:t>printf</a:t>
            </a:r>
            <a:r>
              <a:rPr lang="en-IN" dirty="0">
                <a:solidFill>
                  <a:schemeClr val="tx1"/>
                </a:solidFill>
              </a:rPr>
              <a:t>("Height: %.2f meters\n", person1.height);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2484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BE89E-E206-40A1-B008-3112EBB2F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Example Program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AA88C-314D-4340-ADE7-8F929FB0C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24037" cy="512064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3B7A0E-7DF3-4E46-9F10-FCBDA502C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4095" y="689317"/>
            <a:ext cx="6402779" cy="541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7871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21876</TotalTime>
  <Words>1037</Words>
  <Application>Microsoft Office PowerPoint</Application>
  <PresentationFormat>Widescreen</PresentationFormat>
  <Paragraphs>116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Corbel</vt:lpstr>
      <vt:lpstr>Source Sans Pro</vt:lpstr>
      <vt:lpstr>Times New Roman</vt:lpstr>
      <vt:lpstr>Wingdings 2</vt:lpstr>
      <vt:lpstr>Frame</vt:lpstr>
      <vt:lpstr>PowerPoint Presentation</vt:lpstr>
      <vt:lpstr>PowerPoint Presentation</vt:lpstr>
      <vt:lpstr>Structure </vt:lpstr>
      <vt:lpstr>Defining a Structure </vt:lpstr>
      <vt:lpstr>Example </vt:lpstr>
      <vt:lpstr>Accessing Structure Members </vt:lpstr>
      <vt:lpstr>Example of Structure </vt:lpstr>
      <vt:lpstr>Example of Structure </vt:lpstr>
      <vt:lpstr>Example Program</vt:lpstr>
      <vt:lpstr>Example Program</vt:lpstr>
      <vt:lpstr>Program output</vt:lpstr>
      <vt:lpstr>Structures as Function Arguments </vt:lpstr>
      <vt:lpstr>Program </vt:lpstr>
      <vt:lpstr>Program </vt:lpstr>
      <vt:lpstr>Advantages of structure </vt:lpstr>
      <vt:lpstr>Disadvantages of structure </vt:lpstr>
      <vt:lpstr>PowerPoint Presentation</vt:lpstr>
      <vt:lpstr>Union</vt:lpstr>
      <vt:lpstr>Defining a Union</vt:lpstr>
      <vt:lpstr>Defining a Union </vt:lpstr>
      <vt:lpstr>Defining a Union</vt:lpstr>
      <vt:lpstr>Example </vt:lpstr>
      <vt:lpstr>Accessing Union Members </vt:lpstr>
      <vt:lpstr>Example program </vt:lpstr>
      <vt:lpstr>Advantages of union </vt:lpstr>
      <vt:lpstr>Disadvantages of union </vt:lpstr>
      <vt:lpstr>Difference between structure and union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Ayush Gour</cp:lastModifiedBy>
  <cp:revision>1385</cp:revision>
  <dcterms:created xsi:type="dcterms:W3CDTF">2019-05-12T04:30:40Z</dcterms:created>
  <dcterms:modified xsi:type="dcterms:W3CDTF">2024-10-22T06:23:50Z</dcterms:modified>
</cp:coreProperties>
</file>