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399" r:id="rId2"/>
    <p:sldId id="451" r:id="rId3"/>
    <p:sldId id="452" r:id="rId4"/>
    <p:sldId id="453" r:id="rId5"/>
    <p:sldId id="455" r:id="rId6"/>
    <p:sldId id="454" r:id="rId7"/>
    <p:sldId id="473" r:id="rId8"/>
    <p:sldId id="456" r:id="rId9"/>
    <p:sldId id="457" r:id="rId10"/>
    <p:sldId id="458" r:id="rId11"/>
    <p:sldId id="459" r:id="rId12"/>
    <p:sldId id="460" r:id="rId13"/>
    <p:sldId id="474" r:id="rId14"/>
    <p:sldId id="461" r:id="rId15"/>
    <p:sldId id="462" r:id="rId16"/>
    <p:sldId id="463" r:id="rId17"/>
    <p:sldId id="464" r:id="rId18"/>
    <p:sldId id="475" r:id="rId19"/>
    <p:sldId id="465" r:id="rId20"/>
    <p:sldId id="466" r:id="rId21"/>
    <p:sldId id="467" r:id="rId22"/>
    <p:sldId id="468" r:id="rId23"/>
    <p:sldId id="469" r:id="rId24"/>
    <p:sldId id="470" r:id="rId25"/>
    <p:sldId id="471" r:id="rId26"/>
    <p:sldId id="47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CC"/>
    <a:srgbClr val="66FF33"/>
    <a:srgbClr val="9900CC"/>
    <a:srgbClr val="3BE020"/>
    <a:srgbClr val="FFFFFF"/>
    <a:srgbClr val="11BBAF"/>
    <a:srgbClr val="FFCA4F"/>
    <a:srgbClr val="854F89"/>
    <a:srgbClr val="FFE1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4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3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38C6E7-F93F-4FEB-B5F1-DDFA47FBDA73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6A96B1-C243-4188-9409-64427083F17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6A96B1-C243-4188-9409-64427083F17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455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Prof. Ankita Chavda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6396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04-12-2024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Prof. Ankita Chavda</a:t>
            </a:r>
          </a:p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258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04-12-2024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Prof. Ankita Chavda</a:t>
            </a:r>
          </a:p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23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87469" y="5600573"/>
            <a:ext cx="1397000" cy="365125"/>
          </a:xfrm>
        </p:spPr>
        <p:txBody>
          <a:bodyPr/>
          <a:lstStyle/>
          <a:p>
            <a:r>
              <a:rPr lang="en-IN" dirty="0"/>
              <a:t>Prof. Ankita Chavda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102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Prof. Ankita Chavda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279400" y="6173787"/>
            <a:ext cx="20277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err="1"/>
              <a:t>R.C.Gonzalez</a:t>
            </a:r>
            <a:r>
              <a:rPr lang="en-IN" dirty="0"/>
              <a:t> &amp; </a:t>
            </a:r>
            <a:r>
              <a:rPr lang="en-IN" dirty="0" err="1"/>
              <a:t>R.E.Woods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724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04-12-2024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Prof. Ankita Chavda</a:t>
            </a:r>
          </a:p>
          <a:p>
            <a:endParaRPr lang="en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009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04-12-2024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Prof. Ankita Chavda</a:t>
            </a:r>
          </a:p>
          <a:p>
            <a:endParaRPr lang="en-IN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948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04-12-2024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Prof. Ankita Chavda</a:t>
            </a:r>
          </a:p>
          <a:p>
            <a:endParaRPr lang="en-IN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162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04-12-2024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Prof. Ankita Chavda</a:t>
            </a:r>
          </a:p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51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04-12-2024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Prof. Ankita Chavda</a:t>
            </a:r>
          </a:p>
          <a:p>
            <a:endParaRPr lang="en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467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04-12-2024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r>
              <a:rPr lang="en-IN" dirty="0"/>
              <a:t>Prof. Ankita Chavda</a:t>
            </a:r>
          </a:p>
          <a:p>
            <a:endParaRPr lang="en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70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B6E4831-481F-4AF1-9D8E-170CD6E1C3F5}" type="datetimeFigureOut">
              <a:rPr lang="en-IN" smtClean="0"/>
              <a:pPr/>
              <a:t>04-12-2024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IN" dirty="0"/>
              <a:t>Prof. Ankita Chavda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9C11CE39-2868-44A2-A0C6-827D458F7A8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997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733" y="841791"/>
            <a:ext cx="2734471" cy="9133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45419" y="1755104"/>
            <a:ext cx="2743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200" b="1" i="0" u="none" strike="noStrike" kern="1200" cap="none" spc="0" normalizeH="0" baseline="0" noProof="0" dirty="0">
                <a:ln>
                  <a:noFill/>
                </a:ln>
                <a:solidFill>
                  <a:srgbClr val="0098A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Department of FOT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069848" y="850505"/>
            <a:ext cx="7315200" cy="4479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BAD2"/>
              </a:buClr>
              <a:buSzTx/>
              <a:buFont typeface="Wingdings 2" pitchFamily="18" charset="2"/>
              <a:buNone/>
              <a:tabLst/>
              <a:defRPr/>
            </a:pPr>
            <a:endParaRPr kumimoji="0" lang="en-IN" sz="7200" b="1" i="0" u="none" strike="noStrike" kern="1200" cap="none" spc="0" normalizeH="0" baseline="0" noProof="0" dirty="0">
              <a:ln>
                <a:noFill/>
              </a:ln>
              <a:solidFill>
                <a:srgbClr val="40BAD2">
                  <a:lumMod val="20000"/>
                  <a:lumOff val="8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86733" y="3005090"/>
            <a:ext cx="2743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200" b="1" i="0" u="none" strike="noStrike" kern="1200" cap="none" spc="0" normalizeH="0" baseline="0" noProof="0" dirty="0">
                <a:ln>
                  <a:noFill/>
                </a:ln>
                <a:solidFill>
                  <a:srgbClr val="0098A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Unit –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98A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8</a:t>
            </a:r>
          </a:p>
          <a:p>
            <a:pPr algn="ctr">
              <a:defRPr/>
            </a:pPr>
            <a:r>
              <a:rPr lang="en-IN" sz="2200" b="1" dirty="0">
                <a:solidFill>
                  <a:srgbClr val="0098A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Management</a:t>
            </a:r>
            <a:endParaRPr lang="en-US" sz="2200" b="1" dirty="0">
              <a:solidFill>
                <a:srgbClr val="0098A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rgbClr val="0098A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2620370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01CE0101 - Computer Programming </a:t>
            </a:r>
          </a:p>
        </p:txBody>
      </p:sp>
    </p:spTree>
    <p:extLst>
      <p:ext uri="{BB962C8B-B14F-4D97-AF65-F5344CB8AC3E}">
        <p14:creationId xmlns:p14="http://schemas.microsoft.com/office/powerpoint/2010/main" val="3577686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4CB7E-4E56-434E-8F3C-6084BDF5A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Close a file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A6CCE-5130-4102-A772-BA1B4A637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560732" cy="5120640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tx1"/>
                </a:solidFill>
              </a:rPr>
              <a:t>One should </a:t>
            </a:r>
            <a:r>
              <a:rPr lang="en-IN" sz="2800" b="1" dirty="0">
                <a:solidFill>
                  <a:schemeClr val="tx1"/>
                </a:solidFill>
              </a:rPr>
              <a:t>always close a file whenever the operations on file are over</a:t>
            </a:r>
            <a:r>
              <a:rPr lang="en-IN" sz="2800" dirty="0">
                <a:solidFill>
                  <a:schemeClr val="tx1"/>
                </a:solidFill>
              </a:rPr>
              <a:t>. </a:t>
            </a:r>
          </a:p>
          <a:p>
            <a:r>
              <a:rPr lang="en-IN" sz="2800" dirty="0">
                <a:solidFill>
                  <a:schemeClr val="tx1"/>
                </a:solidFill>
              </a:rPr>
              <a:t>It means the contents and links to the file are terminated. This prevents accidental damage to the file.</a:t>
            </a:r>
          </a:p>
          <a:p>
            <a:r>
              <a:rPr lang="en-IN" sz="2800" dirty="0">
                <a:solidFill>
                  <a:schemeClr val="tx1"/>
                </a:solidFill>
              </a:rPr>
              <a:t>‘C’ provides the </a:t>
            </a:r>
            <a:r>
              <a:rPr lang="en-IN" sz="2800" b="1" dirty="0" err="1">
                <a:solidFill>
                  <a:srgbClr val="FF0000"/>
                </a:solidFill>
              </a:rPr>
              <a:t>fclose</a:t>
            </a:r>
            <a:r>
              <a:rPr lang="en-IN" sz="2800" dirty="0">
                <a:solidFill>
                  <a:schemeClr val="tx1"/>
                </a:solidFill>
              </a:rPr>
              <a:t> function to perform file </a:t>
            </a:r>
            <a:r>
              <a:rPr lang="en-IN" sz="2800" b="1" dirty="0">
                <a:solidFill>
                  <a:schemeClr val="tx1"/>
                </a:solidFill>
              </a:rPr>
              <a:t>closing operation</a:t>
            </a:r>
            <a:r>
              <a:rPr lang="en-IN" sz="2800" dirty="0">
                <a:solidFill>
                  <a:schemeClr val="tx1"/>
                </a:solidFill>
              </a:rPr>
              <a:t>. </a:t>
            </a:r>
          </a:p>
          <a:p>
            <a:r>
              <a:rPr lang="en-IN" sz="2800" dirty="0">
                <a:solidFill>
                  <a:schemeClr val="tx1"/>
                </a:solidFill>
              </a:rPr>
              <a:t>The syntax of </a:t>
            </a:r>
            <a:r>
              <a:rPr lang="en-IN" sz="2800" b="1" dirty="0" err="1">
                <a:solidFill>
                  <a:srgbClr val="FF0000"/>
                </a:solidFill>
              </a:rPr>
              <a:t>fclose</a:t>
            </a:r>
            <a:r>
              <a:rPr lang="en-IN" sz="2800" dirty="0">
                <a:solidFill>
                  <a:schemeClr val="tx1"/>
                </a:solidFill>
              </a:rPr>
              <a:t> is as follows,</a:t>
            </a:r>
          </a:p>
          <a:p>
            <a:pPr marL="0" indent="0">
              <a:buNone/>
            </a:pPr>
            <a:r>
              <a:rPr lang="en-IN" sz="2800" b="1" dirty="0">
                <a:solidFill>
                  <a:schemeClr val="tx1"/>
                </a:solidFill>
              </a:rPr>
              <a:t>	 </a:t>
            </a:r>
            <a:r>
              <a:rPr lang="en-IN" sz="2800" b="1" dirty="0" err="1">
                <a:solidFill>
                  <a:srgbClr val="0000CC"/>
                </a:solidFill>
              </a:rPr>
              <a:t>fclose</a:t>
            </a:r>
            <a:r>
              <a:rPr lang="en-IN" sz="2800" b="1" dirty="0">
                <a:solidFill>
                  <a:srgbClr val="0000CC"/>
                </a:solidFill>
              </a:rPr>
              <a:t> (</a:t>
            </a:r>
            <a:r>
              <a:rPr lang="en-IN" sz="2800" b="1" dirty="0" err="1">
                <a:solidFill>
                  <a:srgbClr val="0000CC"/>
                </a:solidFill>
              </a:rPr>
              <a:t>file_pointer</a:t>
            </a:r>
            <a:r>
              <a:rPr lang="en-IN" sz="2800" b="1" dirty="0">
                <a:solidFill>
                  <a:srgbClr val="0000CC"/>
                </a:solidFill>
              </a:rPr>
              <a:t>);</a:t>
            </a:r>
          </a:p>
          <a:p>
            <a:endParaRPr lang="en-I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606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F3C2E-9CA7-40A2-8AF0-C4D2391B2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Example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46D65-6582-4E6A-A87D-B6E4F095D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560439"/>
            <a:ext cx="7855700" cy="6017342"/>
          </a:xfrm>
        </p:spPr>
        <p:txBody>
          <a:bodyPr>
            <a:normAutofit fontScale="25000" lnSpcReduction="20000"/>
          </a:bodyPr>
          <a:lstStyle/>
          <a:p>
            <a:pPr algn="just"/>
            <a:endParaRPr lang="en-IN" dirty="0"/>
          </a:p>
          <a:p>
            <a:pPr marL="502920" lvl="1" indent="0" algn="just">
              <a:buNone/>
            </a:pPr>
            <a:r>
              <a:rPr lang="en-IN" sz="11200" dirty="0">
                <a:solidFill>
                  <a:srgbClr val="0000CC"/>
                </a:solidFill>
              </a:rPr>
              <a:t>FILE *</a:t>
            </a:r>
            <a:r>
              <a:rPr lang="en-IN" sz="11200" dirty="0" err="1">
                <a:solidFill>
                  <a:srgbClr val="0000CC"/>
                </a:solidFill>
              </a:rPr>
              <a:t>fp</a:t>
            </a:r>
            <a:r>
              <a:rPr lang="en-IN" sz="11200" dirty="0">
                <a:solidFill>
                  <a:srgbClr val="0000CC"/>
                </a:solidFill>
              </a:rPr>
              <a:t>;</a:t>
            </a:r>
          </a:p>
          <a:p>
            <a:pPr marL="502920" lvl="1" indent="0" algn="just">
              <a:buNone/>
            </a:pPr>
            <a:r>
              <a:rPr lang="en-IN" sz="11200" dirty="0" err="1">
                <a:solidFill>
                  <a:srgbClr val="0000CC"/>
                </a:solidFill>
              </a:rPr>
              <a:t>fp</a:t>
            </a:r>
            <a:r>
              <a:rPr lang="en-IN" sz="11200" dirty="0">
                <a:solidFill>
                  <a:srgbClr val="0000CC"/>
                </a:solidFill>
              </a:rPr>
              <a:t>  = </a:t>
            </a:r>
            <a:r>
              <a:rPr lang="en-IN" sz="11200" dirty="0" err="1">
                <a:solidFill>
                  <a:srgbClr val="0000CC"/>
                </a:solidFill>
              </a:rPr>
              <a:t>fopen</a:t>
            </a:r>
            <a:r>
              <a:rPr lang="en-IN" sz="11200" dirty="0">
                <a:solidFill>
                  <a:srgbClr val="0000CC"/>
                </a:solidFill>
              </a:rPr>
              <a:t> ("data.txt", "r");</a:t>
            </a:r>
          </a:p>
          <a:p>
            <a:pPr marL="502920" lvl="1" indent="0" algn="just">
              <a:buNone/>
            </a:pPr>
            <a:r>
              <a:rPr lang="en-IN" sz="11200" dirty="0" err="1">
                <a:solidFill>
                  <a:srgbClr val="0000CC"/>
                </a:solidFill>
              </a:rPr>
              <a:t>fclose</a:t>
            </a:r>
            <a:r>
              <a:rPr lang="en-IN" sz="11200" dirty="0">
                <a:solidFill>
                  <a:srgbClr val="0000CC"/>
                </a:solidFill>
              </a:rPr>
              <a:t> (</a:t>
            </a:r>
            <a:r>
              <a:rPr lang="en-IN" sz="11200" dirty="0" err="1">
                <a:solidFill>
                  <a:srgbClr val="0000CC"/>
                </a:solidFill>
              </a:rPr>
              <a:t>fp</a:t>
            </a:r>
            <a:r>
              <a:rPr lang="en-IN" sz="11200" dirty="0">
                <a:solidFill>
                  <a:srgbClr val="0000CC"/>
                </a:solidFill>
              </a:rPr>
              <a:t>);</a:t>
            </a:r>
          </a:p>
          <a:p>
            <a:pPr marL="502920" lvl="1" indent="0" algn="just">
              <a:buNone/>
            </a:pPr>
            <a:endParaRPr lang="en-IN" sz="5600" dirty="0">
              <a:solidFill>
                <a:schemeClr val="tx1"/>
              </a:solidFill>
            </a:endParaRPr>
          </a:p>
          <a:p>
            <a:pPr marL="176213" lvl="1" indent="-176213" algn="just"/>
            <a:r>
              <a:rPr lang="en-IN" sz="11200" dirty="0">
                <a:solidFill>
                  <a:schemeClr val="tx1"/>
                </a:solidFill>
              </a:rPr>
              <a:t>The </a:t>
            </a:r>
            <a:r>
              <a:rPr lang="en-IN" sz="11200" dirty="0" err="1">
                <a:solidFill>
                  <a:srgbClr val="0000CC"/>
                </a:solidFill>
              </a:rPr>
              <a:t>fclose</a:t>
            </a:r>
            <a:r>
              <a:rPr lang="en-IN" sz="11200" dirty="0">
                <a:solidFill>
                  <a:srgbClr val="0000CC"/>
                </a:solidFill>
              </a:rPr>
              <a:t> function </a:t>
            </a:r>
            <a:r>
              <a:rPr lang="en-IN" sz="11200" dirty="0">
                <a:solidFill>
                  <a:schemeClr val="tx1"/>
                </a:solidFill>
              </a:rPr>
              <a:t>takes a file pointer as an argument. The is then closed with the help of </a:t>
            </a:r>
            <a:r>
              <a:rPr lang="en-IN" sz="11200" dirty="0" err="1">
                <a:solidFill>
                  <a:schemeClr val="tx1"/>
                </a:solidFill>
              </a:rPr>
              <a:t>fclose</a:t>
            </a:r>
            <a:r>
              <a:rPr lang="en-IN" sz="11200" dirty="0">
                <a:solidFill>
                  <a:schemeClr val="tx1"/>
                </a:solidFill>
              </a:rPr>
              <a:t> function</a:t>
            </a:r>
            <a:r>
              <a:rPr lang="en-IN" sz="11200" dirty="0">
                <a:solidFill>
                  <a:srgbClr val="9900CC"/>
                </a:solidFill>
              </a:rPr>
              <a:t> </a:t>
            </a:r>
            <a:r>
              <a:rPr lang="en-IN" sz="11200" dirty="0">
                <a:solidFill>
                  <a:srgbClr val="FF3300"/>
                </a:solidFill>
              </a:rPr>
              <a:t>file associated with the file pointer </a:t>
            </a:r>
          </a:p>
          <a:p>
            <a:pPr marL="176213" lvl="1" indent="-176213" algn="just"/>
            <a:r>
              <a:rPr lang="en-IN" sz="11200" dirty="0">
                <a:solidFill>
                  <a:schemeClr val="tx1"/>
                </a:solidFill>
              </a:rPr>
              <a:t> It returns 0 if close was successful and EOF (end of file) if there is an error has occurred while file closing.</a:t>
            </a:r>
          </a:p>
          <a:p>
            <a:pPr marL="176213" lvl="1" indent="-176213" algn="just"/>
            <a:r>
              <a:rPr lang="en-IN" sz="11200" dirty="0">
                <a:solidFill>
                  <a:schemeClr val="tx1"/>
                </a:solidFill>
              </a:rPr>
              <a:t>After closing the file, the same file pointer can also be used with other files.</a:t>
            </a:r>
          </a:p>
          <a:p>
            <a:pPr marL="176213" lvl="1" indent="-176213" algn="just"/>
            <a:r>
              <a:rPr lang="en-IN" sz="11200" dirty="0">
                <a:solidFill>
                  <a:schemeClr val="tx1"/>
                </a:solidFill>
              </a:rPr>
              <a:t>In ‘C’ programming, </a:t>
            </a:r>
            <a:r>
              <a:rPr lang="en-IN" sz="11200" dirty="0">
                <a:solidFill>
                  <a:srgbClr val="FF0000"/>
                </a:solidFill>
              </a:rPr>
              <a:t>files are automatically close </a:t>
            </a:r>
            <a:r>
              <a:rPr lang="en-IN" sz="11200" dirty="0">
                <a:solidFill>
                  <a:schemeClr val="tx1"/>
                </a:solidFill>
              </a:rPr>
              <a:t>when the </a:t>
            </a:r>
            <a:r>
              <a:rPr lang="en-IN" sz="11200" dirty="0">
                <a:solidFill>
                  <a:srgbClr val="FF0000"/>
                </a:solidFill>
              </a:rPr>
              <a:t>program is terminated</a:t>
            </a:r>
            <a:r>
              <a:rPr lang="en-IN" sz="11200" dirty="0">
                <a:solidFill>
                  <a:schemeClr val="tx1"/>
                </a:solidFill>
              </a:rPr>
              <a:t>. Closing a file </a:t>
            </a:r>
            <a:r>
              <a:rPr lang="en-IN" sz="11200" dirty="0">
                <a:solidFill>
                  <a:srgbClr val="FF0000"/>
                </a:solidFill>
              </a:rPr>
              <a:t>manually by writing </a:t>
            </a:r>
            <a:r>
              <a:rPr lang="en-IN" sz="11200" b="1" dirty="0" err="1">
                <a:solidFill>
                  <a:srgbClr val="FF0000"/>
                </a:solidFill>
              </a:rPr>
              <a:t>fclose</a:t>
            </a:r>
            <a:r>
              <a:rPr lang="en-IN" sz="11200" dirty="0">
                <a:solidFill>
                  <a:schemeClr val="tx1"/>
                </a:solidFill>
              </a:rPr>
              <a:t> function is a good programming practice.</a:t>
            </a:r>
          </a:p>
          <a:p>
            <a:pPr marL="502920" lvl="1" indent="0" algn="just">
              <a:buNone/>
            </a:pPr>
            <a:endParaRPr lang="en-IN" sz="11200" dirty="0">
              <a:solidFill>
                <a:schemeClr val="tx1"/>
              </a:solidFill>
            </a:endParaRPr>
          </a:p>
          <a:p>
            <a:pPr marL="502920" lvl="1" indent="0" algn="just">
              <a:buNone/>
            </a:pPr>
            <a:endParaRPr lang="en-IN" sz="24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314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F7270-0AD6-43FB-8618-579C3225B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Writing to a File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1A0B6-E01D-4EF6-8969-0E2CC80BF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3355" y="864108"/>
            <a:ext cx="8067367" cy="5389208"/>
          </a:xfrm>
        </p:spPr>
        <p:txBody>
          <a:bodyPr>
            <a:normAutofit lnSpcReduction="10000"/>
          </a:bodyPr>
          <a:lstStyle/>
          <a:p>
            <a:r>
              <a:rPr lang="en-IN" sz="2800" dirty="0">
                <a:solidFill>
                  <a:schemeClr val="tx1"/>
                </a:solidFill>
              </a:rPr>
              <a:t>In C, when you write to a file, newline characters ‘\n’ must be explicitly added.</a:t>
            </a:r>
          </a:p>
          <a:p>
            <a:r>
              <a:rPr lang="en-IN" sz="2800" dirty="0">
                <a:solidFill>
                  <a:schemeClr val="tx1"/>
                </a:solidFill>
              </a:rPr>
              <a:t>The </a:t>
            </a:r>
            <a:r>
              <a:rPr lang="en-IN" sz="2800" dirty="0" err="1">
                <a:solidFill>
                  <a:schemeClr val="tx1"/>
                </a:solidFill>
              </a:rPr>
              <a:t>stdio</a:t>
            </a:r>
            <a:r>
              <a:rPr lang="en-IN" sz="2800" dirty="0">
                <a:solidFill>
                  <a:schemeClr val="tx1"/>
                </a:solidFill>
              </a:rPr>
              <a:t> library offers the necessary functions to write to a file:</a:t>
            </a:r>
          </a:p>
          <a:p>
            <a:pPr marL="900113" indent="-369888">
              <a:buClr>
                <a:srgbClr val="0000CC"/>
              </a:buClr>
              <a:buFont typeface="Wingdings" panose="05000000000000000000" pitchFamily="2" charset="2"/>
              <a:buChar char="ü"/>
            </a:pPr>
            <a:r>
              <a:rPr lang="en-IN" sz="2800" b="1" dirty="0">
                <a:solidFill>
                  <a:srgbClr val="0000CC"/>
                </a:solidFill>
              </a:rPr>
              <a:t>fputc(</a:t>
            </a:r>
            <a:r>
              <a:rPr lang="en-IN" sz="2800" b="1" dirty="0">
                <a:solidFill>
                  <a:srgbClr val="FF3300"/>
                </a:solidFill>
              </a:rPr>
              <a:t>char, </a:t>
            </a:r>
            <a:r>
              <a:rPr lang="en-IN" sz="2800" b="1" dirty="0" err="1">
                <a:solidFill>
                  <a:srgbClr val="FF3300"/>
                </a:solidFill>
              </a:rPr>
              <a:t>file_pointer</a:t>
            </a:r>
            <a:r>
              <a:rPr lang="en-IN" sz="2800" b="1" dirty="0">
                <a:solidFill>
                  <a:srgbClr val="0000CC"/>
                </a:solidFill>
              </a:rPr>
              <a:t>): </a:t>
            </a:r>
            <a:r>
              <a:rPr lang="en-IN" sz="2800" dirty="0">
                <a:solidFill>
                  <a:schemeClr val="tx1"/>
                </a:solidFill>
              </a:rPr>
              <a:t>It writes a character to the file pointed to by </a:t>
            </a:r>
            <a:r>
              <a:rPr lang="en-IN" sz="2800" dirty="0" err="1">
                <a:solidFill>
                  <a:schemeClr val="tx1"/>
                </a:solidFill>
              </a:rPr>
              <a:t>file_pointer</a:t>
            </a:r>
            <a:r>
              <a:rPr lang="en-IN" sz="2800" dirty="0">
                <a:solidFill>
                  <a:schemeClr val="tx1"/>
                </a:solidFill>
              </a:rPr>
              <a:t>.</a:t>
            </a:r>
          </a:p>
          <a:p>
            <a:pPr marL="900113" indent="-369888">
              <a:buClr>
                <a:srgbClr val="0000CC"/>
              </a:buClr>
              <a:buFont typeface="Wingdings" panose="05000000000000000000" pitchFamily="2" charset="2"/>
              <a:buChar char="ü"/>
            </a:pPr>
            <a:r>
              <a:rPr lang="en-IN" sz="2800" b="1" dirty="0" err="1">
                <a:solidFill>
                  <a:srgbClr val="0000CC"/>
                </a:solidFill>
              </a:rPr>
              <a:t>fputs</a:t>
            </a:r>
            <a:r>
              <a:rPr lang="en-IN" sz="2800" b="1" dirty="0">
                <a:solidFill>
                  <a:srgbClr val="0000CC"/>
                </a:solidFill>
              </a:rPr>
              <a:t>(</a:t>
            </a:r>
            <a:r>
              <a:rPr lang="en-IN" sz="2800" b="1" dirty="0">
                <a:solidFill>
                  <a:srgbClr val="FF3300"/>
                </a:solidFill>
              </a:rPr>
              <a:t>str, </a:t>
            </a:r>
            <a:r>
              <a:rPr lang="en-IN" sz="2800" b="1" dirty="0" err="1">
                <a:solidFill>
                  <a:srgbClr val="FF3300"/>
                </a:solidFill>
              </a:rPr>
              <a:t>file_pointer</a:t>
            </a:r>
            <a:r>
              <a:rPr lang="en-IN" sz="2800" b="1" dirty="0">
                <a:solidFill>
                  <a:srgbClr val="0000CC"/>
                </a:solidFill>
              </a:rPr>
              <a:t>): </a:t>
            </a:r>
            <a:r>
              <a:rPr lang="en-IN" sz="2800" dirty="0">
                <a:solidFill>
                  <a:schemeClr val="tx1"/>
                </a:solidFill>
              </a:rPr>
              <a:t>It writes a string to the file pointed to by </a:t>
            </a:r>
            <a:r>
              <a:rPr lang="en-IN" sz="2800" dirty="0" err="1">
                <a:solidFill>
                  <a:schemeClr val="tx1"/>
                </a:solidFill>
              </a:rPr>
              <a:t>file_pointer</a:t>
            </a:r>
            <a:r>
              <a:rPr lang="en-IN" sz="2800" dirty="0">
                <a:solidFill>
                  <a:schemeClr val="tx1"/>
                </a:solidFill>
              </a:rPr>
              <a:t>.</a:t>
            </a:r>
          </a:p>
          <a:p>
            <a:pPr marL="900113" indent="-369888">
              <a:buClr>
                <a:srgbClr val="0000CC"/>
              </a:buClr>
              <a:buFont typeface="Wingdings" panose="05000000000000000000" pitchFamily="2" charset="2"/>
              <a:buChar char="ü"/>
            </a:pPr>
            <a:r>
              <a:rPr lang="en-IN" sz="2800" b="1" dirty="0" err="1">
                <a:solidFill>
                  <a:srgbClr val="0000CC"/>
                </a:solidFill>
              </a:rPr>
              <a:t>fprintf</a:t>
            </a:r>
            <a:r>
              <a:rPr lang="en-IN" sz="2800" b="1" dirty="0">
                <a:solidFill>
                  <a:srgbClr val="0000CC"/>
                </a:solidFill>
              </a:rPr>
              <a:t>(</a:t>
            </a:r>
            <a:r>
              <a:rPr lang="en-IN" sz="2800" b="1" dirty="0" err="1">
                <a:solidFill>
                  <a:srgbClr val="FF3300"/>
                </a:solidFill>
              </a:rPr>
              <a:t>file_pointer</a:t>
            </a:r>
            <a:r>
              <a:rPr lang="en-IN" sz="2800" b="1" dirty="0">
                <a:solidFill>
                  <a:srgbClr val="FF3300"/>
                </a:solidFill>
              </a:rPr>
              <a:t>, str, </a:t>
            </a:r>
            <a:r>
              <a:rPr lang="en-IN" sz="2800" b="1" dirty="0" err="1">
                <a:solidFill>
                  <a:srgbClr val="FF3300"/>
                </a:solidFill>
              </a:rPr>
              <a:t>variable_lists</a:t>
            </a:r>
            <a:r>
              <a:rPr lang="en-IN" sz="2800" b="1" dirty="0">
                <a:solidFill>
                  <a:srgbClr val="0000CC"/>
                </a:solidFill>
              </a:rPr>
              <a:t>): </a:t>
            </a:r>
            <a:r>
              <a:rPr lang="en-IN" sz="2800" dirty="0">
                <a:solidFill>
                  <a:schemeClr val="tx1"/>
                </a:solidFill>
              </a:rPr>
              <a:t>It prints a string to the file pointed to by </a:t>
            </a:r>
            <a:r>
              <a:rPr lang="en-IN" sz="2800" dirty="0" err="1">
                <a:solidFill>
                  <a:schemeClr val="tx1"/>
                </a:solidFill>
              </a:rPr>
              <a:t>file_pointer</a:t>
            </a:r>
            <a:r>
              <a:rPr lang="en-IN" sz="2800" dirty="0">
                <a:solidFill>
                  <a:schemeClr val="tx1"/>
                </a:solidFill>
              </a:rPr>
              <a:t>. The string can optionally include format specifiers and a list of variables </a:t>
            </a:r>
            <a:r>
              <a:rPr lang="en-IN" sz="2800" dirty="0" err="1">
                <a:solidFill>
                  <a:schemeClr val="tx1"/>
                </a:solidFill>
              </a:rPr>
              <a:t>variable_lists</a:t>
            </a:r>
            <a:r>
              <a:rPr lang="en-IN" sz="28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7554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EFE401-934B-2931-C45C-D29E0F16E4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93E52-24A9-C626-EA8E-451F8AF78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Writing to a File</a:t>
            </a:r>
            <a:br>
              <a:rPr lang="en-IN" dirty="0"/>
            </a:br>
            <a:endParaRPr lang="en-IN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306D88A-E221-BA18-2B04-098B26772D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42425" y="1462187"/>
            <a:ext cx="7811311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+mj-lt"/>
              </a:rPr>
              <a:t>fputc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+mj-lt"/>
              </a:rPr>
              <a:t>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Use when you need to write one character at a time to a file.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+mj-lt"/>
              </a:rPr>
              <a:t>fputs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+mj-lt"/>
              </a:rPr>
              <a:t>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Use when you need to write a whole string without any formatting or newline at the end.</a:t>
            </a:r>
            <a:r>
              <a:rPr lang="en-US" sz="2000" dirty="0"/>
              <a:t> 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When you want to write a string of characters to a file, but without adding any formatting (e.g., </a:t>
            </a:r>
            <a:r>
              <a:rPr lang="en-US" sz="2400" b="1" dirty="0">
                <a:solidFill>
                  <a:schemeClr val="tx1"/>
                </a:solidFill>
                <a:latin typeface="+mj-lt"/>
              </a:rPr>
              <a:t>no newlines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).</a:t>
            </a:r>
            <a:endParaRPr lang="en-US" altLang="en-US" sz="2400" dirty="0">
              <a:solidFill>
                <a:schemeClr val="tx1"/>
              </a:solidFill>
              <a:latin typeface="+mj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+mj-lt"/>
              </a:rPr>
              <a:t>fprintf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+mj-lt"/>
              </a:rPr>
              <a:t>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Use when you need to write formatted data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(like integers, floats, or strings)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to a file. </a:t>
            </a:r>
          </a:p>
        </p:txBody>
      </p:sp>
    </p:spTree>
    <p:extLst>
      <p:ext uri="{BB962C8B-B14F-4D97-AF65-F5344CB8AC3E}">
        <p14:creationId xmlns:p14="http://schemas.microsoft.com/office/powerpoint/2010/main" val="1963734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8EA4B-6CF0-4B59-AE18-34D87475C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>
            <a:normAutofit/>
          </a:bodyPr>
          <a:lstStyle/>
          <a:p>
            <a:pPr algn="ctr"/>
            <a:r>
              <a:rPr lang="en-IN" b="1" dirty="0"/>
              <a:t>fputc()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A4E7A-AC94-4A1E-9DAF-843D37C9F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595" y="486697"/>
            <a:ext cx="8096864" cy="5869857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#include &lt;</a:t>
            </a:r>
            <a:r>
              <a:rPr lang="en-IN" sz="2400" dirty="0" err="1">
                <a:solidFill>
                  <a:schemeClr val="tx1"/>
                </a:solidFill>
              </a:rPr>
              <a:t>stdio.h</a:t>
            </a:r>
            <a:r>
              <a:rPr lang="en-IN" sz="2400" dirty="0">
                <a:solidFill>
                  <a:schemeClr val="tx1"/>
                </a:solidFill>
              </a:rPr>
              <a:t>&gt;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int main()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FILE *</a:t>
            </a:r>
            <a:r>
              <a:rPr lang="en-IN" sz="2400" dirty="0" err="1">
                <a:solidFill>
                  <a:schemeClr val="tx1"/>
                </a:solidFill>
              </a:rPr>
              <a:t>fp</a:t>
            </a:r>
            <a:r>
              <a:rPr lang="en-IN" sz="2400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int </a:t>
            </a:r>
            <a:r>
              <a:rPr lang="en-IN" sz="2400" dirty="0" err="1">
                <a:solidFill>
                  <a:schemeClr val="tx1"/>
                </a:solidFill>
              </a:rPr>
              <a:t>i</a:t>
            </a:r>
            <a:r>
              <a:rPr lang="en-IN" sz="2400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char str[] = "File operations, writing the data here...\n";</a:t>
            </a:r>
          </a:p>
          <a:p>
            <a:pPr marL="0" indent="0">
              <a:buNone/>
            </a:pPr>
            <a:r>
              <a:rPr lang="en-IN" sz="2400" dirty="0" err="1">
                <a:solidFill>
                  <a:schemeClr val="tx1"/>
                </a:solidFill>
              </a:rPr>
              <a:t>fp</a:t>
            </a:r>
            <a:r>
              <a:rPr lang="en-IN" sz="2400" dirty="0">
                <a:solidFill>
                  <a:schemeClr val="tx1"/>
                </a:solidFill>
              </a:rPr>
              <a:t>  = </a:t>
            </a:r>
            <a:r>
              <a:rPr lang="en-IN" sz="2400" dirty="0" err="1">
                <a:solidFill>
                  <a:schemeClr val="tx1"/>
                </a:solidFill>
              </a:rPr>
              <a:t>fopen</a:t>
            </a:r>
            <a:r>
              <a:rPr lang="en-IN" sz="2400" dirty="0">
                <a:solidFill>
                  <a:schemeClr val="tx1"/>
                </a:solidFill>
              </a:rPr>
              <a:t> ("data.txt", "w");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        for (</a:t>
            </a:r>
            <a:r>
              <a:rPr lang="en-IN" sz="2400" dirty="0" err="1">
                <a:solidFill>
                  <a:schemeClr val="tx1"/>
                </a:solidFill>
              </a:rPr>
              <a:t>i</a:t>
            </a:r>
            <a:r>
              <a:rPr lang="en-IN" sz="2400" dirty="0">
                <a:solidFill>
                  <a:schemeClr val="tx1"/>
                </a:solidFill>
              </a:rPr>
              <a:t> = 0; str[</a:t>
            </a:r>
            <a:r>
              <a:rPr lang="en-IN" sz="2400" dirty="0" err="1">
                <a:solidFill>
                  <a:schemeClr val="tx1"/>
                </a:solidFill>
              </a:rPr>
              <a:t>i</a:t>
            </a:r>
            <a:r>
              <a:rPr lang="en-IN" sz="2400" dirty="0">
                <a:solidFill>
                  <a:schemeClr val="tx1"/>
                </a:solidFill>
              </a:rPr>
              <a:t>] != '\n'; </a:t>
            </a:r>
            <a:r>
              <a:rPr lang="en-IN" sz="2400" dirty="0" err="1">
                <a:solidFill>
                  <a:schemeClr val="tx1"/>
                </a:solidFill>
              </a:rPr>
              <a:t>i</a:t>
            </a:r>
            <a:r>
              <a:rPr lang="en-IN" sz="2400" dirty="0">
                <a:solidFill>
                  <a:schemeClr val="tx1"/>
                </a:solidFill>
              </a:rPr>
              <a:t>++)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        {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           </a:t>
            </a:r>
            <a:r>
              <a:rPr lang="en-IN" sz="2400" dirty="0">
                <a:solidFill>
                  <a:srgbClr val="FF3300"/>
                </a:solidFill>
              </a:rPr>
              <a:t>  fputc(str[</a:t>
            </a:r>
            <a:r>
              <a:rPr lang="en-IN" sz="2400" dirty="0" err="1">
                <a:solidFill>
                  <a:srgbClr val="FF3300"/>
                </a:solidFill>
              </a:rPr>
              <a:t>i</a:t>
            </a:r>
            <a:r>
              <a:rPr lang="en-IN" sz="2400" dirty="0">
                <a:solidFill>
                  <a:srgbClr val="FF3300"/>
                </a:solidFill>
              </a:rPr>
              <a:t>], </a:t>
            </a:r>
            <a:r>
              <a:rPr lang="en-IN" sz="2400" dirty="0" err="1">
                <a:solidFill>
                  <a:srgbClr val="FF3300"/>
                </a:solidFill>
              </a:rPr>
              <a:t>fp</a:t>
            </a:r>
            <a:r>
              <a:rPr lang="en-IN" sz="2400" dirty="0">
                <a:solidFill>
                  <a:srgbClr val="FF3300"/>
                </a:solidFill>
              </a:rPr>
              <a:t>);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        }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        </a:t>
            </a:r>
            <a:r>
              <a:rPr lang="en-IN" sz="2400" dirty="0" err="1">
                <a:solidFill>
                  <a:schemeClr val="tx1"/>
                </a:solidFill>
              </a:rPr>
              <a:t>fclose</a:t>
            </a:r>
            <a:r>
              <a:rPr lang="en-IN" sz="2400" dirty="0">
                <a:solidFill>
                  <a:schemeClr val="tx1"/>
                </a:solidFill>
              </a:rPr>
              <a:t>(</a:t>
            </a:r>
            <a:r>
              <a:rPr lang="en-IN" sz="2400" dirty="0" err="1">
                <a:solidFill>
                  <a:schemeClr val="tx1"/>
                </a:solidFill>
              </a:rPr>
              <a:t>fp</a:t>
            </a:r>
            <a:r>
              <a:rPr lang="en-IN" sz="2400" dirty="0">
                <a:solidFill>
                  <a:schemeClr val="tx1"/>
                </a:solidFill>
              </a:rPr>
              <a:t>);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        return 0;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}</a:t>
            </a:r>
          </a:p>
          <a:p>
            <a:r>
              <a:rPr lang="en-IN" sz="2400" dirty="0">
                <a:solidFill>
                  <a:schemeClr val="tx1"/>
                </a:solidFill>
              </a:rPr>
              <a:t>The above program </a:t>
            </a:r>
            <a:r>
              <a:rPr lang="en-IN" sz="2400" b="1" dirty="0">
                <a:solidFill>
                  <a:schemeClr val="tx1"/>
                </a:solidFill>
              </a:rPr>
              <a:t>writes a single character </a:t>
            </a:r>
            <a:r>
              <a:rPr lang="en-IN" sz="2400" dirty="0">
                <a:solidFill>
                  <a:schemeClr val="tx1"/>
                </a:solidFill>
              </a:rPr>
              <a:t>into the </a:t>
            </a:r>
            <a:r>
              <a:rPr lang="en-IN" sz="2400" dirty="0">
                <a:solidFill>
                  <a:srgbClr val="0000CC"/>
                </a:solidFill>
              </a:rPr>
              <a:t>data.txt </a:t>
            </a:r>
            <a:r>
              <a:rPr lang="en-IN" sz="2400" dirty="0">
                <a:solidFill>
                  <a:schemeClr val="tx1"/>
                </a:solidFill>
              </a:rPr>
              <a:t>file </a:t>
            </a:r>
            <a:r>
              <a:rPr lang="en-IN" sz="2400" b="1" dirty="0">
                <a:solidFill>
                  <a:schemeClr val="tx1"/>
                </a:solidFill>
              </a:rPr>
              <a:t>until it reaches the next line symbol “\n” </a:t>
            </a:r>
            <a:r>
              <a:rPr lang="en-IN" sz="2400" dirty="0">
                <a:solidFill>
                  <a:schemeClr val="tx1"/>
                </a:solidFill>
              </a:rPr>
              <a:t>which indicates that the sentence was successfully written. </a:t>
            </a:r>
          </a:p>
          <a:p>
            <a:r>
              <a:rPr lang="en-IN" sz="2400" dirty="0">
                <a:solidFill>
                  <a:schemeClr val="tx1"/>
                </a:solidFill>
              </a:rPr>
              <a:t>The process is to take each character of the array and write it into the file.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DF655E2-C29C-457F-8247-68E61450EE22}"/>
              </a:ext>
            </a:extLst>
          </p:cNvPr>
          <p:cNvCxnSpPr/>
          <p:nvPr/>
        </p:nvCxnSpPr>
        <p:spPr>
          <a:xfrm>
            <a:off x="7654413" y="678426"/>
            <a:ext cx="0" cy="548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261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B5B71-BE31-43B8-9567-B5A1945C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fputc() Function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876867-6E10-4309-A10B-D5330F7CC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0169" y="454630"/>
            <a:ext cx="3864077" cy="13663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8FC9DB-6539-4614-9434-25A0E2984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0169" y="2045659"/>
            <a:ext cx="3864076" cy="13663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A65E824-9FA7-4A7A-950D-6EC98E68F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3086" y="421656"/>
            <a:ext cx="7558139" cy="6067634"/>
          </a:xfrm>
        </p:spPr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sz="2400" dirty="0">
              <a:solidFill>
                <a:schemeClr val="tx1"/>
              </a:solidFill>
            </a:endParaRPr>
          </a:p>
          <a:p>
            <a:r>
              <a:rPr lang="en-IN" sz="2400" dirty="0">
                <a:solidFill>
                  <a:schemeClr val="tx1"/>
                </a:solidFill>
              </a:rPr>
              <a:t>In the above program, we have created and opened a file called </a:t>
            </a:r>
            <a:r>
              <a:rPr lang="en-IN" sz="2400" b="1" dirty="0">
                <a:solidFill>
                  <a:schemeClr val="tx1"/>
                </a:solidFill>
              </a:rPr>
              <a:t>fputc_test.txt </a:t>
            </a:r>
            <a:r>
              <a:rPr lang="en-IN" sz="2400" dirty="0">
                <a:solidFill>
                  <a:schemeClr val="tx1"/>
                </a:solidFill>
              </a:rPr>
              <a:t>in a </a:t>
            </a:r>
            <a:r>
              <a:rPr lang="en-IN" sz="2400" b="1" dirty="0">
                <a:solidFill>
                  <a:schemeClr val="tx1"/>
                </a:solidFill>
              </a:rPr>
              <a:t>write mode </a:t>
            </a:r>
            <a:r>
              <a:rPr lang="en-IN" sz="2400" dirty="0">
                <a:solidFill>
                  <a:schemeClr val="tx1"/>
                </a:solidFill>
              </a:rPr>
              <a:t>and declare our string which will be written into the file.</a:t>
            </a:r>
          </a:p>
          <a:p>
            <a:r>
              <a:rPr lang="en-IN" sz="2400" dirty="0">
                <a:solidFill>
                  <a:schemeClr val="tx1"/>
                </a:solidFill>
              </a:rPr>
              <a:t>We do a character by character write operation </a:t>
            </a:r>
            <a:r>
              <a:rPr lang="en-IN" sz="2400" b="1" dirty="0">
                <a:solidFill>
                  <a:schemeClr val="tx1"/>
                </a:solidFill>
              </a:rPr>
              <a:t>using for loop and put each character in our file until the “\n” character </a:t>
            </a:r>
            <a:r>
              <a:rPr lang="en-IN" sz="2400" dirty="0">
                <a:solidFill>
                  <a:schemeClr val="tx1"/>
                </a:solidFill>
              </a:rPr>
              <a:t>is encountered then the file is closed using the </a:t>
            </a:r>
            <a:r>
              <a:rPr lang="en-IN" sz="2400" dirty="0" err="1">
                <a:solidFill>
                  <a:schemeClr val="tx1"/>
                </a:solidFill>
              </a:rPr>
              <a:t>fclose</a:t>
            </a:r>
            <a:r>
              <a:rPr lang="en-IN" sz="2400" dirty="0">
                <a:solidFill>
                  <a:schemeClr val="tx1"/>
                </a:solidFill>
              </a:rPr>
              <a:t> function.</a:t>
            </a:r>
          </a:p>
        </p:txBody>
      </p:sp>
    </p:spTree>
    <p:extLst>
      <p:ext uri="{BB962C8B-B14F-4D97-AF65-F5344CB8AC3E}">
        <p14:creationId xmlns:p14="http://schemas.microsoft.com/office/powerpoint/2010/main" val="3558351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F2426-7DC5-475D-8DFF-8A44C924C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err="1"/>
              <a:t>fputs</a:t>
            </a:r>
            <a:r>
              <a:rPr lang="en-IN" b="1" dirty="0"/>
              <a:t> 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7BC55-4957-41B7-A111-2B6FA4DD1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1123" y="864107"/>
            <a:ext cx="8377083" cy="5123737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IN" sz="2400" b="1" dirty="0">
                <a:solidFill>
                  <a:schemeClr val="tx1"/>
                </a:solidFill>
              </a:rPr>
              <a:t>#include &lt;</a:t>
            </a:r>
            <a:r>
              <a:rPr lang="en-IN" sz="2400" b="1" dirty="0" err="1">
                <a:solidFill>
                  <a:schemeClr val="tx1"/>
                </a:solidFill>
              </a:rPr>
              <a:t>stdio.h</a:t>
            </a:r>
            <a:r>
              <a:rPr lang="en-IN" sz="2400" b="1" dirty="0">
                <a:solidFill>
                  <a:schemeClr val="tx1"/>
                </a:solidFill>
              </a:rPr>
              <a:t>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tx1"/>
                </a:solidFill>
              </a:rPr>
              <a:t>int main() 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tx1"/>
                </a:solidFill>
              </a:rPr>
              <a:t>{</a:t>
            </a:r>
          </a:p>
          <a:p>
            <a:pPr marL="530225" indent="-530225">
              <a:buNone/>
            </a:pPr>
            <a:r>
              <a:rPr lang="en-IN" sz="2400" b="1" dirty="0">
                <a:solidFill>
                  <a:schemeClr val="tx1"/>
                </a:solidFill>
              </a:rPr>
              <a:t>  FILE * </a:t>
            </a:r>
            <a:r>
              <a:rPr lang="en-IN" sz="2400" b="1" dirty="0" err="1">
                <a:solidFill>
                  <a:schemeClr val="tx1"/>
                </a:solidFill>
              </a:rPr>
              <a:t>fp</a:t>
            </a:r>
            <a:r>
              <a:rPr lang="en-IN" sz="2400" b="1" dirty="0">
                <a:solidFill>
                  <a:schemeClr val="tx1"/>
                </a:solidFill>
              </a:rPr>
              <a:t>;</a:t>
            </a:r>
          </a:p>
          <a:p>
            <a:pPr marL="530225" indent="-530225">
              <a:buNone/>
            </a:pPr>
            <a:r>
              <a:rPr lang="en-IN" sz="2400" b="1" dirty="0">
                <a:solidFill>
                  <a:schemeClr val="tx1"/>
                </a:solidFill>
              </a:rPr>
              <a:t>  </a:t>
            </a:r>
            <a:r>
              <a:rPr lang="en-IN" sz="2400" b="1" dirty="0" err="1">
                <a:solidFill>
                  <a:schemeClr val="tx1"/>
                </a:solidFill>
              </a:rPr>
              <a:t>fp</a:t>
            </a:r>
            <a:r>
              <a:rPr lang="en-IN" sz="2400" b="1" dirty="0">
                <a:solidFill>
                  <a:schemeClr val="tx1"/>
                </a:solidFill>
              </a:rPr>
              <a:t> = </a:t>
            </a:r>
            <a:r>
              <a:rPr lang="en-IN" sz="2400" b="1" dirty="0" err="1">
                <a:solidFill>
                  <a:schemeClr val="tx1"/>
                </a:solidFill>
              </a:rPr>
              <a:t>fopen</a:t>
            </a:r>
            <a:r>
              <a:rPr lang="en-IN" sz="2400" b="1" dirty="0">
                <a:solidFill>
                  <a:schemeClr val="tx1"/>
                </a:solidFill>
              </a:rPr>
              <a:t>(“fputs.txt", "w+");</a:t>
            </a:r>
          </a:p>
          <a:p>
            <a:pPr marL="88900" indent="0">
              <a:buNone/>
            </a:pPr>
            <a:r>
              <a:rPr lang="en-IN" sz="2400" b="1" dirty="0">
                <a:solidFill>
                  <a:schemeClr val="tx1"/>
                </a:solidFill>
              </a:rPr>
              <a:t> </a:t>
            </a:r>
            <a:r>
              <a:rPr lang="en-IN" sz="2400" b="1" dirty="0" err="1">
                <a:solidFill>
                  <a:srgbClr val="FFC000"/>
                </a:solidFill>
              </a:rPr>
              <a:t>fputs</a:t>
            </a:r>
            <a:r>
              <a:rPr lang="en-IN" sz="2400" b="1" dirty="0">
                <a:solidFill>
                  <a:schemeClr val="tx1"/>
                </a:solidFill>
              </a:rPr>
              <a:t>(“1.This is </a:t>
            </a:r>
            <a:r>
              <a:rPr lang="en-IN" sz="2400" b="1" dirty="0" err="1">
                <a:solidFill>
                  <a:schemeClr val="tx1"/>
                </a:solidFill>
              </a:rPr>
              <a:t>fputs</a:t>
            </a:r>
            <a:r>
              <a:rPr lang="en-IN" sz="2400" b="1" dirty="0">
                <a:solidFill>
                  <a:schemeClr val="tx1"/>
                </a:solidFill>
              </a:rPr>
              <a:t> function,", </a:t>
            </a:r>
            <a:r>
              <a:rPr lang="en-IN" sz="2400" b="1" dirty="0" err="1">
                <a:solidFill>
                  <a:schemeClr val="tx1"/>
                </a:solidFill>
              </a:rPr>
              <a:t>fp</a:t>
            </a:r>
            <a:r>
              <a:rPr lang="en-IN" sz="2400" b="1" dirty="0">
                <a:solidFill>
                  <a:schemeClr val="tx1"/>
                </a:solidFill>
              </a:rPr>
              <a:t>);</a:t>
            </a:r>
          </a:p>
          <a:p>
            <a:pPr marL="530225" indent="-530225">
              <a:buNone/>
            </a:pPr>
            <a:r>
              <a:rPr lang="en-IN" sz="2400" b="1" dirty="0">
                <a:solidFill>
                  <a:schemeClr val="tx1"/>
                </a:solidFill>
              </a:rPr>
              <a:t>   </a:t>
            </a:r>
            <a:r>
              <a:rPr lang="en-IN" sz="2400" b="1" dirty="0" err="1">
                <a:solidFill>
                  <a:schemeClr val="tx1"/>
                </a:solidFill>
              </a:rPr>
              <a:t>fputs</a:t>
            </a:r>
            <a:r>
              <a:rPr lang="en-IN" sz="2400" b="1" dirty="0">
                <a:solidFill>
                  <a:schemeClr val="tx1"/>
                </a:solidFill>
              </a:rPr>
              <a:t>("We don't need to use for loop\n", </a:t>
            </a:r>
            <a:r>
              <a:rPr lang="en-IN" sz="2400" b="1" dirty="0" err="1">
                <a:solidFill>
                  <a:schemeClr val="tx1"/>
                </a:solidFill>
              </a:rPr>
              <a:t>fp</a:t>
            </a:r>
            <a:r>
              <a:rPr lang="en-IN" sz="2400" b="1" dirty="0">
                <a:solidFill>
                  <a:schemeClr val="tx1"/>
                </a:solidFill>
              </a:rPr>
              <a:t>);</a:t>
            </a:r>
          </a:p>
          <a:p>
            <a:pPr marL="530225" indent="-530225">
              <a:buNone/>
            </a:pPr>
            <a:r>
              <a:rPr lang="en-IN" sz="2400" b="1" dirty="0">
                <a:solidFill>
                  <a:schemeClr val="tx1"/>
                </a:solidFill>
              </a:rPr>
              <a:t>  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tx1"/>
                </a:solidFill>
              </a:rPr>
              <a:t>        </a:t>
            </a:r>
            <a:r>
              <a:rPr lang="en-IN" sz="2400" b="1" dirty="0" err="1">
                <a:solidFill>
                  <a:schemeClr val="tx1"/>
                </a:solidFill>
              </a:rPr>
              <a:t>fclose</a:t>
            </a:r>
            <a:r>
              <a:rPr lang="en-IN" sz="2400" b="1" dirty="0">
                <a:solidFill>
                  <a:schemeClr val="tx1"/>
                </a:solidFill>
              </a:rPr>
              <a:t>(</a:t>
            </a:r>
            <a:r>
              <a:rPr lang="en-IN" sz="2400" b="1" dirty="0" err="1">
                <a:solidFill>
                  <a:schemeClr val="tx1"/>
                </a:solidFill>
              </a:rPr>
              <a:t>fp</a:t>
            </a:r>
            <a:r>
              <a:rPr lang="en-IN" sz="2400" b="1" dirty="0">
                <a:solidFill>
                  <a:schemeClr val="tx1"/>
                </a:solidFill>
              </a:rPr>
              <a:t>);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tx1"/>
                </a:solidFill>
              </a:rPr>
              <a:t>        return (0);</a:t>
            </a:r>
          </a:p>
          <a:p>
            <a:pPr marL="0" indent="0">
              <a:buNone/>
              <a:tabLst>
                <a:tab pos="354013" algn="l"/>
              </a:tabLst>
            </a:pPr>
            <a:r>
              <a:rPr lang="en-IN" sz="2400" b="1" dirty="0">
                <a:solidFill>
                  <a:schemeClr val="tx1"/>
                </a:solidFill>
              </a:rPr>
              <a:t>    }</a:t>
            </a:r>
          </a:p>
          <a:p>
            <a:pPr marL="633413" indent="-279400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tx1"/>
                </a:solidFill>
              </a:rPr>
              <a:t>In the above program, we have created and opened a file called </a:t>
            </a:r>
            <a:r>
              <a:rPr lang="en-IN" b="1" dirty="0">
                <a:solidFill>
                  <a:srgbClr val="FFC000"/>
                </a:solidFill>
              </a:rPr>
              <a:t>fputs.txt </a:t>
            </a:r>
            <a:r>
              <a:rPr lang="en-IN" b="1" dirty="0">
                <a:solidFill>
                  <a:schemeClr val="tx1"/>
                </a:solidFill>
              </a:rPr>
              <a:t>in a write mode.</a:t>
            </a:r>
          </a:p>
          <a:p>
            <a:pPr marL="633413" indent="-279400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tx1"/>
                </a:solidFill>
              </a:rPr>
              <a:t>After we do a write operation using </a:t>
            </a:r>
            <a:r>
              <a:rPr lang="en-IN" dirty="0" err="1">
                <a:solidFill>
                  <a:schemeClr val="tx1"/>
                </a:solidFill>
              </a:rPr>
              <a:t>fputs</a:t>
            </a:r>
            <a:r>
              <a:rPr lang="en-IN" dirty="0">
                <a:solidFill>
                  <a:schemeClr val="tx1"/>
                </a:solidFill>
              </a:rPr>
              <a:t>() function by </a:t>
            </a:r>
            <a:r>
              <a:rPr lang="en-IN" b="1" dirty="0">
                <a:solidFill>
                  <a:schemeClr val="tx1"/>
                </a:solidFill>
              </a:rPr>
              <a:t>writing two different strings</a:t>
            </a:r>
          </a:p>
          <a:p>
            <a:pPr marL="633413" indent="-279400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tx1"/>
                </a:solidFill>
              </a:rPr>
              <a:t>Then the file is closed using the </a:t>
            </a:r>
            <a:r>
              <a:rPr lang="en-IN" b="1" dirty="0" err="1">
                <a:solidFill>
                  <a:schemeClr val="tx1"/>
                </a:solidFill>
              </a:rPr>
              <a:t>fclose</a:t>
            </a:r>
            <a:r>
              <a:rPr lang="en-IN" b="1" dirty="0">
                <a:solidFill>
                  <a:schemeClr val="tx1"/>
                </a:solidFill>
              </a:rPr>
              <a:t> function.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D42D015-5941-4075-A7D5-E7DC1801F1F4}"/>
              </a:ext>
            </a:extLst>
          </p:cNvPr>
          <p:cNvCxnSpPr>
            <a:cxnSpLocks/>
          </p:cNvCxnSpPr>
          <p:nvPr/>
        </p:nvCxnSpPr>
        <p:spPr>
          <a:xfrm>
            <a:off x="7811864" y="716623"/>
            <a:ext cx="0" cy="5271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581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095FC-768A-4320-928E-53FD49EE3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err="1"/>
              <a:t>fprintf</a:t>
            </a:r>
            <a:r>
              <a:rPr lang="en-IN" b="1" dirty="0"/>
              <a:t>()</a:t>
            </a:r>
            <a:br>
              <a:rPr lang="en-IN" b="1" dirty="0"/>
            </a:br>
            <a:r>
              <a:rPr lang="en-IN" b="1" dirty="0"/>
              <a:t>Function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9953D-2443-4A42-A350-F0F4F1FCE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2852" y="693174"/>
            <a:ext cx="8008374" cy="5515897"/>
          </a:xfrm>
        </p:spPr>
        <p:txBody>
          <a:bodyPr numCol="2"/>
          <a:lstStyle/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#include &lt;</a:t>
            </a:r>
            <a:r>
              <a:rPr lang="en-IN" b="1" dirty="0" err="1">
                <a:solidFill>
                  <a:schemeClr val="tx1"/>
                </a:solidFill>
              </a:rPr>
              <a:t>stdio.h</a:t>
            </a:r>
            <a:r>
              <a:rPr lang="en-IN" b="1" dirty="0">
                <a:solidFill>
                  <a:schemeClr val="tx1"/>
                </a:solidFill>
              </a:rPr>
              <a:t>&gt;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int main() 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FILE *</a:t>
            </a:r>
            <a:r>
              <a:rPr lang="en-IN" b="1" dirty="0" err="1">
                <a:solidFill>
                  <a:schemeClr val="tx1"/>
                </a:solidFill>
              </a:rPr>
              <a:t>fptr</a:t>
            </a:r>
            <a:r>
              <a:rPr lang="en-IN" b="1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IN" b="1" dirty="0" err="1">
                <a:solidFill>
                  <a:schemeClr val="tx1"/>
                </a:solidFill>
              </a:rPr>
              <a:t>fptr</a:t>
            </a:r>
            <a:r>
              <a:rPr lang="en-IN" b="1" dirty="0">
                <a:solidFill>
                  <a:schemeClr val="tx1"/>
                </a:solidFill>
              </a:rPr>
              <a:t> = </a:t>
            </a:r>
            <a:r>
              <a:rPr lang="en-IN" b="1" dirty="0" err="1">
                <a:solidFill>
                  <a:schemeClr val="tx1"/>
                </a:solidFill>
              </a:rPr>
              <a:t>fopen</a:t>
            </a:r>
            <a:r>
              <a:rPr lang="en-IN" b="1" dirty="0">
                <a:solidFill>
                  <a:schemeClr val="tx1"/>
                </a:solidFill>
              </a:rPr>
              <a:t>("fprintf_test.txt", "w"); 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        </a:t>
            </a:r>
            <a:r>
              <a:rPr lang="en-IN" b="1" dirty="0">
                <a:solidFill>
                  <a:srgbClr val="FFC000"/>
                </a:solidFill>
              </a:rPr>
              <a:t>/* write to file */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        </a:t>
            </a:r>
            <a:r>
              <a:rPr lang="en-IN" b="1" dirty="0" err="1">
                <a:solidFill>
                  <a:schemeClr val="tx1"/>
                </a:solidFill>
              </a:rPr>
              <a:t>fprintf</a:t>
            </a:r>
            <a:r>
              <a:rPr lang="en-IN" b="1" dirty="0">
                <a:solidFill>
                  <a:schemeClr val="tx1"/>
                </a:solidFill>
              </a:rPr>
              <a:t>(</a:t>
            </a:r>
            <a:r>
              <a:rPr lang="en-IN" b="1" dirty="0" err="1">
                <a:solidFill>
                  <a:schemeClr val="tx1"/>
                </a:solidFill>
              </a:rPr>
              <a:t>fptr</a:t>
            </a:r>
            <a:r>
              <a:rPr lang="en-IN" b="1" dirty="0">
                <a:solidFill>
                  <a:schemeClr val="tx1"/>
                </a:solidFill>
              </a:rPr>
              <a:t>, "Learning C Programming \n");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        </a:t>
            </a:r>
            <a:r>
              <a:rPr lang="en-IN" b="1" dirty="0" err="1">
                <a:solidFill>
                  <a:schemeClr val="tx1"/>
                </a:solidFill>
              </a:rPr>
              <a:t>fclose</a:t>
            </a:r>
            <a:r>
              <a:rPr lang="en-IN" b="1" dirty="0">
                <a:solidFill>
                  <a:schemeClr val="tx1"/>
                </a:solidFill>
              </a:rPr>
              <a:t>(</a:t>
            </a:r>
            <a:r>
              <a:rPr lang="en-IN" b="1" dirty="0" err="1">
                <a:solidFill>
                  <a:schemeClr val="tx1"/>
                </a:solidFill>
              </a:rPr>
              <a:t>fptr</a:t>
            </a:r>
            <a:r>
              <a:rPr lang="en-IN" b="1" dirty="0">
                <a:solidFill>
                  <a:schemeClr val="tx1"/>
                </a:solidFill>
              </a:rPr>
              <a:t>);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        return 0;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    }</a:t>
            </a:r>
          </a:p>
          <a:p>
            <a:pPr marL="0" indent="0">
              <a:buNone/>
            </a:pPr>
            <a:endParaRPr lang="en-I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b="1" dirty="0">
              <a:solidFill>
                <a:schemeClr val="tx1"/>
              </a:solidFill>
            </a:endParaRPr>
          </a:p>
          <a:p>
            <a:pPr marL="608013" indent="-342900">
              <a:buFont typeface="Wingdings" panose="05000000000000000000" pitchFamily="2" charset="2"/>
              <a:buChar char="ü"/>
            </a:pPr>
            <a:r>
              <a:rPr lang="en-IN" sz="2400" dirty="0">
                <a:solidFill>
                  <a:schemeClr val="tx1"/>
                </a:solidFill>
              </a:rPr>
              <a:t>In the above program we have created and opened a file called </a:t>
            </a:r>
            <a:r>
              <a:rPr lang="en-IN" sz="2400" b="1" dirty="0">
                <a:solidFill>
                  <a:srgbClr val="FFC000"/>
                </a:solidFill>
              </a:rPr>
              <a:t>fprintf_test.txt</a:t>
            </a:r>
            <a:r>
              <a:rPr lang="en-IN" sz="2400" b="1" dirty="0">
                <a:solidFill>
                  <a:schemeClr val="tx1"/>
                </a:solidFill>
              </a:rPr>
              <a:t> in a write mode.</a:t>
            </a:r>
          </a:p>
          <a:p>
            <a:pPr marL="608013" indent="-342900">
              <a:buFont typeface="Wingdings" panose="05000000000000000000" pitchFamily="2" charset="2"/>
              <a:buChar char="ü"/>
            </a:pPr>
            <a:r>
              <a:rPr lang="en-IN" sz="2400" dirty="0">
                <a:solidFill>
                  <a:schemeClr val="tx1"/>
                </a:solidFill>
              </a:rPr>
              <a:t>After a write operation is performed using </a:t>
            </a:r>
            <a:r>
              <a:rPr lang="en-IN" sz="2400" dirty="0" err="1">
                <a:solidFill>
                  <a:schemeClr val="tx1"/>
                </a:solidFill>
              </a:rPr>
              <a:t>fprintf</a:t>
            </a:r>
            <a:r>
              <a:rPr lang="en-IN" sz="2400" dirty="0">
                <a:solidFill>
                  <a:schemeClr val="tx1"/>
                </a:solidFill>
              </a:rPr>
              <a:t>() function by writing a string, then the file is closed using the </a:t>
            </a:r>
            <a:r>
              <a:rPr lang="en-IN" sz="2400" dirty="0" err="1">
                <a:solidFill>
                  <a:schemeClr val="tx1"/>
                </a:solidFill>
              </a:rPr>
              <a:t>fclose</a:t>
            </a:r>
            <a:r>
              <a:rPr lang="en-IN" sz="2400" dirty="0">
                <a:solidFill>
                  <a:schemeClr val="tx1"/>
                </a:solidFill>
              </a:rPr>
              <a:t> function</a:t>
            </a:r>
            <a:r>
              <a:rPr lang="en-IN" sz="2400" b="1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BF79427-0672-45C3-A1EE-F44AAFC56D59}"/>
              </a:ext>
            </a:extLst>
          </p:cNvPr>
          <p:cNvCxnSpPr>
            <a:cxnSpLocks/>
            <a:endCxn id="3" idx="2"/>
          </p:cNvCxnSpPr>
          <p:nvPr/>
        </p:nvCxnSpPr>
        <p:spPr>
          <a:xfrm flipH="1">
            <a:off x="7647039" y="884903"/>
            <a:ext cx="44246" cy="5324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610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D2431-4089-B753-F8A4-474C8E32D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Question </a:t>
            </a:r>
            <a:endParaRPr lang="en-IN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3509486-424A-0178-698F-A22A074532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706238" y="2206238"/>
            <a:ext cx="7869677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Write C progr</a:t>
            </a:r>
            <a:r>
              <a:rPr lang="en-US" altLang="en-US" sz="2600" dirty="0">
                <a:solidFill>
                  <a:schemeClr val="tx1"/>
                </a:solidFill>
                <a:latin typeface="+mj-lt"/>
              </a:rPr>
              <a:t>am to </a:t>
            </a:r>
            <a:r>
              <a:rPr kumimoji="0" lang="en-US" altLang="en-US" sz="2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creates a new file named </a:t>
            </a:r>
            <a:r>
              <a:rPr lang="en-US" altLang="en-US" sz="2600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0" lang="en-US" altLang="en-US" sz="2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myfile.txt in writing mode, writes your name into this file, and then closes the file. </a:t>
            </a:r>
          </a:p>
        </p:txBody>
      </p:sp>
    </p:spTree>
    <p:extLst>
      <p:ext uri="{BB962C8B-B14F-4D97-AF65-F5344CB8AC3E}">
        <p14:creationId xmlns:p14="http://schemas.microsoft.com/office/powerpoint/2010/main" val="1046045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C0CB9-83F1-43AC-9D96-3682A00EF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Reading data from a File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67105-3142-410A-A9EA-9BF37B381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7884" y="353961"/>
            <a:ext cx="8591197" cy="6164826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tx1"/>
                </a:solidFill>
              </a:rPr>
              <a:t>There are three different functions dedicated to reading data from a file</a:t>
            </a:r>
          </a:p>
          <a:p>
            <a:pPr marL="633413" indent="-368300">
              <a:buClr>
                <a:srgbClr val="0000CC"/>
              </a:buClr>
              <a:buFont typeface="Wingdings" panose="05000000000000000000" pitchFamily="2" charset="2"/>
              <a:buChar char="ü"/>
            </a:pPr>
            <a:r>
              <a:rPr lang="en-IN" sz="2400" dirty="0" err="1">
                <a:solidFill>
                  <a:srgbClr val="0000CC"/>
                </a:solidFill>
              </a:rPr>
              <a:t>fgetc</a:t>
            </a:r>
            <a:r>
              <a:rPr lang="en-IN" sz="2400" dirty="0">
                <a:solidFill>
                  <a:srgbClr val="0000CC"/>
                </a:solidFill>
              </a:rPr>
              <a:t>(</a:t>
            </a:r>
            <a:r>
              <a:rPr lang="en-IN" sz="2400" dirty="0" err="1">
                <a:solidFill>
                  <a:srgbClr val="0000CC"/>
                </a:solidFill>
              </a:rPr>
              <a:t>file_pointer</a:t>
            </a:r>
            <a:r>
              <a:rPr lang="en-IN" sz="2400" dirty="0">
                <a:solidFill>
                  <a:srgbClr val="0000CC"/>
                </a:solidFill>
              </a:rPr>
              <a:t>):</a:t>
            </a:r>
            <a:r>
              <a:rPr lang="en-IN" sz="2400" dirty="0">
                <a:solidFill>
                  <a:schemeClr val="tx1"/>
                </a:solidFill>
              </a:rPr>
              <a:t> It </a:t>
            </a:r>
            <a:r>
              <a:rPr lang="en-IN" sz="2400" b="1" dirty="0">
                <a:solidFill>
                  <a:schemeClr val="tx1"/>
                </a:solidFill>
              </a:rPr>
              <a:t>returns the next character from the file pointed to by the file pointer.</a:t>
            </a:r>
            <a:r>
              <a:rPr lang="en-IN" sz="2400" dirty="0">
                <a:solidFill>
                  <a:schemeClr val="tx1"/>
                </a:solidFill>
              </a:rPr>
              <a:t> When the end of the file has been reached, </a:t>
            </a:r>
            <a:r>
              <a:rPr lang="en-IN" sz="2400" b="1" dirty="0">
                <a:solidFill>
                  <a:schemeClr val="tx1"/>
                </a:solidFill>
              </a:rPr>
              <a:t>the EOF is sent back.</a:t>
            </a:r>
          </a:p>
          <a:p>
            <a:pPr marL="633413" indent="-368300">
              <a:buClr>
                <a:srgbClr val="0000CC"/>
              </a:buClr>
              <a:buFont typeface="Wingdings" panose="05000000000000000000" pitchFamily="2" charset="2"/>
              <a:buChar char="ü"/>
            </a:pPr>
            <a:r>
              <a:rPr lang="en-IN" sz="2400" dirty="0">
                <a:solidFill>
                  <a:srgbClr val="0000CC"/>
                </a:solidFill>
              </a:rPr>
              <a:t>fgets(buffer, n, </a:t>
            </a:r>
            <a:r>
              <a:rPr lang="en-IN" sz="2400" dirty="0" err="1">
                <a:solidFill>
                  <a:srgbClr val="0000CC"/>
                </a:solidFill>
              </a:rPr>
              <a:t>file_pointer</a:t>
            </a:r>
            <a:r>
              <a:rPr lang="en-IN" sz="2400" dirty="0">
                <a:solidFill>
                  <a:srgbClr val="0000CC"/>
                </a:solidFill>
              </a:rPr>
              <a:t>): </a:t>
            </a:r>
            <a:r>
              <a:rPr lang="en-IN" sz="2400" dirty="0">
                <a:solidFill>
                  <a:schemeClr val="tx1"/>
                </a:solidFill>
              </a:rPr>
              <a:t>It reads </a:t>
            </a:r>
            <a:r>
              <a:rPr lang="en-IN" sz="2400" b="1" dirty="0">
                <a:solidFill>
                  <a:schemeClr val="tx1"/>
                </a:solidFill>
              </a:rPr>
              <a:t>n-1 characters </a:t>
            </a:r>
            <a:r>
              <a:rPr lang="en-IN" sz="2400" dirty="0">
                <a:solidFill>
                  <a:schemeClr val="tx1"/>
                </a:solidFill>
              </a:rPr>
              <a:t>from the file and stores the string in a buffer in which the </a:t>
            </a:r>
            <a:r>
              <a:rPr lang="en-IN" sz="2400" b="1" dirty="0">
                <a:solidFill>
                  <a:schemeClr val="tx1"/>
                </a:solidFill>
              </a:rPr>
              <a:t>NULL character ‘\0’ is appended as the last character.</a:t>
            </a:r>
          </a:p>
          <a:p>
            <a:pPr marL="633413" indent="-368300">
              <a:buClr>
                <a:srgbClr val="0000CC"/>
              </a:buClr>
              <a:buFont typeface="Wingdings" panose="05000000000000000000" pitchFamily="2" charset="2"/>
              <a:buChar char="ü"/>
            </a:pPr>
            <a:r>
              <a:rPr lang="en-IN" sz="2400" dirty="0" err="1">
                <a:solidFill>
                  <a:srgbClr val="0000CC"/>
                </a:solidFill>
              </a:rPr>
              <a:t>fscanf</a:t>
            </a:r>
            <a:r>
              <a:rPr lang="en-IN" sz="2400" dirty="0">
                <a:solidFill>
                  <a:srgbClr val="0000CC"/>
                </a:solidFill>
              </a:rPr>
              <a:t>(</a:t>
            </a:r>
            <a:r>
              <a:rPr lang="en-IN" sz="2400" dirty="0" err="1">
                <a:solidFill>
                  <a:srgbClr val="0000CC"/>
                </a:solidFill>
              </a:rPr>
              <a:t>file_pointer</a:t>
            </a:r>
            <a:r>
              <a:rPr lang="en-IN" sz="2400" dirty="0">
                <a:solidFill>
                  <a:srgbClr val="0000CC"/>
                </a:solidFill>
              </a:rPr>
              <a:t>, </a:t>
            </a:r>
            <a:r>
              <a:rPr lang="en-IN" sz="2400" dirty="0" err="1">
                <a:solidFill>
                  <a:srgbClr val="0000CC"/>
                </a:solidFill>
              </a:rPr>
              <a:t>conversion_specifiers</a:t>
            </a:r>
            <a:r>
              <a:rPr lang="en-IN" sz="2400" dirty="0">
                <a:solidFill>
                  <a:srgbClr val="0000CC"/>
                </a:solidFill>
              </a:rPr>
              <a:t>, </a:t>
            </a:r>
            <a:r>
              <a:rPr lang="en-IN" sz="2400" dirty="0" err="1">
                <a:solidFill>
                  <a:srgbClr val="0000CC"/>
                </a:solidFill>
              </a:rPr>
              <a:t>variable_adresses</a:t>
            </a:r>
            <a:r>
              <a:rPr lang="en-IN" sz="2400" dirty="0">
                <a:solidFill>
                  <a:srgbClr val="0000CC"/>
                </a:solidFill>
              </a:rPr>
              <a:t>):</a:t>
            </a:r>
            <a:r>
              <a:rPr lang="en-IN" sz="2400" dirty="0">
                <a:solidFill>
                  <a:schemeClr val="tx1"/>
                </a:solidFill>
              </a:rPr>
              <a:t> </a:t>
            </a:r>
            <a:r>
              <a:rPr lang="en-IN" sz="2400" b="1" dirty="0">
                <a:solidFill>
                  <a:schemeClr val="tx1"/>
                </a:solidFill>
              </a:rPr>
              <a:t>It is used to parse and analyze data. </a:t>
            </a:r>
            <a:r>
              <a:rPr lang="en-IN" sz="2400" dirty="0">
                <a:solidFill>
                  <a:schemeClr val="tx1"/>
                </a:solidFill>
              </a:rPr>
              <a:t>It reads characters from the file and assigns the input to a list of variable pointers </a:t>
            </a:r>
            <a:r>
              <a:rPr lang="en-IN" sz="2400" dirty="0" err="1">
                <a:solidFill>
                  <a:schemeClr val="tx1"/>
                </a:solidFill>
              </a:rPr>
              <a:t>variable_adresses</a:t>
            </a:r>
            <a:r>
              <a:rPr lang="en-IN" sz="2400" dirty="0">
                <a:solidFill>
                  <a:schemeClr val="tx1"/>
                </a:solidFill>
              </a:rPr>
              <a:t> using conversion specifiers.</a:t>
            </a:r>
            <a:r>
              <a:rPr lang="en-IN" sz="2400" dirty="0">
                <a:solidFill>
                  <a:srgbClr val="C00000"/>
                </a:solidFill>
              </a:rPr>
              <a:t> Keep in mind that as with </a:t>
            </a:r>
            <a:r>
              <a:rPr lang="en-IN" sz="2400" dirty="0" err="1">
                <a:solidFill>
                  <a:srgbClr val="C00000"/>
                </a:solidFill>
              </a:rPr>
              <a:t>scanf</a:t>
            </a:r>
            <a:r>
              <a:rPr lang="en-IN" sz="2400" dirty="0">
                <a:solidFill>
                  <a:srgbClr val="C00000"/>
                </a:solidFill>
              </a:rPr>
              <a:t>, </a:t>
            </a:r>
            <a:r>
              <a:rPr lang="en-IN" sz="2400" dirty="0" err="1">
                <a:solidFill>
                  <a:srgbClr val="C00000"/>
                </a:solidFill>
              </a:rPr>
              <a:t>fscanf</a:t>
            </a:r>
            <a:r>
              <a:rPr lang="en-IN" sz="2400" dirty="0">
                <a:solidFill>
                  <a:srgbClr val="C00000"/>
                </a:solidFill>
              </a:rPr>
              <a:t> stops reading a string when space or newline is encountered.</a:t>
            </a:r>
          </a:p>
        </p:txBody>
      </p:sp>
    </p:spTree>
    <p:extLst>
      <p:ext uri="{BB962C8B-B14F-4D97-AF65-F5344CB8AC3E}">
        <p14:creationId xmlns:p14="http://schemas.microsoft.com/office/powerpoint/2010/main" val="1093605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603CB-B449-4122-B812-E5245AAC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74" y="1123837"/>
            <a:ext cx="3207433" cy="460118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File Management 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F9C94-53E4-4B4F-BE41-DC04E1F94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5059" y="478302"/>
            <a:ext cx="8394022" cy="57255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800" dirty="0">
                <a:solidFill>
                  <a:schemeClr val="tx1"/>
                </a:solidFill>
              </a:rPr>
              <a:t>A File can be </a:t>
            </a:r>
            <a:r>
              <a:rPr lang="en-IN" sz="2800" b="1" dirty="0">
                <a:solidFill>
                  <a:schemeClr val="tx1"/>
                </a:solidFill>
              </a:rPr>
              <a:t>used to store a large volume of persistent data.</a:t>
            </a:r>
            <a:r>
              <a:rPr lang="en-IN" sz="2800" dirty="0">
                <a:solidFill>
                  <a:schemeClr val="tx1"/>
                </a:solidFill>
              </a:rPr>
              <a:t> Like many other languages 'C' provides following file management functions,</a:t>
            </a:r>
          </a:p>
          <a:p>
            <a:pPr marL="1931670" lvl="3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IN" sz="2800" dirty="0">
                <a:solidFill>
                  <a:schemeClr val="tx1"/>
                </a:solidFill>
              </a:rPr>
              <a:t>Creation of a file</a:t>
            </a:r>
          </a:p>
          <a:p>
            <a:pPr marL="1931670" lvl="3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IN" sz="2800" dirty="0">
                <a:solidFill>
                  <a:schemeClr val="tx1"/>
                </a:solidFill>
              </a:rPr>
              <a:t>Opening a file</a:t>
            </a:r>
          </a:p>
          <a:p>
            <a:pPr marL="1931670" lvl="3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IN" sz="2800" dirty="0">
                <a:solidFill>
                  <a:schemeClr val="tx1"/>
                </a:solidFill>
              </a:rPr>
              <a:t>Reading a file</a:t>
            </a:r>
          </a:p>
          <a:p>
            <a:pPr marL="1931670" lvl="3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IN" sz="2800" dirty="0">
                <a:solidFill>
                  <a:schemeClr val="tx1"/>
                </a:solidFill>
              </a:rPr>
              <a:t>Writing to a file</a:t>
            </a:r>
          </a:p>
          <a:p>
            <a:pPr marL="1931670" lvl="3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IN" sz="2800" dirty="0">
                <a:solidFill>
                  <a:schemeClr val="tx1"/>
                </a:solidFill>
              </a:rPr>
              <a:t>Closing a file</a:t>
            </a:r>
          </a:p>
        </p:txBody>
      </p:sp>
    </p:spTree>
    <p:extLst>
      <p:ext uri="{BB962C8B-B14F-4D97-AF65-F5344CB8AC3E}">
        <p14:creationId xmlns:p14="http://schemas.microsoft.com/office/powerpoint/2010/main" val="3849495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6DF09-4D16-4291-8E74-09CBACDD5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Reading data from a File using fgets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2AEA6-1B9A-4545-9F9F-F8CEC5F50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5871" y="412955"/>
            <a:ext cx="8473210" cy="5869858"/>
          </a:xfrm>
        </p:spPr>
        <p:txBody>
          <a:bodyPr numCol="2">
            <a:normAutofit lnSpcReduction="10000"/>
          </a:bodyPr>
          <a:lstStyle/>
          <a:p>
            <a:pPr marL="0" indent="0">
              <a:buNone/>
            </a:pPr>
            <a:r>
              <a:rPr lang="en-IN" sz="1800" b="1" dirty="0">
                <a:solidFill>
                  <a:schemeClr val="tx1"/>
                </a:solidFill>
              </a:rPr>
              <a:t>#include &lt;</a:t>
            </a:r>
            <a:r>
              <a:rPr lang="en-IN" sz="1800" b="1" dirty="0" err="1">
                <a:solidFill>
                  <a:schemeClr val="tx1"/>
                </a:solidFill>
              </a:rPr>
              <a:t>stdio.h</a:t>
            </a:r>
            <a:r>
              <a:rPr lang="en-IN" sz="1800" b="1" dirty="0">
                <a:solidFill>
                  <a:schemeClr val="tx1"/>
                </a:solidFill>
              </a:rPr>
              <a:t>&gt;</a:t>
            </a:r>
          </a:p>
          <a:p>
            <a:pPr marL="0" indent="0">
              <a:buNone/>
            </a:pPr>
            <a:r>
              <a:rPr lang="en-IN" sz="1800" b="1" dirty="0">
                <a:solidFill>
                  <a:schemeClr val="tx1"/>
                </a:solidFill>
              </a:rPr>
              <a:t>int main() </a:t>
            </a:r>
          </a:p>
          <a:p>
            <a:pPr marL="0" indent="0">
              <a:buNone/>
            </a:pPr>
            <a:r>
              <a:rPr lang="en-IN" sz="1800" b="1" dirty="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</a:pPr>
            <a:r>
              <a:rPr lang="en-IN" sz="1800" b="1" dirty="0">
                <a:solidFill>
                  <a:schemeClr val="tx1"/>
                </a:solidFill>
              </a:rPr>
              <a:t>        FILE * </a:t>
            </a:r>
            <a:r>
              <a:rPr lang="en-IN" sz="1800" b="1" dirty="0" err="1">
                <a:solidFill>
                  <a:schemeClr val="tx1"/>
                </a:solidFill>
              </a:rPr>
              <a:t>fp</a:t>
            </a:r>
            <a:r>
              <a:rPr lang="en-IN" sz="1800" b="1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IN" sz="1800" b="1" dirty="0">
                <a:solidFill>
                  <a:schemeClr val="tx1"/>
                </a:solidFill>
              </a:rPr>
              <a:t>        char b[30], c;</a:t>
            </a:r>
          </a:p>
          <a:p>
            <a:pPr marL="0" indent="0">
              <a:buNone/>
            </a:pPr>
            <a:r>
              <a:rPr lang="en-IN" sz="1800" b="1" dirty="0">
                <a:solidFill>
                  <a:schemeClr val="tx1"/>
                </a:solidFill>
              </a:rPr>
              <a:t>        </a:t>
            </a:r>
            <a:r>
              <a:rPr lang="en-IN" sz="1800" b="1" dirty="0" err="1">
                <a:solidFill>
                  <a:schemeClr val="tx1"/>
                </a:solidFill>
              </a:rPr>
              <a:t>fp</a:t>
            </a:r>
            <a:r>
              <a:rPr lang="en-IN" sz="1800" b="1" dirty="0">
                <a:solidFill>
                  <a:schemeClr val="tx1"/>
                </a:solidFill>
              </a:rPr>
              <a:t>= </a:t>
            </a:r>
            <a:r>
              <a:rPr lang="en-IN" sz="1800" b="1" dirty="0" err="1">
                <a:solidFill>
                  <a:schemeClr val="tx1"/>
                </a:solidFill>
              </a:rPr>
              <a:t>fopen</a:t>
            </a:r>
            <a:r>
              <a:rPr lang="en-IN" sz="1800" b="1" dirty="0">
                <a:solidFill>
                  <a:schemeClr val="tx1"/>
                </a:solidFill>
              </a:rPr>
              <a:t>("fputs.txt", "r");</a:t>
            </a:r>
          </a:p>
          <a:p>
            <a:pPr marL="0" indent="0">
              <a:buNone/>
            </a:pPr>
            <a:r>
              <a:rPr lang="en-IN" sz="1800" b="1" dirty="0">
                <a:solidFill>
                  <a:schemeClr val="tx1"/>
                </a:solidFill>
              </a:rPr>
              <a:t>        </a:t>
            </a:r>
            <a:r>
              <a:rPr lang="en-IN" sz="1800" b="1" dirty="0" err="1">
                <a:solidFill>
                  <a:schemeClr val="tx1"/>
                </a:solidFill>
              </a:rPr>
              <a:t>printf</a:t>
            </a:r>
            <a:r>
              <a:rPr lang="en-IN" sz="1800" b="1" dirty="0">
                <a:solidFill>
                  <a:schemeClr val="tx1"/>
                </a:solidFill>
              </a:rPr>
              <a:t>("----read a line----\n");</a:t>
            </a:r>
          </a:p>
          <a:p>
            <a:pPr marL="0" indent="0">
              <a:buNone/>
            </a:pPr>
            <a:r>
              <a:rPr lang="en-IN" sz="1800" b="1" dirty="0">
                <a:solidFill>
                  <a:schemeClr val="tx1"/>
                </a:solidFill>
              </a:rPr>
              <a:t>        fgets(b, 50, </a:t>
            </a:r>
            <a:r>
              <a:rPr lang="en-IN" sz="1800" b="1" dirty="0" err="1">
                <a:solidFill>
                  <a:schemeClr val="tx1"/>
                </a:solidFill>
              </a:rPr>
              <a:t>fp</a:t>
            </a:r>
            <a:r>
              <a:rPr lang="en-IN" sz="1800" b="1" dirty="0">
                <a:solidFill>
                  <a:schemeClr val="tx1"/>
                </a:solidFill>
              </a:rPr>
              <a:t>); </a:t>
            </a:r>
            <a:r>
              <a:rPr lang="en-IN" sz="1800" b="1" dirty="0">
                <a:solidFill>
                  <a:srgbClr val="C00000"/>
                </a:solidFill>
              </a:rPr>
              <a:t>// Reading file </a:t>
            </a:r>
            <a:r>
              <a:rPr lang="en-IN" sz="1800" b="1" dirty="0" err="1">
                <a:solidFill>
                  <a:srgbClr val="C00000"/>
                </a:solidFill>
              </a:rPr>
              <a:t>upto</a:t>
            </a:r>
            <a:r>
              <a:rPr lang="en-IN" sz="1800" b="1" dirty="0">
                <a:solidFill>
                  <a:srgbClr val="C00000"/>
                </a:solidFill>
              </a:rPr>
              <a:t> 		    50 characters</a:t>
            </a:r>
          </a:p>
          <a:p>
            <a:pPr marL="0" indent="0">
              <a:buNone/>
            </a:pPr>
            <a:r>
              <a:rPr lang="en-IN" sz="1800" b="1" dirty="0">
                <a:solidFill>
                  <a:schemeClr val="tx1"/>
                </a:solidFill>
              </a:rPr>
              <a:t>        </a:t>
            </a:r>
            <a:r>
              <a:rPr lang="en-IN" sz="1800" b="1" dirty="0" err="1">
                <a:solidFill>
                  <a:schemeClr val="tx1"/>
                </a:solidFill>
              </a:rPr>
              <a:t>printf</a:t>
            </a:r>
            <a:r>
              <a:rPr lang="en-IN" sz="1800" b="1" dirty="0">
                <a:solidFill>
                  <a:schemeClr val="tx1"/>
                </a:solidFill>
              </a:rPr>
              <a:t>("%s\n", b);</a:t>
            </a:r>
          </a:p>
          <a:p>
            <a:pPr marL="0" indent="0">
              <a:buNone/>
            </a:pPr>
            <a:r>
              <a:rPr lang="en-IN" sz="1800" b="1" dirty="0">
                <a:solidFill>
                  <a:schemeClr val="tx1"/>
                </a:solidFill>
              </a:rPr>
              <a:t>        </a:t>
            </a:r>
            <a:r>
              <a:rPr lang="en-IN" sz="1800" b="1" dirty="0" err="1">
                <a:solidFill>
                  <a:schemeClr val="tx1"/>
                </a:solidFill>
              </a:rPr>
              <a:t>printf</a:t>
            </a:r>
            <a:r>
              <a:rPr lang="en-IN" sz="1800" b="1" dirty="0">
                <a:solidFill>
                  <a:schemeClr val="tx1"/>
                </a:solidFill>
              </a:rPr>
              <a:t>("----read and parse data----\n");</a:t>
            </a:r>
          </a:p>
          <a:p>
            <a:pPr marL="0" indent="0">
              <a:buNone/>
            </a:pPr>
            <a:r>
              <a:rPr lang="en-IN" sz="1800" b="1" dirty="0">
                <a:solidFill>
                  <a:schemeClr val="tx1"/>
                </a:solidFill>
              </a:rPr>
              <a:t>        </a:t>
            </a:r>
            <a:r>
              <a:rPr lang="en-IN" sz="1800" b="1" dirty="0" err="1">
                <a:solidFill>
                  <a:schemeClr val="tx1"/>
                </a:solidFill>
              </a:rPr>
              <a:t>fp</a:t>
            </a:r>
            <a:r>
              <a:rPr lang="en-IN" sz="1800" b="1" dirty="0">
                <a:solidFill>
                  <a:schemeClr val="tx1"/>
                </a:solidFill>
              </a:rPr>
              <a:t> = </a:t>
            </a:r>
            <a:r>
              <a:rPr lang="en-IN" sz="1800" b="1" dirty="0" err="1">
                <a:solidFill>
                  <a:schemeClr val="tx1"/>
                </a:solidFill>
              </a:rPr>
              <a:t>fopen</a:t>
            </a:r>
            <a:r>
              <a:rPr lang="en-IN" sz="1800" b="1" dirty="0">
                <a:solidFill>
                  <a:schemeClr val="tx1"/>
                </a:solidFill>
              </a:rPr>
              <a:t>("fputs.txt", "r"); </a:t>
            </a:r>
          </a:p>
          <a:p>
            <a:pPr marL="0" indent="0">
              <a:buNone/>
            </a:pPr>
            <a:r>
              <a:rPr lang="en-IN" sz="1800" b="1" dirty="0">
                <a:solidFill>
                  <a:schemeClr val="tx1"/>
                </a:solidFill>
              </a:rPr>
              <a:t>        char str1[20], str2[20], str3[20], str4[20];  </a:t>
            </a:r>
            <a:r>
              <a:rPr lang="en-IN" sz="1800" b="1" dirty="0">
                <a:solidFill>
                  <a:srgbClr val="C00000"/>
                </a:solidFill>
              </a:rPr>
              <a:t>//declare 4 strings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</a:rPr>
              <a:t>// Using </a:t>
            </a:r>
            <a:r>
              <a:rPr lang="en-US" sz="1800" b="1" dirty="0" err="1">
                <a:solidFill>
                  <a:srgbClr val="C00000"/>
                </a:solidFill>
              </a:rPr>
              <a:t>fscanf</a:t>
            </a:r>
            <a:r>
              <a:rPr lang="en-US" sz="1800" b="1" dirty="0">
                <a:solidFill>
                  <a:srgbClr val="C00000"/>
                </a:solidFill>
              </a:rPr>
              <a:t> to read the first four words from the file</a:t>
            </a:r>
            <a:endParaRPr lang="en-IN" sz="1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IN" sz="1800" b="1" dirty="0">
                <a:solidFill>
                  <a:schemeClr val="tx1"/>
                </a:solidFill>
              </a:rPr>
              <a:t>        </a:t>
            </a:r>
            <a:r>
              <a:rPr lang="en-IN" sz="1800" b="1" dirty="0" err="1">
                <a:solidFill>
                  <a:schemeClr val="tx1"/>
                </a:solidFill>
              </a:rPr>
              <a:t>fscanf</a:t>
            </a:r>
            <a:r>
              <a:rPr lang="en-IN" sz="1800" b="1" dirty="0">
                <a:solidFill>
                  <a:schemeClr val="tx1"/>
                </a:solidFill>
              </a:rPr>
              <a:t>(</a:t>
            </a:r>
            <a:r>
              <a:rPr lang="en-IN" sz="1800" b="1" dirty="0" err="1">
                <a:solidFill>
                  <a:schemeClr val="tx1"/>
                </a:solidFill>
              </a:rPr>
              <a:t>fp</a:t>
            </a:r>
            <a:r>
              <a:rPr lang="en-IN" sz="1800" b="1" dirty="0">
                <a:solidFill>
                  <a:schemeClr val="tx1"/>
                </a:solidFill>
              </a:rPr>
              <a:t>, "%s %s %s %s", str1, str2, str3, str4);</a:t>
            </a:r>
          </a:p>
          <a:p>
            <a:pPr marL="0" indent="0">
              <a:buNone/>
            </a:pPr>
            <a:r>
              <a:rPr lang="en-IN" sz="1800" b="1" dirty="0">
                <a:solidFill>
                  <a:schemeClr val="tx1"/>
                </a:solidFill>
              </a:rPr>
              <a:t>       </a:t>
            </a:r>
            <a:r>
              <a:rPr lang="en-IN" sz="1800" b="1" dirty="0">
                <a:solidFill>
                  <a:srgbClr val="C00000"/>
                </a:solidFill>
              </a:rPr>
              <a:t>//Printing the values of record</a:t>
            </a:r>
          </a:p>
          <a:p>
            <a:pPr marL="0" indent="0">
              <a:buNone/>
            </a:pPr>
            <a:r>
              <a:rPr lang="en-IN" sz="1800" b="1" dirty="0">
                <a:solidFill>
                  <a:schemeClr val="tx1"/>
                </a:solidFill>
              </a:rPr>
              <a:t>        </a:t>
            </a:r>
            <a:r>
              <a:rPr lang="en-IN" sz="1800" b="1" dirty="0" err="1">
                <a:solidFill>
                  <a:schemeClr val="tx1"/>
                </a:solidFill>
              </a:rPr>
              <a:t>printf</a:t>
            </a:r>
            <a:r>
              <a:rPr lang="en-IN" sz="1800" b="1" dirty="0">
                <a:solidFill>
                  <a:schemeClr val="tx1"/>
                </a:solidFill>
              </a:rPr>
              <a:t>("Read String1 |%s|\n", str1);</a:t>
            </a:r>
          </a:p>
          <a:p>
            <a:pPr marL="0" indent="0">
              <a:buNone/>
            </a:pPr>
            <a:r>
              <a:rPr lang="en-IN" sz="1800" b="1" dirty="0">
                <a:solidFill>
                  <a:schemeClr val="tx1"/>
                </a:solidFill>
              </a:rPr>
              <a:t>        </a:t>
            </a:r>
            <a:r>
              <a:rPr lang="en-IN" sz="1800" b="1" dirty="0" err="1">
                <a:solidFill>
                  <a:schemeClr val="tx1"/>
                </a:solidFill>
              </a:rPr>
              <a:t>printf</a:t>
            </a:r>
            <a:r>
              <a:rPr lang="en-IN" sz="1800" b="1" dirty="0">
                <a:solidFill>
                  <a:schemeClr val="tx1"/>
                </a:solidFill>
              </a:rPr>
              <a:t>("Read String2 |%s|\n", str2);</a:t>
            </a:r>
          </a:p>
          <a:p>
            <a:pPr marL="0" indent="0">
              <a:buNone/>
            </a:pPr>
            <a:r>
              <a:rPr lang="en-IN" sz="1800" b="1" dirty="0">
                <a:solidFill>
                  <a:schemeClr val="tx1"/>
                </a:solidFill>
              </a:rPr>
              <a:t>        </a:t>
            </a:r>
            <a:r>
              <a:rPr lang="en-IN" sz="1800" b="1" dirty="0" err="1">
                <a:solidFill>
                  <a:schemeClr val="tx1"/>
                </a:solidFill>
              </a:rPr>
              <a:t>printf</a:t>
            </a:r>
            <a:r>
              <a:rPr lang="en-IN" sz="1800" b="1" dirty="0">
                <a:solidFill>
                  <a:schemeClr val="tx1"/>
                </a:solidFill>
              </a:rPr>
              <a:t>("Read String3 |%s|\n", str3);</a:t>
            </a:r>
          </a:p>
          <a:p>
            <a:pPr marL="0" indent="0">
              <a:buNone/>
            </a:pPr>
            <a:r>
              <a:rPr lang="en-IN" sz="1800" b="1" dirty="0">
                <a:solidFill>
                  <a:schemeClr val="tx1"/>
                </a:solidFill>
              </a:rPr>
              <a:t>        </a:t>
            </a:r>
            <a:r>
              <a:rPr lang="en-IN" sz="1800" b="1" dirty="0" err="1">
                <a:solidFill>
                  <a:schemeClr val="tx1"/>
                </a:solidFill>
              </a:rPr>
              <a:t>printf</a:t>
            </a:r>
            <a:r>
              <a:rPr lang="en-IN" sz="1800" b="1" dirty="0">
                <a:solidFill>
                  <a:schemeClr val="tx1"/>
                </a:solidFill>
              </a:rPr>
              <a:t>("Read String4 |%s|\n", str4);</a:t>
            </a:r>
          </a:p>
          <a:p>
            <a:pPr marL="0" indent="0">
              <a:buNone/>
            </a:pPr>
            <a:r>
              <a:rPr lang="en-IN" sz="1800" b="1" dirty="0">
                <a:solidFill>
                  <a:schemeClr val="tx1"/>
                </a:solidFill>
              </a:rPr>
              <a:t>        </a:t>
            </a:r>
            <a:r>
              <a:rPr lang="en-IN" sz="1800" b="1" dirty="0">
                <a:solidFill>
                  <a:srgbClr val="C00000"/>
                </a:solidFill>
              </a:rPr>
              <a:t>//Re opening the file again for reading </a:t>
            </a:r>
          </a:p>
          <a:p>
            <a:pPr marL="0" indent="0">
              <a:buNone/>
            </a:pPr>
            <a:r>
              <a:rPr lang="en-IN" sz="1800" b="1" dirty="0">
                <a:solidFill>
                  <a:schemeClr val="tx1"/>
                </a:solidFill>
              </a:rPr>
              <a:t>        </a:t>
            </a:r>
            <a:r>
              <a:rPr lang="en-IN" sz="1800" b="1" dirty="0" err="1">
                <a:solidFill>
                  <a:schemeClr val="tx1"/>
                </a:solidFill>
              </a:rPr>
              <a:t>printf</a:t>
            </a:r>
            <a:r>
              <a:rPr lang="en-IN" sz="1800" b="1" dirty="0">
                <a:solidFill>
                  <a:schemeClr val="tx1"/>
                </a:solidFill>
              </a:rPr>
              <a:t>("----read the entire file----\n");</a:t>
            </a:r>
          </a:p>
          <a:p>
            <a:pPr marL="0" indent="0">
              <a:buNone/>
            </a:pPr>
            <a:r>
              <a:rPr lang="en-IN" sz="1800" b="1" dirty="0">
                <a:solidFill>
                  <a:schemeClr val="tx1"/>
                </a:solidFill>
              </a:rPr>
              <a:t>        </a:t>
            </a:r>
            <a:r>
              <a:rPr lang="en-IN" sz="1800" b="1" dirty="0" err="1">
                <a:solidFill>
                  <a:schemeClr val="tx1"/>
                </a:solidFill>
              </a:rPr>
              <a:t>fp</a:t>
            </a:r>
            <a:r>
              <a:rPr lang="en-IN" sz="1800" b="1" dirty="0">
                <a:solidFill>
                  <a:schemeClr val="tx1"/>
                </a:solidFill>
              </a:rPr>
              <a:t> = </a:t>
            </a:r>
            <a:r>
              <a:rPr lang="en-IN" sz="1800" b="1" dirty="0" err="1">
                <a:solidFill>
                  <a:schemeClr val="tx1"/>
                </a:solidFill>
              </a:rPr>
              <a:t>fopen</a:t>
            </a:r>
            <a:r>
              <a:rPr lang="en-IN" sz="1800" b="1" dirty="0">
                <a:solidFill>
                  <a:schemeClr val="tx1"/>
                </a:solidFill>
              </a:rPr>
              <a:t>("fputs.txt", "r"); </a:t>
            </a:r>
          </a:p>
          <a:p>
            <a:pPr marL="0" indent="0">
              <a:buNone/>
            </a:pPr>
            <a:r>
              <a:rPr lang="en-IN" sz="1800" b="1" dirty="0">
                <a:solidFill>
                  <a:schemeClr val="tx1"/>
                </a:solidFill>
              </a:rPr>
              <a:t>        </a:t>
            </a:r>
            <a:r>
              <a:rPr lang="en-IN" sz="1800" b="1" dirty="0">
                <a:solidFill>
                  <a:srgbClr val="C00000"/>
                </a:solidFill>
              </a:rPr>
              <a:t>//read char from file until EOF</a:t>
            </a:r>
          </a:p>
          <a:p>
            <a:pPr marL="0" indent="0">
              <a:buNone/>
            </a:pPr>
            <a:r>
              <a:rPr lang="en-IN" sz="1800" b="1" dirty="0">
                <a:solidFill>
                  <a:schemeClr val="tx1"/>
                </a:solidFill>
              </a:rPr>
              <a:t>        while ((c = </a:t>
            </a:r>
            <a:r>
              <a:rPr lang="en-IN" sz="1800" b="1" dirty="0" err="1">
                <a:solidFill>
                  <a:schemeClr val="tx1"/>
                </a:solidFill>
              </a:rPr>
              <a:t>getc</a:t>
            </a:r>
            <a:r>
              <a:rPr lang="en-IN" sz="1800" b="1" dirty="0">
                <a:solidFill>
                  <a:schemeClr val="tx1"/>
                </a:solidFill>
              </a:rPr>
              <a:t>(</a:t>
            </a:r>
            <a:r>
              <a:rPr lang="en-IN" sz="1800" b="1" dirty="0" err="1">
                <a:solidFill>
                  <a:schemeClr val="tx1"/>
                </a:solidFill>
              </a:rPr>
              <a:t>fp</a:t>
            </a:r>
            <a:r>
              <a:rPr lang="en-IN" sz="1800" b="1" dirty="0">
                <a:solidFill>
                  <a:schemeClr val="tx1"/>
                </a:solidFill>
              </a:rPr>
              <a:t>)) != EOF) </a:t>
            </a:r>
          </a:p>
          <a:p>
            <a:pPr marL="0" indent="0">
              <a:buNone/>
            </a:pPr>
            <a:r>
              <a:rPr lang="en-IN" sz="1800" b="1" dirty="0">
                <a:solidFill>
                  <a:schemeClr val="tx1"/>
                </a:solidFill>
              </a:rPr>
              <a:t>        </a:t>
            </a:r>
            <a:r>
              <a:rPr lang="en-IN" sz="1800" b="1" dirty="0" err="1">
                <a:solidFill>
                  <a:schemeClr val="tx1"/>
                </a:solidFill>
              </a:rPr>
              <a:t>printf</a:t>
            </a:r>
            <a:r>
              <a:rPr lang="en-IN" sz="1800" b="1" dirty="0">
                <a:solidFill>
                  <a:schemeClr val="tx1"/>
                </a:solidFill>
              </a:rPr>
              <a:t>("%c", c);</a:t>
            </a:r>
          </a:p>
          <a:p>
            <a:pPr marL="0" indent="0">
              <a:buNone/>
            </a:pPr>
            <a:r>
              <a:rPr lang="en-IN" sz="1800" b="1" dirty="0">
                <a:solidFill>
                  <a:schemeClr val="tx1"/>
                </a:solidFill>
              </a:rPr>
              <a:t>        </a:t>
            </a:r>
            <a:r>
              <a:rPr lang="en-IN" sz="1800" b="1" dirty="0" err="1">
                <a:solidFill>
                  <a:schemeClr val="tx1"/>
                </a:solidFill>
              </a:rPr>
              <a:t>fclose</a:t>
            </a:r>
            <a:r>
              <a:rPr lang="en-IN" sz="1800" b="1" dirty="0">
                <a:solidFill>
                  <a:schemeClr val="tx1"/>
                </a:solidFill>
              </a:rPr>
              <a:t>(</a:t>
            </a:r>
            <a:r>
              <a:rPr lang="en-IN" sz="1800" b="1" dirty="0" err="1">
                <a:solidFill>
                  <a:schemeClr val="tx1"/>
                </a:solidFill>
              </a:rPr>
              <a:t>fp</a:t>
            </a:r>
            <a:r>
              <a:rPr lang="en-IN" sz="1800" b="1" dirty="0">
                <a:solidFill>
                  <a:schemeClr val="tx1"/>
                </a:solidFill>
              </a:rPr>
              <a:t>);</a:t>
            </a:r>
          </a:p>
          <a:p>
            <a:pPr marL="0" indent="0">
              <a:buNone/>
            </a:pPr>
            <a:r>
              <a:rPr lang="en-IN" sz="1800" b="1" dirty="0">
                <a:solidFill>
                  <a:schemeClr val="tx1"/>
                </a:solidFill>
              </a:rPr>
              <a:t>        return 0;</a:t>
            </a:r>
          </a:p>
          <a:p>
            <a:pPr marL="0" indent="0">
              <a:buNone/>
            </a:pPr>
            <a:r>
              <a:rPr lang="en-IN" sz="1800" b="1" dirty="0">
                <a:solidFill>
                  <a:schemeClr val="tx1"/>
                </a:solidFill>
              </a:rPr>
              <a:t>    }</a:t>
            </a:r>
          </a:p>
          <a:p>
            <a:pPr marL="0" indent="0">
              <a:buNone/>
            </a:pPr>
            <a:endParaRPr lang="en-IN" sz="1800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87AD00-E80A-4168-9B3A-C9E747F5C70B}"/>
              </a:ext>
            </a:extLst>
          </p:cNvPr>
          <p:cNvCxnSpPr>
            <a:cxnSpLocks/>
            <a:stCxn id="3" idx="0"/>
            <a:endCxn id="3" idx="2"/>
          </p:cNvCxnSpPr>
          <p:nvPr/>
        </p:nvCxnSpPr>
        <p:spPr>
          <a:xfrm>
            <a:off x="7702476" y="412955"/>
            <a:ext cx="0" cy="5869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630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C5277-CFA5-4225-873D-FD59C6DEF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Reading data from a File using fgets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4D13D8-42BE-4B4C-8847-915EC5FE1B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2461" y="729887"/>
            <a:ext cx="6990735" cy="4781124"/>
          </a:xfrm>
        </p:spPr>
      </p:pic>
    </p:spTree>
    <p:extLst>
      <p:ext uri="{BB962C8B-B14F-4D97-AF65-F5344CB8AC3E}">
        <p14:creationId xmlns:p14="http://schemas.microsoft.com/office/powerpoint/2010/main" val="628733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7A86F-D9DD-4B81-A621-97F314D39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Reading data from a File using fgets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F8B20-AFD1-4F47-8A81-3436D3F65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324465"/>
            <a:ext cx="7914693" cy="595834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800" dirty="0">
                <a:solidFill>
                  <a:schemeClr val="tx1"/>
                </a:solidFill>
              </a:rPr>
              <a:t>In the above program, </a:t>
            </a:r>
            <a:r>
              <a:rPr lang="en-IN" sz="2800" b="1" dirty="0">
                <a:solidFill>
                  <a:schemeClr val="tx1"/>
                </a:solidFill>
              </a:rPr>
              <a:t>we have opened the file called “fputs.txt” </a:t>
            </a:r>
            <a:r>
              <a:rPr lang="en-IN" sz="2800" dirty="0">
                <a:solidFill>
                  <a:schemeClr val="tx1"/>
                </a:solidFill>
              </a:rPr>
              <a:t>which was previously written using </a:t>
            </a:r>
            <a:r>
              <a:rPr lang="en-IN" sz="2800" dirty="0" err="1">
                <a:solidFill>
                  <a:schemeClr val="tx1"/>
                </a:solidFill>
              </a:rPr>
              <a:t>fprintf</a:t>
            </a:r>
            <a:r>
              <a:rPr lang="en-IN" sz="2800" dirty="0">
                <a:solidFill>
                  <a:schemeClr val="tx1"/>
                </a:solidFill>
              </a:rPr>
              <a:t>() function, and it contains</a:t>
            </a:r>
            <a:r>
              <a:rPr lang="en-IN" sz="2800" b="1" dirty="0">
                <a:solidFill>
                  <a:schemeClr val="tx1"/>
                </a:solidFill>
              </a:rPr>
              <a:t> “Welcome to </a:t>
            </a:r>
            <a:r>
              <a:rPr lang="en-IN" sz="2800" b="1" dirty="0" err="1">
                <a:solidFill>
                  <a:schemeClr val="tx1"/>
                </a:solidFill>
              </a:rPr>
              <a:t>Marwadi</a:t>
            </a:r>
            <a:r>
              <a:rPr lang="en-IN" sz="2800" b="1" dirty="0">
                <a:solidFill>
                  <a:schemeClr val="tx1"/>
                </a:solidFill>
              </a:rPr>
              <a:t> university”</a:t>
            </a:r>
            <a:r>
              <a:rPr lang="en-IN" sz="2800" dirty="0">
                <a:solidFill>
                  <a:schemeClr val="tx1"/>
                </a:solidFill>
              </a:rPr>
              <a:t> string. We read it using the </a:t>
            </a:r>
            <a:r>
              <a:rPr lang="en-IN" sz="2800" b="1" dirty="0">
                <a:solidFill>
                  <a:schemeClr val="tx1"/>
                </a:solidFill>
              </a:rPr>
              <a:t>fgets() function </a:t>
            </a:r>
            <a:r>
              <a:rPr lang="en-IN" sz="2800" dirty="0">
                <a:solidFill>
                  <a:schemeClr val="tx1"/>
                </a:solidFill>
              </a:rPr>
              <a:t>which reads line by line where the buffer size must be enough to handle the entire line.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800" dirty="0">
                <a:solidFill>
                  <a:schemeClr val="tx1"/>
                </a:solidFill>
              </a:rPr>
              <a:t>We reopen the file to reset the pointer file to point at the beginning of the file. </a:t>
            </a:r>
            <a:r>
              <a:rPr lang="en-IN" sz="2800" b="1" dirty="0">
                <a:solidFill>
                  <a:schemeClr val="tx1"/>
                </a:solidFill>
              </a:rPr>
              <a:t>Create various strings variables to handle each word separately</a:t>
            </a:r>
            <a:r>
              <a:rPr lang="en-IN" sz="2800" dirty="0">
                <a:solidFill>
                  <a:schemeClr val="tx1"/>
                </a:solidFill>
              </a:rPr>
              <a:t>. Print the variables to see their contents. The </a:t>
            </a:r>
            <a:r>
              <a:rPr lang="en-IN" sz="2800" dirty="0" err="1">
                <a:solidFill>
                  <a:schemeClr val="tx1"/>
                </a:solidFill>
              </a:rPr>
              <a:t>fscanf</a:t>
            </a:r>
            <a:r>
              <a:rPr lang="en-IN" sz="2800" dirty="0">
                <a:solidFill>
                  <a:schemeClr val="tx1"/>
                </a:solidFill>
              </a:rPr>
              <a:t>() is mainly used to extract and parse data from a file.</a:t>
            </a:r>
          </a:p>
        </p:txBody>
      </p:sp>
    </p:spTree>
    <p:extLst>
      <p:ext uri="{BB962C8B-B14F-4D97-AF65-F5344CB8AC3E}">
        <p14:creationId xmlns:p14="http://schemas.microsoft.com/office/powerpoint/2010/main" val="3157061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AEF6D-17DB-4DFA-9FE8-08456CE4D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Reading data from a File using fgets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35A9A-682E-4A4D-A622-3208EED82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sz="2800" b="1" dirty="0">
                <a:solidFill>
                  <a:schemeClr val="tx1"/>
                </a:solidFill>
              </a:rPr>
              <a:t>3. </a:t>
            </a:r>
            <a:r>
              <a:rPr lang="en-IN" sz="2800" dirty="0">
                <a:solidFill>
                  <a:schemeClr val="tx1"/>
                </a:solidFill>
              </a:rPr>
              <a:t>Reopen the file to reset the pointer file to point at the beginning of the file. Read data and print it from the file character by character using </a:t>
            </a:r>
            <a:r>
              <a:rPr lang="en-IN" sz="2800" dirty="0" err="1">
                <a:solidFill>
                  <a:schemeClr val="tx1"/>
                </a:solidFill>
              </a:rPr>
              <a:t>getc</a:t>
            </a:r>
            <a:r>
              <a:rPr lang="en-IN" sz="2800" dirty="0">
                <a:solidFill>
                  <a:schemeClr val="tx1"/>
                </a:solidFill>
              </a:rPr>
              <a:t>() function until the EOF statement is encountered</a:t>
            </a:r>
          </a:p>
          <a:p>
            <a:pPr marL="0" indent="0">
              <a:buNone/>
            </a:pPr>
            <a:r>
              <a:rPr lang="en-IN" sz="2800" b="1" dirty="0">
                <a:solidFill>
                  <a:schemeClr val="tx1"/>
                </a:solidFill>
              </a:rPr>
              <a:t>4. </a:t>
            </a:r>
            <a:r>
              <a:rPr lang="en-IN" sz="2800" dirty="0">
                <a:solidFill>
                  <a:schemeClr val="tx1"/>
                </a:solidFill>
              </a:rPr>
              <a:t>After performing a reading operation file using different variants, we again closed the file using the </a:t>
            </a:r>
            <a:r>
              <a:rPr lang="en-IN" sz="2800" dirty="0" err="1">
                <a:solidFill>
                  <a:schemeClr val="tx1"/>
                </a:solidFill>
              </a:rPr>
              <a:t>fclose</a:t>
            </a:r>
            <a:r>
              <a:rPr lang="en-IN" sz="2800" dirty="0">
                <a:solidFill>
                  <a:schemeClr val="tx1"/>
                </a:solidFill>
              </a:rPr>
              <a:t> function.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9242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5BE50-2387-48E5-A5DF-A330518F2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Program to copy source file to destination file.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49B98-B3F3-4FC9-BC3C-D3FD8E44D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5095" y="864108"/>
            <a:ext cx="8197515" cy="51206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#include &lt;</a:t>
            </a:r>
            <a:r>
              <a:rPr lang="en-IN" dirty="0" err="1">
                <a:solidFill>
                  <a:schemeClr val="tx1"/>
                </a:solidFill>
              </a:rPr>
              <a:t>stdio.h</a:t>
            </a:r>
            <a:r>
              <a:rPr lang="en-IN" dirty="0">
                <a:solidFill>
                  <a:schemeClr val="tx1"/>
                </a:solidFill>
              </a:rPr>
              <a:t>&gt;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#include &lt;</a:t>
            </a:r>
            <a:r>
              <a:rPr lang="en-IN" dirty="0" err="1">
                <a:solidFill>
                  <a:schemeClr val="tx1"/>
                </a:solidFill>
              </a:rPr>
              <a:t>stdlib.h</a:t>
            </a:r>
            <a:r>
              <a:rPr lang="en-IN" dirty="0">
                <a:solidFill>
                  <a:schemeClr val="tx1"/>
                </a:solidFill>
              </a:rPr>
              <a:t>&gt;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int main()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  char </a:t>
            </a:r>
            <a:r>
              <a:rPr lang="en-IN" dirty="0" err="1">
                <a:solidFill>
                  <a:schemeClr val="tx1"/>
                </a:solidFill>
              </a:rPr>
              <a:t>ch</a:t>
            </a:r>
            <a:r>
              <a:rPr lang="en-IN" dirty="0">
                <a:solidFill>
                  <a:schemeClr val="tx1"/>
                </a:solidFill>
              </a:rPr>
              <a:t>;// </a:t>
            </a:r>
            <a:r>
              <a:rPr lang="en-IN" dirty="0" err="1">
                <a:solidFill>
                  <a:schemeClr val="tx1"/>
                </a:solidFill>
              </a:rPr>
              <a:t>source_file</a:t>
            </a:r>
            <a:r>
              <a:rPr lang="en-IN" dirty="0">
                <a:solidFill>
                  <a:schemeClr val="tx1"/>
                </a:solidFill>
              </a:rPr>
              <a:t>[20], </a:t>
            </a:r>
            <a:r>
              <a:rPr lang="en-IN" dirty="0" err="1">
                <a:solidFill>
                  <a:schemeClr val="tx1"/>
                </a:solidFill>
              </a:rPr>
              <a:t>target_file</a:t>
            </a:r>
            <a:r>
              <a:rPr lang="en-IN" dirty="0">
                <a:solidFill>
                  <a:schemeClr val="tx1"/>
                </a:solidFill>
              </a:rPr>
              <a:t>[20];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  FILE *source, *target;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  char </a:t>
            </a:r>
            <a:r>
              <a:rPr lang="en-IN" dirty="0" err="1">
                <a:solidFill>
                  <a:schemeClr val="tx1"/>
                </a:solidFill>
              </a:rPr>
              <a:t>source_file</a:t>
            </a:r>
            <a:r>
              <a:rPr lang="en-IN" dirty="0">
                <a:solidFill>
                  <a:schemeClr val="tx1"/>
                </a:solidFill>
              </a:rPr>
              <a:t>[]="x1.txt";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  char </a:t>
            </a:r>
            <a:r>
              <a:rPr lang="en-IN" dirty="0" err="1">
                <a:solidFill>
                  <a:schemeClr val="tx1"/>
                </a:solidFill>
              </a:rPr>
              <a:t>target_file</a:t>
            </a:r>
            <a:r>
              <a:rPr lang="en-IN" dirty="0">
                <a:solidFill>
                  <a:schemeClr val="tx1"/>
                </a:solidFill>
              </a:rPr>
              <a:t>[]="x2.txt";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  source = </a:t>
            </a:r>
            <a:r>
              <a:rPr lang="en-IN" dirty="0" err="1">
                <a:solidFill>
                  <a:schemeClr val="tx1"/>
                </a:solidFill>
              </a:rPr>
              <a:t>fopen</a:t>
            </a:r>
            <a:r>
              <a:rPr lang="en-IN" dirty="0">
                <a:solidFill>
                  <a:schemeClr val="tx1"/>
                </a:solidFill>
              </a:rPr>
              <a:t>(</a:t>
            </a:r>
            <a:r>
              <a:rPr lang="en-IN" dirty="0" err="1">
                <a:solidFill>
                  <a:schemeClr val="tx1"/>
                </a:solidFill>
              </a:rPr>
              <a:t>source_file</a:t>
            </a:r>
            <a:r>
              <a:rPr lang="en-IN" dirty="0">
                <a:solidFill>
                  <a:schemeClr val="tx1"/>
                </a:solidFill>
              </a:rPr>
              <a:t>, "r");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  if (source == NULL) {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     </a:t>
            </a:r>
            <a:r>
              <a:rPr lang="en-IN" dirty="0" err="1">
                <a:solidFill>
                  <a:schemeClr val="tx1"/>
                </a:solidFill>
              </a:rPr>
              <a:t>printf</a:t>
            </a:r>
            <a:r>
              <a:rPr lang="en-IN" dirty="0">
                <a:solidFill>
                  <a:schemeClr val="tx1"/>
                </a:solidFill>
              </a:rPr>
              <a:t>("Press any key to exit...\n");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     exit(EXIT_FAILURE);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  }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3775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5BE50-2387-48E5-A5DF-A330518F2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Program to copy source file to destination file.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49B98-B3F3-4FC9-BC3C-D3FD8E44D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2504" y="1614791"/>
            <a:ext cx="8141196" cy="5243209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IN" sz="1800" dirty="0">
                <a:solidFill>
                  <a:schemeClr val="tx1"/>
                </a:solidFill>
              </a:rPr>
              <a:t>target = </a:t>
            </a:r>
            <a:r>
              <a:rPr lang="en-IN" sz="1800" dirty="0" err="1">
                <a:solidFill>
                  <a:schemeClr val="tx1"/>
                </a:solidFill>
              </a:rPr>
              <a:t>fopen</a:t>
            </a:r>
            <a:r>
              <a:rPr lang="en-IN" sz="1800" dirty="0">
                <a:solidFill>
                  <a:schemeClr val="tx1"/>
                </a:solidFill>
              </a:rPr>
              <a:t>(</a:t>
            </a:r>
            <a:r>
              <a:rPr lang="en-IN" sz="1800" dirty="0" err="1">
                <a:solidFill>
                  <a:schemeClr val="tx1"/>
                </a:solidFill>
              </a:rPr>
              <a:t>target_file</a:t>
            </a:r>
            <a:r>
              <a:rPr lang="en-IN" sz="1800" dirty="0">
                <a:solidFill>
                  <a:schemeClr val="tx1"/>
                </a:solidFill>
              </a:rPr>
              <a:t>, "w");</a:t>
            </a:r>
          </a:p>
          <a:p>
            <a:pPr marL="449263" indent="0">
              <a:buNone/>
            </a:pPr>
            <a:r>
              <a:rPr lang="en-IN" sz="1800" dirty="0">
                <a:solidFill>
                  <a:schemeClr val="tx1"/>
                </a:solidFill>
              </a:rPr>
              <a:t>   if (target == NULL) {</a:t>
            </a:r>
          </a:p>
          <a:p>
            <a:pPr marL="449263" indent="0">
              <a:buNone/>
            </a:pPr>
            <a:r>
              <a:rPr lang="en-IN" sz="1800" dirty="0">
                <a:solidFill>
                  <a:schemeClr val="tx1"/>
                </a:solidFill>
              </a:rPr>
              <a:t>      </a:t>
            </a:r>
            <a:r>
              <a:rPr lang="en-IN" sz="1800" dirty="0" err="1">
                <a:solidFill>
                  <a:schemeClr val="tx1"/>
                </a:solidFill>
              </a:rPr>
              <a:t>fclose</a:t>
            </a:r>
            <a:r>
              <a:rPr lang="en-IN" sz="1800" dirty="0">
                <a:solidFill>
                  <a:schemeClr val="tx1"/>
                </a:solidFill>
              </a:rPr>
              <a:t>(source);</a:t>
            </a:r>
          </a:p>
          <a:p>
            <a:pPr marL="449263" indent="0">
              <a:buNone/>
            </a:pPr>
            <a:r>
              <a:rPr lang="en-IN" sz="1800" dirty="0">
                <a:solidFill>
                  <a:schemeClr val="tx1"/>
                </a:solidFill>
              </a:rPr>
              <a:t>      </a:t>
            </a:r>
            <a:r>
              <a:rPr lang="en-IN" sz="1800" dirty="0" err="1">
                <a:solidFill>
                  <a:schemeClr val="tx1"/>
                </a:solidFill>
              </a:rPr>
              <a:t>printf</a:t>
            </a:r>
            <a:r>
              <a:rPr lang="en-IN" sz="1800" dirty="0">
                <a:solidFill>
                  <a:schemeClr val="tx1"/>
                </a:solidFill>
              </a:rPr>
              <a:t>("Press any key to exit...\n");</a:t>
            </a:r>
          </a:p>
          <a:p>
            <a:pPr marL="449263" indent="0">
              <a:buNone/>
            </a:pPr>
            <a:r>
              <a:rPr lang="en-IN" sz="1800" dirty="0">
                <a:solidFill>
                  <a:schemeClr val="tx1"/>
                </a:solidFill>
              </a:rPr>
              <a:t>      exit(EXIT_FAILURE);</a:t>
            </a:r>
          </a:p>
          <a:p>
            <a:pPr marL="449263" indent="0">
              <a:buNone/>
            </a:pPr>
            <a:r>
              <a:rPr lang="en-IN" sz="1800" dirty="0">
                <a:solidFill>
                  <a:schemeClr val="tx1"/>
                </a:solidFill>
              </a:rPr>
              <a:t>   }</a:t>
            </a:r>
          </a:p>
          <a:p>
            <a:pPr marL="449263" indent="0">
              <a:buNone/>
            </a:pPr>
            <a:r>
              <a:rPr lang="en-IN" sz="1800" dirty="0">
                <a:solidFill>
                  <a:schemeClr val="tx1"/>
                </a:solidFill>
              </a:rPr>
              <a:t>   while ((</a:t>
            </a:r>
            <a:r>
              <a:rPr lang="en-IN" sz="1800" dirty="0" err="1">
                <a:solidFill>
                  <a:schemeClr val="tx1"/>
                </a:solidFill>
              </a:rPr>
              <a:t>ch</a:t>
            </a:r>
            <a:r>
              <a:rPr lang="en-IN" sz="1800" dirty="0">
                <a:solidFill>
                  <a:schemeClr val="tx1"/>
                </a:solidFill>
              </a:rPr>
              <a:t> = </a:t>
            </a:r>
            <a:r>
              <a:rPr lang="en-IN" sz="1800" dirty="0" err="1">
                <a:solidFill>
                  <a:schemeClr val="tx1"/>
                </a:solidFill>
              </a:rPr>
              <a:t>fgetc</a:t>
            </a:r>
            <a:r>
              <a:rPr lang="en-IN" sz="1800" dirty="0">
                <a:solidFill>
                  <a:schemeClr val="tx1"/>
                </a:solidFill>
              </a:rPr>
              <a:t>(source)) != EOF)</a:t>
            </a:r>
          </a:p>
          <a:p>
            <a:pPr marL="449263" indent="0">
              <a:buNone/>
            </a:pPr>
            <a:r>
              <a:rPr lang="en-IN" sz="1800" dirty="0">
                <a:solidFill>
                  <a:schemeClr val="tx1"/>
                </a:solidFill>
              </a:rPr>
              <a:t>      </a:t>
            </a:r>
            <a:r>
              <a:rPr lang="en-IN" sz="1800" dirty="0" err="1">
                <a:solidFill>
                  <a:schemeClr val="tx1"/>
                </a:solidFill>
              </a:rPr>
              <a:t>fputc</a:t>
            </a:r>
            <a:r>
              <a:rPr lang="en-IN" sz="1800" dirty="0">
                <a:solidFill>
                  <a:schemeClr val="tx1"/>
                </a:solidFill>
              </a:rPr>
              <a:t>(</a:t>
            </a:r>
            <a:r>
              <a:rPr lang="en-IN" sz="1800" dirty="0" err="1">
                <a:solidFill>
                  <a:schemeClr val="tx1"/>
                </a:solidFill>
              </a:rPr>
              <a:t>ch</a:t>
            </a:r>
            <a:r>
              <a:rPr lang="en-IN" sz="1800" dirty="0">
                <a:solidFill>
                  <a:schemeClr val="tx1"/>
                </a:solidFill>
              </a:rPr>
              <a:t>, target);</a:t>
            </a:r>
          </a:p>
          <a:p>
            <a:pPr marL="449263" indent="0">
              <a:buNone/>
            </a:pPr>
            <a:r>
              <a:rPr lang="en-IN" sz="1800" dirty="0">
                <a:solidFill>
                  <a:schemeClr val="tx1"/>
                </a:solidFill>
              </a:rPr>
              <a:t>   </a:t>
            </a:r>
            <a:r>
              <a:rPr lang="en-IN" sz="1800" dirty="0" err="1">
                <a:solidFill>
                  <a:schemeClr val="tx1"/>
                </a:solidFill>
              </a:rPr>
              <a:t>printf</a:t>
            </a:r>
            <a:r>
              <a:rPr lang="en-IN" sz="1800" dirty="0">
                <a:solidFill>
                  <a:schemeClr val="tx1"/>
                </a:solidFill>
              </a:rPr>
              <a:t>("File copied successfully.\n");</a:t>
            </a:r>
          </a:p>
          <a:p>
            <a:pPr marL="449263" indent="0">
              <a:buNone/>
            </a:pPr>
            <a:r>
              <a:rPr lang="en-IN" sz="1800" dirty="0">
                <a:solidFill>
                  <a:schemeClr val="tx1"/>
                </a:solidFill>
              </a:rPr>
              <a:t>   </a:t>
            </a:r>
            <a:r>
              <a:rPr lang="en-IN" sz="1800" dirty="0" err="1">
                <a:solidFill>
                  <a:schemeClr val="tx1"/>
                </a:solidFill>
              </a:rPr>
              <a:t>fclose</a:t>
            </a:r>
            <a:r>
              <a:rPr lang="en-IN" sz="1800" dirty="0">
                <a:solidFill>
                  <a:schemeClr val="tx1"/>
                </a:solidFill>
              </a:rPr>
              <a:t>(source);</a:t>
            </a:r>
          </a:p>
          <a:p>
            <a:pPr marL="449263" indent="0">
              <a:buNone/>
            </a:pPr>
            <a:r>
              <a:rPr lang="en-IN" sz="1800" dirty="0">
                <a:solidFill>
                  <a:schemeClr val="tx1"/>
                </a:solidFill>
              </a:rPr>
              <a:t>   </a:t>
            </a:r>
            <a:r>
              <a:rPr lang="en-IN" sz="1800" dirty="0" err="1">
                <a:solidFill>
                  <a:schemeClr val="tx1"/>
                </a:solidFill>
              </a:rPr>
              <a:t>fclose</a:t>
            </a:r>
            <a:r>
              <a:rPr lang="en-IN" sz="1800" dirty="0">
                <a:solidFill>
                  <a:schemeClr val="tx1"/>
                </a:solidFill>
              </a:rPr>
              <a:t>(target);</a:t>
            </a:r>
          </a:p>
          <a:p>
            <a:pPr marL="449263" indent="0">
              <a:buNone/>
            </a:pPr>
            <a:r>
              <a:rPr lang="en-IN" sz="1800" dirty="0">
                <a:solidFill>
                  <a:schemeClr val="tx1"/>
                </a:solidFill>
              </a:rPr>
              <a:t>   return 0;</a:t>
            </a:r>
          </a:p>
          <a:p>
            <a:pPr marL="449263" indent="0">
              <a:buNone/>
            </a:pPr>
            <a:r>
              <a:rPr lang="en-IN" sz="1800" dirty="0">
                <a:solidFill>
                  <a:schemeClr val="tx1"/>
                </a:solidFill>
              </a:rPr>
              <a:t>}</a:t>
            </a:r>
          </a:p>
          <a:p>
            <a:pPr marL="114300" indent="0">
              <a:lnSpc>
                <a:spcPts val="1450"/>
              </a:lnSpc>
              <a:buNone/>
              <a:tabLst>
                <a:tab pos="297180" algn="l"/>
              </a:tabLst>
            </a:pPr>
            <a:endParaRPr lang="en-US" sz="1800" b="1" dirty="0">
              <a:solidFill>
                <a:srgbClr val="C00000"/>
              </a:solidFill>
              <a:effectLst/>
              <a:latin typeface="Carlito"/>
              <a:ea typeface="Carlito"/>
              <a:cs typeface="Carlito"/>
            </a:endParaRPr>
          </a:p>
          <a:p>
            <a:pPr marL="114300" indent="0">
              <a:lnSpc>
                <a:spcPts val="1450"/>
              </a:lnSpc>
              <a:buNone/>
              <a:tabLst>
                <a:tab pos="297180" algn="l"/>
              </a:tabLst>
            </a:pPr>
            <a:endParaRPr lang="en-US" sz="1800" b="1" dirty="0">
              <a:solidFill>
                <a:srgbClr val="C00000"/>
              </a:solidFill>
              <a:effectLst/>
              <a:latin typeface="Carlito"/>
              <a:ea typeface="Carlito"/>
              <a:cs typeface="Carlito"/>
            </a:endParaRPr>
          </a:p>
          <a:p>
            <a:pPr marL="114300" indent="0">
              <a:lnSpc>
                <a:spcPts val="1450"/>
              </a:lnSpc>
              <a:buNone/>
              <a:tabLst>
                <a:tab pos="297180" algn="l"/>
              </a:tabLst>
            </a:pPr>
            <a:endParaRPr lang="en-US" sz="1800" b="1" dirty="0">
              <a:solidFill>
                <a:srgbClr val="C00000"/>
              </a:solidFill>
              <a:effectLst/>
              <a:latin typeface="Carlito"/>
              <a:ea typeface="Carlito"/>
              <a:cs typeface="Carlito"/>
            </a:endParaRPr>
          </a:p>
          <a:p>
            <a:pPr marL="114300" indent="0">
              <a:lnSpc>
                <a:spcPts val="1450"/>
              </a:lnSpc>
              <a:buNone/>
              <a:tabLst>
                <a:tab pos="297180" algn="l"/>
              </a:tabLst>
            </a:pPr>
            <a:endParaRPr lang="en-US" sz="1800" b="1" dirty="0">
              <a:solidFill>
                <a:srgbClr val="C00000"/>
              </a:solidFill>
              <a:latin typeface="Carlito"/>
              <a:ea typeface="Carlito"/>
              <a:cs typeface="Carlito"/>
            </a:endParaRPr>
          </a:p>
          <a:p>
            <a:pPr marL="114300" indent="0">
              <a:lnSpc>
                <a:spcPts val="1450"/>
              </a:lnSpc>
              <a:buNone/>
              <a:tabLst>
                <a:tab pos="297180" algn="l"/>
              </a:tabLst>
            </a:pPr>
            <a:r>
              <a:rPr lang="en-US" b="1" dirty="0">
                <a:solidFill>
                  <a:schemeClr val="tx1"/>
                </a:solidFill>
                <a:effectLst/>
                <a:latin typeface="Carlito"/>
                <a:ea typeface="Carlito"/>
                <a:cs typeface="Carlito"/>
              </a:rPr>
              <a:t>Output:</a:t>
            </a:r>
            <a:endParaRPr lang="en-IN" b="1" dirty="0">
              <a:solidFill>
                <a:schemeClr val="tx1"/>
              </a:solidFill>
              <a:effectLst/>
              <a:latin typeface="Carlito"/>
              <a:ea typeface="Carlito"/>
              <a:cs typeface="Carlito"/>
            </a:endParaRPr>
          </a:p>
          <a:p>
            <a:pPr marL="114300" indent="0">
              <a:lnSpc>
                <a:spcPts val="1450"/>
              </a:lnSpc>
              <a:buNone/>
              <a:tabLst>
                <a:tab pos="297180" algn="l"/>
              </a:tabLst>
            </a:pPr>
            <a:r>
              <a:rPr lang="en-US" sz="1800" b="1" dirty="0">
                <a:solidFill>
                  <a:schemeClr val="tx1"/>
                </a:solidFill>
                <a:effectLst/>
                <a:latin typeface="Carlito"/>
                <a:ea typeface="Carlito"/>
                <a:cs typeface="Carlito"/>
              </a:rPr>
              <a:t>Before execution</a:t>
            </a:r>
            <a:endParaRPr lang="en-IN" sz="1800" b="1" dirty="0">
              <a:solidFill>
                <a:schemeClr val="tx1"/>
              </a:solidFill>
              <a:effectLst/>
              <a:latin typeface="Carlito"/>
              <a:ea typeface="Carlito"/>
              <a:cs typeface="Carlito"/>
            </a:endParaRPr>
          </a:p>
          <a:p>
            <a:pPr marL="114300" indent="0">
              <a:lnSpc>
                <a:spcPts val="1450"/>
              </a:lnSpc>
              <a:buNone/>
              <a:tabLst>
                <a:tab pos="297180" algn="l"/>
              </a:tabLst>
            </a:pPr>
            <a:r>
              <a:rPr lang="en-US" sz="1800" u="sng" dirty="0">
                <a:solidFill>
                  <a:srgbClr val="C00000"/>
                </a:solidFill>
                <a:effectLst/>
                <a:latin typeface="Carlito"/>
                <a:ea typeface="Carlito"/>
                <a:cs typeface="Carlito"/>
              </a:rPr>
              <a:t>X1.txt</a:t>
            </a:r>
            <a:endParaRPr lang="en-IN" sz="1800" dirty="0">
              <a:solidFill>
                <a:srgbClr val="C00000"/>
              </a:solidFill>
              <a:effectLst/>
              <a:latin typeface="Carlito"/>
              <a:ea typeface="Carlito"/>
              <a:cs typeface="Carlito"/>
            </a:endParaRPr>
          </a:p>
          <a:p>
            <a:pPr marL="114300" indent="0">
              <a:lnSpc>
                <a:spcPts val="1450"/>
              </a:lnSpc>
              <a:buNone/>
              <a:tabLst>
                <a:tab pos="297180" algn="l"/>
              </a:tabLst>
            </a:pPr>
            <a:r>
              <a:rPr lang="en-US" sz="1800" dirty="0">
                <a:solidFill>
                  <a:srgbClr val="C00000"/>
                </a:solidFill>
                <a:effectLst/>
                <a:latin typeface="Carlito"/>
                <a:ea typeface="Carlito"/>
                <a:cs typeface="Carlito"/>
              </a:rPr>
              <a:t> Hi welcome to </a:t>
            </a:r>
            <a:r>
              <a:rPr lang="en-US" sz="1800" dirty="0" err="1">
                <a:solidFill>
                  <a:srgbClr val="C00000"/>
                </a:solidFill>
                <a:effectLst/>
                <a:latin typeface="Carlito"/>
                <a:ea typeface="Carlito"/>
                <a:cs typeface="Carlito"/>
              </a:rPr>
              <a:t>Marwadi</a:t>
            </a:r>
            <a:endParaRPr lang="en-IN" sz="1800" dirty="0">
              <a:solidFill>
                <a:srgbClr val="C00000"/>
              </a:solidFill>
              <a:effectLst/>
              <a:latin typeface="Carlito"/>
              <a:ea typeface="Carlito"/>
              <a:cs typeface="Carlito"/>
            </a:endParaRPr>
          </a:p>
          <a:p>
            <a:pPr marL="114300" indent="0">
              <a:lnSpc>
                <a:spcPts val="1450"/>
              </a:lnSpc>
              <a:buNone/>
              <a:tabLst>
                <a:tab pos="297180" algn="l"/>
              </a:tabLst>
            </a:pPr>
            <a:r>
              <a:rPr lang="en-US" sz="1800" u="sng" dirty="0">
                <a:solidFill>
                  <a:srgbClr val="C00000"/>
                </a:solidFill>
                <a:effectLst/>
                <a:latin typeface="Carlito"/>
                <a:ea typeface="Carlito"/>
                <a:cs typeface="Carlito"/>
              </a:rPr>
              <a:t>X2.txt</a:t>
            </a:r>
            <a:endParaRPr lang="en-IN" sz="1800" dirty="0">
              <a:solidFill>
                <a:srgbClr val="C00000"/>
              </a:solidFill>
              <a:effectLst/>
              <a:latin typeface="Carlito"/>
              <a:ea typeface="Carlito"/>
              <a:cs typeface="Carlito"/>
            </a:endParaRPr>
          </a:p>
          <a:p>
            <a:pPr marL="114300" indent="0">
              <a:lnSpc>
                <a:spcPts val="1450"/>
              </a:lnSpc>
              <a:buNone/>
              <a:tabLst>
                <a:tab pos="297180" algn="l"/>
              </a:tabLst>
            </a:pPr>
            <a:r>
              <a:rPr lang="en-US" sz="1800" b="1" dirty="0">
                <a:solidFill>
                  <a:srgbClr val="C00000"/>
                </a:solidFill>
                <a:effectLst/>
                <a:latin typeface="Carlito"/>
                <a:ea typeface="Carlito"/>
                <a:cs typeface="Carlito"/>
              </a:rPr>
              <a:t> </a:t>
            </a:r>
            <a:r>
              <a:rPr lang="en-US" sz="1800" b="1" dirty="0">
                <a:solidFill>
                  <a:schemeClr val="tx1"/>
                </a:solidFill>
                <a:effectLst/>
                <a:latin typeface="Carlito"/>
                <a:ea typeface="Carlito"/>
                <a:cs typeface="Carlito"/>
              </a:rPr>
              <a:t>After execution</a:t>
            </a:r>
            <a:endParaRPr lang="en-IN" sz="1800" dirty="0">
              <a:solidFill>
                <a:schemeClr val="tx1"/>
              </a:solidFill>
              <a:effectLst/>
              <a:latin typeface="Carlito"/>
              <a:ea typeface="Carlito"/>
              <a:cs typeface="Carlito"/>
            </a:endParaRPr>
          </a:p>
          <a:p>
            <a:pPr marL="114300" indent="0">
              <a:lnSpc>
                <a:spcPts val="1450"/>
              </a:lnSpc>
              <a:buNone/>
              <a:tabLst>
                <a:tab pos="297180" algn="l"/>
              </a:tabLst>
            </a:pPr>
            <a:r>
              <a:rPr lang="en-US" sz="1800" u="sng" dirty="0">
                <a:solidFill>
                  <a:srgbClr val="C00000"/>
                </a:solidFill>
                <a:effectLst/>
                <a:latin typeface="Carlito"/>
                <a:ea typeface="Carlito"/>
                <a:cs typeface="Carlito"/>
              </a:rPr>
              <a:t>X1.txt</a:t>
            </a:r>
            <a:endParaRPr lang="en-IN" sz="1800" dirty="0">
              <a:solidFill>
                <a:srgbClr val="C00000"/>
              </a:solidFill>
              <a:effectLst/>
              <a:latin typeface="Carlito"/>
              <a:ea typeface="Carlito"/>
              <a:cs typeface="Carlito"/>
            </a:endParaRPr>
          </a:p>
          <a:p>
            <a:pPr marL="114300" indent="0">
              <a:lnSpc>
                <a:spcPts val="1450"/>
              </a:lnSpc>
              <a:buNone/>
              <a:tabLst>
                <a:tab pos="297180" algn="l"/>
              </a:tabLst>
            </a:pPr>
            <a:r>
              <a:rPr lang="en-US" sz="1800" dirty="0">
                <a:solidFill>
                  <a:srgbClr val="C00000"/>
                </a:solidFill>
                <a:effectLst/>
                <a:latin typeface="Carlito"/>
                <a:ea typeface="Carlito"/>
                <a:cs typeface="Carlito"/>
              </a:rPr>
              <a:t> Hi welcome to </a:t>
            </a:r>
            <a:r>
              <a:rPr lang="en-US" sz="1800" dirty="0" err="1">
                <a:solidFill>
                  <a:srgbClr val="C00000"/>
                </a:solidFill>
                <a:effectLst/>
                <a:latin typeface="Carlito"/>
                <a:ea typeface="Carlito"/>
                <a:cs typeface="Carlito"/>
              </a:rPr>
              <a:t>Marwadi</a:t>
            </a:r>
            <a:endParaRPr lang="en-IN" sz="1800" dirty="0">
              <a:solidFill>
                <a:srgbClr val="C00000"/>
              </a:solidFill>
              <a:effectLst/>
              <a:latin typeface="Carlito"/>
              <a:ea typeface="Carlito"/>
              <a:cs typeface="Carlito"/>
            </a:endParaRPr>
          </a:p>
          <a:p>
            <a:pPr marL="114300" indent="0">
              <a:lnSpc>
                <a:spcPts val="1450"/>
              </a:lnSpc>
              <a:buNone/>
              <a:tabLst>
                <a:tab pos="297180" algn="l"/>
              </a:tabLst>
            </a:pPr>
            <a:r>
              <a:rPr lang="en-US" sz="1800" u="sng" dirty="0">
                <a:solidFill>
                  <a:srgbClr val="C00000"/>
                </a:solidFill>
                <a:effectLst/>
                <a:latin typeface="Carlito"/>
                <a:ea typeface="Carlito"/>
                <a:cs typeface="Carlito"/>
              </a:rPr>
              <a:t>X2.txt</a:t>
            </a:r>
            <a:endParaRPr lang="en-IN" sz="1800" dirty="0">
              <a:solidFill>
                <a:srgbClr val="C00000"/>
              </a:solidFill>
              <a:effectLst/>
              <a:latin typeface="Carlito"/>
              <a:ea typeface="Carlito"/>
              <a:cs typeface="Carlito"/>
            </a:endParaRPr>
          </a:p>
          <a:p>
            <a:pPr marL="114300" indent="0">
              <a:lnSpc>
                <a:spcPts val="1450"/>
              </a:lnSpc>
              <a:buNone/>
              <a:tabLst>
                <a:tab pos="297180" algn="l"/>
              </a:tabLst>
            </a:pPr>
            <a:r>
              <a:rPr lang="en-US" sz="1800" dirty="0">
                <a:solidFill>
                  <a:srgbClr val="C00000"/>
                </a:solidFill>
                <a:effectLst/>
                <a:latin typeface="Carlito"/>
                <a:ea typeface="Carlito"/>
                <a:cs typeface="Carlito"/>
              </a:rPr>
              <a:t>Hi welcome to </a:t>
            </a:r>
            <a:r>
              <a:rPr lang="en-US" sz="1800" dirty="0" err="1">
                <a:solidFill>
                  <a:srgbClr val="C00000"/>
                </a:solidFill>
                <a:effectLst/>
                <a:latin typeface="Carlito"/>
                <a:ea typeface="Carlito"/>
                <a:cs typeface="Carlito"/>
              </a:rPr>
              <a:t>Marwadi</a:t>
            </a:r>
            <a:endParaRPr lang="en-IN" sz="1800" dirty="0">
              <a:solidFill>
                <a:srgbClr val="C00000"/>
              </a:solidFill>
              <a:effectLst/>
              <a:latin typeface="Carlito"/>
              <a:ea typeface="Carlito"/>
              <a:cs typeface="Carlito"/>
            </a:endParaRPr>
          </a:p>
          <a:p>
            <a:pPr marL="114300" indent="0">
              <a:lnSpc>
                <a:spcPts val="1450"/>
              </a:lnSpc>
              <a:buNone/>
              <a:tabLst>
                <a:tab pos="297180" algn="l"/>
              </a:tabLst>
            </a:pPr>
            <a:r>
              <a:rPr lang="en-US" sz="1800" u="none" strike="noStrike" dirty="0">
                <a:solidFill>
                  <a:srgbClr val="C00000"/>
                </a:solidFill>
                <a:effectLst/>
                <a:latin typeface="Carlito"/>
                <a:ea typeface="Carlito"/>
                <a:cs typeface="Carlito"/>
              </a:rPr>
              <a:t> </a:t>
            </a:r>
            <a:r>
              <a:rPr lang="en-US" sz="1800" b="1" dirty="0">
                <a:solidFill>
                  <a:schemeClr val="tx1"/>
                </a:solidFill>
                <a:effectLst/>
                <a:latin typeface="Carlito"/>
                <a:ea typeface="Carlito"/>
                <a:cs typeface="Carlito"/>
              </a:rPr>
              <a:t>Note: After execution content of </a:t>
            </a:r>
            <a:r>
              <a:rPr lang="en-US" sz="1800" b="1" u="sng" dirty="0">
                <a:solidFill>
                  <a:schemeClr val="tx1"/>
                </a:solidFill>
                <a:effectLst/>
                <a:latin typeface="Carlito"/>
                <a:ea typeface="Carlito"/>
                <a:cs typeface="Carlito"/>
              </a:rPr>
              <a:t>X1.txt</a:t>
            </a:r>
            <a:r>
              <a:rPr lang="en-US" sz="1800" b="1" dirty="0">
                <a:solidFill>
                  <a:schemeClr val="tx1"/>
                </a:solidFill>
                <a:effectLst/>
                <a:latin typeface="Carlito"/>
                <a:ea typeface="Carlito"/>
                <a:cs typeface="Carlito"/>
              </a:rPr>
              <a:t> copied and pasted into </a:t>
            </a:r>
            <a:r>
              <a:rPr lang="en-US" sz="1800" b="1" u="sng" dirty="0">
                <a:solidFill>
                  <a:schemeClr val="tx1"/>
                </a:solidFill>
                <a:effectLst/>
                <a:latin typeface="Carlito"/>
                <a:ea typeface="Carlito"/>
                <a:cs typeface="Carlito"/>
              </a:rPr>
              <a:t>X2.txt</a:t>
            </a:r>
            <a:endParaRPr lang="en-IN" sz="1800" dirty="0">
              <a:solidFill>
                <a:schemeClr val="tx1"/>
              </a:solidFill>
              <a:effectLst/>
              <a:latin typeface="Carlito"/>
              <a:ea typeface="Carlito"/>
              <a:cs typeface="Carlito"/>
            </a:endParaRPr>
          </a:p>
          <a:p>
            <a:pPr marL="114300" indent="0">
              <a:lnSpc>
                <a:spcPts val="1450"/>
              </a:lnSpc>
              <a:buNone/>
              <a:tabLst>
                <a:tab pos="297180" algn="l"/>
              </a:tabLst>
            </a:pPr>
            <a:r>
              <a:rPr lang="en-US" sz="1800" dirty="0">
                <a:solidFill>
                  <a:schemeClr val="tx1"/>
                </a:solidFill>
                <a:effectLst/>
                <a:latin typeface="Carlito"/>
                <a:ea typeface="Carlito"/>
                <a:cs typeface="Carlito"/>
              </a:rPr>
              <a:t> </a:t>
            </a:r>
            <a:endParaRPr lang="en-IN" sz="1800" dirty="0">
              <a:solidFill>
                <a:schemeClr val="tx1"/>
              </a:solidFill>
              <a:effectLst/>
              <a:latin typeface="Carlito"/>
              <a:ea typeface="Carlito"/>
              <a:cs typeface="Carlito"/>
            </a:endParaRPr>
          </a:p>
          <a:p>
            <a:pPr marL="449263" indent="0">
              <a:buNone/>
            </a:pPr>
            <a:endParaRPr lang="en-IN" sz="1800" dirty="0">
              <a:solidFill>
                <a:schemeClr val="tx1"/>
              </a:solidFill>
            </a:endParaRPr>
          </a:p>
          <a:p>
            <a:pPr marL="449263" indent="0">
              <a:buNone/>
            </a:pPr>
            <a:endParaRPr lang="en-IN" sz="1800" dirty="0">
              <a:solidFill>
                <a:schemeClr val="tx1"/>
              </a:solidFill>
            </a:endParaRPr>
          </a:p>
          <a:p>
            <a:pPr marL="449263" indent="0">
              <a:buNone/>
            </a:pPr>
            <a:endParaRPr lang="en-IN" sz="1800" dirty="0"/>
          </a:p>
          <a:p>
            <a:pPr marL="449263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48B2046-69B0-4121-844B-C2AD9CD35149}"/>
              </a:ext>
            </a:extLst>
          </p:cNvPr>
          <p:cNvCxnSpPr>
            <a:cxnSpLocks/>
          </p:cNvCxnSpPr>
          <p:nvPr/>
        </p:nvCxnSpPr>
        <p:spPr>
          <a:xfrm>
            <a:off x="7540052" y="989351"/>
            <a:ext cx="0" cy="5591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422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846218-589C-F43A-8314-04471DB51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28246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9197F-5B6D-4C72-8F1B-CE5C9ACE0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Important file management functions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522EF0-7352-48A9-B6AC-1EF9FA1729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0775" y="246113"/>
            <a:ext cx="8016558" cy="334810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B38BA3-C09E-409D-A2ED-FE4F409A0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0775" y="3706762"/>
            <a:ext cx="825817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03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D3B3B-F29B-4CC0-A45E-6DC2EDDC8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Create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C7764-5DB6-439F-94E7-63015BE9C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3355" y="324465"/>
            <a:ext cx="8325726" cy="6253316"/>
          </a:xfrm>
        </p:spPr>
        <p:txBody>
          <a:bodyPr>
            <a:normAutofit fontScale="92500"/>
          </a:bodyPr>
          <a:lstStyle/>
          <a:p>
            <a:r>
              <a:rPr lang="en-IN" sz="2800" dirty="0">
                <a:solidFill>
                  <a:schemeClr val="tx1"/>
                </a:solidFill>
              </a:rPr>
              <a:t>Whenever we want to work with a file, the </a:t>
            </a:r>
            <a:r>
              <a:rPr lang="en-IN" sz="2800" b="1" dirty="0">
                <a:solidFill>
                  <a:schemeClr val="tx1"/>
                </a:solidFill>
              </a:rPr>
              <a:t>first step is to create a file</a:t>
            </a:r>
            <a:r>
              <a:rPr lang="en-IN" sz="2800" dirty="0">
                <a:solidFill>
                  <a:schemeClr val="tx1"/>
                </a:solidFill>
              </a:rPr>
              <a:t>. A file is nothing but </a:t>
            </a:r>
            <a:r>
              <a:rPr lang="en-IN" sz="2800" b="1" dirty="0">
                <a:solidFill>
                  <a:schemeClr val="tx1"/>
                </a:solidFill>
              </a:rPr>
              <a:t>space in a memory where data is stored</a:t>
            </a:r>
            <a:r>
              <a:rPr lang="en-IN" sz="2800" dirty="0">
                <a:solidFill>
                  <a:schemeClr val="tx1"/>
                </a:solidFill>
              </a:rPr>
              <a:t>.</a:t>
            </a:r>
          </a:p>
          <a:p>
            <a:r>
              <a:rPr lang="en-IN" sz="2800" dirty="0">
                <a:solidFill>
                  <a:schemeClr val="tx1"/>
                </a:solidFill>
              </a:rPr>
              <a:t>To create a file in a ‘C’ program following </a:t>
            </a:r>
            <a:r>
              <a:rPr lang="en-IN" sz="2800" b="1" dirty="0">
                <a:solidFill>
                  <a:srgbClr val="FF0000"/>
                </a:solidFill>
              </a:rPr>
              <a:t>syntax</a:t>
            </a:r>
            <a:r>
              <a:rPr lang="en-IN" sz="2800" dirty="0">
                <a:solidFill>
                  <a:schemeClr val="tx1"/>
                </a:solidFill>
              </a:rPr>
              <a:t> is used,</a:t>
            </a:r>
          </a:p>
          <a:p>
            <a:pPr marL="502920" lvl="1" indent="0">
              <a:buNone/>
            </a:pPr>
            <a:r>
              <a:rPr lang="en-IN" sz="2800" b="1" dirty="0">
                <a:solidFill>
                  <a:srgbClr val="0000CC"/>
                </a:solidFill>
              </a:rPr>
              <a:t>FILE *</a:t>
            </a:r>
            <a:r>
              <a:rPr lang="en-IN" sz="2800" b="1" dirty="0" err="1">
                <a:solidFill>
                  <a:srgbClr val="0000CC"/>
                </a:solidFill>
              </a:rPr>
              <a:t>fp</a:t>
            </a:r>
            <a:r>
              <a:rPr lang="en-IN" sz="2800" b="1" dirty="0">
                <a:solidFill>
                  <a:srgbClr val="0000CC"/>
                </a:solidFill>
              </a:rPr>
              <a:t>;</a:t>
            </a:r>
          </a:p>
          <a:p>
            <a:pPr marL="502920" lvl="1" indent="0">
              <a:buNone/>
            </a:pPr>
            <a:r>
              <a:rPr lang="en-IN" sz="2800" b="1" dirty="0" err="1">
                <a:solidFill>
                  <a:srgbClr val="0000CC"/>
                </a:solidFill>
              </a:rPr>
              <a:t>fp</a:t>
            </a:r>
            <a:r>
              <a:rPr lang="en-IN" sz="2800" b="1" dirty="0">
                <a:solidFill>
                  <a:srgbClr val="0000CC"/>
                </a:solidFill>
              </a:rPr>
              <a:t> = </a:t>
            </a:r>
            <a:r>
              <a:rPr lang="en-IN" sz="2800" b="1" dirty="0" err="1">
                <a:solidFill>
                  <a:srgbClr val="0000CC"/>
                </a:solidFill>
              </a:rPr>
              <a:t>fopen</a:t>
            </a:r>
            <a:r>
              <a:rPr lang="en-IN" sz="2800" b="1" dirty="0">
                <a:solidFill>
                  <a:srgbClr val="0000CC"/>
                </a:solidFill>
              </a:rPr>
              <a:t> ("</a:t>
            </a:r>
            <a:r>
              <a:rPr lang="en-IN" sz="2800" b="1" dirty="0" err="1">
                <a:solidFill>
                  <a:srgbClr val="0000CC"/>
                </a:solidFill>
              </a:rPr>
              <a:t>file_name</a:t>
            </a:r>
            <a:r>
              <a:rPr lang="en-IN" sz="2800" b="1" dirty="0">
                <a:solidFill>
                  <a:srgbClr val="0000CC"/>
                </a:solidFill>
              </a:rPr>
              <a:t>", "mode");</a:t>
            </a:r>
          </a:p>
          <a:p>
            <a:pPr algn="l"/>
            <a:r>
              <a:rPr lang="en-IN" sz="2800" dirty="0">
                <a:solidFill>
                  <a:srgbClr val="222222"/>
                </a:solidFill>
                <a:latin typeface="Source Sans Pro" panose="020B0503030403020204" pitchFamily="34" charset="0"/>
              </a:rPr>
              <a:t>I</a:t>
            </a:r>
            <a:r>
              <a:rPr lang="en-IN" sz="28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n the above syntax, the file is a data structure which is defined in the standard library.</a:t>
            </a:r>
          </a:p>
          <a:p>
            <a:pPr algn="l">
              <a:buClr>
                <a:srgbClr val="0000CC"/>
              </a:buClr>
              <a:buFont typeface="Wingdings" panose="05000000000000000000" pitchFamily="2" charset="2"/>
              <a:buChar char="ü"/>
            </a:pPr>
            <a:r>
              <a:rPr lang="en-IN" sz="2800" b="0" i="0" dirty="0" err="1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fopen</a:t>
            </a:r>
            <a:r>
              <a:rPr lang="en-IN" sz="28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is a standard function which is used to </a:t>
            </a:r>
            <a:r>
              <a:rPr lang="en-IN" sz="2800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open a file</a:t>
            </a:r>
            <a:r>
              <a:rPr lang="en-IN" sz="28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pPr algn="l">
              <a:buClr>
                <a:srgbClr val="0000CC"/>
              </a:buClr>
              <a:buFont typeface="Wingdings" panose="05000000000000000000" pitchFamily="2" charset="2"/>
              <a:buChar char="ü"/>
            </a:pPr>
            <a:r>
              <a:rPr lang="en-IN" sz="28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If the file is not present on the system, then it is created and then opened.</a:t>
            </a:r>
          </a:p>
          <a:p>
            <a:pPr algn="l">
              <a:buClr>
                <a:srgbClr val="0000CC"/>
              </a:buClr>
              <a:buFont typeface="Wingdings" panose="05000000000000000000" pitchFamily="2" charset="2"/>
              <a:buChar char="ü"/>
            </a:pPr>
            <a:r>
              <a:rPr lang="en-IN" sz="28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If a </a:t>
            </a:r>
            <a:r>
              <a:rPr lang="en-IN" sz="2800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file is already present on the system, then it is directly opened using this function</a:t>
            </a:r>
            <a:r>
              <a:rPr lang="en-IN" sz="28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pPr algn="l">
              <a:buClr>
                <a:srgbClr val="0000CC"/>
              </a:buClr>
              <a:buFont typeface="Wingdings" panose="05000000000000000000" pitchFamily="2" charset="2"/>
              <a:buChar char="ü"/>
            </a:pPr>
            <a:r>
              <a:rPr lang="en-IN" sz="2800" b="0" i="0" dirty="0" err="1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fp</a:t>
            </a:r>
            <a:r>
              <a:rPr lang="en-IN" sz="28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is a file pointer which points to the type file.</a:t>
            </a:r>
          </a:p>
          <a:p>
            <a:pPr marL="502920" lvl="1" indent="0">
              <a:buNone/>
            </a:pPr>
            <a:endParaRPr lang="en-IN" sz="28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100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25966-8D31-4F08-9036-429078AA9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File modes 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DC40E-7B20-49C1-B885-8D165FE53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7840951" cy="5120640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tx1"/>
                </a:solidFill>
              </a:rPr>
              <a:t>Whenever you open or create a file, you have to specify what you are going to do with the file. </a:t>
            </a:r>
          </a:p>
          <a:p>
            <a:r>
              <a:rPr lang="en-IN" sz="2800" dirty="0">
                <a:solidFill>
                  <a:schemeClr val="tx1"/>
                </a:solidFill>
              </a:rPr>
              <a:t>A file in ‘C’ programming can be created or opened for </a:t>
            </a:r>
            <a:r>
              <a:rPr lang="en-IN" sz="2800" b="1" dirty="0">
                <a:solidFill>
                  <a:schemeClr val="tx1"/>
                </a:solidFill>
              </a:rPr>
              <a:t>reading/writing purposes</a:t>
            </a:r>
            <a:r>
              <a:rPr lang="en-IN" sz="2800" dirty="0">
                <a:solidFill>
                  <a:schemeClr val="tx1"/>
                </a:solidFill>
              </a:rPr>
              <a:t>. </a:t>
            </a:r>
          </a:p>
          <a:p>
            <a:r>
              <a:rPr lang="en-IN" sz="2800" dirty="0">
                <a:solidFill>
                  <a:schemeClr val="tx1"/>
                </a:solidFill>
              </a:rPr>
              <a:t>A mode is used to specify whether you want to open a file for any of the below-given purposes. </a:t>
            </a:r>
          </a:p>
          <a:p>
            <a:r>
              <a:rPr lang="en-IN" sz="2800" dirty="0">
                <a:solidFill>
                  <a:schemeClr val="tx1"/>
                </a:solidFill>
              </a:rPr>
              <a:t>Following are the different types of modes in ‘C’ programming which can be used while working with a file.</a:t>
            </a:r>
          </a:p>
        </p:txBody>
      </p:sp>
    </p:spTree>
    <p:extLst>
      <p:ext uri="{BB962C8B-B14F-4D97-AF65-F5344CB8AC3E}">
        <p14:creationId xmlns:p14="http://schemas.microsoft.com/office/powerpoint/2010/main" val="4067275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5C9CA-E472-4AE9-8822-0BF640CBA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File modes 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13F708F-BD97-425E-A973-EE9A525FAF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0796365"/>
              </p:ext>
            </p:extLst>
          </p:nvPr>
        </p:nvGraphicFramePr>
        <p:xfrm>
          <a:off x="3657599" y="427704"/>
          <a:ext cx="8111614" cy="5810863"/>
        </p:xfrm>
        <a:graphic>
          <a:graphicData uri="http://schemas.openxmlformats.org/drawingml/2006/table">
            <a:tbl>
              <a:tblPr/>
              <a:tblGrid>
                <a:gridCol w="1267440">
                  <a:extLst>
                    <a:ext uri="{9D8B030D-6E8A-4147-A177-3AD203B41FA5}">
                      <a16:colId xmlns:a16="http://schemas.microsoft.com/office/drawing/2014/main" val="2300700716"/>
                    </a:ext>
                  </a:extLst>
                </a:gridCol>
                <a:gridCol w="6844174">
                  <a:extLst>
                    <a:ext uri="{9D8B030D-6E8A-4147-A177-3AD203B41FA5}">
                      <a16:colId xmlns:a16="http://schemas.microsoft.com/office/drawing/2014/main" val="2566834643"/>
                    </a:ext>
                  </a:extLst>
                </a:gridCol>
              </a:tblGrid>
              <a:tr h="430247">
                <a:tc>
                  <a:txBody>
                    <a:bodyPr/>
                    <a:lstStyle/>
                    <a:p>
                      <a:pPr algn="l"/>
                      <a:r>
                        <a:rPr lang="en-IN" sz="2000" b="1" dirty="0">
                          <a:effectLst/>
                        </a:rPr>
                        <a:t>File Mode</a:t>
                      </a:r>
                    </a:p>
                  </a:txBody>
                  <a:tcPr marL="76437" marR="76437" marT="38218" marB="38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b="1" dirty="0">
                          <a:effectLst/>
                        </a:rPr>
                        <a:t>Description</a:t>
                      </a:r>
                    </a:p>
                  </a:txBody>
                  <a:tcPr marL="76437" marR="76437" marT="38218" marB="38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717452"/>
                  </a:ext>
                </a:extLst>
              </a:tr>
              <a:tr h="806385"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</a:rPr>
                        <a:t>r</a:t>
                      </a:r>
                    </a:p>
                  </a:txBody>
                  <a:tcPr marL="76437" marR="76437" marT="38218" marB="3821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lang="en-IN" sz="2000" dirty="0">
                          <a:effectLst/>
                        </a:rPr>
                        <a:t>Open a file for </a:t>
                      </a:r>
                      <a:r>
                        <a:rPr lang="en-IN" sz="2000" b="1" dirty="0">
                          <a:effectLst/>
                        </a:rPr>
                        <a:t>reading</a:t>
                      </a:r>
                      <a:r>
                        <a:rPr lang="en-IN" sz="2000" dirty="0">
                          <a:effectLst/>
                        </a:rPr>
                        <a:t>. If a file is in reading mode, then no data is deleted if a file is already present on a system.</a:t>
                      </a:r>
                    </a:p>
                  </a:txBody>
                  <a:tcPr marL="76437" marR="76437" marT="38218" marB="3821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512034"/>
                  </a:ext>
                </a:extLst>
              </a:tr>
              <a:tr h="1462199"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</a:rPr>
                        <a:t>w</a:t>
                      </a:r>
                    </a:p>
                  </a:txBody>
                  <a:tcPr marL="76437" marR="76437" marT="38218" marB="3821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</a:rPr>
                        <a:t>Open a file for </a:t>
                      </a:r>
                      <a:r>
                        <a:rPr lang="en-IN" sz="2000" b="1" dirty="0">
                          <a:effectLst/>
                        </a:rPr>
                        <a:t>writing</a:t>
                      </a:r>
                      <a:r>
                        <a:rPr lang="en-IN" sz="2000" dirty="0">
                          <a:effectLst/>
                        </a:rPr>
                        <a:t>. If a file is in writing mode, then a new file is created if a file doesn’t exist at all. If a file is already present on a system, then all the data inside the file is truncated, and it is opened for writing purposes.</a:t>
                      </a:r>
                    </a:p>
                  </a:txBody>
                  <a:tcPr marL="76437" marR="76437" marT="38218" marB="3821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290903"/>
                  </a:ext>
                </a:extLst>
              </a:tr>
              <a:tr h="1189893"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</a:rPr>
                        <a:t>a</a:t>
                      </a:r>
                    </a:p>
                  </a:txBody>
                  <a:tcPr marL="76437" marR="76437" marT="38218" marB="3821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</a:rPr>
                        <a:t>Open a file in </a:t>
                      </a:r>
                      <a:r>
                        <a:rPr lang="en-IN" sz="2000" b="1" dirty="0">
                          <a:effectLst/>
                        </a:rPr>
                        <a:t>append</a:t>
                      </a:r>
                      <a:r>
                        <a:rPr lang="en-IN" sz="2000" dirty="0">
                          <a:effectLst/>
                        </a:rPr>
                        <a:t> mode. If a file is in append mode, then the file is opened. The </a:t>
                      </a:r>
                      <a:r>
                        <a:rPr lang="en-IN" sz="2000" b="1" dirty="0">
                          <a:effectLst/>
                        </a:rPr>
                        <a:t>content within the file doesn’t change</a:t>
                      </a:r>
                      <a:r>
                        <a:rPr lang="en-IN" sz="2000" dirty="0">
                          <a:effectLst/>
                        </a:rPr>
                        <a:t>.</a:t>
                      </a:r>
                    </a:p>
                  </a:txBody>
                  <a:tcPr marL="76437" marR="76437" marT="38218" marB="3821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927222"/>
                  </a:ext>
                </a:extLst>
              </a:tr>
              <a:tr h="640713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r+</a:t>
                      </a:r>
                    </a:p>
                  </a:txBody>
                  <a:tcPr marL="76437" marR="76437" marT="38218" marB="3821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</a:rPr>
                        <a:t>open for reading and writing from beginning</a:t>
                      </a:r>
                    </a:p>
                  </a:txBody>
                  <a:tcPr marL="76437" marR="76437" marT="38218" marB="3821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069973"/>
                  </a:ext>
                </a:extLst>
              </a:tr>
              <a:tr h="640713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w+</a:t>
                      </a:r>
                    </a:p>
                  </a:txBody>
                  <a:tcPr marL="76437" marR="76437" marT="38218" marB="3821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</a:rPr>
                        <a:t>open for reading and writing, overwriting a file</a:t>
                      </a:r>
                    </a:p>
                  </a:txBody>
                  <a:tcPr marL="76437" marR="76437" marT="38218" marB="3821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441509"/>
                  </a:ext>
                </a:extLst>
              </a:tr>
              <a:tr h="640713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a+</a:t>
                      </a:r>
                    </a:p>
                  </a:txBody>
                  <a:tcPr marL="76437" marR="76437" marT="38218" marB="3821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</a:rPr>
                        <a:t>open for reading and writing, appending to file</a:t>
                      </a:r>
                    </a:p>
                  </a:txBody>
                  <a:tcPr marL="76437" marR="76437" marT="38218" marB="3821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0133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3208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6B5A4B-5984-904B-F69D-AE7942BEDA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BE5C8-A77F-534E-03A2-55B85B0B6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File modes </a:t>
            </a:r>
            <a:endParaRPr lang="en-IN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069F2CB-8FC1-739D-3975-C2E739F6ED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69269" y="762165"/>
            <a:ext cx="7959566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+mj-lt"/>
              </a:rPr>
              <a:t>Read (r)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The pointer starts at the beginning of the file.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You cannot modify or add data to the file.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It only allows reading the file’s data.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solidFill>
                <a:schemeClr val="tx1"/>
              </a:solidFill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+mj-lt"/>
              </a:rPr>
              <a:t>Write (w)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The pointer starts at the beginning of the file.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If there’s existing data, it is replaced with the new data you write.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b="1" dirty="0">
                <a:solidFill>
                  <a:srgbClr val="C00000"/>
                </a:solidFill>
                <a:latin typeface="+mj-lt"/>
              </a:rPr>
              <a:t>Append (a)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dirty="0">
                <a:solidFill>
                  <a:schemeClr val="tx1"/>
                </a:solidFill>
                <a:latin typeface="+mj-lt"/>
              </a:rPr>
              <a:t>The pointer moves to the end of the file before writing, so data is appended rather than overwriting.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27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2EACB-A70E-4FDC-954D-2A4A76AA8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Example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3DE98-603A-41BB-ABA2-913BCD42E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2852" y="575187"/>
            <a:ext cx="8296229" cy="5707626"/>
          </a:xfrm>
        </p:spPr>
        <p:txBody>
          <a:bodyPr numCol="2"/>
          <a:lstStyle/>
          <a:p>
            <a:pPr marL="176213" lvl="1" indent="0">
              <a:buNone/>
            </a:pPr>
            <a:r>
              <a:rPr lang="en-IN" sz="2400" b="1" dirty="0">
                <a:solidFill>
                  <a:schemeClr val="tx1"/>
                </a:solidFill>
              </a:rPr>
              <a:t>#include &lt;</a:t>
            </a:r>
            <a:r>
              <a:rPr lang="en-IN" sz="2400" b="1" dirty="0" err="1">
                <a:solidFill>
                  <a:schemeClr val="tx1"/>
                </a:solidFill>
              </a:rPr>
              <a:t>stdio.h</a:t>
            </a:r>
            <a:r>
              <a:rPr lang="en-IN" sz="2400" b="1" dirty="0">
                <a:solidFill>
                  <a:schemeClr val="tx1"/>
                </a:solidFill>
              </a:rPr>
              <a:t>&gt;</a:t>
            </a:r>
          </a:p>
          <a:p>
            <a:pPr marL="176213" lvl="1" indent="0">
              <a:buNone/>
            </a:pPr>
            <a:r>
              <a:rPr lang="en-IN" sz="2400" b="1" dirty="0">
                <a:solidFill>
                  <a:schemeClr val="tx1"/>
                </a:solidFill>
              </a:rPr>
              <a:t>int main() </a:t>
            </a:r>
          </a:p>
          <a:p>
            <a:pPr marL="176213" lvl="1" indent="0">
              <a:buNone/>
            </a:pPr>
            <a:r>
              <a:rPr lang="en-IN" sz="2400" b="1" dirty="0">
                <a:solidFill>
                  <a:schemeClr val="tx1"/>
                </a:solidFill>
              </a:rPr>
              <a:t>{</a:t>
            </a:r>
          </a:p>
          <a:p>
            <a:pPr marL="176213" lvl="1" indent="0">
              <a:buNone/>
            </a:pPr>
            <a:r>
              <a:rPr lang="en-IN" sz="2400" b="1" dirty="0">
                <a:solidFill>
                  <a:schemeClr val="tx1"/>
                </a:solidFill>
              </a:rPr>
              <a:t>FILE *</a:t>
            </a:r>
            <a:r>
              <a:rPr lang="en-IN" sz="2400" b="1" dirty="0" err="1">
                <a:solidFill>
                  <a:schemeClr val="tx1"/>
                </a:solidFill>
              </a:rPr>
              <a:t>fp</a:t>
            </a:r>
            <a:r>
              <a:rPr lang="en-IN" sz="2400" b="1" dirty="0">
                <a:solidFill>
                  <a:schemeClr val="tx1"/>
                </a:solidFill>
              </a:rPr>
              <a:t>;</a:t>
            </a:r>
          </a:p>
          <a:p>
            <a:pPr marL="176213" lvl="1" indent="0" defTabSz="962025">
              <a:buNone/>
            </a:pPr>
            <a:r>
              <a:rPr lang="en-IN" sz="2400" b="1" dirty="0" err="1">
                <a:solidFill>
                  <a:schemeClr val="tx1"/>
                </a:solidFill>
              </a:rPr>
              <a:t>fp</a:t>
            </a:r>
            <a:r>
              <a:rPr lang="en-IN" sz="2400" b="1" dirty="0">
                <a:solidFill>
                  <a:schemeClr val="tx1"/>
                </a:solidFill>
              </a:rPr>
              <a:t>  = </a:t>
            </a:r>
            <a:r>
              <a:rPr lang="en-IN" sz="2400" b="1" dirty="0" err="1">
                <a:solidFill>
                  <a:schemeClr val="tx1"/>
                </a:solidFill>
              </a:rPr>
              <a:t>fopen</a:t>
            </a:r>
            <a:r>
              <a:rPr lang="en-IN" sz="2400" b="1" dirty="0">
                <a:solidFill>
                  <a:schemeClr val="tx1"/>
                </a:solidFill>
              </a:rPr>
              <a:t> ("data.txt", "w");</a:t>
            </a:r>
          </a:p>
          <a:p>
            <a:pPr marL="176213" lvl="1" indent="0">
              <a:buNone/>
            </a:pPr>
            <a:r>
              <a:rPr lang="en-IN" sz="2400" b="1" dirty="0">
                <a:solidFill>
                  <a:schemeClr val="tx1"/>
                </a:solidFill>
              </a:rPr>
              <a:t>}</a:t>
            </a:r>
          </a:p>
          <a:p>
            <a:pPr marL="502920" lvl="1" indent="0">
              <a:buNone/>
            </a:pPr>
            <a:endParaRPr lang="en-IN" sz="2400" dirty="0">
              <a:solidFill>
                <a:schemeClr val="tx1"/>
              </a:solidFill>
            </a:endParaRPr>
          </a:p>
          <a:p>
            <a:pPr marL="502920" lvl="1" indent="0">
              <a:buNone/>
            </a:pPr>
            <a:endParaRPr lang="en-IN" sz="2800" b="1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14B7894-4C9B-46CB-986C-F1E28F88F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8593" y="1507978"/>
            <a:ext cx="3388475" cy="338848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30BC21-8843-4ACD-8F5C-DB681F785A0C}"/>
              </a:ext>
            </a:extLst>
          </p:cNvPr>
          <p:cNvCxnSpPr/>
          <p:nvPr/>
        </p:nvCxnSpPr>
        <p:spPr>
          <a:xfrm>
            <a:off x="7801897" y="855406"/>
            <a:ext cx="0" cy="5589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936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969CF-4BFB-4FAC-A704-2B87F808A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Example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15554-9EE1-4663-838E-19A93EE97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9111" y="575187"/>
            <a:ext cx="8369970" cy="54569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>
                <a:solidFill>
                  <a:schemeClr val="tx1"/>
                </a:solidFill>
              </a:rPr>
              <a:t>You can specify the path where you want to create your file.</a:t>
            </a:r>
          </a:p>
          <a:p>
            <a:pPr marL="0" indent="0">
              <a:buNone/>
            </a:pPr>
            <a:endParaRPr lang="en-IN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sz="2800" dirty="0">
                <a:solidFill>
                  <a:schemeClr val="tx1"/>
                </a:solidFill>
              </a:rPr>
              <a:t>#include &lt;</a:t>
            </a:r>
            <a:r>
              <a:rPr lang="en-IN" sz="2800" dirty="0" err="1">
                <a:solidFill>
                  <a:schemeClr val="tx1"/>
                </a:solidFill>
              </a:rPr>
              <a:t>stdio.h</a:t>
            </a:r>
            <a:r>
              <a:rPr lang="en-IN" sz="2800" dirty="0">
                <a:solidFill>
                  <a:schemeClr val="tx1"/>
                </a:solidFill>
              </a:rPr>
              <a:t>&gt;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tx1"/>
                </a:solidFill>
              </a:rPr>
              <a:t>int main() 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tx1"/>
                </a:solidFill>
              </a:rPr>
              <a:t>FILE *</a:t>
            </a:r>
            <a:r>
              <a:rPr lang="en-IN" sz="2800" dirty="0" err="1">
                <a:solidFill>
                  <a:schemeClr val="tx1"/>
                </a:solidFill>
              </a:rPr>
              <a:t>fp</a:t>
            </a:r>
            <a:r>
              <a:rPr lang="en-IN" sz="2800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IN" sz="2800" dirty="0" err="1">
                <a:solidFill>
                  <a:schemeClr val="tx1"/>
                </a:solidFill>
              </a:rPr>
              <a:t>fp</a:t>
            </a:r>
            <a:r>
              <a:rPr lang="en-IN" sz="2800" dirty="0">
                <a:solidFill>
                  <a:schemeClr val="tx1"/>
                </a:solidFill>
              </a:rPr>
              <a:t>  = </a:t>
            </a:r>
            <a:r>
              <a:rPr lang="en-IN" sz="2800" dirty="0" err="1">
                <a:solidFill>
                  <a:schemeClr val="tx1"/>
                </a:solidFill>
              </a:rPr>
              <a:t>fopen</a:t>
            </a:r>
            <a:r>
              <a:rPr lang="en-IN" sz="2800" dirty="0">
                <a:solidFill>
                  <a:schemeClr val="tx1"/>
                </a:solidFill>
              </a:rPr>
              <a:t> </a:t>
            </a:r>
            <a:r>
              <a:rPr lang="en-IN" sz="2800" b="1" dirty="0">
                <a:solidFill>
                  <a:srgbClr val="0000CC"/>
                </a:solidFill>
              </a:rPr>
              <a:t>("D://data.txt"</a:t>
            </a:r>
            <a:r>
              <a:rPr lang="en-IN" sz="2800" dirty="0">
                <a:solidFill>
                  <a:schemeClr val="tx1"/>
                </a:solidFill>
              </a:rPr>
              <a:t>, "w");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7763ED-BE12-447E-84AA-A63478AD1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1174" y="1765234"/>
            <a:ext cx="4114800" cy="1980856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9CB5F8F-B322-4695-9A90-608F9CA41925}"/>
              </a:ext>
            </a:extLst>
          </p:cNvPr>
          <p:cNvCxnSpPr/>
          <p:nvPr/>
        </p:nvCxnSpPr>
        <p:spPr>
          <a:xfrm>
            <a:off x="7093974" y="1607574"/>
            <a:ext cx="0" cy="4291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33646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30121</TotalTime>
  <Words>2367</Words>
  <Application>Microsoft Office PowerPoint</Application>
  <PresentationFormat>Widescreen</PresentationFormat>
  <Paragraphs>251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Carlito</vt:lpstr>
      <vt:lpstr>Corbel</vt:lpstr>
      <vt:lpstr>Source Sans Pro</vt:lpstr>
      <vt:lpstr>Times New Roman</vt:lpstr>
      <vt:lpstr>Wingdings</vt:lpstr>
      <vt:lpstr>Wingdings 2</vt:lpstr>
      <vt:lpstr>Frame</vt:lpstr>
      <vt:lpstr>PowerPoint Presentation</vt:lpstr>
      <vt:lpstr>File Management </vt:lpstr>
      <vt:lpstr>Important file management functions </vt:lpstr>
      <vt:lpstr>Create a File</vt:lpstr>
      <vt:lpstr>File modes </vt:lpstr>
      <vt:lpstr>File modes </vt:lpstr>
      <vt:lpstr>File modes </vt:lpstr>
      <vt:lpstr>Example </vt:lpstr>
      <vt:lpstr>Example </vt:lpstr>
      <vt:lpstr>Close a file </vt:lpstr>
      <vt:lpstr>Example </vt:lpstr>
      <vt:lpstr>Writing to a File </vt:lpstr>
      <vt:lpstr>Writing to a File </vt:lpstr>
      <vt:lpstr>fputc() Function</vt:lpstr>
      <vt:lpstr>fputc() Function</vt:lpstr>
      <vt:lpstr>fputs () Function</vt:lpstr>
      <vt:lpstr>fprintf() Function </vt:lpstr>
      <vt:lpstr>Question </vt:lpstr>
      <vt:lpstr>Reading data from a File </vt:lpstr>
      <vt:lpstr>Reading data from a File using fgets</vt:lpstr>
      <vt:lpstr>Reading data from a File using fgets</vt:lpstr>
      <vt:lpstr>Reading data from a File using fgets</vt:lpstr>
      <vt:lpstr>Reading data from a File using fgets</vt:lpstr>
      <vt:lpstr>Program to copy source file to destination file. </vt:lpstr>
      <vt:lpstr>Program to copy source file to destination file.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to the online  certificate  course</dc:title>
  <dc:creator>Deepak Mashru</dc:creator>
  <cp:lastModifiedBy>Ayush Gour</cp:lastModifiedBy>
  <cp:revision>1464</cp:revision>
  <dcterms:created xsi:type="dcterms:W3CDTF">2019-05-12T04:30:40Z</dcterms:created>
  <dcterms:modified xsi:type="dcterms:W3CDTF">2024-12-05T08:00:06Z</dcterms:modified>
</cp:coreProperties>
</file>