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2" r:id="rId4"/>
    <p:sldId id="258" r:id="rId5"/>
    <p:sldId id="265" r:id="rId6"/>
    <p:sldId id="268" r:id="rId7"/>
    <p:sldId id="270" r:id="rId8"/>
    <p:sldId id="272" r:id="rId9"/>
    <p:sldId id="271" r:id="rId10"/>
    <p:sldId id="269" r:id="rId11"/>
    <p:sldId id="273" r:id="rId12"/>
    <p:sldId id="276" r:id="rId13"/>
    <p:sldId id="274" r:id="rId14"/>
    <p:sldId id="275" r:id="rId15"/>
    <p:sldId id="261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69696"/>
    <a:srgbClr val="C4C4C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2" d="100"/>
          <a:sy n="42" d="100"/>
        </p:scale>
        <p:origin x="2328" y="53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000A3-4C95-49EF-A962-AED02D28B7D6}" type="datetimeFigureOut">
              <a:rPr lang="en-US" smtClean="0"/>
              <a:pPr/>
              <a:t>11-Jan-19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C1934-85F7-4802-BBE4-F150E83BA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7356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8B831-7FEA-42BD-9FE7-4E0AF7EAA16D}" type="datetimeFigureOut">
              <a:rPr lang="en-US" smtClean="0"/>
              <a:pPr/>
              <a:t>11-Jan-19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4305-E84F-4750-9724-1F0B10AC15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797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4305-E84F-4750-9724-1F0B10AC15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846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4305-E84F-4750-9724-1F0B10AC15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53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A5D13-0D0A-49BF-A4EA-30A881C2827D}" type="datetimeFigureOut">
              <a:rPr lang="en-US"/>
              <a:pPr>
                <a:defRPr/>
              </a:pPr>
              <a:t>11-Jan-19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A15FF-7224-4356-90A2-AC8D3323A0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257800" y="1246257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Krunal</a:t>
            </a:r>
            <a:r>
              <a:rPr lang="en-US" sz="4000" dirty="0" smtClean="0"/>
              <a:t> </a:t>
            </a:r>
            <a:r>
              <a:rPr lang="en-US" sz="4000" dirty="0" err="1" smtClean="0"/>
              <a:t>Vaghela</a:t>
            </a:r>
            <a:endParaRPr lang="en-US" sz="4000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2743200"/>
            <a:ext cx="3429000" cy="153752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6705600" cy="522288"/>
          </a:xfrm>
        </p:spPr>
        <p:txBody>
          <a:bodyPr lIns="45720" rIns="45720" bIns="0" anchor="b">
            <a:sp3d prstMaterial="softEdge"/>
          </a:bodyPr>
          <a:lstStyle>
            <a:lvl1pPr algn="l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1524000"/>
            <a:ext cx="6781800" cy="44958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38187"/>
            <a:ext cx="6705600" cy="530352"/>
          </a:xfrm>
        </p:spPr>
        <p:txBody>
          <a:bodyPr lIns="45720" rIns="45720"/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2A994-3572-45E4-A9FD-8044DA43B017}" type="datetimeFigureOut">
              <a:rPr lang="en-US"/>
              <a:pPr>
                <a:defRPr/>
              </a:pPr>
              <a:t>11-Jan-19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BB0DF-85B9-4BA8-BC08-65921B50D4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29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6629400" cy="4343399"/>
          </a:xfrm>
        </p:spPr>
        <p:txBody>
          <a:bodyPr vert="eaVert"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D4AA3-5522-4789-A4BE-917CE57E5A34}" type="datetimeFigureOut">
              <a:rPr lang="en-US"/>
              <a:pPr>
                <a:defRPr/>
              </a:pPr>
              <a:t>11-Jan-19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3AA85-F07A-4A52-A25C-85A96A903A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29200" y="274639"/>
            <a:ext cx="2057400" cy="5745162"/>
          </a:xfrm>
        </p:spPr>
        <p:txBody>
          <a:bodyPr vert="eaVer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4495800" cy="5745162"/>
          </a:xfrm>
        </p:spPr>
        <p:txBody>
          <a:bodyPr vert="eaVert"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391B6-2D8A-4E15-A751-F21E1CFCC1CD}" type="datetimeFigureOut">
              <a:rPr lang="en-US"/>
              <a:pPr>
                <a:defRPr/>
              </a:pPr>
              <a:t>11-Jan-19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987A2-A1A9-4C1B-928B-A23B4A5B2F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AEFDE5-7FC8-4645-9780-AA15B71F2E83}" type="datetimeFigureOut">
              <a:rPr lang="en-US" smtClean="0"/>
              <a:pPr>
                <a:defRPr/>
              </a:pPr>
              <a:t>11-Jan-19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B503D3-970B-47A2-8758-A0C780B8E3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19334" y="492195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Title</a:t>
            </a:r>
            <a:endParaRPr lang="en-US" sz="40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-11373" y="383416"/>
            <a:ext cx="4314967" cy="1064384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0" y="1532694"/>
            <a:ext cx="9067800" cy="4487105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086600" y="1049359"/>
            <a:ext cx="1752600" cy="3222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Krunal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6623722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8B154-A014-42DD-9355-D7DC39D5FC60}" type="datetimeFigureOut">
              <a:rPr lang="en-US"/>
              <a:pPr>
                <a:defRPr/>
              </a:pPr>
              <a:t>11-Jan-19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C37BE-709E-44BA-A4BC-1DD774130E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54864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54864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2EC57-123E-4F98-9F6D-4C0B9F666F27}" type="datetimeFigureOut">
              <a:rPr lang="en-US"/>
              <a:pPr>
                <a:defRPr/>
              </a:pPr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BF6FC-E60B-48BD-B560-4F5C1B627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352800" cy="44196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1600201"/>
            <a:ext cx="3200400" cy="44196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2024E-3085-455F-ACD4-40304D2FF205}" type="datetimeFigureOut">
              <a:rPr lang="en-US"/>
              <a:pPr>
                <a:defRPr/>
              </a:pPr>
              <a:t>11-Jan-19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A5E20-ABEA-4646-9F62-47662DD3E0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66294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3048000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581401" y="1535112"/>
            <a:ext cx="3505199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1"/>
            <a:ext cx="3048000" cy="3657600"/>
          </a:xfrm>
        </p:spPr>
        <p:txBody>
          <a:bodyPr/>
          <a:lstStyle>
            <a:lvl1pPr>
              <a:buClrTx/>
              <a:defRPr sz="2400"/>
            </a:lvl1pPr>
            <a:lvl2pPr>
              <a:buClrTx/>
              <a:defRPr sz="2000"/>
            </a:lvl2pPr>
            <a:lvl3pPr>
              <a:buClrTx/>
              <a:defRPr sz="1800"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81401" y="2362201"/>
            <a:ext cx="3505199" cy="3657600"/>
          </a:xfrm>
        </p:spPr>
        <p:txBody>
          <a:bodyPr/>
          <a:lstStyle>
            <a:lvl1pPr>
              <a:buClrTx/>
              <a:defRPr sz="2400"/>
            </a:lvl1pPr>
            <a:lvl2pPr>
              <a:buClrTx/>
              <a:defRPr sz="2000"/>
            </a:lvl2pPr>
            <a:lvl3pPr>
              <a:buClrTx/>
              <a:defRPr sz="1800"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63CAB-077E-451B-83B3-F504864623B7}" type="datetimeFigureOut">
              <a:rPr lang="en-US"/>
              <a:pPr>
                <a:defRPr/>
              </a:pPr>
              <a:t>11-Jan-19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2CF57-8553-4894-9805-0138695FE3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294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A02AE-55E5-4555-88DB-922E421B6E65}" type="datetimeFigureOut">
              <a:rPr lang="en-US"/>
              <a:pPr>
                <a:defRPr/>
              </a:pPr>
              <a:t>11-Jan-19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6EB46-8936-4056-9390-60D3AC3183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75220-C475-42B8-95C1-B548E461E0EB}" type="datetimeFigureOut">
              <a:rPr lang="en-US"/>
              <a:pPr>
                <a:defRPr/>
              </a:pPr>
              <a:t>11-Jan-19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04DB5-D94F-4F63-950F-8F499A1A9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1">
                <a:ln w="6350"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1"/>
            <a:ext cx="3008313" cy="44958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1"/>
            <a:ext cx="3511550" cy="574675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200"/>
            </a:lvl3pPr>
            <a:lvl4pPr>
              <a:buClrTx/>
              <a:defRPr sz="2000"/>
            </a:lvl4pPr>
            <a:lvl5pPr>
              <a:buClrTx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E6B2F-560D-49F2-A9C3-DE451210EF24}" type="datetimeFigureOut">
              <a:rPr lang="en-US"/>
              <a:pPr>
                <a:defRPr/>
              </a:pPr>
              <a:t>11-Jan-19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0764E-4826-40EF-BC4E-F222CD9ECD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AEFDE5-7FC8-4645-9780-AA15B71F2E83}" type="datetimeFigureOut">
              <a:rPr lang="en-US"/>
              <a:pPr>
                <a:defRPr/>
              </a:pPr>
              <a:t>11-Jan-19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19400" y="6416675"/>
            <a:ext cx="43434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239000" y="6416675"/>
            <a:ext cx="14478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4B503D3-970B-47A2-8758-A0C780B8E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64" r:id="rId2"/>
    <p:sldLayoutId id="2147483854" r:id="rId3"/>
    <p:sldLayoutId id="2147483863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</p:sldLayoutIdLst>
  <p:transition>
    <p:wedg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b="1" kern="1200">
          <a:ln w="6350">
            <a:noFill/>
          </a:ln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9pPr>
    </p:titleStyle>
    <p:bodyStyle>
      <a:lvl1pPr marL="547688" indent="-411163" algn="l" rtl="0" eaLnBrk="0" fontAlgn="base" hangingPunct="0">
        <a:spcBef>
          <a:spcPct val="20000"/>
        </a:spcBef>
        <a:spcAft>
          <a:spcPct val="0"/>
        </a:spcAft>
        <a:buSzPct val="65000"/>
        <a:buFont typeface="Arial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868363" indent="-282575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33475" indent="-228600" algn="l" rtl="0" eaLnBrk="0" fontAlgn="base" hangingPunct="0">
        <a:spcBef>
          <a:spcPct val="20000"/>
        </a:spcBef>
        <a:spcAft>
          <a:spcPct val="0"/>
        </a:spcAft>
        <a:buSzPct val="95000"/>
        <a:buFont typeface="Wingdings" pitchFamily="2" charset="2"/>
        <a:buChar char="§"/>
        <a:defRPr sz="2200" kern="1200">
          <a:solidFill>
            <a:schemeClr val="bg1"/>
          </a:solidFill>
          <a:latin typeface="+mn-lt"/>
          <a:ea typeface="+mn-ea"/>
          <a:cs typeface="+mn-cs"/>
        </a:defRPr>
      </a:lvl3pPr>
      <a:lvl4pPr marL="1352550" indent="-182563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1544638" indent="-18256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3200"/>
            <a:ext cx="5257800" cy="1537529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xmlns="" val="3103376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Translator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62762" y="1928812"/>
            <a:ext cx="1747838" cy="157638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2400" y="2184814"/>
            <a:ext cx="2667000" cy="1064384"/>
          </a:xfrm>
          <a:prstGeom prst="rect">
            <a:avLst/>
          </a:prstGeom>
          <a:noFill/>
          <a:ln>
            <a:noFill/>
          </a:ln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ln w="635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IN" sz="2800" b="0" dirty="0" smtClean="0">
                <a:solidFill>
                  <a:schemeClr val="bg1"/>
                </a:solidFill>
                <a:latin typeface="Cooper Black" pitchFamily="18" charset="0"/>
              </a:rPr>
              <a:t>Programing </a:t>
            </a:r>
          </a:p>
          <a:p>
            <a:r>
              <a:rPr lang="en-IN" sz="2800" b="0" dirty="0" smtClean="0">
                <a:solidFill>
                  <a:schemeClr val="bg1"/>
                </a:solidFill>
                <a:latin typeface="Cooper Black" pitchFamily="18" charset="0"/>
              </a:rPr>
              <a:t>Languages</a:t>
            </a:r>
            <a:endParaRPr lang="en-IN" sz="2800" b="0" dirty="0">
              <a:solidFill>
                <a:schemeClr val="bg1"/>
              </a:solidFill>
              <a:latin typeface="Cooper Black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2400" y="3466064"/>
            <a:ext cx="3352800" cy="3010936"/>
          </a:xfrm>
        </p:spPr>
        <p:txBody>
          <a:bodyPr/>
          <a:lstStyle/>
          <a:p>
            <a:pPr marL="136525" indent="0">
              <a:buNone/>
            </a:pPr>
            <a:r>
              <a:rPr lang="en-US" sz="2400" dirty="0" smtClean="0">
                <a:latin typeface="Arial Rounded MT Bold" pitchFamily="34" charset="0"/>
                <a:ea typeface="Adobe Gothic Std B" pitchFamily="34" charset="-128"/>
                <a:cs typeface="Arial" pitchFamily="34" charset="0"/>
              </a:rPr>
              <a:t>Assembly Language</a:t>
            </a:r>
          </a:p>
          <a:p>
            <a:pPr marL="136525" indent="0">
              <a:buNone/>
            </a:pPr>
            <a:endParaRPr lang="en-US" sz="2400" dirty="0" smtClean="0">
              <a:latin typeface="Arial Rounded MT Bold" pitchFamily="34" charset="0"/>
              <a:ea typeface="Adobe Gothic Std B" pitchFamily="34" charset="-128"/>
              <a:cs typeface="Arial" pitchFamily="34" charset="0"/>
            </a:endParaRPr>
          </a:p>
          <a:p>
            <a:pPr marL="136525" indent="0">
              <a:buNone/>
            </a:pPr>
            <a:r>
              <a:rPr lang="en-US" sz="2400" dirty="0" smtClean="0">
                <a:latin typeface="Arial Rounded MT Bold" pitchFamily="34" charset="0"/>
                <a:ea typeface="Adobe Gothic Std B" pitchFamily="34" charset="-128"/>
                <a:cs typeface="Arial" pitchFamily="34" charset="0"/>
              </a:rPr>
              <a:t>C</a:t>
            </a:r>
          </a:p>
          <a:p>
            <a:pPr marL="136525" indent="0">
              <a:buNone/>
            </a:pPr>
            <a:endParaRPr lang="en-US" sz="2400" dirty="0" smtClean="0">
              <a:latin typeface="Arial Rounded MT Bold" pitchFamily="34" charset="0"/>
              <a:ea typeface="Adobe Gothic Std B" pitchFamily="34" charset="-128"/>
              <a:cs typeface="Arial" pitchFamily="34" charset="0"/>
            </a:endParaRPr>
          </a:p>
          <a:p>
            <a:pPr marL="136525" indent="0">
              <a:buNone/>
            </a:pPr>
            <a:r>
              <a:rPr lang="en-US" sz="2400" dirty="0" smtClean="0">
                <a:latin typeface="Arial Rounded MT Bold" pitchFamily="34" charset="0"/>
                <a:ea typeface="Adobe Gothic Std B" pitchFamily="34" charset="-128"/>
                <a:cs typeface="Arial" pitchFamily="34" charset="0"/>
              </a:rPr>
              <a:t>Java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67200" y="2184814"/>
            <a:ext cx="970721" cy="970721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0" y="3466064"/>
            <a:ext cx="2133600" cy="648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 indent="0">
              <a:buFont typeface="Arial" charset="0"/>
              <a:buNone/>
            </a:pPr>
            <a:r>
              <a:rPr lang="en-US" sz="2400" b="1" dirty="0" smtClean="0">
                <a:latin typeface="Arial Rounded MT Bold" pitchFamily="34" charset="0"/>
                <a:cs typeface="Arial" pitchFamily="34" charset="0"/>
              </a:rPr>
              <a:t>Assembler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912704" y="4380464"/>
            <a:ext cx="2133600" cy="648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 indent="0">
              <a:buFont typeface="Arial" charset="0"/>
              <a:buNone/>
            </a:pPr>
            <a:r>
              <a:rPr lang="en-US" sz="2400" b="1" dirty="0" smtClean="0">
                <a:latin typeface="Arial Rounded MT Bold" pitchFamily="34" charset="0"/>
                <a:cs typeface="Arial" pitchFamily="34" charset="0"/>
              </a:rPr>
              <a:t>Compiler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10000" y="5218664"/>
            <a:ext cx="2133600" cy="648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 indent="0">
              <a:buFont typeface="Arial" charset="0"/>
              <a:buNone/>
            </a:pPr>
            <a:r>
              <a:rPr lang="en-US" sz="2400" b="1" dirty="0" smtClean="0">
                <a:latin typeface="Arial Rounded MT Bold" pitchFamily="34" charset="0"/>
                <a:cs typeface="Arial" pitchFamily="34" charset="0"/>
              </a:rPr>
              <a:t>Interpreter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429000" y="3634408"/>
            <a:ext cx="381000" cy="201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1371600" y="4494902"/>
            <a:ext cx="2438400" cy="209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>
            <a:off x="1371600" y="5347252"/>
            <a:ext cx="2438400" cy="195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6862762" y="3932599"/>
            <a:ext cx="2057400" cy="133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 indent="0" algn="ctr">
              <a:buFont typeface="Arial" charset="0"/>
              <a:buNone/>
            </a:pPr>
            <a:r>
              <a:rPr lang="en-US" sz="2400" dirty="0" smtClean="0">
                <a:latin typeface="Arial Rounded MT Bold" pitchFamily="34" charset="0"/>
                <a:ea typeface="Adobe Gothic Std B" pitchFamily="34" charset="-128"/>
                <a:cs typeface="Arial" pitchFamily="34" charset="0"/>
              </a:rPr>
              <a:t>Machine</a:t>
            </a:r>
          </a:p>
          <a:p>
            <a:pPr marL="136525" indent="0" algn="ctr">
              <a:buFont typeface="Arial" charset="0"/>
              <a:buNone/>
            </a:pPr>
            <a:r>
              <a:rPr lang="en-US" sz="2400" dirty="0" smtClean="0">
                <a:latin typeface="Arial Rounded MT Bold" pitchFamily="34" charset="0"/>
                <a:ea typeface="Adobe Gothic Std B" pitchFamily="34" charset="-128"/>
                <a:cs typeface="Arial" pitchFamily="34" charset="0"/>
              </a:rPr>
              <a:t>Language</a:t>
            </a:r>
          </a:p>
        </p:txBody>
      </p:sp>
      <p:sp>
        <p:nvSpPr>
          <p:cNvPr id="16" name="Right Brace 15"/>
          <p:cNvSpPr/>
          <p:nvPr/>
        </p:nvSpPr>
        <p:spPr>
          <a:xfrm>
            <a:off x="5943600" y="3352800"/>
            <a:ext cx="919162" cy="2389602"/>
          </a:xfrm>
          <a:prstGeom prst="rightBrace">
            <a:avLst/>
          </a:prstGeom>
          <a:ln w="571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429000" y="1374016"/>
            <a:ext cx="2667000" cy="1064384"/>
          </a:xfrm>
          <a:prstGeom prst="rect">
            <a:avLst/>
          </a:prstGeom>
          <a:noFill/>
          <a:ln>
            <a:noFill/>
          </a:ln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ln w="635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IN" b="0" dirty="0" smtClean="0">
                <a:solidFill>
                  <a:schemeClr val="bg1"/>
                </a:solidFill>
                <a:latin typeface="Cooper Black" pitchFamily="18" charset="0"/>
              </a:rPr>
              <a:t>Translator</a:t>
            </a:r>
            <a:endParaRPr lang="en-IN" b="0" dirty="0">
              <a:solidFill>
                <a:schemeClr val="bg1"/>
              </a:solidFill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5954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11" grpId="0" build="p"/>
      <p:bldP spid="12" grpId="0" animBg="1"/>
      <p:bldP spid="13" grpId="0" animBg="1"/>
      <p:bldP spid="14" grpId="0" animBg="1"/>
      <p:bldP spid="16" grpId="0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Difference between Compiler and Interpreter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8500" y="1374016"/>
            <a:ext cx="2667000" cy="1064384"/>
          </a:xfrm>
          <a:prstGeom prst="rect">
            <a:avLst/>
          </a:prstGeom>
          <a:noFill/>
          <a:ln>
            <a:noFill/>
          </a:ln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ln w="635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IN" sz="2800" b="0" dirty="0" smtClean="0">
                <a:solidFill>
                  <a:schemeClr val="bg1"/>
                </a:solidFill>
                <a:latin typeface="Cooper Black" pitchFamily="18" charset="0"/>
              </a:rPr>
              <a:t>Compiler</a:t>
            </a:r>
            <a:endParaRPr lang="en-IN" sz="2800" b="0" dirty="0">
              <a:solidFill>
                <a:schemeClr val="bg1"/>
              </a:solidFill>
              <a:latin typeface="Cooper Black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64746" y="4449829"/>
            <a:ext cx="1747838" cy="15763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2398644"/>
            <a:ext cx="1123122" cy="11231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37291" y="2474845"/>
            <a:ext cx="970721" cy="97072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1692969" y="2717525"/>
            <a:ext cx="1413012" cy="485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08314" y="3521766"/>
            <a:ext cx="828673" cy="828673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15517" y="2720008"/>
            <a:ext cx="1356683" cy="485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05600" y="2321437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010100011010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101011100000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101010101010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001110101010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-457200" y="1600200"/>
            <a:ext cx="2667000" cy="1064384"/>
          </a:xfrm>
          <a:prstGeom prst="rect">
            <a:avLst/>
          </a:prstGeom>
          <a:noFill/>
          <a:ln>
            <a:noFill/>
          </a:ln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ln w="635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IN" sz="2000" b="0" dirty="0" smtClean="0">
                <a:solidFill>
                  <a:schemeClr val="bg1"/>
                </a:solidFill>
                <a:latin typeface="Arial Rounded MT Bold" pitchFamily="34" charset="0"/>
              </a:rPr>
              <a:t>Program</a:t>
            </a:r>
            <a:endParaRPr lang="en-IN" sz="2000" b="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175512" y="1600200"/>
            <a:ext cx="2667000" cy="1064384"/>
          </a:xfrm>
          <a:prstGeom prst="rect">
            <a:avLst/>
          </a:prstGeom>
          <a:noFill/>
          <a:ln>
            <a:noFill/>
          </a:ln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ln w="635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IN" sz="2000" b="0" dirty="0" smtClean="0">
                <a:solidFill>
                  <a:schemeClr val="bg1"/>
                </a:solidFill>
                <a:latin typeface="Arial Rounded MT Bold" pitchFamily="34" charset="0"/>
              </a:rPr>
              <a:t>Machine Code</a:t>
            </a:r>
            <a:endParaRPr lang="en-IN" sz="2000" b="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7245624" y="3576585"/>
            <a:ext cx="457200" cy="7190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Left Arrow 15"/>
          <p:cNvSpPr/>
          <p:nvPr/>
        </p:nvSpPr>
        <p:spPr>
          <a:xfrm>
            <a:off x="4953000" y="4896577"/>
            <a:ext cx="1295400" cy="5136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84194" y="4618064"/>
            <a:ext cx="1648239" cy="1257755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2148517" y="5868608"/>
            <a:ext cx="2667000" cy="532192"/>
          </a:xfrm>
          <a:prstGeom prst="rect">
            <a:avLst/>
          </a:prstGeom>
          <a:noFill/>
          <a:ln>
            <a:noFill/>
          </a:ln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ln w="635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IN" sz="2000" b="0" dirty="0" smtClean="0">
                <a:solidFill>
                  <a:schemeClr val="bg1"/>
                </a:solidFill>
                <a:latin typeface="Arial Rounded MT Bold" pitchFamily="34" charset="0"/>
              </a:rPr>
              <a:t>Output</a:t>
            </a:r>
            <a:endParaRPr lang="en-IN" sz="2000" b="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3607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  <p:bldP spid="13" grpId="0"/>
      <p:bldP spid="14" grpId="0"/>
      <p:bldP spid="15" grpId="0" animBg="1"/>
      <p:bldP spid="16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Difference between Compiler and Interpreter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8500" y="1374016"/>
            <a:ext cx="2667000" cy="1064384"/>
          </a:xfrm>
          <a:prstGeom prst="rect">
            <a:avLst/>
          </a:prstGeom>
          <a:noFill/>
          <a:ln>
            <a:noFill/>
          </a:ln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ln w="635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IN" sz="2800" b="0" dirty="0" smtClean="0">
                <a:solidFill>
                  <a:schemeClr val="bg1"/>
                </a:solidFill>
                <a:latin typeface="Cooper Black" pitchFamily="18" charset="0"/>
              </a:rPr>
              <a:t>Interpreter</a:t>
            </a:r>
            <a:endParaRPr lang="en-IN" sz="2800" b="0" dirty="0">
              <a:solidFill>
                <a:schemeClr val="bg1"/>
              </a:solidFill>
              <a:latin typeface="Cooper Black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1705" y="2356401"/>
            <a:ext cx="1747838" cy="15763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2398644"/>
            <a:ext cx="1123122" cy="11231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37291" y="2474845"/>
            <a:ext cx="970721" cy="97072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1692969" y="2717525"/>
            <a:ext cx="1413012" cy="485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4815517" y="2720008"/>
            <a:ext cx="1356683" cy="485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-457200" y="1600200"/>
            <a:ext cx="2667000" cy="1064384"/>
          </a:xfrm>
          <a:prstGeom prst="rect">
            <a:avLst/>
          </a:prstGeom>
          <a:noFill/>
          <a:ln>
            <a:noFill/>
          </a:ln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ln w="635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IN" sz="2000" b="0" dirty="0" smtClean="0">
                <a:solidFill>
                  <a:schemeClr val="bg1"/>
                </a:solidFill>
                <a:latin typeface="Arial Rounded MT Bold" pitchFamily="34" charset="0"/>
              </a:rPr>
              <a:t>Program</a:t>
            </a:r>
            <a:endParaRPr lang="en-IN" sz="2000" b="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8818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Difference between Compiler and Interpreter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8500" y="1374016"/>
            <a:ext cx="2667000" cy="1064384"/>
          </a:xfrm>
          <a:prstGeom prst="rect">
            <a:avLst/>
          </a:prstGeom>
          <a:noFill/>
          <a:ln>
            <a:noFill/>
          </a:ln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ln w="635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IN" sz="2800" b="0" dirty="0" smtClean="0">
                <a:solidFill>
                  <a:schemeClr val="bg1"/>
                </a:solidFill>
                <a:latin typeface="Cooper Black" pitchFamily="18" charset="0"/>
              </a:rPr>
              <a:t>Interpreter</a:t>
            </a:r>
            <a:endParaRPr lang="en-IN" sz="2800" b="0" dirty="0">
              <a:solidFill>
                <a:schemeClr val="bg1"/>
              </a:solidFill>
              <a:latin typeface="Cooper Black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1705" y="2356401"/>
            <a:ext cx="1747838" cy="15763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2398644"/>
            <a:ext cx="1123122" cy="11231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37291" y="2474845"/>
            <a:ext cx="970721" cy="97072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1692969" y="2717525"/>
            <a:ext cx="1413012" cy="485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4815517" y="2720008"/>
            <a:ext cx="1356683" cy="485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4809212" y="33371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01010001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-457200" y="1600200"/>
            <a:ext cx="2667000" cy="1064384"/>
          </a:xfrm>
          <a:prstGeom prst="rect">
            <a:avLst/>
          </a:prstGeom>
          <a:noFill/>
          <a:ln>
            <a:noFill/>
          </a:ln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ln w="635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IN" sz="2000" b="0" dirty="0" smtClean="0">
                <a:solidFill>
                  <a:schemeClr val="bg1"/>
                </a:solidFill>
                <a:latin typeface="Arial Rounded MT Bold" pitchFamily="34" charset="0"/>
              </a:rPr>
              <a:t>Program</a:t>
            </a:r>
            <a:endParaRPr lang="en-IN" sz="2000" b="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7030274" y="3990922"/>
            <a:ext cx="457200" cy="545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1504" y="4709956"/>
            <a:ext cx="1648239" cy="1257755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4408012" y="4806641"/>
            <a:ext cx="2667000" cy="532192"/>
          </a:xfrm>
          <a:prstGeom prst="rect">
            <a:avLst/>
          </a:prstGeom>
          <a:noFill/>
          <a:ln>
            <a:noFill/>
          </a:ln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ln w="635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IN" sz="2000" b="0" dirty="0" smtClean="0">
                <a:solidFill>
                  <a:schemeClr val="bg1"/>
                </a:solidFill>
                <a:latin typeface="Arial Rounded MT Bold" pitchFamily="34" charset="0"/>
              </a:rPr>
              <a:t>Output</a:t>
            </a:r>
            <a:endParaRPr lang="en-IN" sz="2000" b="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70209" y="3337100"/>
            <a:ext cx="1514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6525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opr1=4660;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01466" y="3342534"/>
            <a:ext cx="1196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6525" indent="0">
              <a:buNone/>
            </a:pPr>
            <a:r>
              <a:rPr lang="en-IN" dirty="0">
                <a:solidFill>
                  <a:schemeClr val="bg1"/>
                </a:solidFill>
              </a:rPr>
              <a:t>opr2=2</a:t>
            </a:r>
            <a:r>
              <a:rPr lang="en-IN" dirty="0" smtClean="0">
                <a:solidFill>
                  <a:schemeClr val="bg1"/>
                </a:solidFill>
              </a:rPr>
              <a:t>;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47800" y="3364468"/>
            <a:ext cx="2143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6525" indent="0">
              <a:buNone/>
            </a:pPr>
            <a:r>
              <a:rPr lang="en-IN" dirty="0">
                <a:solidFill>
                  <a:schemeClr val="bg1"/>
                </a:solidFill>
              </a:rPr>
              <a:t>result=opr1+opr2;</a:t>
            </a:r>
          </a:p>
        </p:txBody>
      </p:sp>
    </p:spTree>
    <p:extLst>
      <p:ext uri="{BB962C8B-B14F-4D97-AF65-F5344CB8AC3E}">
        <p14:creationId xmlns:p14="http://schemas.microsoft.com/office/powerpoint/2010/main" xmlns="" val="296662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8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xit" presetSubtype="8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xit" presetSubtype="8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50"/>
                            </p:stCondLst>
                            <p:childTnLst>
                              <p:par>
                                <p:cTn id="33" presetID="22" presetClass="exit" presetSubtype="8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22" presetClass="exit" presetSubtype="8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250"/>
                            </p:stCondLst>
                            <p:childTnLst>
                              <p:par>
                                <p:cTn id="45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750"/>
                            </p:stCondLst>
                            <p:childTnLst>
                              <p:par>
                                <p:cTn id="49" presetID="22" presetClass="exit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2" grpId="2"/>
      <p:bldP spid="12" grpId="3"/>
      <p:bldP spid="12" grpId="4"/>
      <p:bldP spid="12" grpId="5"/>
      <p:bldP spid="15" grpId="0" animBg="1"/>
      <p:bldP spid="18" grpId="0"/>
      <p:bldP spid="10" grpId="0"/>
      <p:bldP spid="10" grpId="1"/>
      <p:bldP spid="19" grpId="0"/>
      <p:bldP spid="19" grpId="1"/>
      <p:bldP spid="20" grpId="0"/>
      <p:bldP spid="2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What’s the benefits?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12" y="1608895"/>
            <a:ext cx="4114800" cy="2201105"/>
          </a:xfrm>
        </p:spPr>
        <p:txBody>
          <a:bodyPr/>
          <a:lstStyle/>
          <a:p>
            <a:pPr marL="136525" indent="0" algn="ctr">
              <a:buNone/>
            </a:pPr>
            <a:r>
              <a:rPr lang="en-IN" b="1" dirty="0" smtClean="0"/>
              <a:t>Compiler</a:t>
            </a:r>
          </a:p>
          <a:p>
            <a:r>
              <a:rPr lang="en-IN" sz="2000" dirty="0" smtClean="0"/>
              <a:t>Translates program code </a:t>
            </a:r>
            <a:r>
              <a:rPr lang="en-IN" sz="2000" dirty="0"/>
              <a:t>into machine code and stores the translated machine code. </a:t>
            </a:r>
            <a:r>
              <a:rPr lang="en-IN" sz="2000" dirty="0" smtClean="0"/>
              <a:t>Than that </a:t>
            </a:r>
            <a:r>
              <a:rPr lang="en-IN" sz="2000" dirty="0"/>
              <a:t>machine code </a:t>
            </a:r>
            <a:r>
              <a:rPr lang="en-IN" sz="2000" dirty="0" smtClean="0"/>
              <a:t>runs.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956312" y="1608895"/>
            <a:ext cx="4114800" cy="174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 indent="0" algn="ctr">
              <a:buFont typeface="Arial" charset="0"/>
              <a:buNone/>
            </a:pPr>
            <a:r>
              <a:rPr lang="en-IN" b="1" dirty="0" smtClean="0"/>
              <a:t>Interpreter</a:t>
            </a:r>
          </a:p>
          <a:p>
            <a:r>
              <a:rPr lang="en-IN" sz="2000" dirty="0" smtClean="0"/>
              <a:t>Translates </a:t>
            </a:r>
            <a:r>
              <a:rPr lang="en-IN" sz="2000" dirty="0"/>
              <a:t>your code into machine </a:t>
            </a:r>
            <a:r>
              <a:rPr lang="en-IN" sz="2000" dirty="0" smtClean="0"/>
              <a:t>code and run it </a:t>
            </a:r>
            <a:r>
              <a:rPr lang="en-IN" sz="2000" dirty="0"/>
              <a:t>in real </a:t>
            </a:r>
            <a:r>
              <a:rPr lang="en-IN" sz="2000" dirty="0" smtClean="0"/>
              <a:t>time.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953000" y="3505200"/>
            <a:ext cx="41148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 smtClean="0"/>
              <a:t>Slower in execution</a:t>
            </a:r>
            <a:endParaRPr lang="en-IN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3505200"/>
            <a:ext cx="41148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 smtClean="0"/>
              <a:t>Faster in execution</a:t>
            </a:r>
          </a:p>
          <a:p>
            <a:endParaRPr lang="en-IN" sz="20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52400" y="4093264"/>
            <a:ext cx="41148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 smtClean="0"/>
              <a:t>Machine Dependent</a:t>
            </a:r>
          </a:p>
          <a:p>
            <a:endParaRPr lang="en-IN" sz="20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953000" y="4093264"/>
            <a:ext cx="41148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 smtClean="0"/>
              <a:t>Machine Independent</a:t>
            </a:r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xmlns="" val="3682907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498453" y="2967335"/>
            <a:ext cx="41470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That’s all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1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Programming is a creative process done by programmers to instruct a computer on how to do a task.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3210560"/>
            <a:ext cx="2895600" cy="2123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3710719"/>
            <a:ext cx="1123122" cy="1123122"/>
          </a:xfrm>
          <a:prstGeom prst="rect">
            <a:avLst/>
          </a:prstGeom>
        </p:spPr>
      </p:pic>
      <p:sp>
        <p:nvSpPr>
          <p:cNvPr id="6" name="Striped Right Arrow 5"/>
          <p:cNvSpPr/>
          <p:nvPr/>
        </p:nvSpPr>
        <p:spPr>
          <a:xfrm>
            <a:off x="1676400" y="4084320"/>
            <a:ext cx="1219200" cy="375920"/>
          </a:xfrm>
          <a:prstGeom prst="stripedRightArrow">
            <a:avLst>
              <a:gd name="adj1" fmla="val 3589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triped Right Arrow 6"/>
          <p:cNvSpPr/>
          <p:nvPr/>
        </p:nvSpPr>
        <p:spPr>
          <a:xfrm>
            <a:off x="5334000" y="4084320"/>
            <a:ext cx="1219200" cy="375920"/>
          </a:xfrm>
          <a:prstGeom prst="stripedRightArrow">
            <a:avLst>
              <a:gd name="adj1" fmla="val 3589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0" y="3458215"/>
            <a:ext cx="2133600" cy="162813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3571" y="5257800"/>
            <a:ext cx="131318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Input</a:t>
            </a:r>
            <a:endParaRPr lang="en-US" sz="3600" b="1" cap="none" spc="0" dirty="0">
              <a:ln w="1905"/>
              <a:solidFill>
                <a:srgbClr val="00206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32311" y="5257800"/>
            <a:ext cx="178497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Output</a:t>
            </a:r>
            <a:endParaRPr lang="en-US" sz="3600" b="1" cap="none" spc="0" dirty="0">
              <a:ln w="1905"/>
              <a:solidFill>
                <a:srgbClr val="00206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9347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Program?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32695"/>
            <a:ext cx="9067800" cy="1591505"/>
          </a:xfrm>
        </p:spPr>
        <p:txBody>
          <a:bodyPr/>
          <a:lstStyle/>
          <a:p>
            <a:r>
              <a:rPr lang="en-IN" dirty="0"/>
              <a:t>A computer program is a set of instructions for a computer to perform a specific task. </a:t>
            </a:r>
            <a:endParaRPr lang="en-IN" dirty="0" smtClean="0"/>
          </a:p>
          <a:p>
            <a:pPr lvl="1"/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3710719"/>
            <a:ext cx="1123122" cy="11231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3571" y="5257800"/>
            <a:ext cx="131318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Input</a:t>
            </a:r>
            <a:endParaRPr lang="en-US" sz="3600" b="1" cap="none" spc="0" dirty="0">
              <a:ln w="1905"/>
              <a:solidFill>
                <a:srgbClr val="00206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5405" y="5257800"/>
            <a:ext cx="20826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Program</a:t>
            </a:r>
            <a:endParaRPr lang="en-US" sz="3600" b="1" cap="none" spc="0" dirty="0">
              <a:ln w="1905"/>
              <a:solidFill>
                <a:srgbClr val="00206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2414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25532E-7 L 0.37205 -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94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81036E-7 L 0.38039 -0.0016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5" grpId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Programming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</a:t>
            </a:r>
            <a:r>
              <a:rPr lang="en-IN" b="1" dirty="0"/>
              <a:t>programming language</a:t>
            </a:r>
            <a:r>
              <a:rPr lang="en-IN" dirty="0"/>
              <a:t> is a formal constructed </a:t>
            </a:r>
            <a:r>
              <a:rPr lang="en-IN" b="1" dirty="0"/>
              <a:t>language</a:t>
            </a:r>
            <a:r>
              <a:rPr lang="en-IN" dirty="0"/>
              <a:t> designed to communicate instructions to a machine, particularly a computer.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1678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Programing Languages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38962" y="1776412"/>
            <a:ext cx="1747838" cy="15763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15651" y="3600271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010100011010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101011100000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101010101010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001110101010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2514600" y="3792931"/>
            <a:ext cx="4038600" cy="762000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76400"/>
            <a:ext cx="1143000" cy="1676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1000" y="3600271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Gujarati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Hindi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English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And many more……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5642" y="4819471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(Machine Language)</a:t>
            </a:r>
          </a:p>
        </p:txBody>
      </p:sp>
    </p:spTree>
    <p:extLst>
      <p:ext uri="{BB962C8B-B14F-4D97-AF65-F5344CB8AC3E}">
        <p14:creationId xmlns:p14="http://schemas.microsoft.com/office/powerpoint/2010/main" xmlns="" val="2195089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81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Programing Languages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38962" y="1776412"/>
            <a:ext cx="1747838" cy="15763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15651" y="3600271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010100011010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101011100000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101010101010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001110101010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76400"/>
            <a:ext cx="1143000" cy="1676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1000" y="3600271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Gujarati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Hindi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English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And many more……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362200" y="3085064"/>
            <a:ext cx="3962400" cy="3010936"/>
          </a:xfrm>
        </p:spPr>
        <p:txBody>
          <a:bodyPr/>
          <a:lstStyle/>
          <a:p>
            <a:pPr marL="136525" indent="0" algn="ctr">
              <a:buNone/>
            </a:pPr>
            <a:r>
              <a:rPr lang="en-US" dirty="0" smtClean="0"/>
              <a:t>Assembly Language</a:t>
            </a:r>
          </a:p>
          <a:p>
            <a:pPr marL="136525" indent="0" algn="ctr">
              <a:buNone/>
            </a:pPr>
            <a:r>
              <a:rPr lang="en-US" dirty="0" smtClean="0"/>
              <a:t>C</a:t>
            </a:r>
          </a:p>
          <a:p>
            <a:pPr marL="136525" indent="0" algn="ctr">
              <a:buNone/>
            </a:pPr>
            <a:r>
              <a:rPr lang="en-US" dirty="0" smtClean="0"/>
              <a:t>Java</a:t>
            </a:r>
          </a:p>
          <a:p>
            <a:pPr marL="136525" indent="0" algn="ctr">
              <a:buNone/>
            </a:pPr>
            <a:r>
              <a:rPr lang="en-US" dirty="0" smtClean="0"/>
              <a:t>(and more than 100)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86000" y="1702008"/>
            <a:ext cx="4314967" cy="1064384"/>
          </a:xfrm>
          <a:prstGeom prst="rect">
            <a:avLst/>
          </a:prstGeom>
          <a:noFill/>
          <a:ln>
            <a:noFill/>
          </a:ln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ln w="635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IN" sz="2800" dirty="0" smtClean="0">
                <a:solidFill>
                  <a:schemeClr val="bg1"/>
                </a:solidFill>
                <a:latin typeface="Cooper Black" pitchFamily="18" charset="0"/>
              </a:rPr>
              <a:t>Programing </a:t>
            </a:r>
          </a:p>
          <a:p>
            <a:r>
              <a:rPr lang="en-IN" sz="2800" dirty="0" smtClean="0">
                <a:solidFill>
                  <a:schemeClr val="bg1"/>
                </a:solidFill>
                <a:latin typeface="Cooper Black" pitchFamily="18" charset="0"/>
              </a:rPr>
              <a:t>Languages</a:t>
            </a:r>
            <a:endParaRPr lang="en-IN" sz="2800" dirty="0">
              <a:solidFill>
                <a:schemeClr val="bg1"/>
              </a:solidFill>
              <a:latin typeface="Cooper Black" pitchFamily="18" charset="0"/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2057400" y="2043700"/>
            <a:ext cx="1066800" cy="381000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Left-Right Arrow 14"/>
          <p:cNvSpPr/>
          <p:nvPr/>
        </p:nvSpPr>
        <p:spPr>
          <a:xfrm>
            <a:off x="5791200" y="2057400"/>
            <a:ext cx="1066800" cy="381000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Multiply 2"/>
          <p:cNvSpPr/>
          <p:nvPr/>
        </p:nvSpPr>
        <p:spPr>
          <a:xfrm>
            <a:off x="5951883" y="1642684"/>
            <a:ext cx="838200" cy="121920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6805642" y="4819471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(Machine Language)</a:t>
            </a:r>
          </a:p>
        </p:txBody>
      </p:sp>
    </p:spTree>
    <p:extLst>
      <p:ext uri="{BB962C8B-B14F-4D97-AF65-F5344CB8AC3E}">
        <p14:creationId xmlns:p14="http://schemas.microsoft.com/office/powerpoint/2010/main" xmlns="" val="2483529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4" grpId="0" animBg="1"/>
      <p:bldP spid="15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2184814"/>
            <a:ext cx="2667000" cy="1064384"/>
          </a:xfrm>
          <a:prstGeom prst="rect">
            <a:avLst/>
          </a:prstGeom>
          <a:noFill/>
          <a:ln>
            <a:noFill/>
          </a:ln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ln w="635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IN" sz="2800" dirty="0" smtClean="0">
                <a:solidFill>
                  <a:schemeClr val="bg1"/>
                </a:solidFill>
                <a:latin typeface="Cooper Black" pitchFamily="18" charset="0"/>
              </a:rPr>
              <a:t>Programing </a:t>
            </a:r>
          </a:p>
          <a:p>
            <a:r>
              <a:rPr lang="en-IN" sz="2800" dirty="0" smtClean="0">
                <a:solidFill>
                  <a:schemeClr val="bg1"/>
                </a:solidFill>
                <a:latin typeface="Cooper Black" pitchFamily="18" charset="0"/>
              </a:rPr>
              <a:t>Languages</a:t>
            </a:r>
            <a:endParaRPr lang="en-IN" sz="2800" dirty="0">
              <a:solidFill>
                <a:schemeClr val="bg1"/>
              </a:solidFill>
              <a:latin typeface="Cooper Black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2400" y="3466064"/>
            <a:ext cx="3352800" cy="3010936"/>
          </a:xfrm>
        </p:spPr>
        <p:txBody>
          <a:bodyPr/>
          <a:lstStyle/>
          <a:p>
            <a:pPr marL="136525" indent="0">
              <a:buNone/>
            </a:pPr>
            <a:r>
              <a:rPr lang="en-US" sz="2400" dirty="0" smtClean="0">
                <a:latin typeface="Arial Rounded MT Bold" pitchFamily="34" charset="0"/>
                <a:ea typeface="Adobe Gothic Std B" pitchFamily="34" charset="-128"/>
                <a:cs typeface="Arial" pitchFamily="34" charset="0"/>
              </a:rPr>
              <a:t>Assembly Language</a:t>
            </a:r>
          </a:p>
          <a:p>
            <a:pPr marL="136525" indent="0">
              <a:buNone/>
            </a:pPr>
            <a:endParaRPr lang="en-US" sz="2400" dirty="0" smtClean="0">
              <a:latin typeface="Arial Rounded MT Bold" pitchFamily="34" charset="0"/>
              <a:ea typeface="Adobe Gothic Std B" pitchFamily="34" charset="-128"/>
              <a:cs typeface="Arial" pitchFamily="34" charset="0"/>
            </a:endParaRPr>
          </a:p>
          <a:p>
            <a:pPr marL="136525" indent="0">
              <a:buNone/>
            </a:pPr>
            <a:r>
              <a:rPr lang="en-US" sz="2400" dirty="0" smtClean="0">
                <a:latin typeface="Arial Rounded MT Bold" pitchFamily="34" charset="0"/>
                <a:ea typeface="Adobe Gothic Std B" pitchFamily="34" charset="-128"/>
                <a:cs typeface="Arial" pitchFamily="34" charset="0"/>
              </a:rPr>
              <a:t>C</a:t>
            </a:r>
          </a:p>
          <a:p>
            <a:pPr marL="136525" indent="0">
              <a:buNone/>
            </a:pPr>
            <a:endParaRPr lang="en-US" sz="2400" dirty="0" smtClean="0">
              <a:latin typeface="Arial Rounded MT Bold" pitchFamily="34" charset="0"/>
              <a:ea typeface="Adobe Gothic Std B" pitchFamily="34" charset="-128"/>
              <a:cs typeface="Arial" pitchFamily="34" charset="0"/>
            </a:endParaRPr>
          </a:p>
          <a:p>
            <a:pPr marL="136525" indent="0">
              <a:buNone/>
            </a:pPr>
            <a:r>
              <a:rPr lang="en-US" sz="2400" dirty="0" smtClean="0">
                <a:latin typeface="Arial Rounded MT Bold" pitchFamily="34" charset="0"/>
                <a:ea typeface="Adobe Gothic Std B" pitchFamily="34" charset="-128"/>
                <a:cs typeface="Arial" pitchFamily="34" charset="0"/>
              </a:rPr>
              <a:t>Java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4648200" y="1447800"/>
            <a:ext cx="3352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 indent="0">
              <a:buNone/>
            </a:pPr>
            <a:r>
              <a:rPr lang="en-IN" sz="1600" dirty="0" smtClean="0"/>
              <a:t>.model small</a:t>
            </a:r>
          </a:p>
          <a:p>
            <a:pPr marL="136525" indent="0">
              <a:buNone/>
            </a:pPr>
            <a:r>
              <a:rPr lang="en-IN" sz="1600" dirty="0" smtClean="0"/>
              <a:t>.data</a:t>
            </a:r>
          </a:p>
          <a:p>
            <a:pPr marL="136525" indent="0">
              <a:buNone/>
            </a:pPr>
            <a:r>
              <a:rPr lang="en-IN" sz="1600" dirty="0" smtClean="0"/>
              <a:t> opr1 </a:t>
            </a:r>
            <a:r>
              <a:rPr lang="en-IN" sz="1600" dirty="0" err="1" smtClean="0"/>
              <a:t>dw</a:t>
            </a:r>
            <a:r>
              <a:rPr lang="en-IN" sz="1600" dirty="0" smtClean="0"/>
              <a:t> 1234h</a:t>
            </a:r>
          </a:p>
          <a:p>
            <a:pPr marL="136525" indent="0">
              <a:buNone/>
            </a:pPr>
            <a:r>
              <a:rPr lang="en-IN" sz="1600" dirty="0" smtClean="0"/>
              <a:t> opr2 </a:t>
            </a:r>
            <a:r>
              <a:rPr lang="en-IN" sz="1600" dirty="0" err="1" smtClean="0"/>
              <a:t>dw</a:t>
            </a:r>
            <a:r>
              <a:rPr lang="en-IN" sz="1600" dirty="0" smtClean="0"/>
              <a:t> 0002h</a:t>
            </a:r>
          </a:p>
          <a:p>
            <a:pPr marL="136525" indent="0">
              <a:buNone/>
            </a:pPr>
            <a:r>
              <a:rPr lang="en-IN" sz="1600" dirty="0" smtClean="0"/>
              <a:t>.code</a:t>
            </a:r>
          </a:p>
          <a:p>
            <a:pPr marL="136525" indent="0">
              <a:buNone/>
            </a:pPr>
            <a:r>
              <a:rPr lang="en-IN" sz="1600" dirty="0" smtClean="0"/>
              <a:t>        </a:t>
            </a:r>
            <a:r>
              <a:rPr lang="en-IN" sz="1600" dirty="0" err="1" smtClean="0"/>
              <a:t>mov</a:t>
            </a:r>
            <a:r>
              <a:rPr lang="en-IN" sz="1600" dirty="0" smtClean="0"/>
              <a:t> </a:t>
            </a:r>
            <a:r>
              <a:rPr lang="en-IN" sz="1600" dirty="0" err="1" smtClean="0"/>
              <a:t>ax</a:t>
            </a:r>
            <a:r>
              <a:rPr lang="en-IN" sz="1600" dirty="0" smtClean="0"/>
              <a:t>,@data</a:t>
            </a:r>
          </a:p>
          <a:p>
            <a:pPr marL="136525" indent="0">
              <a:buNone/>
            </a:pPr>
            <a:r>
              <a:rPr lang="en-IN" sz="1600" dirty="0" smtClean="0"/>
              <a:t>        </a:t>
            </a:r>
            <a:r>
              <a:rPr lang="en-IN" sz="1600" dirty="0" err="1"/>
              <a:t>mov</a:t>
            </a:r>
            <a:r>
              <a:rPr lang="en-IN" sz="1600" dirty="0"/>
              <a:t> </a:t>
            </a:r>
            <a:r>
              <a:rPr lang="en-IN" sz="1600" dirty="0" err="1"/>
              <a:t>ds,ax</a:t>
            </a:r>
            <a:endParaRPr lang="en-IN" sz="1600" dirty="0"/>
          </a:p>
          <a:p>
            <a:pPr marL="136525" indent="0">
              <a:buNone/>
            </a:pPr>
            <a:r>
              <a:rPr lang="en-IN" sz="1600" dirty="0"/>
              <a:t>        </a:t>
            </a:r>
            <a:r>
              <a:rPr lang="en-IN" sz="1600" dirty="0" err="1"/>
              <a:t>mov</a:t>
            </a:r>
            <a:r>
              <a:rPr lang="en-IN" sz="1600" dirty="0"/>
              <a:t> </a:t>
            </a:r>
            <a:r>
              <a:rPr lang="en-IN" sz="1600" dirty="0" smtClean="0"/>
              <a:t>ax,opr1</a:t>
            </a:r>
            <a:endParaRPr lang="en-IN" sz="1600" dirty="0"/>
          </a:p>
          <a:p>
            <a:pPr marL="136525" indent="0">
              <a:buNone/>
            </a:pPr>
            <a:r>
              <a:rPr lang="en-IN" sz="1600" dirty="0"/>
              <a:t>        </a:t>
            </a:r>
            <a:r>
              <a:rPr lang="en-IN" sz="1600" dirty="0" err="1"/>
              <a:t>mov</a:t>
            </a:r>
            <a:r>
              <a:rPr lang="en-IN" sz="1600" dirty="0"/>
              <a:t> bx,opr2</a:t>
            </a:r>
          </a:p>
          <a:p>
            <a:pPr marL="136525" indent="0">
              <a:buNone/>
            </a:pPr>
            <a:r>
              <a:rPr lang="en-IN" sz="1600" dirty="0"/>
              <a:t>        </a:t>
            </a:r>
            <a:r>
              <a:rPr lang="en-IN" sz="1600" dirty="0" err="1"/>
              <a:t>clc</a:t>
            </a:r>
            <a:endParaRPr lang="en-IN" sz="1600" dirty="0"/>
          </a:p>
          <a:p>
            <a:pPr marL="136525" indent="0">
              <a:buNone/>
            </a:pPr>
            <a:r>
              <a:rPr lang="en-IN" sz="1600" dirty="0"/>
              <a:t>        add </a:t>
            </a:r>
            <a:r>
              <a:rPr lang="en-IN" sz="1600" dirty="0" err="1"/>
              <a:t>ax,bx</a:t>
            </a:r>
            <a:endParaRPr lang="en-IN" sz="1600" dirty="0"/>
          </a:p>
          <a:p>
            <a:pPr marL="136525" indent="0">
              <a:buNone/>
            </a:pPr>
            <a:r>
              <a:rPr lang="en-IN" sz="1600" dirty="0"/>
              <a:t>        </a:t>
            </a:r>
            <a:r>
              <a:rPr lang="en-IN" sz="1600" dirty="0" err="1"/>
              <a:t>mov</a:t>
            </a:r>
            <a:r>
              <a:rPr lang="en-IN" sz="1600" dirty="0"/>
              <a:t> </a:t>
            </a:r>
            <a:r>
              <a:rPr lang="en-IN" sz="1600" dirty="0" err="1"/>
              <a:t>di,offset</a:t>
            </a:r>
            <a:r>
              <a:rPr lang="en-IN" sz="1600" dirty="0"/>
              <a:t> result</a:t>
            </a:r>
          </a:p>
          <a:p>
            <a:pPr marL="136525" indent="0">
              <a:buNone/>
            </a:pPr>
            <a:r>
              <a:rPr lang="en-IN" sz="1600" dirty="0"/>
              <a:t>        </a:t>
            </a:r>
            <a:r>
              <a:rPr lang="en-IN" sz="1600" dirty="0" err="1"/>
              <a:t>mov</a:t>
            </a:r>
            <a:r>
              <a:rPr lang="en-IN" sz="1600" dirty="0"/>
              <a:t> [di], </a:t>
            </a:r>
            <a:r>
              <a:rPr lang="en-IN" sz="1600" dirty="0" err="1" smtClean="0"/>
              <a:t>ax</a:t>
            </a:r>
            <a:endParaRPr lang="en-IN" sz="1600" dirty="0"/>
          </a:p>
          <a:p>
            <a:pPr marL="136525" indent="0">
              <a:buNone/>
            </a:pPr>
            <a:r>
              <a:rPr lang="en-IN" sz="1600" dirty="0"/>
              <a:t>        </a:t>
            </a:r>
            <a:r>
              <a:rPr lang="en-IN" sz="1600" dirty="0" err="1"/>
              <a:t>mov</a:t>
            </a:r>
            <a:r>
              <a:rPr lang="en-IN" sz="1600" dirty="0"/>
              <a:t> ah,09h</a:t>
            </a:r>
          </a:p>
          <a:p>
            <a:pPr marL="136525" indent="0">
              <a:buNone/>
            </a:pPr>
            <a:r>
              <a:rPr lang="en-IN" sz="1600" dirty="0"/>
              <a:t>        </a:t>
            </a:r>
            <a:r>
              <a:rPr lang="en-IN" sz="1600" dirty="0" err="1"/>
              <a:t>mov</a:t>
            </a:r>
            <a:r>
              <a:rPr lang="en-IN" sz="1600" dirty="0"/>
              <a:t> </a:t>
            </a:r>
            <a:r>
              <a:rPr lang="en-IN" sz="1600" dirty="0" err="1"/>
              <a:t>dx,offset</a:t>
            </a:r>
            <a:r>
              <a:rPr lang="en-IN" sz="1600" dirty="0"/>
              <a:t> result</a:t>
            </a:r>
          </a:p>
          <a:p>
            <a:pPr marL="136525" indent="0">
              <a:buNone/>
            </a:pPr>
            <a:r>
              <a:rPr lang="en-IN" sz="1600" dirty="0"/>
              <a:t> </a:t>
            </a:r>
            <a:r>
              <a:rPr lang="en-IN" sz="1600" dirty="0" smtClean="0"/>
              <a:t>       end</a:t>
            </a:r>
            <a:endParaRPr lang="en-US" sz="1600" dirty="0" smtClean="0">
              <a:latin typeface="Arial Rounded MT Bold" pitchFamily="34" charset="0"/>
              <a:ea typeface="Adobe Gothic Std B" pitchFamily="34" charset="-128"/>
              <a:cs typeface="Arial" pitchFamily="34" charset="0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3558208" y="1514060"/>
            <a:ext cx="533400" cy="4572000"/>
          </a:xfrm>
          <a:prstGeom prst="leftBrace">
            <a:avLst>
              <a:gd name="adj1" fmla="val 77898"/>
              <a:gd name="adj2" fmla="val 47971"/>
            </a:avLst>
          </a:prstGeom>
          <a:ln w="28575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639416" y="3867980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(Low Level Language)</a:t>
            </a:r>
            <a:endParaRPr lang="en-IN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6533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8" grpId="0" uiExpand="1" build="p"/>
      <p:bldP spid="3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2184814"/>
            <a:ext cx="2667000" cy="1064384"/>
          </a:xfrm>
          <a:prstGeom prst="rect">
            <a:avLst/>
          </a:prstGeom>
          <a:noFill/>
          <a:ln>
            <a:noFill/>
          </a:ln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ln w="635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IN" sz="2800" dirty="0" smtClean="0">
                <a:solidFill>
                  <a:schemeClr val="bg1"/>
                </a:solidFill>
                <a:latin typeface="Cooper Black" pitchFamily="18" charset="0"/>
              </a:rPr>
              <a:t>Programing </a:t>
            </a:r>
          </a:p>
          <a:p>
            <a:r>
              <a:rPr lang="en-IN" sz="2800" dirty="0" smtClean="0">
                <a:solidFill>
                  <a:schemeClr val="bg1"/>
                </a:solidFill>
                <a:latin typeface="Cooper Black" pitchFamily="18" charset="0"/>
              </a:rPr>
              <a:t>Languages</a:t>
            </a:r>
            <a:endParaRPr lang="en-IN" sz="2800" dirty="0">
              <a:solidFill>
                <a:schemeClr val="bg1"/>
              </a:solidFill>
              <a:latin typeface="Cooper Black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2400" y="3466064"/>
            <a:ext cx="3352800" cy="3010936"/>
          </a:xfrm>
        </p:spPr>
        <p:txBody>
          <a:bodyPr/>
          <a:lstStyle/>
          <a:p>
            <a:pPr marL="136525" indent="0">
              <a:buNone/>
            </a:pPr>
            <a:r>
              <a:rPr lang="en-US" sz="2400" dirty="0" smtClean="0">
                <a:latin typeface="Arial Rounded MT Bold" pitchFamily="34" charset="0"/>
                <a:ea typeface="Adobe Gothic Std B" pitchFamily="34" charset="-128"/>
                <a:cs typeface="Arial" pitchFamily="34" charset="0"/>
              </a:rPr>
              <a:t>Assembly Language</a:t>
            </a:r>
          </a:p>
          <a:p>
            <a:pPr marL="136525" indent="0">
              <a:buNone/>
            </a:pPr>
            <a:endParaRPr lang="en-US" sz="2400" dirty="0" smtClean="0">
              <a:latin typeface="Arial Rounded MT Bold" pitchFamily="34" charset="0"/>
              <a:ea typeface="Adobe Gothic Std B" pitchFamily="34" charset="-128"/>
              <a:cs typeface="Arial" pitchFamily="34" charset="0"/>
            </a:endParaRPr>
          </a:p>
          <a:p>
            <a:pPr marL="136525" indent="0">
              <a:buNone/>
            </a:pPr>
            <a:r>
              <a:rPr lang="en-US" sz="2400" dirty="0" smtClean="0">
                <a:latin typeface="Arial Rounded MT Bold" pitchFamily="34" charset="0"/>
                <a:ea typeface="Adobe Gothic Std B" pitchFamily="34" charset="-128"/>
                <a:cs typeface="Arial" pitchFamily="34" charset="0"/>
              </a:rPr>
              <a:t>C</a:t>
            </a:r>
          </a:p>
          <a:p>
            <a:pPr marL="136525" indent="0">
              <a:buNone/>
            </a:pPr>
            <a:endParaRPr lang="en-US" sz="2400" dirty="0" smtClean="0">
              <a:latin typeface="Arial Rounded MT Bold" pitchFamily="34" charset="0"/>
              <a:ea typeface="Adobe Gothic Std B" pitchFamily="34" charset="-128"/>
              <a:cs typeface="Arial" pitchFamily="34" charset="0"/>
            </a:endParaRPr>
          </a:p>
          <a:p>
            <a:pPr marL="136525" indent="0">
              <a:buNone/>
            </a:pPr>
            <a:r>
              <a:rPr lang="en-US" sz="2400" dirty="0" smtClean="0">
                <a:latin typeface="Arial Rounded MT Bold" pitchFamily="34" charset="0"/>
                <a:ea typeface="Adobe Gothic Std B" pitchFamily="34" charset="-128"/>
                <a:cs typeface="Arial" pitchFamily="34" charset="0"/>
              </a:rPr>
              <a:t>Java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4191000" y="2905540"/>
            <a:ext cx="2438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 indent="0">
              <a:buNone/>
            </a:pPr>
            <a:r>
              <a:rPr lang="en-IN" sz="1800" dirty="0" smtClean="0"/>
              <a:t>void main()</a:t>
            </a:r>
          </a:p>
          <a:p>
            <a:pPr marL="136525" indent="0">
              <a:buNone/>
            </a:pPr>
            <a:r>
              <a:rPr lang="en-IN" sz="1800" dirty="0" smtClean="0"/>
              <a:t>{ </a:t>
            </a:r>
          </a:p>
          <a:p>
            <a:pPr marL="136525" indent="0">
              <a:buNone/>
            </a:pPr>
            <a:r>
              <a:rPr lang="en-IN" sz="1800" dirty="0"/>
              <a:t> </a:t>
            </a:r>
            <a:r>
              <a:rPr lang="en-IN" sz="1800" dirty="0" smtClean="0"/>
              <a:t>  </a:t>
            </a:r>
            <a:r>
              <a:rPr lang="en-IN" sz="1800" dirty="0" err="1" smtClean="0"/>
              <a:t>int</a:t>
            </a:r>
            <a:r>
              <a:rPr lang="en-IN" sz="1800" dirty="0" smtClean="0"/>
              <a:t> opr1,opr2;</a:t>
            </a:r>
          </a:p>
          <a:p>
            <a:pPr marL="136525" indent="0">
              <a:buNone/>
            </a:pPr>
            <a:r>
              <a:rPr lang="en-IN" sz="1800" dirty="0"/>
              <a:t> </a:t>
            </a:r>
            <a:r>
              <a:rPr lang="en-IN" sz="1800" dirty="0" smtClean="0"/>
              <a:t>  opr1=4660;</a:t>
            </a:r>
          </a:p>
          <a:p>
            <a:pPr marL="136525" indent="0">
              <a:buNone/>
            </a:pPr>
            <a:r>
              <a:rPr lang="en-IN" sz="1800" dirty="0" smtClean="0"/>
              <a:t>   opr2=2;</a:t>
            </a:r>
          </a:p>
          <a:p>
            <a:pPr marL="136525" indent="0">
              <a:buNone/>
            </a:pPr>
            <a:r>
              <a:rPr lang="en-IN" sz="1800" dirty="0" smtClean="0"/>
              <a:t>   result=opr1+opr2;</a:t>
            </a:r>
          </a:p>
          <a:p>
            <a:pPr marL="136525" indent="0">
              <a:buNone/>
            </a:pPr>
            <a:r>
              <a:rPr lang="en-IN" sz="1800" dirty="0" smtClean="0"/>
              <a:t>}</a:t>
            </a:r>
          </a:p>
          <a:p>
            <a:pPr marL="136525" indent="0">
              <a:buNone/>
            </a:pPr>
            <a:endParaRPr lang="en-IN" sz="1800" dirty="0" smtClean="0"/>
          </a:p>
        </p:txBody>
      </p:sp>
      <p:sp>
        <p:nvSpPr>
          <p:cNvPr id="3" name="Left Brace 2"/>
          <p:cNvSpPr/>
          <p:nvPr/>
        </p:nvSpPr>
        <p:spPr>
          <a:xfrm>
            <a:off x="3558208" y="2971800"/>
            <a:ext cx="533400" cy="2362200"/>
          </a:xfrm>
          <a:prstGeom prst="leftBrace">
            <a:avLst>
              <a:gd name="adj1" fmla="val 64137"/>
              <a:gd name="adj2" fmla="val 66629"/>
            </a:avLst>
          </a:prstGeom>
          <a:ln w="28575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30088" y="473606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(Middle Level Language)</a:t>
            </a:r>
            <a:endParaRPr lang="en-IN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6603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2184814"/>
            <a:ext cx="2667000" cy="1064384"/>
          </a:xfrm>
          <a:prstGeom prst="rect">
            <a:avLst/>
          </a:prstGeom>
          <a:noFill/>
          <a:ln>
            <a:noFill/>
          </a:ln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ln w="635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IN" sz="2800" dirty="0" smtClean="0">
                <a:solidFill>
                  <a:schemeClr val="bg1"/>
                </a:solidFill>
                <a:latin typeface="Cooper Black" pitchFamily="18" charset="0"/>
              </a:rPr>
              <a:t>Programing </a:t>
            </a:r>
          </a:p>
          <a:p>
            <a:r>
              <a:rPr lang="en-IN" sz="2800" dirty="0" smtClean="0">
                <a:solidFill>
                  <a:schemeClr val="bg1"/>
                </a:solidFill>
                <a:latin typeface="Cooper Black" pitchFamily="18" charset="0"/>
              </a:rPr>
              <a:t>Languages</a:t>
            </a:r>
            <a:endParaRPr lang="en-IN" sz="2800" dirty="0">
              <a:solidFill>
                <a:schemeClr val="bg1"/>
              </a:solidFill>
              <a:latin typeface="Cooper Black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2400" y="3466064"/>
            <a:ext cx="3352800" cy="3010936"/>
          </a:xfrm>
        </p:spPr>
        <p:txBody>
          <a:bodyPr/>
          <a:lstStyle/>
          <a:p>
            <a:pPr marL="136525" indent="0">
              <a:buNone/>
            </a:pPr>
            <a:r>
              <a:rPr lang="en-US" sz="2400" dirty="0" smtClean="0">
                <a:latin typeface="Arial Rounded MT Bold" pitchFamily="34" charset="0"/>
                <a:ea typeface="Adobe Gothic Std B" pitchFamily="34" charset="-128"/>
                <a:cs typeface="Arial" pitchFamily="34" charset="0"/>
              </a:rPr>
              <a:t>Assembly Language</a:t>
            </a:r>
          </a:p>
          <a:p>
            <a:pPr marL="136525" indent="0">
              <a:buNone/>
            </a:pPr>
            <a:endParaRPr lang="en-US" sz="2400" dirty="0" smtClean="0">
              <a:latin typeface="Arial Rounded MT Bold" pitchFamily="34" charset="0"/>
              <a:ea typeface="Adobe Gothic Std B" pitchFamily="34" charset="-128"/>
              <a:cs typeface="Arial" pitchFamily="34" charset="0"/>
            </a:endParaRPr>
          </a:p>
          <a:p>
            <a:pPr marL="136525" indent="0">
              <a:buNone/>
            </a:pPr>
            <a:r>
              <a:rPr lang="en-US" sz="2400" dirty="0" smtClean="0">
                <a:latin typeface="Arial Rounded MT Bold" pitchFamily="34" charset="0"/>
                <a:ea typeface="Adobe Gothic Std B" pitchFamily="34" charset="-128"/>
                <a:cs typeface="Arial" pitchFamily="34" charset="0"/>
              </a:rPr>
              <a:t>C</a:t>
            </a:r>
          </a:p>
          <a:p>
            <a:pPr marL="136525" indent="0">
              <a:buNone/>
            </a:pPr>
            <a:endParaRPr lang="en-US" sz="2400" dirty="0" smtClean="0">
              <a:latin typeface="Arial Rounded MT Bold" pitchFamily="34" charset="0"/>
              <a:ea typeface="Adobe Gothic Std B" pitchFamily="34" charset="-128"/>
              <a:cs typeface="Arial" pitchFamily="34" charset="0"/>
            </a:endParaRPr>
          </a:p>
          <a:p>
            <a:pPr marL="136525" indent="0">
              <a:buNone/>
            </a:pPr>
            <a:r>
              <a:rPr lang="en-US" sz="2400" dirty="0" smtClean="0">
                <a:latin typeface="Arial Rounded MT Bold" pitchFamily="34" charset="0"/>
                <a:ea typeface="Adobe Gothic Std B" pitchFamily="34" charset="-128"/>
                <a:cs typeface="Arial" pitchFamily="34" charset="0"/>
              </a:rPr>
              <a:t>Java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4191000" y="3048000"/>
            <a:ext cx="4267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 indent="0">
              <a:buNone/>
            </a:pPr>
            <a:r>
              <a:rPr lang="en-IN" sz="1800" dirty="0" smtClean="0"/>
              <a:t>class Sum{ </a:t>
            </a:r>
          </a:p>
          <a:p>
            <a:pPr marL="136525" indent="0">
              <a:buNone/>
            </a:pPr>
            <a:r>
              <a:rPr lang="en-IN" sz="1800" dirty="0" smtClean="0"/>
              <a:t>   public static void main(String </a:t>
            </a:r>
            <a:r>
              <a:rPr lang="en-IN" sz="1800" dirty="0" err="1" smtClean="0"/>
              <a:t>arg</a:t>
            </a:r>
            <a:r>
              <a:rPr lang="en-IN" sz="1800" dirty="0" smtClean="0"/>
              <a:t>[])</a:t>
            </a:r>
            <a:endParaRPr lang="en-IN" sz="1800" dirty="0"/>
          </a:p>
          <a:p>
            <a:pPr marL="136525" indent="0">
              <a:buNone/>
            </a:pPr>
            <a:r>
              <a:rPr lang="en-IN" sz="1800" dirty="0" smtClean="0"/>
              <a:t>   {</a:t>
            </a:r>
          </a:p>
          <a:p>
            <a:pPr marL="136525" indent="0">
              <a:buNone/>
            </a:pPr>
            <a:r>
              <a:rPr lang="en-IN" sz="1800" dirty="0" smtClean="0"/>
              <a:t>     </a:t>
            </a:r>
            <a:r>
              <a:rPr lang="en-IN" sz="1800" dirty="0" err="1" smtClean="0"/>
              <a:t>int</a:t>
            </a:r>
            <a:r>
              <a:rPr lang="en-IN" sz="1800" dirty="0" smtClean="0"/>
              <a:t> </a:t>
            </a:r>
            <a:r>
              <a:rPr lang="en-IN" sz="1800" dirty="0"/>
              <a:t>opr1,opr2;</a:t>
            </a:r>
          </a:p>
          <a:p>
            <a:pPr marL="136525" indent="0">
              <a:buNone/>
            </a:pPr>
            <a:r>
              <a:rPr lang="en-IN" sz="1800" dirty="0" smtClean="0"/>
              <a:t>     </a:t>
            </a:r>
            <a:r>
              <a:rPr lang="en-IN" sz="1800" dirty="0"/>
              <a:t>opr1=4660;</a:t>
            </a:r>
          </a:p>
          <a:p>
            <a:pPr marL="136525" indent="0">
              <a:buNone/>
            </a:pPr>
            <a:r>
              <a:rPr lang="en-IN" sz="1800" dirty="0" smtClean="0"/>
              <a:t>     </a:t>
            </a:r>
            <a:r>
              <a:rPr lang="en-IN" sz="1800" dirty="0"/>
              <a:t>opr2=2;</a:t>
            </a:r>
          </a:p>
          <a:p>
            <a:pPr marL="136525" indent="0">
              <a:buNone/>
            </a:pPr>
            <a:r>
              <a:rPr lang="en-IN" sz="1800" dirty="0" smtClean="0"/>
              <a:t>     result=opr1+opr2</a:t>
            </a:r>
            <a:r>
              <a:rPr lang="en-IN" sz="1800" dirty="0"/>
              <a:t>;</a:t>
            </a:r>
          </a:p>
          <a:p>
            <a:pPr marL="136525" indent="0">
              <a:buNone/>
            </a:pPr>
            <a:r>
              <a:rPr lang="en-IN" sz="1800" dirty="0" smtClean="0"/>
              <a:t>    }</a:t>
            </a:r>
          </a:p>
          <a:p>
            <a:pPr marL="136525" indent="0">
              <a:buNone/>
            </a:pPr>
            <a:r>
              <a:rPr lang="en-IN" sz="1800" dirty="0"/>
              <a:t>}</a:t>
            </a:r>
          </a:p>
          <a:p>
            <a:pPr marL="136525" indent="0">
              <a:buNone/>
            </a:pPr>
            <a:endParaRPr lang="en-IN" sz="1800" dirty="0"/>
          </a:p>
        </p:txBody>
      </p:sp>
      <p:sp>
        <p:nvSpPr>
          <p:cNvPr id="3" name="Left Brace 2"/>
          <p:cNvSpPr/>
          <p:nvPr/>
        </p:nvSpPr>
        <p:spPr>
          <a:xfrm>
            <a:off x="3558208" y="3249198"/>
            <a:ext cx="533400" cy="2846802"/>
          </a:xfrm>
          <a:prstGeom prst="leftBrace">
            <a:avLst>
              <a:gd name="adj1" fmla="val 64137"/>
              <a:gd name="adj2" fmla="val 73949"/>
            </a:avLst>
          </a:prstGeom>
          <a:ln w="28575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533400" y="5574268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(High Level Language)</a:t>
            </a:r>
            <a:endParaRPr lang="en-IN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5201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PT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Theme</Template>
  <TotalTime>1682</TotalTime>
  <Words>358</Words>
  <Application>Microsoft Office PowerPoint</Application>
  <PresentationFormat>On-screen Show (4:3)</PresentationFormat>
  <Paragraphs>142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PPT Theme</vt:lpstr>
      <vt:lpstr>Introduction to Programming Language</vt:lpstr>
      <vt:lpstr>What is Programming?</vt:lpstr>
      <vt:lpstr>What is Program?</vt:lpstr>
      <vt:lpstr>Why Programming Language?</vt:lpstr>
      <vt:lpstr>Programing Languages</vt:lpstr>
      <vt:lpstr>Programing Languages</vt:lpstr>
      <vt:lpstr>Examples</vt:lpstr>
      <vt:lpstr>Examples</vt:lpstr>
      <vt:lpstr>Examples</vt:lpstr>
      <vt:lpstr>Translator</vt:lpstr>
      <vt:lpstr>Difference between Compiler and Interpreter</vt:lpstr>
      <vt:lpstr>Difference between Compiler and Interpreter</vt:lpstr>
      <vt:lpstr>Difference between Compiler and Interpreter</vt:lpstr>
      <vt:lpstr>What’s the benefits?</vt:lpstr>
      <vt:lpstr>Slide 15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Shortest Route Problem Definition and Example Problem Data</dc:title>
  <dc:creator>Harsh</dc:creator>
  <cp:lastModifiedBy>Shivam</cp:lastModifiedBy>
  <cp:revision>351</cp:revision>
  <dcterms:created xsi:type="dcterms:W3CDTF">2012-02-23T04:04:44Z</dcterms:created>
  <dcterms:modified xsi:type="dcterms:W3CDTF">2019-01-11T04:12:46Z</dcterms:modified>
</cp:coreProperties>
</file>