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63" r:id="rId4"/>
    <p:sldId id="271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61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3F3F3"/>
    <a:srgbClr val="FF9900"/>
    <a:srgbClr val="969696"/>
    <a:srgbClr val="C4C4C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60" autoAdjust="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2328" y="53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000A3-4C95-49EF-A962-AED02D28B7D6}" type="datetimeFigureOut">
              <a:rPr lang="en-US" smtClean="0"/>
              <a:pPr/>
              <a:t>11-Jan-19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C1934-85F7-4802-BBE4-F150E83BA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735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8B831-7FEA-42BD-9FE7-4E0AF7EAA16D}" type="datetimeFigureOut">
              <a:rPr lang="en-US" smtClean="0"/>
              <a:pPr/>
              <a:t>11-Jan-19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4305-E84F-4750-9724-1F0B10AC15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79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4305-E84F-4750-9724-1F0B10AC15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84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A5D13-0D0A-49BF-A4EA-30A881C2827D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A15FF-7224-4356-90A2-AC8D3323A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257800" y="1246257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Krunal</a:t>
            </a:r>
            <a:r>
              <a:rPr lang="en-US" sz="4000" dirty="0" smtClean="0"/>
              <a:t> </a:t>
            </a:r>
            <a:r>
              <a:rPr lang="en-US" sz="4000" dirty="0" err="1" smtClean="0"/>
              <a:t>Vaghela</a:t>
            </a:r>
            <a:endParaRPr lang="en-US" sz="4000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2743200"/>
            <a:ext cx="3429000" cy="153752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6705600" cy="522288"/>
          </a:xfrm>
        </p:spPr>
        <p:txBody>
          <a:bodyPr lIns="45720" rIns="45720" bIns="0" anchor="b">
            <a:sp3d prstMaterial="softEdge"/>
          </a:bodyPr>
          <a:lstStyle>
            <a:lvl1pPr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1524000"/>
            <a:ext cx="6781800" cy="4495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38187"/>
            <a:ext cx="6705600" cy="530352"/>
          </a:xfrm>
        </p:spPr>
        <p:txBody>
          <a:bodyPr lIns="45720" rIns="45720"/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2A994-3572-45E4-A9FD-8044DA43B017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BB0DF-85B9-4BA8-BC08-65921B50D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6629400" cy="4343399"/>
          </a:xfrm>
        </p:spPr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D4AA3-5522-4789-A4BE-917CE57E5A34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3AA85-F07A-4A52-A25C-85A96A903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29200" y="274639"/>
            <a:ext cx="2057400" cy="5745162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4495800" cy="5745162"/>
          </a:xfrm>
        </p:spPr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391B6-2D8A-4E15-A751-F21E1CFCC1CD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987A2-A1A9-4C1B-928B-A23B4A5B2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AEFDE5-7FC8-4645-9780-AA15B71F2E83}" type="datetimeFigureOut">
              <a:rPr lang="en-US" smtClean="0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B503D3-970B-47A2-8758-A0C780B8E3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9334" y="492195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Title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11373" y="383416"/>
            <a:ext cx="4314967" cy="1064384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32694"/>
            <a:ext cx="9067800" cy="4487105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086600" y="1049359"/>
            <a:ext cx="1752600" cy="322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Krunal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6623722"/>
      </p:ext>
    </p:extLst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8B154-A014-42DD-9355-D7DC39D5FC60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C37BE-709E-44BA-A4BC-1DD774130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54864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54864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2EC57-123E-4F98-9F6D-4C0B9F666F27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BF6FC-E60B-48BD-B560-4F5C1B627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352800" cy="44196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600201"/>
            <a:ext cx="3200400" cy="44196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2024E-3085-455F-ACD4-40304D2FF205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A5E20-ABEA-4646-9F62-47662DD3E0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6294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3048000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581401" y="1535112"/>
            <a:ext cx="3505199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1"/>
            <a:ext cx="3048000" cy="3657600"/>
          </a:xfrm>
        </p:spPr>
        <p:txBody>
          <a:bodyPr/>
          <a:lstStyle>
            <a:lvl1pPr>
              <a:buClrTx/>
              <a:defRPr sz="2400"/>
            </a:lvl1pPr>
            <a:lvl2pPr>
              <a:buClrTx/>
              <a:defRPr sz="2000"/>
            </a:lvl2pPr>
            <a:lvl3pPr>
              <a:buClrTx/>
              <a:defRPr sz="1800"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81401" y="2362201"/>
            <a:ext cx="3505199" cy="3657600"/>
          </a:xfrm>
        </p:spPr>
        <p:txBody>
          <a:bodyPr/>
          <a:lstStyle>
            <a:lvl1pPr>
              <a:buClrTx/>
              <a:defRPr sz="2400"/>
            </a:lvl1pPr>
            <a:lvl2pPr>
              <a:buClrTx/>
              <a:defRPr sz="2000"/>
            </a:lvl2pPr>
            <a:lvl3pPr>
              <a:buClrTx/>
              <a:defRPr sz="1800"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63CAB-077E-451B-83B3-F504864623B7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2CF57-8553-4894-9805-0138695FE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A02AE-55E5-4555-88DB-922E421B6E65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6EB46-8936-4056-9390-60D3AC318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75220-C475-42B8-95C1-B548E461E0EB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04DB5-D94F-4F63-950F-8F499A1A9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1"/>
            <a:ext cx="3008313" cy="44958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1"/>
            <a:ext cx="3511550" cy="574675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200"/>
            </a:lvl3pPr>
            <a:lvl4pPr>
              <a:buClrTx/>
              <a:defRPr sz="2000"/>
            </a:lvl4pPr>
            <a:lvl5pPr>
              <a:buClrTx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E6B2F-560D-49F2-A9C3-DE451210EF24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0764E-4826-40EF-BC4E-F222CD9EC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AEFDE5-7FC8-4645-9780-AA15B71F2E83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19400" y="6416675"/>
            <a:ext cx="43434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239000" y="6416675"/>
            <a:ext cx="14478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B503D3-970B-47A2-8758-A0C780B8E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64" r:id="rId2"/>
    <p:sldLayoutId id="2147483854" r:id="rId3"/>
    <p:sldLayoutId id="214748386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transition>
    <p:wedg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SzPct val="65000"/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SzPct val="95000"/>
        <a:buFont typeface="Wingdings" pitchFamily="2" charset="2"/>
        <a:buChar char="§"/>
        <a:defRPr sz="2200" kern="1200">
          <a:solidFill>
            <a:schemeClr val="bg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3200"/>
            <a:ext cx="5257800" cy="1537529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  <a:r>
              <a:rPr lang="en-US" dirty="0" smtClean="0"/>
              <a:t>to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Flowcharts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337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Largest Number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6002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lnSpc>
                <a:spcPct val="150000"/>
              </a:lnSpc>
              <a:buFont typeface="Arial" charset="0"/>
              <a:buNone/>
            </a:pPr>
            <a:r>
              <a:rPr lang="en-IN" sz="2200" dirty="0" smtClean="0">
                <a:latin typeface="Arial Rounded MT Bold" pitchFamily="34" charset="0"/>
              </a:rPr>
              <a:t>Step 1: Start</a:t>
            </a:r>
          </a:p>
          <a:p>
            <a:pPr marL="136525" indent="0">
              <a:lnSpc>
                <a:spcPct val="150000"/>
              </a:lnSpc>
              <a:buFont typeface="Arial" charset="0"/>
              <a:buNone/>
            </a:pPr>
            <a:r>
              <a:rPr lang="en-IN" sz="2200" dirty="0" smtClean="0">
                <a:latin typeface="Arial Rounded MT Bold" pitchFamily="34" charset="0"/>
              </a:rPr>
              <a:t>Step 2: Let Largest = </a:t>
            </a:r>
            <a:r>
              <a:rPr lang="en-IN" sz="2200" dirty="0" err="1" smtClean="0">
                <a:latin typeface="Arial Rounded MT Bold" pitchFamily="34" charset="0"/>
              </a:rPr>
              <a:t>first_number</a:t>
            </a:r>
            <a:endParaRPr lang="en-IN" sz="2200" dirty="0" smtClean="0">
              <a:latin typeface="Arial Rounded MT Bold" pitchFamily="34" charset="0"/>
            </a:endParaRPr>
          </a:p>
          <a:p>
            <a:pPr marL="136525" indent="0">
              <a:lnSpc>
                <a:spcPct val="150000"/>
              </a:lnSpc>
              <a:buFont typeface="Arial" charset="0"/>
              <a:buNone/>
            </a:pPr>
            <a:r>
              <a:rPr lang="en-IN" sz="2200" dirty="0" smtClean="0">
                <a:latin typeface="Arial Rounded MT Bold" pitchFamily="34" charset="0"/>
              </a:rPr>
              <a:t>Step 3: For each number given to you, repeat step 4-5</a:t>
            </a:r>
          </a:p>
          <a:p>
            <a:pPr marL="136525" indent="0">
              <a:lnSpc>
                <a:spcPct val="150000"/>
              </a:lnSpc>
              <a:buFont typeface="Arial" charset="0"/>
              <a:buNone/>
            </a:pPr>
            <a:r>
              <a:rPr lang="en-IN" sz="2200" dirty="0" smtClean="0">
                <a:latin typeface="Arial Rounded MT Bold" pitchFamily="34" charset="0"/>
              </a:rPr>
              <a:t>Step 4: If the </a:t>
            </a:r>
            <a:r>
              <a:rPr lang="en-IN" sz="2200" dirty="0" err="1" smtClean="0">
                <a:latin typeface="Arial Rounded MT Bold" pitchFamily="34" charset="0"/>
              </a:rPr>
              <a:t>new_number</a:t>
            </a:r>
            <a:r>
              <a:rPr lang="en-IN" sz="2200" dirty="0" smtClean="0">
                <a:latin typeface="Arial Rounded MT Bold" pitchFamily="34" charset="0"/>
              </a:rPr>
              <a:t>&gt;Largest</a:t>
            </a:r>
          </a:p>
          <a:p>
            <a:pPr marL="136525" indent="0">
              <a:lnSpc>
                <a:spcPct val="150000"/>
              </a:lnSpc>
              <a:buFont typeface="Arial" charset="0"/>
              <a:buNone/>
            </a:pPr>
            <a:r>
              <a:rPr lang="en-IN" sz="2200" dirty="0" smtClean="0">
                <a:latin typeface="Arial Rounded MT Bold" pitchFamily="34" charset="0"/>
              </a:rPr>
              <a:t>Step 5:Then Largest=</a:t>
            </a:r>
            <a:r>
              <a:rPr lang="en-IN" sz="2200" dirty="0" err="1" smtClean="0">
                <a:latin typeface="Arial Rounded MT Bold" pitchFamily="34" charset="0"/>
              </a:rPr>
              <a:t>new_number</a:t>
            </a:r>
            <a:endParaRPr lang="en-IN" sz="2200" dirty="0" smtClean="0">
              <a:latin typeface="Arial Rounded MT Bold" pitchFamily="34" charset="0"/>
            </a:endParaRPr>
          </a:p>
          <a:p>
            <a:pPr marL="136525" indent="0">
              <a:lnSpc>
                <a:spcPct val="150000"/>
              </a:lnSpc>
              <a:buFont typeface="Arial" charset="0"/>
              <a:buNone/>
            </a:pPr>
            <a:r>
              <a:rPr lang="en-IN" sz="2200" dirty="0" smtClean="0">
                <a:latin typeface="Arial Rounded MT Bold" pitchFamily="34" charset="0"/>
              </a:rPr>
              <a:t>Step 6:Final answer is Largest Number</a:t>
            </a:r>
          </a:p>
          <a:p>
            <a:pPr marL="136525" indent="0">
              <a:lnSpc>
                <a:spcPct val="150000"/>
              </a:lnSpc>
              <a:buFont typeface="Arial" charset="0"/>
              <a:buNone/>
            </a:pPr>
            <a:r>
              <a:rPr lang="en-IN" sz="2200" dirty="0" smtClean="0">
                <a:latin typeface="Arial Rounded MT Bold" pitchFamily="34" charset="0"/>
              </a:rPr>
              <a:t>Step 7: End</a:t>
            </a:r>
            <a:endParaRPr lang="en-IN" sz="22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5539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670930" y="99393"/>
            <a:ext cx="1143000" cy="381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Arial Rounded MT Bold" pitchFamily="34" charset="0"/>
              </a:rPr>
              <a:t>Start</a:t>
            </a:r>
            <a:endParaRPr lang="en-IN" sz="1600" dirty="0">
              <a:latin typeface="Arial Rounded MT Bold" pitchFamily="34" charset="0"/>
            </a:endParaRPr>
          </a:p>
        </p:txBody>
      </p:sp>
      <p:cxnSp>
        <p:nvCxnSpPr>
          <p:cNvPr id="7" name="Straight Arrow Connector 6"/>
          <p:cNvCxnSpPr>
            <a:stCxn id="6" idx="4"/>
            <a:endCxn id="8" idx="0"/>
          </p:cNvCxnSpPr>
          <p:nvPr/>
        </p:nvCxnSpPr>
        <p:spPr>
          <a:xfrm>
            <a:off x="4242430" y="480393"/>
            <a:ext cx="1" cy="2898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Parallelogram 7"/>
          <p:cNvSpPr/>
          <p:nvPr/>
        </p:nvSpPr>
        <p:spPr>
          <a:xfrm>
            <a:off x="3498575" y="770285"/>
            <a:ext cx="1487711" cy="381000"/>
          </a:xfrm>
          <a:prstGeom prst="parallelogram">
            <a:avLst>
              <a:gd name="adj" fmla="val 39493"/>
            </a:avLst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Arial Rounded MT Bold" pitchFamily="34" charset="0"/>
              </a:rPr>
              <a:t>Input  x</a:t>
            </a:r>
            <a:endParaRPr lang="en-IN" sz="1600" dirty="0"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0144" y="2268853"/>
            <a:ext cx="1676400" cy="418754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Arial Rounded MT Bold" pitchFamily="34" charset="0"/>
              </a:rPr>
              <a:t>Largest = x</a:t>
            </a:r>
            <a:endParaRPr lang="en-IN" sz="1600" dirty="0">
              <a:latin typeface="Arial Rounded MT Bold" pitchFamily="34" charset="0"/>
            </a:endParaRPr>
          </a:p>
        </p:txBody>
      </p:sp>
      <p:cxnSp>
        <p:nvCxnSpPr>
          <p:cNvPr id="10" name="Straight Arrow Connector 9"/>
          <p:cNvCxnSpPr>
            <a:stCxn id="8" idx="4"/>
            <a:endCxn id="26" idx="0"/>
          </p:cNvCxnSpPr>
          <p:nvPr/>
        </p:nvCxnSpPr>
        <p:spPr>
          <a:xfrm flipH="1">
            <a:off x="4242430" y="1151285"/>
            <a:ext cx="1" cy="319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iamond 10"/>
          <p:cNvSpPr/>
          <p:nvPr/>
        </p:nvSpPr>
        <p:spPr>
          <a:xfrm>
            <a:off x="3404230" y="3054628"/>
            <a:ext cx="1682314" cy="800100"/>
          </a:xfrm>
          <a:prstGeom prst="diamond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latin typeface="Arial Rounded MT Bold" pitchFamily="34" charset="0"/>
              </a:rPr>
              <a:t>If </a:t>
            </a:r>
          </a:p>
          <a:p>
            <a:pPr algn="ctr"/>
            <a:r>
              <a:rPr lang="en-IN" sz="1400" dirty="0" smtClean="0">
                <a:latin typeface="Arial Rounded MT Bold" pitchFamily="34" charset="0"/>
              </a:rPr>
              <a:t>i=N</a:t>
            </a:r>
            <a:endParaRPr lang="en-IN" sz="1400" dirty="0">
              <a:latin typeface="Arial Rounded MT Bold" pitchFamily="34" charset="0"/>
            </a:endParaRPr>
          </a:p>
        </p:txBody>
      </p:sp>
      <p:cxnSp>
        <p:nvCxnSpPr>
          <p:cNvPr id="12" name="Straight Arrow Connector 11"/>
          <p:cNvCxnSpPr>
            <a:stCxn id="9" idx="2"/>
            <a:endCxn id="11" idx="0"/>
          </p:cNvCxnSpPr>
          <p:nvPr/>
        </p:nvCxnSpPr>
        <p:spPr>
          <a:xfrm flipH="1">
            <a:off x="4245387" y="2687607"/>
            <a:ext cx="2957" cy="3670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3569093" y="4202598"/>
            <a:ext cx="1352589" cy="435663"/>
          </a:xfrm>
          <a:prstGeom prst="parallelogram">
            <a:avLst>
              <a:gd name="adj" fmla="val 39493"/>
            </a:avLst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Arial Rounded MT Bold" pitchFamily="34" charset="0"/>
              </a:rPr>
              <a:t>Input  x</a:t>
            </a:r>
            <a:endParaRPr lang="en-IN" sz="1600" dirty="0">
              <a:latin typeface="Arial Rounded MT Bold" pitchFamily="34" charset="0"/>
            </a:endParaRPr>
          </a:p>
        </p:txBody>
      </p:sp>
      <p:cxnSp>
        <p:nvCxnSpPr>
          <p:cNvPr id="15" name="Straight Arrow Connector 14"/>
          <p:cNvCxnSpPr>
            <a:stCxn id="11" idx="2"/>
            <a:endCxn id="13" idx="0"/>
          </p:cNvCxnSpPr>
          <p:nvPr/>
        </p:nvCxnSpPr>
        <p:spPr>
          <a:xfrm>
            <a:off x="4245387" y="3854728"/>
            <a:ext cx="1" cy="347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39" idx="2"/>
            <a:endCxn id="20" idx="0"/>
          </p:cNvCxnSpPr>
          <p:nvPr/>
        </p:nvCxnSpPr>
        <p:spPr>
          <a:xfrm>
            <a:off x="7454475" y="3447776"/>
            <a:ext cx="352911" cy="79623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35886" y="4244011"/>
            <a:ext cx="1143000" cy="381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Arial Rounded MT Bold" pitchFamily="34" charset="0"/>
              </a:rPr>
              <a:t>End</a:t>
            </a:r>
            <a:endParaRPr lang="en-IN" sz="1600" dirty="0">
              <a:latin typeface="Arial Rounded MT Bold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78215" y="366603"/>
            <a:ext cx="3269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Assumption: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x</a:t>
            </a:r>
            <a:r>
              <a:rPr lang="en-IN" dirty="0" smtClean="0">
                <a:solidFill>
                  <a:schemeClr val="bg1"/>
                </a:solidFill>
              </a:rPr>
              <a:t> – User input number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N - Total Number of Input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</a:rPr>
              <a:t>i – Number of input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04230" y="1470992"/>
            <a:ext cx="1676400" cy="418754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Rounded MT Bold" pitchFamily="34" charset="0"/>
              </a:rPr>
              <a:t>i</a:t>
            </a:r>
            <a:r>
              <a:rPr lang="en-IN" dirty="0" smtClean="0">
                <a:latin typeface="Arial Rounded MT Bold" pitchFamily="34" charset="0"/>
              </a:rPr>
              <a:t> = 1</a:t>
            </a:r>
            <a:endParaRPr lang="en-IN" dirty="0">
              <a:latin typeface="Arial Rounded MT Bold" pitchFamily="34" charset="0"/>
            </a:endParaRPr>
          </a:p>
        </p:txBody>
      </p:sp>
      <p:cxnSp>
        <p:nvCxnSpPr>
          <p:cNvPr id="31" name="Straight Arrow Connector 30"/>
          <p:cNvCxnSpPr>
            <a:stCxn id="26" idx="2"/>
          </p:cNvCxnSpPr>
          <p:nvPr/>
        </p:nvCxnSpPr>
        <p:spPr>
          <a:xfrm>
            <a:off x="4242430" y="1889746"/>
            <a:ext cx="5914" cy="3791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Parallelogram 38"/>
          <p:cNvSpPr/>
          <p:nvPr/>
        </p:nvSpPr>
        <p:spPr>
          <a:xfrm>
            <a:off x="6198709" y="3202611"/>
            <a:ext cx="1352589" cy="490330"/>
          </a:xfrm>
          <a:prstGeom prst="parallelogram">
            <a:avLst>
              <a:gd name="adj" fmla="val 39493"/>
            </a:avLst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smtClean="0">
                <a:latin typeface="Arial Rounded MT Bold" pitchFamily="34" charset="0"/>
              </a:rPr>
              <a:t>Print Largest</a:t>
            </a:r>
            <a:endParaRPr lang="en-IN" sz="1600" dirty="0">
              <a:latin typeface="Arial Rounded MT Bold" pitchFamily="34" charset="0"/>
            </a:endParaRPr>
          </a:p>
        </p:txBody>
      </p:sp>
      <p:sp>
        <p:nvSpPr>
          <p:cNvPr id="47" name="Diamond 46"/>
          <p:cNvSpPr/>
          <p:nvPr/>
        </p:nvSpPr>
        <p:spPr>
          <a:xfrm>
            <a:off x="3048000" y="4984888"/>
            <a:ext cx="2344922" cy="851040"/>
          </a:xfrm>
          <a:prstGeom prst="diamond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>
                <a:latin typeface="Arial Rounded MT Bold" pitchFamily="34" charset="0"/>
              </a:rPr>
              <a:t>If </a:t>
            </a:r>
          </a:p>
          <a:p>
            <a:pPr algn="ctr"/>
            <a:r>
              <a:rPr lang="en-IN" sz="1200" dirty="0" smtClean="0">
                <a:latin typeface="Arial Rounded MT Bold" pitchFamily="34" charset="0"/>
              </a:rPr>
              <a:t>x &gt; Largest</a:t>
            </a:r>
            <a:endParaRPr lang="en-IN" sz="1200" dirty="0">
              <a:latin typeface="Arial Rounded MT Bold" pitchFamily="34" charset="0"/>
            </a:endParaRPr>
          </a:p>
        </p:txBody>
      </p:sp>
      <p:cxnSp>
        <p:nvCxnSpPr>
          <p:cNvPr id="48" name="Straight Arrow Connector 47"/>
          <p:cNvCxnSpPr>
            <a:endCxn id="47" idx="0"/>
          </p:cNvCxnSpPr>
          <p:nvPr/>
        </p:nvCxnSpPr>
        <p:spPr>
          <a:xfrm>
            <a:off x="4220461" y="4638261"/>
            <a:ext cx="0" cy="3466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3"/>
            <a:endCxn id="39" idx="5"/>
          </p:cNvCxnSpPr>
          <p:nvPr/>
        </p:nvCxnSpPr>
        <p:spPr>
          <a:xfrm flipV="1">
            <a:off x="5086544" y="3447776"/>
            <a:ext cx="1208988" cy="6902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382261" y="6122504"/>
            <a:ext cx="1676400" cy="418754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Rounded MT Bold" pitchFamily="34" charset="0"/>
              </a:rPr>
              <a:t>i</a:t>
            </a:r>
            <a:r>
              <a:rPr lang="en-IN" dirty="0" smtClean="0">
                <a:latin typeface="Arial Rounded MT Bold" pitchFamily="34" charset="0"/>
              </a:rPr>
              <a:t> = i + 1</a:t>
            </a:r>
            <a:endParaRPr lang="en-IN" dirty="0">
              <a:latin typeface="Arial Rounded MT Bold" pitchFamily="34" charset="0"/>
            </a:endParaRPr>
          </a:p>
        </p:txBody>
      </p:sp>
      <p:cxnSp>
        <p:nvCxnSpPr>
          <p:cNvPr id="66" name="Straight Arrow Connector 65"/>
          <p:cNvCxnSpPr>
            <a:stCxn id="47" idx="2"/>
            <a:endCxn id="63" idx="0"/>
          </p:cNvCxnSpPr>
          <p:nvPr/>
        </p:nvCxnSpPr>
        <p:spPr>
          <a:xfrm>
            <a:off x="4220461" y="5835928"/>
            <a:ext cx="0" cy="2865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Content Placeholder 2"/>
          <p:cNvSpPr txBox="1">
            <a:spLocks/>
          </p:cNvSpPr>
          <p:nvPr/>
        </p:nvSpPr>
        <p:spPr bwMode="auto">
          <a:xfrm>
            <a:off x="4220461" y="5710238"/>
            <a:ext cx="877956" cy="48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lnSpc>
                <a:spcPct val="150000"/>
              </a:lnSpc>
              <a:buFont typeface="Arial" charset="0"/>
              <a:buNone/>
            </a:pPr>
            <a:r>
              <a:rPr lang="en-IN" sz="1600" dirty="0" smtClean="0">
                <a:latin typeface="Arial Rounded MT Bold" pitchFamily="34" charset="0"/>
              </a:rPr>
              <a:t>False</a:t>
            </a:r>
            <a:endParaRPr lang="en-IN" sz="1600" dirty="0">
              <a:latin typeface="Arial Rounded MT Bold" pitchFamily="34" charset="0"/>
            </a:endParaRPr>
          </a:p>
        </p:txBody>
      </p:sp>
      <p:cxnSp>
        <p:nvCxnSpPr>
          <p:cNvPr id="72" name="Elbow Connector 71"/>
          <p:cNvCxnSpPr>
            <a:stCxn id="63" idx="1"/>
          </p:cNvCxnSpPr>
          <p:nvPr/>
        </p:nvCxnSpPr>
        <p:spPr>
          <a:xfrm rot="10800000" flipH="1">
            <a:off x="3382260" y="3447777"/>
            <a:ext cx="27883" cy="2884105"/>
          </a:xfrm>
          <a:prstGeom prst="bentConnector4">
            <a:avLst>
              <a:gd name="adj1" fmla="val -5287465"/>
              <a:gd name="adj2" fmla="val 100039"/>
            </a:avLst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172200" y="5226501"/>
            <a:ext cx="1676400" cy="418754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Arial Rounded MT Bold" pitchFamily="34" charset="0"/>
              </a:rPr>
              <a:t>Largest = x</a:t>
            </a:r>
            <a:endParaRPr lang="en-IN" dirty="0">
              <a:latin typeface="Arial Rounded MT Bold" pitchFamily="34" charset="0"/>
            </a:endParaRPr>
          </a:p>
        </p:txBody>
      </p:sp>
      <p:cxnSp>
        <p:nvCxnSpPr>
          <p:cNvPr id="86" name="Straight Arrow Connector 85"/>
          <p:cNvCxnSpPr>
            <a:stCxn id="47" idx="3"/>
            <a:endCxn id="79" idx="1"/>
          </p:cNvCxnSpPr>
          <p:nvPr/>
        </p:nvCxnSpPr>
        <p:spPr>
          <a:xfrm>
            <a:off x="5392922" y="5410408"/>
            <a:ext cx="779278" cy="2547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ontent Placeholder 2"/>
          <p:cNvSpPr txBox="1">
            <a:spLocks/>
          </p:cNvSpPr>
          <p:nvPr/>
        </p:nvSpPr>
        <p:spPr bwMode="auto">
          <a:xfrm>
            <a:off x="5153672" y="4984888"/>
            <a:ext cx="1018528" cy="41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lnSpc>
                <a:spcPct val="150000"/>
              </a:lnSpc>
              <a:buFont typeface="Arial" charset="0"/>
              <a:buNone/>
            </a:pPr>
            <a:r>
              <a:rPr lang="en-IN" sz="1600" dirty="0" smtClean="0">
                <a:latin typeface="Arial Rounded MT Bold" pitchFamily="34" charset="0"/>
              </a:rPr>
              <a:t>True</a:t>
            </a:r>
            <a:endParaRPr lang="en-IN" sz="1600" dirty="0">
              <a:latin typeface="Arial Rounded MT Bold" pitchFamily="34" charset="0"/>
            </a:endParaRPr>
          </a:p>
        </p:txBody>
      </p:sp>
      <p:cxnSp>
        <p:nvCxnSpPr>
          <p:cNvPr id="94" name="Elbow Connector 93"/>
          <p:cNvCxnSpPr>
            <a:stCxn id="79" idx="3"/>
            <a:endCxn id="63" idx="3"/>
          </p:cNvCxnSpPr>
          <p:nvPr/>
        </p:nvCxnSpPr>
        <p:spPr>
          <a:xfrm flipH="1">
            <a:off x="5058661" y="5435878"/>
            <a:ext cx="2789939" cy="896003"/>
          </a:xfrm>
          <a:prstGeom prst="bentConnector3">
            <a:avLst>
              <a:gd name="adj1" fmla="val -8194"/>
            </a:avLst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2"/>
          <p:cNvSpPr txBox="1">
            <a:spLocks/>
          </p:cNvSpPr>
          <p:nvPr/>
        </p:nvSpPr>
        <p:spPr bwMode="auto">
          <a:xfrm>
            <a:off x="5113189" y="3041376"/>
            <a:ext cx="1018528" cy="48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lnSpc>
                <a:spcPct val="150000"/>
              </a:lnSpc>
              <a:buFont typeface="Arial" charset="0"/>
              <a:buNone/>
            </a:pPr>
            <a:r>
              <a:rPr lang="en-IN" sz="1600" dirty="0" smtClean="0">
                <a:latin typeface="Arial Rounded MT Bold" pitchFamily="34" charset="0"/>
              </a:rPr>
              <a:t>True</a:t>
            </a:r>
            <a:endParaRPr lang="en-IN" sz="1600" dirty="0">
              <a:latin typeface="Arial Rounded MT Bold" pitchFamily="34" charset="0"/>
            </a:endParaRPr>
          </a:p>
        </p:txBody>
      </p:sp>
      <p:sp>
        <p:nvSpPr>
          <p:cNvPr id="100" name="Content Placeholder 2"/>
          <p:cNvSpPr txBox="1">
            <a:spLocks/>
          </p:cNvSpPr>
          <p:nvPr/>
        </p:nvSpPr>
        <p:spPr bwMode="auto">
          <a:xfrm>
            <a:off x="4343400" y="3717650"/>
            <a:ext cx="923472" cy="48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lnSpc>
                <a:spcPct val="150000"/>
              </a:lnSpc>
              <a:buFont typeface="Arial" charset="0"/>
              <a:buNone/>
            </a:pPr>
            <a:r>
              <a:rPr lang="en-IN" sz="1600" dirty="0" smtClean="0">
                <a:latin typeface="Arial Rounded MT Bold" pitchFamily="34" charset="0"/>
              </a:rPr>
              <a:t>False</a:t>
            </a:r>
            <a:endParaRPr lang="en-IN" sz="16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6699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3" grpId="0" animBg="1"/>
      <p:bldP spid="20" grpId="0" animBg="1"/>
      <p:bldP spid="25" grpId="0"/>
      <p:bldP spid="26" grpId="0" animBg="1"/>
      <p:bldP spid="39" grpId="0" animBg="1"/>
      <p:bldP spid="47" grpId="0" animBg="1"/>
      <p:bldP spid="63" grpId="0" animBg="1"/>
      <p:bldP spid="71" grpId="0"/>
      <p:bldP spid="79" grpId="0" animBg="1"/>
      <p:bldP spid="92" grpId="0"/>
      <p:bldP spid="99" grpId="0"/>
      <p:bldP spid="1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498453" y="2967335"/>
            <a:ext cx="4147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That’s all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Flowchart?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0" y="1685095"/>
            <a:ext cx="9067800" cy="4487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dirty="0" smtClean="0">
                <a:latin typeface="Arial Rounded MT Bold" pitchFamily="34" charset="0"/>
              </a:rPr>
              <a:t>A </a:t>
            </a:r>
            <a:r>
              <a:rPr lang="en-IN" sz="3200" dirty="0">
                <a:latin typeface="Arial Rounded MT Bold" pitchFamily="34" charset="0"/>
              </a:rPr>
              <a:t>type of diagram that represents an algorithm, workflow or </a:t>
            </a:r>
            <a:r>
              <a:rPr lang="en-IN" sz="3200" dirty="0" smtClean="0">
                <a:latin typeface="Arial Rounded MT Bold" pitchFamily="34" charset="0"/>
              </a:rPr>
              <a:t>process to solve problem.</a:t>
            </a:r>
            <a:endParaRPr lang="en-IN" sz="32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7290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Even-Odd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0" y="1752600"/>
            <a:ext cx="4343400" cy="413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lnSpc>
                <a:spcPct val="150000"/>
              </a:lnSpc>
              <a:buFont typeface="Arial" charset="0"/>
              <a:buNone/>
            </a:pPr>
            <a:r>
              <a:rPr lang="en-IN" sz="2000" dirty="0" smtClean="0">
                <a:latin typeface="Arial Rounded MT Bold" pitchFamily="34" charset="0"/>
              </a:rPr>
              <a:t>Step 1: Start</a:t>
            </a:r>
          </a:p>
          <a:p>
            <a:pPr marL="136525" indent="0">
              <a:lnSpc>
                <a:spcPct val="150000"/>
              </a:lnSpc>
              <a:buFont typeface="Arial" charset="0"/>
              <a:buNone/>
            </a:pPr>
            <a:r>
              <a:rPr lang="en-IN" sz="2000" dirty="0" smtClean="0">
                <a:latin typeface="Arial Rounded MT Bold" pitchFamily="34" charset="0"/>
              </a:rPr>
              <a:t>Step </a:t>
            </a:r>
            <a:r>
              <a:rPr lang="en-IN" sz="2000" dirty="0">
                <a:latin typeface="Arial Rounded MT Bold" pitchFamily="34" charset="0"/>
              </a:rPr>
              <a:t>2</a:t>
            </a:r>
            <a:r>
              <a:rPr lang="en-IN" sz="2000" dirty="0" smtClean="0">
                <a:latin typeface="Arial Rounded MT Bold" pitchFamily="34" charset="0"/>
              </a:rPr>
              <a:t>: Enter number n</a:t>
            </a:r>
          </a:p>
          <a:p>
            <a:pPr marL="136525" indent="0">
              <a:lnSpc>
                <a:spcPct val="150000"/>
              </a:lnSpc>
              <a:buFont typeface="Arial" charset="0"/>
              <a:buNone/>
            </a:pPr>
            <a:r>
              <a:rPr lang="en-IN" sz="2000" dirty="0" smtClean="0">
                <a:latin typeface="Arial Rounded MT Bold" pitchFamily="34" charset="0"/>
              </a:rPr>
              <a:t>Step </a:t>
            </a:r>
            <a:r>
              <a:rPr lang="en-IN" sz="2000" dirty="0">
                <a:latin typeface="Arial Rounded MT Bold" pitchFamily="34" charset="0"/>
              </a:rPr>
              <a:t>3</a:t>
            </a:r>
            <a:r>
              <a:rPr lang="en-IN" sz="2000" dirty="0" smtClean="0">
                <a:latin typeface="Arial Rounded MT Bold" pitchFamily="34" charset="0"/>
              </a:rPr>
              <a:t>: If (n%2)=0 then </a:t>
            </a:r>
            <a:endParaRPr lang="en-IN" sz="2000" dirty="0">
              <a:latin typeface="Arial Rounded MT Bold" pitchFamily="34" charset="0"/>
            </a:endParaRPr>
          </a:p>
          <a:p>
            <a:pPr marL="136525" indent="0">
              <a:lnSpc>
                <a:spcPct val="150000"/>
              </a:lnSpc>
              <a:buFont typeface="Arial" charset="0"/>
              <a:buNone/>
            </a:pPr>
            <a:r>
              <a:rPr lang="en-IN" sz="2000" dirty="0" smtClean="0">
                <a:latin typeface="Arial Rounded MT Bold" pitchFamily="34" charset="0"/>
              </a:rPr>
              <a:t>      Print “It’s an even number”</a:t>
            </a:r>
          </a:p>
          <a:p>
            <a:pPr marL="136525" indent="0">
              <a:lnSpc>
                <a:spcPct val="150000"/>
              </a:lnSpc>
              <a:buFont typeface="Arial" charset="0"/>
              <a:buNone/>
            </a:pPr>
            <a:r>
              <a:rPr lang="en-IN" sz="2000" dirty="0" smtClean="0">
                <a:latin typeface="Arial Rounded MT Bold" pitchFamily="34" charset="0"/>
              </a:rPr>
              <a:t>Step 4:else Print “It’s an odd</a:t>
            </a:r>
          </a:p>
          <a:p>
            <a:pPr marL="136525" indent="0">
              <a:lnSpc>
                <a:spcPct val="150000"/>
              </a:lnSpc>
              <a:buFont typeface="Arial" charset="0"/>
              <a:buNone/>
            </a:pPr>
            <a:r>
              <a:rPr lang="en-IN" sz="2000" dirty="0">
                <a:latin typeface="Arial Rounded MT Bold" pitchFamily="34" charset="0"/>
              </a:rPr>
              <a:t> </a:t>
            </a:r>
            <a:r>
              <a:rPr lang="en-IN" sz="2000" dirty="0" smtClean="0">
                <a:latin typeface="Arial Rounded MT Bold" pitchFamily="34" charset="0"/>
              </a:rPr>
              <a:t>     number”</a:t>
            </a:r>
          </a:p>
          <a:p>
            <a:pPr marL="136525" indent="0">
              <a:lnSpc>
                <a:spcPct val="150000"/>
              </a:lnSpc>
              <a:buFont typeface="Arial" charset="0"/>
              <a:buNone/>
            </a:pPr>
            <a:r>
              <a:rPr lang="en-IN" sz="2000" dirty="0" smtClean="0">
                <a:latin typeface="Arial Rounded MT Bold" pitchFamily="34" charset="0"/>
              </a:rPr>
              <a:t>Step 5: End</a:t>
            </a:r>
            <a:endParaRPr lang="en-IN" sz="2000" dirty="0">
              <a:latin typeface="Arial Rounded MT Bold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448300" y="1143000"/>
            <a:ext cx="1143000" cy="381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/>
              <a:t>Start</a:t>
            </a:r>
            <a:endParaRPr lang="en-IN" sz="1600" b="1" dirty="0"/>
          </a:p>
        </p:txBody>
      </p:sp>
      <p:cxnSp>
        <p:nvCxnSpPr>
          <p:cNvPr id="7" name="Straight Arrow Connector 6"/>
          <p:cNvCxnSpPr>
            <a:stCxn id="3" idx="4"/>
            <a:endCxn id="8" idx="0"/>
          </p:cNvCxnSpPr>
          <p:nvPr/>
        </p:nvCxnSpPr>
        <p:spPr>
          <a:xfrm>
            <a:off x="6019800" y="1524000"/>
            <a:ext cx="1" cy="342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Parallelogram 7"/>
          <p:cNvSpPr/>
          <p:nvPr/>
        </p:nvSpPr>
        <p:spPr>
          <a:xfrm>
            <a:off x="5275945" y="1866900"/>
            <a:ext cx="1487711" cy="381000"/>
          </a:xfrm>
          <a:prstGeom prst="parallelogram">
            <a:avLst>
              <a:gd name="adj" fmla="val 39493"/>
            </a:avLst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/>
              <a:t>Input  n</a:t>
            </a:r>
            <a:endParaRPr lang="en-IN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5181600" y="2552700"/>
            <a:ext cx="1676400" cy="418754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err="1" smtClean="0"/>
              <a:t>Num</a:t>
            </a:r>
            <a:r>
              <a:rPr lang="en-IN" sz="1600" b="1" dirty="0" smtClean="0"/>
              <a:t> = n%2</a:t>
            </a:r>
            <a:endParaRPr lang="en-IN" sz="1600" b="1" dirty="0"/>
          </a:p>
        </p:txBody>
      </p:sp>
      <p:cxnSp>
        <p:nvCxnSpPr>
          <p:cNvPr id="20" name="Straight Arrow Connector 19"/>
          <p:cNvCxnSpPr>
            <a:stCxn id="8" idx="4"/>
            <a:endCxn id="19" idx="0"/>
          </p:cNvCxnSpPr>
          <p:nvPr/>
        </p:nvCxnSpPr>
        <p:spPr>
          <a:xfrm flipH="1">
            <a:off x="6019800" y="2247900"/>
            <a:ext cx="1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/>
          <p:cNvSpPr/>
          <p:nvPr/>
        </p:nvSpPr>
        <p:spPr>
          <a:xfrm>
            <a:off x="5181600" y="3238500"/>
            <a:ext cx="1682314" cy="800100"/>
          </a:xfrm>
          <a:prstGeom prst="diamond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If </a:t>
            </a:r>
            <a:r>
              <a:rPr lang="en-IN" sz="1400" b="1" dirty="0" err="1" smtClean="0"/>
              <a:t>num</a:t>
            </a:r>
            <a:r>
              <a:rPr lang="en-IN" sz="1400" b="1" dirty="0" smtClean="0"/>
              <a:t>=0</a:t>
            </a:r>
            <a:endParaRPr lang="en-IN" sz="1400" b="1" dirty="0"/>
          </a:p>
        </p:txBody>
      </p:sp>
      <p:cxnSp>
        <p:nvCxnSpPr>
          <p:cNvPr id="28" name="Straight Arrow Connector 27"/>
          <p:cNvCxnSpPr>
            <a:stCxn id="19" idx="2"/>
            <a:endCxn id="24" idx="0"/>
          </p:cNvCxnSpPr>
          <p:nvPr/>
        </p:nvCxnSpPr>
        <p:spPr>
          <a:xfrm>
            <a:off x="6019800" y="2971454"/>
            <a:ext cx="2957" cy="2670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5346463" y="4386470"/>
            <a:ext cx="1352589" cy="490330"/>
          </a:xfrm>
          <a:prstGeom prst="parallelogram">
            <a:avLst>
              <a:gd name="adj" fmla="val 39493"/>
            </a:avLst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/>
              <a:t>Print even</a:t>
            </a:r>
            <a:endParaRPr lang="en-IN" sz="1600" b="1" dirty="0"/>
          </a:p>
        </p:txBody>
      </p:sp>
      <p:sp>
        <p:nvSpPr>
          <p:cNvPr id="32" name="Parallelogram 31"/>
          <p:cNvSpPr/>
          <p:nvPr/>
        </p:nvSpPr>
        <p:spPr>
          <a:xfrm>
            <a:off x="7410411" y="4383156"/>
            <a:ext cx="1352589" cy="490330"/>
          </a:xfrm>
          <a:prstGeom prst="parallelogram">
            <a:avLst>
              <a:gd name="adj" fmla="val 39493"/>
            </a:avLst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/>
              <a:t>Print Odd</a:t>
            </a:r>
            <a:endParaRPr lang="en-IN" sz="1600" b="1" dirty="0"/>
          </a:p>
        </p:txBody>
      </p:sp>
      <p:cxnSp>
        <p:nvCxnSpPr>
          <p:cNvPr id="33" name="Straight Arrow Connector 32"/>
          <p:cNvCxnSpPr>
            <a:stCxn id="24" idx="2"/>
            <a:endCxn id="29" idx="0"/>
          </p:cNvCxnSpPr>
          <p:nvPr/>
        </p:nvCxnSpPr>
        <p:spPr>
          <a:xfrm>
            <a:off x="6022757" y="4038600"/>
            <a:ext cx="1" cy="347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4" idx="3"/>
            <a:endCxn id="32" idx="0"/>
          </p:cNvCxnSpPr>
          <p:nvPr/>
        </p:nvCxnSpPr>
        <p:spPr>
          <a:xfrm>
            <a:off x="6863914" y="3638550"/>
            <a:ext cx="1222792" cy="74460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763656" y="5029200"/>
            <a:ext cx="457200" cy="4572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b="1"/>
          </a:p>
        </p:txBody>
      </p:sp>
      <p:cxnSp>
        <p:nvCxnSpPr>
          <p:cNvPr id="46" name="Elbow Connector 45"/>
          <p:cNvCxnSpPr>
            <a:stCxn id="29" idx="3"/>
            <a:endCxn id="41" idx="2"/>
          </p:cNvCxnSpPr>
          <p:nvPr/>
        </p:nvCxnSpPr>
        <p:spPr>
          <a:xfrm rot="16200000" flipH="1">
            <a:off x="6154295" y="4648439"/>
            <a:ext cx="381000" cy="837722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2" idx="4"/>
            <a:endCxn id="41" idx="6"/>
          </p:cNvCxnSpPr>
          <p:nvPr/>
        </p:nvCxnSpPr>
        <p:spPr>
          <a:xfrm rot="5400000">
            <a:off x="7461624" y="4632718"/>
            <a:ext cx="384314" cy="86585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420756" y="5695120"/>
            <a:ext cx="1143000" cy="3810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/>
              <a:t>End</a:t>
            </a:r>
            <a:endParaRPr lang="en-IN" sz="1600" b="1" dirty="0"/>
          </a:p>
        </p:txBody>
      </p:sp>
      <p:cxnSp>
        <p:nvCxnSpPr>
          <p:cNvPr id="51" name="Straight Arrow Connector 50"/>
          <p:cNvCxnSpPr>
            <a:stCxn id="41" idx="4"/>
            <a:endCxn id="49" idx="0"/>
          </p:cNvCxnSpPr>
          <p:nvPr/>
        </p:nvCxnSpPr>
        <p:spPr>
          <a:xfrm>
            <a:off x="6992256" y="5486400"/>
            <a:ext cx="0" cy="208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5177342" y="3970061"/>
            <a:ext cx="780144" cy="48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lnSpc>
                <a:spcPct val="150000"/>
              </a:lnSpc>
              <a:buFont typeface="Arial" charset="0"/>
              <a:buNone/>
            </a:pPr>
            <a:r>
              <a:rPr lang="en-IN" sz="1600" dirty="0" smtClean="0">
                <a:latin typeface="Arial Rounded MT Bold" pitchFamily="34" charset="0"/>
              </a:rPr>
              <a:t>True</a:t>
            </a:r>
            <a:endParaRPr lang="en-IN" sz="1600" dirty="0">
              <a:latin typeface="Arial Rounded MT Bold" pitchFamily="34" charset="0"/>
            </a:endParaRPr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7220856" y="3200400"/>
            <a:ext cx="1389744" cy="484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lnSpc>
                <a:spcPct val="150000"/>
              </a:lnSpc>
              <a:buFont typeface="Arial" charset="0"/>
              <a:buNone/>
            </a:pPr>
            <a:r>
              <a:rPr lang="en-IN" sz="1600" dirty="0" smtClean="0">
                <a:latin typeface="Arial Rounded MT Bold" pitchFamily="34" charset="0"/>
              </a:rPr>
              <a:t>False</a:t>
            </a:r>
            <a:endParaRPr lang="en-IN" sz="16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7148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 animBg="1"/>
      <p:bldP spid="24" grpId="0" animBg="1"/>
      <p:bldP spid="29" grpId="0" animBg="1"/>
      <p:bldP spid="32" grpId="0" animBg="1"/>
      <p:bldP spid="41" grpId="0" animBg="1"/>
      <p:bldP spid="49" grpId="0" animBg="1"/>
      <p:bldP spid="63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Flowchart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295"/>
            <a:ext cx="4724400" cy="2963105"/>
          </a:xfrm>
        </p:spPr>
        <p:txBody>
          <a:bodyPr/>
          <a:lstStyle/>
          <a:p>
            <a:r>
              <a:rPr lang="en-IN" sz="3200" b="1" dirty="0" smtClean="0">
                <a:latin typeface="+mj-lt"/>
              </a:rPr>
              <a:t>Start / End</a:t>
            </a:r>
          </a:p>
          <a:p>
            <a:r>
              <a:rPr lang="en-IN" sz="3200" b="1" dirty="0" smtClean="0">
                <a:latin typeface="+mj-lt"/>
              </a:rPr>
              <a:t>Input / Output</a:t>
            </a:r>
          </a:p>
          <a:p>
            <a:r>
              <a:rPr lang="en-IN" sz="3200" b="1" dirty="0" smtClean="0">
                <a:latin typeface="+mj-lt"/>
              </a:rPr>
              <a:t>Process</a:t>
            </a:r>
          </a:p>
          <a:p>
            <a:r>
              <a:rPr lang="en-IN" sz="3200" b="1" dirty="0" smtClean="0">
                <a:latin typeface="+mj-lt"/>
              </a:rPr>
              <a:t>Decision</a:t>
            </a:r>
          </a:p>
          <a:p>
            <a:r>
              <a:rPr lang="en-IN" sz="3200" b="1" dirty="0">
                <a:latin typeface="+mj-lt"/>
              </a:rPr>
              <a:t>Flow</a:t>
            </a:r>
            <a:endParaRPr lang="en-IN" sz="32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2862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Flowchart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295"/>
            <a:ext cx="4724400" cy="2963105"/>
          </a:xfrm>
        </p:spPr>
        <p:txBody>
          <a:bodyPr/>
          <a:lstStyle/>
          <a:p>
            <a:r>
              <a:rPr lang="en-IN" sz="3200" b="1" dirty="0" smtClean="0">
                <a:latin typeface="+mj-lt"/>
              </a:rPr>
              <a:t>Start / End</a:t>
            </a:r>
          </a:p>
          <a:p>
            <a:r>
              <a:rPr lang="en-IN" sz="3200" b="1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Input / Output</a:t>
            </a:r>
          </a:p>
          <a:p>
            <a:r>
              <a:rPr lang="en-IN" sz="3200" b="1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Process</a:t>
            </a:r>
          </a:p>
          <a:p>
            <a:r>
              <a:rPr lang="en-IN" sz="3200" b="1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Decision</a:t>
            </a:r>
          </a:p>
          <a:p>
            <a:r>
              <a:rPr lang="en-IN" sz="3200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Flow</a:t>
            </a:r>
            <a:endParaRPr lang="en-IN" sz="3200" b="1" dirty="0" smtClean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5562600" y="2781300"/>
            <a:ext cx="2286000" cy="1295400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/>
              <a:t>Start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xmlns="" val="191632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Flowchart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295"/>
            <a:ext cx="4724400" cy="296310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Start / End</a:t>
            </a:r>
          </a:p>
          <a:p>
            <a:r>
              <a:rPr lang="en-IN" sz="3200" b="1" dirty="0" smtClean="0">
                <a:latin typeface="+mj-lt"/>
              </a:rPr>
              <a:t>Input / Output</a:t>
            </a:r>
          </a:p>
          <a:p>
            <a:r>
              <a:rPr lang="en-IN" sz="3200" b="1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Process</a:t>
            </a:r>
          </a:p>
          <a:p>
            <a:r>
              <a:rPr lang="en-IN" sz="3200" b="1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Decision</a:t>
            </a:r>
          </a:p>
          <a:p>
            <a:r>
              <a:rPr lang="en-IN" sz="3200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Flow</a:t>
            </a:r>
            <a:endParaRPr lang="en-IN" sz="3200" b="1" dirty="0" smtClean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5486400" y="2838450"/>
            <a:ext cx="2420255" cy="1181100"/>
          </a:xfrm>
          <a:prstGeom prst="parallelogram">
            <a:avLst>
              <a:gd name="adj" fmla="val 39493"/>
            </a:avLst>
          </a:prstGeom>
          <a:solidFill>
            <a:srgbClr val="00B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/>
              <a:t>Input / Output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xmlns="" val="1291487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Flowchart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295"/>
            <a:ext cx="4724400" cy="296310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Start / End</a:t>
            </a:r>
          </a:p>
          <a:p>
            <a:r>
              <a:rPr lang="en-IN" sz="3200" b="1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Input / Output</a:t>
            </a:r>
          </a:p>
          <a:p>
            <a:r>
              <a:rPr lang="en-IN" sz="3200" b="1" dirty="0" smtClean="0">
                <a:latin typeface="+mj-lt"/>
              </a:rPr>
              <a:t>Process</a:t>
            </a:r>
          </a:p>
          <a:p>
            <a:r>
              <a:rPr lang="en-IN" sz="3200" b="1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Decision</a:t>
            </a:r>
          </a:p>
          <a:p>
            <a:r>
              <a:rPr lang="en-IN" sz="3200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Flow</a:t>
            </a:r>
            <a:endParaRPr lang="en-IN" sz="3200" b="1" dirty="0" smtClean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81600" y="2800350"/>
            <a:ext cx="2667000" cy="1257300"/>
          </a:xfrm>
          <a:prstGeom prst="rect">
            <a:avLst/>
          </a:prstGeom>
          <a:solidFill>
            <a:srgbClr val="FF99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 smtClean="0"/>
              <a:t>Process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xmlns="" val="272211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Flowchart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295"/>
            <a:ext cx="4724400" cy="296310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Start / End</a:t>
            </a:r>
          </a:p>
          <a:p>
            <a:r>
              <a:rPr lang="en-IN" sz="3200" b="1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Input / Output</a:t>
            </a:r>
          </a:p>
          <a:p>
            <a:r>
              <a:rPr lang="en-IN" sz="3200" b="1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Process</a:t>
            </a:r>
          </a:p>
          <a:p>
            <a:r>
              <a:rPr lang="en-IN" sz="3200" b="1" dirty="0" smtClean="0">
                <a:latin typeface="+mj-lt"/>
              </a:rPr>
              <a:t>Decision</a:t>
            </a:r>
          </a:p>
          <a:p>
            <a:r>
              <a:rPr lang="en-IN" sz="3200" b="1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Flow</a:t>
            </a:r>
            <a:endParaRPr lang="en-IN" sz="3200" b="1" dirty="0" smtClean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4800600" y="2609850"/>
            <a:ext cx="3276600" cy="1638300"/>
          </a:xfrm>
          <a:prstGeom prst="diamond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Decision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xmlns="" val="272211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Flowchart Symbols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10200" y="3429000"/>
            <a:ext cx="2057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295"/>
            <a:ext cx="4724400" cy="3572705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Start / End</a:t>
            </a:r>
          </a:p>
          <a:p>
            <a:r>
              <a:rPr lang="en-IN" sz="3200" b="1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Input / Output</a:t>
            </a:r>
          </a:p>
          <a:p>
            <a:r>
              <a:rPr lang="en-IN" sz="3200" b="1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Process</a:t>
            </a:r>
          </a:p>
          <a:p>
            <a:r>
              <a:rPr lang="en-IN" sz="3200" b="1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Decision</a:t>
            </a:r>
          </a:p>
          <a:p>
            <a:r>
              <a:rPr lang="en-IN" sz="3200" b="1" dirty="0" smtClean="0">
                <a:latin typeface="+mj-lt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xmlns="" val="2722110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1895</TotalTime>
  <Words>259</Words>
  <Application>Microsoft Office PowerPoint</Application>
  <PresentationFormat>On-screen Show (4:3)</PresentationFormat>
  <Paragraphs>91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PPT Theme</vt:lpstr>
      <vt:lpstr>Introduction to Flowcharts</vt:lpstr>
      <vt:lpstr>What is Flowchart?</vt:lpstr>
      <vt:lpstr>Example of Even-Odd</vt:lpstr>
      <vt:lpstr>Common Flowchart Symbols</vt:lpstr>
      <vt:lpstr>Common Flowchart Symbols</vt:lpstr>
      <vt:lpstr>Common Flowchart Symbols</vt:lpstr>
      <vt:lpstr>Common Flowchart Symbols</vt:lpstr>
      <vt:lpstr>Common Flowchart Symbols</vt:lpstr>
      <vt:lpstr>Common Flowchart Symbols</vt:lpstr>
      <vt:lpstr>Example of Largest Number</vt:lpstr>
      <vt:lpstr>Slide 11</vt:lpstr>
      <vt:lpstr>Slide 12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Route Problem Definition and Example Problem Data</dc:title>
  <dc:creator>Harsh</dc:creator>
  <cp:lastModifiedBy>Shivam</cp:lastModifiedBy>
  <cp:revision>452</cp:revision>
  <dcterms:created xsi:type="dcterms:W3CDTF">2012-02-23T04:04:44Z</dcterms:created>
  <dcterms:modified xsi:type="dcterms:W3CDTF">2019-01-11T04:19:07Z</dcterms:modified>
</cp:coreProperties>
</file>