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handoutMasterIdLst>
    <p:handoutMasterId r:id="rId9"/>
  </p:handoutMasterIdLst>
  <p:sldIdLst>
    <p:sldId id="256" r:id="rId2"/>
    <p:sldId id="262" r:id="rId3"/>
    <p:sldId id="263" r:id="rId4"/>
    <p:sldId id="265" r:id="rId5"/>
    <p:sldId id="266" r:id="rId6"/>
    <p:sldId id="261" r:id="rId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4FFFA7"/>
    <a:srgbClr val="99FFCC"/>
    <a:srgbClr val="969696"/>
    <a:srgbClr val="C4C4C4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42" d="100"/>
          <a:sy n="42" d="100"/>
        </p:scale>
        <p:origin x="2328" y="53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7000A3-4C95-49EF-A962-AED02D28B7D6}" type="datetimeFigureOut">
              <a:rPr lang="en-US" smtClean="0"/>
              <a:pPr/>
              <a:t>22-Jan-19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2C1934-85F7-4802-BBE4-F150E83BAF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873561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B8B831-7FEA-42BD-9FE7-4E0AF7EAA16D}" type="datetimeFigureOut">
              <a:rPr lang="en-US" smtClean="0"/>
              <a:pPr/>
              <a:t>22-Jan-19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914305-E84F-4750-9724-1F0B10AC153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77971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914305-E84F-4750-9724-1F0B10AC1530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984631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0A5D13-0D0A-49BF-A4EA-30A881C2827D}" type="datetimeFigureOut">
              <a:rPr lang="en-US"/>
              <a:pPr>
                <a:defRPr/>
              </a:pPr>
              <a:t>22-Jan-19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EA15FF-7224-4356-90A2-AC8D3323A0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5257800" y="1246257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i="0" u="none" strike="noStrike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Krunal</a:t>
            </a:r>
            <a:r>
              <a:rPr lang="en-US" sz="1800" b="1" i="0" u="none" strike="noStrike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 </a:t>
            </a:r>
            <a:r>
              <a:rPr lang="en-US" sz="1800" b="1" i="0" u="none" strike="noStrike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Vaghela</a:t>
            </a:r>
            <a:endParaRPr lang="en-US" sz="4000" dirty="0"/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1600200" y="2743200"/>
            <a:ext cx="3429000" cy="1537529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Presentation</a:t>
            </a:r>
            <a:br>
              <a:rPr lang="en-US" dirty="0" smtClean="0"/>
            </a:br>
            <a:r>
              <a:rPr lang="en-US" dirty="0" smtClean="0"/>
              <a:t>Title</a:t>
            </a:r>
            <a:endParaRPr lang="en-US" dirty="0"/>
          </a:p>
        </p:txBody>
      </p:sp>
    </p:spTree>
  </p:cSld>
  <p:clrMapOvr>
    <a:masterClrMapping/>
  </p:clrMapOvr>
  <p:transition>
    <p:wedg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6705600" cy="522288"/>
          </a:xfrm>
        </p:spPr>
        <p:txBody>
          <a:bodyPr lIns="45720" rIns="45720" bIns="0" anchor="b">
            <a:sp3d prstMaterial="softEdge"/>
          </a:bodyPr>
          <a:lstStyle>
            <a:lvl1pPr algn="l">
              <a:buNone/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1000" y="1524000"/>
            <a:ext cx="6781800" cy="44958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38187"/>
            <a:ext cx="6705600" cy="530352"/>
          </a:xfrm>
        </p:spPr>
        <p:txBody>
          <a:bodyPr lIns="45720" rIns="45720"/>
          <a:lstStyle>
            <a:lvl1pPr marL="0" indent="0" algn="l">
              <a:buNone/>
              <a:defRPr sz="1400" b="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72A994-3572-45E4-A9FD-8044DA43B017}" type="datetimeFigureOut">
              <a:rPr lang="en-US"/>
              <a:pPr>
                <a:defRPr/>
              </a:pPr>
              <a:t>22-Jan-19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8BB0DF-85B9-4BA8-BC08-65921B50D4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wedg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629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1"/>
            <a:ext cx="6629400" cy="4343399"/>
          </a:xfrm>
        </p:spPr>
        <p:txBody>
          <a:bodyPr vert="eaVert"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/>
            </a:lvl4pPr>
            <a:lvl5pPr>
              <a:buClrTx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1D4AA3-5522-4789-A4BE-917CE57E5A34}" type="datetimeFigureOut">
              <a:rPr lang="en-US"/>
              <a:pPr>
                <a:defRPr/>
              </a:pPr>
              <a:t>22-Jan-19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43AA85-F07A-4A52-A25C-85A96A903A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wedg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029200" y="274639"/>
            <a:ext cx="2057400" cy="5745162"/>
          </a:xfrm>
        </p:spPr>
        <p:txBody>
          <a:bodyPr vert="eaVert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4495800" cy="5745162"/>
          </a:xfrm>
        </p:spPr>
        <p:txBody>
          <a:bodyPr vert="eaVert"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/>
            </a:lvl4pPr>
            <a:lvl5pPr>
              <a:buClrTx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4391B6-2D8A-4E15-A751-F21E1CFCC1CD}" type="datetimeFigureOut">
              <a:rPr lang="en-US"/>
              <a:pPr>
                <a:defRPr/>
              </a:pPr>
              <a:t>22-Jan-19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C987A2-A1A9-4C1B-928B-A23B4A5B2F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wedg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EAEFDE5-7FC8-4645-9780-AA15B71F2E83}" type="datetimeFigureOut">
              <a:rPr lang="en-US" smtClean="0"/>
              <a:pPr>
                <a:defRPr/>
              </a:pPr>
              <a:t>22-Jan-19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B503D3-970B-47A2-8758-A0C780B8E3C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-19334" y="492195"/>
            <a:ext cx="4343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Title</a:t>
            </a:r>
            <a:endParaRPr lang="en-US" sz="4000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-11373" y="383416"/>
            <a:ext cx="4314967" cy="1064384"/>
          </a:xfrm>
        </p:spPr>
        <p:txBody>
          <a:bodyPr>
            <a:noAutofit/>
          </a:bodyPr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0" y="1532694"/>
            <a:ext cx="9067800" cy="4487105"/>
          </a:xfr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/>
            </a:lvl4pPr>
            <a:lvl5pPr>
              <a:buClrTx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6705600" y="990601"/>
            <a:ext cx="2133600" cy="381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i="0" u="none" strike="noStrike" kern="1200" dirty="0" err="1" smtClean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rPr>
              <a:t>Krunal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796623722"/>
      </p:ext>
    </p:extLst>
  </p:cSld>
  <p:clrMapOvr>
    <a:masterClrMapping/>
  </p:clrMapOvr>
  <p:transition>
    <p:wedg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/>
            </a:lvl4pPr>
            <a:lvl5pPr>
              <a:buClrTx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08B154-A014-42DD-9355-D7DC39D5FC60}" type="datetimeFigureOut">
              <a:rPr lang="en-US"/>
              <a:pPr>
                <a:defRPr/>
              </a:pPr>
              <a:t>22-Jan-19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3C37BE-709E-44BA-A4BC-1DD774130E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wedg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5486400" cy="1828800"/>
          </a:xfrm>
        </p:spPr>
        <p:txBody>
          <a:bodyPr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5486400" cy="1509712"/>
          </a:xfrm>
        </p:spPr>
        <p:txBody>
          <a:bodyPr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F2EC57-123E-4F98-9F6D-4C0B9F666F27}" type="datetimeFigureOut">
              <a:rPr lang="en-US"/>
              <a:pPr>
                <a:defRPr/>
              </a:pPr>
              <a:t>22-Jan-19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3BF6FC-E60B-48BD-B560-4F5C1B6275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wedg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3352800" cy="4419600"/>
          </a:xfrm>
        </p:spPr>
        <p:txBody>
          <a:bodyPr/>
          <a:lstStyle>
            <a:lvl1pPr>
              <a:buClrTx/>
              <a:defRPr sz="2600"/>
            </a:lvl1pPr>
            <a:lvl2pPr>
              <a:buClrTx/>
              <a:defRPr sz="2400"/>
            </a:lvl2pPr>
            <a:lvl3pPr>
              <a:buClrTx/>
              <a:defRPr sz="2000"/>
            </a:lvl3pPr>
            <a:lvl4pPr>
              <a:buClrTx/>
              <a:defRPr sz="1800"/>
            </a:lvl4pPr>
            <a:lvl5pPr>
              <a:buClrTx/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86200" y="1600201"/>
            <a:ext cx="3200400" cy="4419600"/>
          </a:xfrm>
        </p:spPr>
        <p:txBody>
          <a:bodyPr/>
          <a:lstStyle>
            <a:lvl1pPr>
              <a:buClrTx/>
              <a:defRPr sz="2600"/>
            </a:lvl1pPr>
            <a:lvl2pPr>
              <a:buClrTx/>
              <a:defRPr sz="2400"/>
            </a:lvl2pPr>
            <a:lvl3pPr>
              <a:buClrTx/>
              <a:defRPr sz="2000"/>
            </a:lvl3pPr>
            <a:lvl4pPr>
              <a:buClrTx/>
              <a:defRPr sz="1800"/>
            </a:lvl4pPr>
            <a:lvl5pPr>
              <a:buClrTx/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12024E-3085-455F-ACD4-40304D2FF205}" type="datetimeFigureOut">
              <a:rPr lang="en-US"/>
              <a:pPr>
                <a:defRPr/>
              </a:pPr>
              <a:t>22-Jan-19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1A5E20-ABEA-4646-9F62-47662DD3E0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wedg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6629400" cy="1143000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3048000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3581401" y="1535112"/>
            <a:ext cx="3505199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1"/>
            <a:ext cx="3048000" cy="3657600"/>
          </a:xfrm>
        </p:spPr>
        <p:txBody>
          <a:bodyPr/>
          <a:lstStyle>
            <a:lvl1pPr>
              <a:buClrTx/>
              <a:defRPr sz="2400"/>
            </a:lvl1pPr>
            <a:lvl2pPr>
              <a:buClrTx/>
              <a:defRPr sz="2000"/>
            </a:lvl2pPr>
            <a:lvl3pPr>
              <a:buClrTx/>
              <a:defRPr sz="1800"/>
            </a:lvl3pPr>
            <a:lvl4pPr>
              <a:buClrTx/>
              <a:defRPr sz="1600"/>
            </a:lvl4pPr>
            <a:lvl5pPr>
              <a:buClrTx/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581401" y="2362201"/>
            <a:ext cx="3505199" cy="3657600"/>
          </a:xfrm>
        </p:spPr>
        <p:txBody>
          <a:bodyPr/>
          <a:lstStyle>
            <a:lvl1pPr>
              <a:buClrTx/>
              <a:defRPr sz="2400"/>
            </a:lvl1pPr>
            <a:lvl2pPr>
              <a:buClrTx/>
              <a:defRPr sz="2000"/>
            </a:lvl2pPr>
            <a:lvl3pPr>
              <a:buClrTx/>
              <a:defRPr sz="1800"/>
            </a:lvl3pPr>
            <a:lvl4pPr>
              <a:buClrTx/>
              <a:defRPr sz="1600"/>
            </a:lvl4pPr>
            <a:lvl5pPr>
              <a:buClrTx/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063CAB-077E-451B-83B3-F504864623B7}" type="datetimeFigureOut">
              <a:rPr lang="en-US"/>
              <a:pPr>
                <a:defRPr/>
              </a:pPr>
              <a:t>22-Jan-19</a:t>
            </a:fld>
            <a:endParaRPr 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12CF57-8553-4894-9805-0138695FE3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wedg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629400" cy="1143000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1A02AE-55E5-4555-88DB-922E421B6E65}" type="datetimeFigureOut">
              <a:rPr lang="en-US"/>
              <a:pPr>
                <a:defRPr/>
              </a:pPr>
              <a:t>22-Jan-19</a:t>
            </a:fld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36EB46-8936-4056-9390-60D3AC3183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wedg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275220-C475-42B8-95C1-B548E461E0EB}" type="datetimeFigureOut">
              <a:rPr lang="en-US"/>
              <a:pPr>
                <a:defRPr/>
              </a:pPr>
              <a:t>22-Jan-19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804DB5-D94F-4F63-950F-8F499A1A91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wedg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>
            <a:sp3d prstMaterial="softEdge"/>
          </a:bodyPr>
          <a:lstStyle>
            <a:lvl1pPr algn="l">
              <a:buNone/>
              <a:defRPr sz="2200" b="1">
                <a:ln w="6350">
                  <a:noFill/>
                </a:ln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1"/>
            <a:ext cx="3008313" cy="44958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1"/>
            <a:ext cx="3511550" cy="5746750"/>
          </a:xfrm>
        </p:spPr>
        <p:txBody>
          <a:bodyPr/>
          <a:lstStyle>
            <a:lvl1pPr>
              <a:buClrTx/>
              <a:defRPr sz="2600"/>
            </a:lvl1pPr>
            <a:lvl2pPr>
              <a:buClrTx/>
              <a:defRPr sz="2400"/>
            </a:lvl2pPr>
            <a:lvl3pPr>
              <a:buClrTx/>
              <a:defRPr sz="2200"/>
            </a:lvl3pPr>
            <a:lvl4pPr>
              <a:buClrTx/>
              <a:defRPr sz="2000"/>
            </a:lvl4pPr>
            <a:lvl5pPr>
              <a:buClrTx/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DE6B2F-560D-49F2-A9C3-DE451210EF24}" type="datetimeFigureOut">
              <a:rPr lang="en-US"/>
              <a:pPr>
                <a:defRPr/>
              </a:pPr>
              <a:t>22-Jan-19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40764E-4826-40EF-BC4E-F222CD9ECD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wedg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705600" cy="1143000"/>
          </a:xfrm>
          <a:prstGeom prst="rect">
            <a:avLst/>
          </a:prstGeom>
          <a:noFill/>
          <a:ln>
            <a:noFill/>
          </a:ln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0EAEFDE5-7FC8-4645-9780-AA15B71F2E83}" type="datetimeFigureOut">
              <a:rPr lang="en-US"/>
              <a:pPr>
                <a:defRPr/>
              </a:pPr>
              <a:t>22-Jan-19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19400" y="6416675"/>
            <a:ext cx="4343400" cy="365125"/>
          </a:xfrm>
          <a:prstGeom prst="rect">
            <a:avLst/>
          </a:prstGeom>
        </p:spPr>
        <p:txBody>
          <a:bodyPr vert="horz" anchor="b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239000" y="6416675"/>
            <a:ext cx="14478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94B503D3-970B-47A2-8758-A0C780B8E3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53" r:id="rId1"/>
    <p:sldLayoutId id="2147483864" r:id="rId2"/>
    <p:sldLayoutId id="2147483854" r:id="rId3"/>
    <p:sldLayoutId id="2147483863" r:id="rId4"/>
    <p:sldLayoutId id="2147483855" r:id="rId5"/>
    <p:sldLayoutId id="2147483856" r:id="rId6"/>
    <p:sldLayoutId id="2147483857" r:id="rId7"/>
    <p:sldLayoutId id="2147483858" r:id="rId8"/>
    <p:sldLayoutId id="2147483859" r:id="rId9"/>
    <p:sldLayoutId id="2147483860" r:id="rId10"/>
    <p:sldLayoutId id="2147483861" r:id="rId11"/>
    <p:sldLayoutId id="2147483862" r:id="rId12"/>
  </p:sldLayoutIdLst>
  <p:transition>
    <p:wedge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100" b="1" kern="1200">
          <a:ln w="6350">
            <a:noFill/>
          </a:ln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bg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bg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bg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bg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1"/>
          </a:solidFill>
          <a:latin typeface="Lucida Sans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1"/>
          </a:solidFill>
          <a:latin typeface="Lucida Sans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1"/>
          </a:solidFill>
          <a:latin typeface="Lucida Sans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1"/>
          </a:solidFill>
          <a:latin typeface="Lucida Sans" pitchFamily="34" charset="0"/>
        </a:defRPr>
      </a:lvl9pPr>
    </p:titleStyle>
    <p:bodyStyle>
      <a:lvl1pPr marL="547688" indent="-411163" algn="l" rtl="0" eaLnBrk="0" fontAlgn="base" hangingPunct="0">
        <a:spcBef>
          <a:spcPct val="20000"/>
        </a:spcBef>
        <a:spcAft>
          <a:spcPct val="0"/>
        </a:spcAft>
        <a:buSzPct val="65000"/>
        <a:buFont typeface="Arial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868363" indent="-282575" algn="l" rtl="0" eaLnBrk="0" fontAlgn="base" hangingPunct="0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33475" indent="-228600" algn="l" rtl="0" eaLnBrk="0" fontAlgn="base" hangingPunct="0">
        <a:spcBef>
          <a:spcPct val="20000"/>
        </a:spcBef>
        <a:spcAft>
          <a:spcPct val="0"/>
        </a:spcAft>
        <a:buSzPct val="95000"/>
        <a:buFont typeface="Wingdings" pitchFamily="2" charset="2"/>
        <a:buChar char="§"/>
        <a:defRPr sz="2200" kern="1200">
          <a:solidFill>
            <a:schemeClr val="bg1"/>
          </a:solidFill>
          <a:latin typeface="+mn-lt"/>
          <a:ea typeface="+mn-ea"/>
          <a:cs typeface="+mn-cs"/>
        </a:defRPr>
      </a:lvl3pPr>
      <a:lvl4pPr marL="1352550" indent="-182563" algn="l" rtl="0" eaLnBrk="0" fontAlgn="base" hangingPunct="0">
        <a:spcBef>
          <a:spcPct val="20000"/>
        </a:spcBef>
        <a:spcAft>
          <a:spcPct val="0"/>
        </a:spcAft>
        <a:buSzPct val="100000"/>
        <a:buFont typeface="Wingdings" pitchFamily="2" charset="2"/>
        <a:buChar char="§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1544638" indent="-182563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43200"/>
            <a:ext cx="5257800" cy="1537529"/>
          </a:xfrm>
        </p:spPr>
        <p:txBody>
          <a:bodyPr>
            <a:normAutofit/>
          </a:bodyPr>
          <a:lstStyle/>
          <a:p>
            <a:r>
              <a:rPr lang="en-IN" dirty="0"/>
              <a:t>Features and Structure of C language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10337633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is C Programing?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32694"/>
            <a:ext cx="7848600" cy="4487105"/>
          </a:xfrm>
        </p:spPr>
        <p:txBody>
          <a:bodyPr/>
          <a:lstStyle/>
          <a:p>
            <a:r>
              <a:rPr lang="en-IN" dirty="0" smtClean="0"/>
              <a:t>Process to give instructions to computer to </a:t>
            </a:r>
            <a:r>
              <a:rPr lang="en-IN" smtClean="0"/>
              <a:t>do something, </a:t>
            </a:r>
            <a:r>
              <a:rPr lang="en-IN" dirty="0" smtClean="0"/>
              <a:t>using C-Language.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236156724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3886200" cy="990600"/>
          </a:xfrm>
        </p:spPr>
        <p:txBody>
          <a:bodyPr>
            <a:normAutofit/>
          </a:bodyPr>
          <a:lstStyle/>
          <a:p>
            <a:r>
              <a:rPr lang="en-IN" sz="3200" dirty="0" smtClean="0"/>
              <a:t>History of ANSI C</a:t>
            </a:r>
            <a:endParaRPr lang="en-IN" sz="3200" dirty="0"/>
          </a:p>
        </p:txBody>
      </p:sp>
      <p:sp>
        <p:nvSpPr>
          <p:cNvPr id="4" name="Rectangle 3"/>
          <p:cNvSpPr/>
          <p:nvPr/>
        </p:nvSpPr>
        <p:spPr>
          <a:xfrm>
            <a:off x="3733800" y="722244"/>
            <a:ext cx="1371600" cy="457200"/>
          </a:xfrm>
          <a:prstGeom prst="rect">
            <a:avLst/>
          </a:prstGeom>
          <a:solidFill>
            <a:srgbClr val="0070C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ALGOL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3733800" y="1484244"/>
            <a:ext cx="1371600" cy="457200"/>
          </a:xfrm>
          <a:prstGeom prst="rect">
            <a:avLst/>
          </a:prstGeom>
          <a:solidFill>
            <a:srgbClr val="0070C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BCPL</a:t>
            </a:r>
            <a:endParaRPr lang="en-IN" dirty="0"/>
          </a:p>
        </p:txBody>
      </p:sp>
      <p:cxnSp>
        <p:nvCxnSpPr>
          <p:cNvPr id="8" name="Straight Arrow Connector 7"/>
          <p:cNvCxnSpPr>
            <a:stCxn id="4" idx="2"/>
            <a:endCxn id="6" idx="0"/>
          </p:cNvCxnSpPr>
          <p:nvPr/>
        </p:nvCxnSpPr>
        <p:spPr>
          <a:xfrm>
            <a:off x="4419600" y="1179444"/>
            <a:ext cx="0" cy="304800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3730487" y="2246244"/>
            <a:ext cx="1371600" cy="457200"/>
          </a:xfrm>
          <a:prstGeom prst="rect">
            <a:avLst/>
          </a:prstGeom>
          <a:solidFill>
            <a:srgbClr val="0070C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B</a:t>
            </a:r>
            <a:endParaRPr lang="en-IN" dirty="0"/>
          </a:p>
        </p:txBody>
      </p:sp>
      <p:sp>
        <p:nvSpPr>
          <p:cNvPr id="11" name="Rectangle 10"/>
          <p:cNvSpPr/>
          <p:nvPr/>
        </p:nvSpPr>
        <p:spPr>
          <a:xfrm>
            <a:off x="3730487" y="3008244"/>
            <a:ext cx="1371600" cy="457200"/>
          </a:xfrm>
          <a:prstGeom prst="rect">
            <a:avLst/>
          </a:prstGeom>
          <a:solidFill>
            <a:srgbClr val="0070C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Traditional C</a:t>
            </a:r>
            <a:endParaRPr lang="en-IN" dirty="0"/>
          </a:p>
        </p:txBody>
      </p:sp>
      <p:cxnSp>
        <p:nvCxnSpPr>
          <p:cNvPr id="12" name="Straight Arrow Connector 11"/>
          <p:cNvCxnSpPr>
            <a:stCxn id="10" idx="2"/>
            <a:endCxn id="11" idx="0"/>
          </p:cNvCxnSpPr>
          <p:nvPr/>
        </p:nvCxnSpPr>
        <p:spPr>
          <a:xfrm>
            <a:off x="4416287" y="2703444"/>
            <a:ext cx="0" cy="304800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730487" y="3770244"/>
            <a:ext cx="1371600" cy="457200"/>
          </a:xfrm>
          <a:prstGeom prst="rect">
            <a:avLst/>
          </a:prstGeom>
          <a:solidFill>
            <a:srgbClr val="0070C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K&amp;R C</a:t>
            </a:r>
            <a:endParaRPr lang="en-IN" dirty="0"/>
          </a:p>
        </p:txBody>
      </p:sp>
      <p:sp>
        <p:nvSpPr>
          <p:cNvPr id="14" name="Rectangle 13"/>
          <p:cNvSpPr/>
          <p:nvPr/>
        </p:nvSpPr>
        <p:spPr>
          <a:xfrm>
            <a:off x="3730487" y="4532244"/>
            <a:ext cx="1371600" cy="457200"/>
          </a:xfrm>
          <a:prstGeom prst="rect">
            <a:avLst/>
          </a:prstGeom>
          <a:solidFill>
            <a:srgbClr val="0070C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ANSI C</a:t>
            </a:r>
            <a:endParaRPr lang="en-IN" dirty="0"/>
          </a:p>
        </p:txBody>
      </p:sp>
      <p:cxnSp>
        <p:nvCxnSpPr>
          <p:cNvPr id="15" name="Straight Arrow Connector 14"/>
          <p:cNvCxnSpPr>
            <a:stCxn id="13" idx="2"/>
            <a:endCxn id="14" idx="0"/>
          </p:cNvCxnSpPr>
          <p:nvPr/>
        </p:nvCxnSpPr>
        <p:spPr>
          <a:xfrm>
            <a:off x="4416287" y="4227444"/>
            <a:ext cx="0" cy="304800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2"/>
            <a:endCxn id="10" idx="0"/>
          </p:cNvCxnSpPr>
          <p:nvPr/>
        </p:nvCxnSpPr>
        <p:spPr>
          <a:xfrm flipH="1">
            <a:off x="4416287" y="1941444"/>
            <a:ext cx="3313" cy="304800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1" idx="2"/>
            <a:endCxn id="13" idx="0"/>
          </p:cNvCxnSpPr>
          <p:nvPr/>
        </p:nvCxnSpPr>
        <p:spPr>
          <a:xfrm>
            <a:off x="4416287" y="3465444"/>
            <a:ext cx="0" cy="304800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3733800" y="5294244"/>
            <a:ext cx="1371600" cy="457200"/>
          </a:xfrm>
          <a:prstGeom prst="rect">
            <a:avLst/>
          </a:prstGeom>
          <a:solidFill>
            <a:srgbClr val="0070C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ANSI/ISO C</a:t>
            </a:r>
            <a:endParaRPr lang="en-IN" dirty="0"/>
          </a:p>
        </p:txBody>
      </p:sp>
      <p:cxnSp>
        <p:nvCxnSpPr>
          <p:cNvPr id="26" name="Straight Arrow Connector 25"/>
          <p:cNvCxnSpPr>
            <a:stCxn id="14" idx="2"/>
            <a:endCxn id="25" idx="0"/>
          </p:cNvCxnSpPr>
          <p:nvPr/>
        </p:nvCxnSpPr>
        <p:spPr>
          <a:xfrm>
            <a:off x="4416287" y="4989444"/>
            <a:ext cx="3313" cy="304800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3730487" y="6109253"/>
            <a:ext cx="1371600" cy="457200"/>
          </a:xfrm>
          <a:prstGeom prst="rect">
            <a:avLst/>
          </a:prstGeom>
          <a:solidFill>
            <a:srgbClr val="0070C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C99</a:t>
            </a:r>
            <a:endParaRPr lang="en-IN" dirty="0"/>
          </a:p>
        </p:txBody>
      </p:sp>
      <p:cxnSp>
        <p:nvCxnSpPr>
          <p:cNvPr id="30" name="Straight Arrow Connector 29"/>
          <p:cNvCxnSpPr>
            <a:stCxn id="25" idx="2"/>
            <a:endCxn id="29" idx="0"/>
          </p:cNvCxnSpPr>
          <p:nvPr/>
        </p:nvCxnSpPr>
        <p:spPr>
          <a:xfrm flipH="1">
            <a:off x="4416287" y="5751444"/>
            <a:ext cx="3313" cy="357809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292665" y="815779"/>
            <a:ext cx="7553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 smtClean="0">
                <a:solidFill>
                  <a:schemeClr val="bg1"/>
                </a:solidFill>
              </a:rPr>
              <a:t>1960</a:t>
            </a:r>
            <a:endParaRPr lang="en-IN" sz="2000" b="1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292665" y="1571153"/>
            <a:ext cx="7553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 smtClean="0">
                <a:solidFill>
                  <a:schemeClr val="bg1"/>
                </a:solidFill>
              </a:rPr>
              <a:t>1967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292665" y="2326527"/>
            <a:ext cx="7553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 smtClean="0">
                <a:solidFill>
                  <a:schemeClr val="bg1"/>
                </a:solidFill>
              </a:rPr>
              <a:t>1970</a:t>
            </a:r>
            <a:endParaRPr lang="en-IN" sz="2000" b="1" dirty="0">
              <a:solidFill>
                <a:schemeClr val="bg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292665" y="3108405"/>
            <a:ext cx="7553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 smtClean="0">
                <a:solidFill>
                  <a:schemeClr val="bg1"/>
                </a:solidFill>
              </a:rPr>
              <a:t>1972</a:t>
            </a:r>
            <a:endParaRPr lang="en-IN" sz="2000" b="1" dirty="0">
              <a:solidFill>
                <a:schemeClr val="bg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292665" y="3850527"/>
            <a:ext cx="7553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 smtClean="0">
                <a:solidFill>
                  <a:schemeClr val="bg1"/>
                </a:solidFill>
              </a:rPr>
              <a:t>1978</a:t>
            </a:r>
            <a:endParaRPr lang="en-IN" sz="2000" b="1" dirty="0">
              <a:solidFill>
                <a:schemeClr val="bg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292665" y="4592649"/>
            <a:ext cx="7553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 smtClean="0">
                <a:solidFill>
                  <a:schemeClr val="bg1"/>
                </a:solidFill>
              </a:rPr>
              <a:t>1989</a:t>
            </a:r>
            <a:endParaRPr lang="en-IN" sz="2000" b="1" dirty="0">
              <a:solidFill>
                <a:schemeClr val="bg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292665" y="5334771"/>
            <a:ext cx="7553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smtClean="0">
                <a:solidFill>
                  <a:schemeClr val="bg1"/>
                </a:solidFill>
              </a:rPr>
              <a:t>1990</a:t>
            </a:r>
            <a:endParaRPr lang="en-IN" sz="2000" b="1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292665" y="6116646"/>
            <a:ext cx="7553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 smtClean="0">
                <a:solidFill>
                  <a:schemeClr val="bg1"/>
                </a:solidFill>
              </a:rPr>
              <a:t>1999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715000" y="785192"/>
            <a:ext cx="2159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International Group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715000" y="1544462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Martin Richards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715000" y="2303732"/>
            <a:ext cx="174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Ken Thompson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715000" y="3023246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Dennis Ritchie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715000" y="3822272"/>
            <a:ext cx="2467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Kernighan And Ritchie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715000" y="4581542"/>
            <a:ext cx="1903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ANSI Committee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715000" y="5340812"/>
            <a:ext cx="1762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ISO Committee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715000" y="6166342"/>
            <a:ext cx="2967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Standardization Committee</a:t>
            </a:r>
          </a:p>
        </p:txBody>
      </p:sp>
    </p:spTree>
    <p:extLst>
      <p:ext uri="{BB962C8B-B14F-4D97-AF65-F5344CB8AC3E}">
        <p14:creationId xmlns="" xmlns:p14="http://schemas.microsoft.com/office/powerpoint/2010/main" val="276529413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75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5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25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750"/>
                            </p:stCondLst>
                            <p:childTnLst>
                              <p:par>
                                <p:cTn id="5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0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3500"/>
                            </p:stCondLst>
                            <p:childTnLst>
                              <p:par>
                                <p:cTn id="7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3750"/>
                            </p:stCondLst>
                            <p:childTnLst>
                              <p:par>
                                <p:cTn id="7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4250"/>
                            </p:stCondLst>
                            <p:childTnLst>
                              <p:par>
                                <p:cTn id="8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4500"/>
                            </p:stCondLst>
                            <p:childTnLst>
                              <p:par>
                                <p:cTn id="8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0"/>
                            </p:stCondLst>
                            <p:childTnLst>
                              <p:par>
                                <p:cTn id="9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250"/>
                            </p:stCondLst>
                            <p:childTnLst>
                              <p:par>
                                <p:cTn id="10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10" grpId="0" animBg="1"/>
      <p:bldP spid="11" grpId="0" animBg="1"/>
      <p:bldP spid="13" grpId="0" animBg="1"/>
      <p:bldP spid="14" grpId="0" animBg="1"/>
      <p:bldP spid="25" grpId="0" animBg="1"/>
      <p:bldP spid="29" grpId="0" animBg="1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Features of C Language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32694"/>
            <a:ext cx="7848600" cy="4487105"/>
          </a:xfrm>
        </p:spPr>
        <p:txBody>
          <a:bodyPr/>
          <a:lstStyle/>
          <a:p>
            <a:r>
              <a:rPr lang="en-IN" dirty="0" smtClean="0"/>
              <a:t>Robust Language</a:t>
            </a:r>
          </a:p>
          <a:p>
            <a:r>
              <a:rPr lang="en-IN" dirty="0" smtClean="0"/>
              <a:t>Built-in-Functions</a:t>
            </a:r>
          </a:p>
          <a:p>
            <a:r>
              <a:rPr lang="en-IN" dirty="0"/>
              <a:t>Well </a:t>
            </a:r>
            <a:r>
              <a:rPr lang="en-IN" dirty="0" smtClean="0"/>
              <a:t>structured Programming Language</a:t>
            </a:r>
          </a:p>
          <a:p>
            <a:r>
              <a:rPr lang="en-IN" dirty="0" smtClean="0"/>
              <a:t>Combine assembly language with High-Level Language</a:t>
            </a:r>
          </a:p>
          <a:p>
            <a:r>
              <a:rPr lang="en-IN" dirty="0" smtClean="0"/>
              <a:t>Efficient and Fast</a:t>
            </a:r>
          </a:p>
          <a:p>
            <a:r>
              <a:rPr lang="en-IN" dirty="0" smtClean="0"/>
              <a:t>Highly Portable</a:t>
            </a:r>
          </a:p>
          <a:p>
            <a:r>
              <a:rPr lang="en-IN" dirty="0" smtClean="0"/>
              <a:t>Ability to extend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317686447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Basic Structure of C Programs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32694"/>
            <a:ext cx="5334000" cy="4487105"/>
          </a:xfrm>
        </p:spPr>
        <p:txBody>
          <a:bodyPr/>
          <a:lstStyle/>
          <a:p>
            <a:pPr marL="136525" indent="0">
              <a:buNone/>
            </a:pPr>
            <a:r>
              <a:rPr lang="en-IN" sz="2000" dirty="0" smtClean="0"/>
              <a:t>Documentation Section</a:t>
            </a:r>
          </a:p>
          <a:p>
            <a:pPr marL="136525" indent="0">
              <a:buNone/>
            </a:pPr>
            <a:r>
              <a:rPr lang="en-IN" sz="2000" dirty="0" smtClean="0"/>
              <a:t>Link Section</a:t>
            </a:r>
          </a:p>
          <a:p>
            <a:pPr marL="136525" indent="0">
              <a:buNone/>
            </a:pPr>
            <a:r>
              <a:rPr lang="en-IN" sz="2000" dirty="0" smtClean="0"/>
              <a:t>Definition Section</a:t>
            </a:r>
          </a:p>
          <a:p>
            <a:pPr marL="136525" indent="0">
              <a:buNone/>
            </a:pPr>
            <a:r>
              <a:rPr lang="en-IN" sz="2000" dirty="0" smtClean="0"/>
              <a:t>Global Declaration Section</a:t>
            </a:r>
          </a:p>
          <a:p>
            <a:pPr marL="136525" indent="0">
              <a:buNone/>
            </a:pPr>
            <a:r>
              <a:rPr lang="en-IN" sz="2000" dirty="0"/>
              <a:t>m</a:t>
            </a:r>
            <a:r>
              <a:rPr lang="en-IN" sz="2000" dirty="0" smtClean="0"/>
              <a:t>ain() Function Section</a:t>
            </a:r>
          </a:p>
          <a:p>
            <a:pPr marL="136525" indent="0">
              <a:buNone/>
            </a:pPr>
            <a:r>
              <a:rPr lang="en-IN" sz="2000" dirty="0" smtClean="0"/>
              <a:t>{</a:t>
            </a:r>
          </a:p>
          <a:p>
            <a:pPr marL="136525" indent="0">
              <a:buNone/>
            </a:pPr>
            <a:endParaRPr lang="en-IN" sz="2000" dirty="0" smtClean="0"/>
          </a:p>
          <a:p>
            <a:pPr marL="585788" lvl="1" indent="0">
              <a:buNone/>
            </a:pPr>
            <a:endParaRPr lang="en-IN" sz="2000" dirty="0" smtClean="0"/>
          </a:p>
          <a:p>
            <a:pPr marL="136525" indent="0">
              <a:buNone/>
            </a:pPr>
            <a:r>
              <a:rPr lang="en-IN" sz="2000" dirty="0" smtClean="0"/>
              <a:t>}</a:t>
            </a:r>
          </a:p>
          <a:p>
            <a:pPr marL="136525" indent="0">
              <a:buNone/>
            </a:pPr>
            <a:r>
              <a:rPr lang="en-IN" sz="2000" dirty="0" smtClean="0"/>
              <a:t>Subprogram section</a:t>
            </a:r>
          </a:p>
          <a:p>
            <a:pPr marL="136525" indent="0">
              <a:buNone/>
            </a:pPr>
            <a:endParaRPr lang="en-IN" sz="2000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493130965"/>
              </p:ext>
            </p:extLst>
          </p:nvPr>
        </p:nvGraphicFramePr>
        <p:xfrm>
          <a:off x="1752600" y="3754120"/>
          <a:ext cx="2133600" cy="74168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133600"/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1600" b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Declaration part</a:t>
                      </a:r>
                      <a:endParaRPr lang="en-IN" sz="1600" b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1600" b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Executable</a:t>
                      </a:r>
                      <a:r>
                        <a:rPr lang="en-IN" sz="1600" b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 part</a:t>
                      </a:r>
                      <a:endParaRPr lang="en-IN" sz="1600" b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4250082986"/>
              </p:ext>
            </p:extLst>
          </p:nvPr>
        </p:nvGraphicFramePr>
        <p:xfrm>
          <a:off x="901160" y="5275028"/>
          <a:ext cx="2133600" cy="111252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133600"/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1600" b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Function</a:t>
                      </a:r>
                      <a:r>
                        <a:rPr lang="en-IN" sz="1600" b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 1</a:t>
                      </a:r>
                      <a:endParaRPr lang="en-IN" sz="1600" b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1600" b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Function</a:t>
                      </a:r>
                      <a:r>
                        <a:rPr lang="en-IN" sz="1600" b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 2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1600" b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……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114800" y="5413513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(User-defined Functions)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1075186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Rectangle 3"/>
          <p:cNvSpPr/>
          <p:nvPr/>
        </p:nvSpPr>
        <p:spPr>
          <a:xfrm>
            <a:off x="2498453" y="2967335"/>
            <a:ext cx="414709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That’s all</a:t>
            </a:r>
            <a:endParaRPr lang="en-US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48179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PT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 Theme</Template>
  <TotalTime>1925</TotalTime>
  <Words>128</Words>
  <Application>Microsoft Office PowerPoint</Application>
  <PresentationFormat>On-screen Show (4:3)</PresentationFormat>
  <Paragraphs>55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PPT Theme</vt:lpstr>
      <vt:lpstr>Features and Structure of C language</vt:lpstr>
      <vt:lpstr>What is C Programing?</vt:lpstr>
      <vt:lpstr>History of ANSI C</vt:lpstr>
      <vt:lpstr>Features of C Language</vt:lpstr>
      <vt:lpstr>Basic Structure of C Programs</vt:lpstr>
      <vt:lpstr>Slide 6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Shortest Route Problem Definition and Example Problem Data</dc:title>
  <dc:creator>Harsh</dc:creator>
  <cp:lastModifiedBy>Shivam</cp:lastModifiedBy>
  <cp:revision>398</cp:revision>
  <dcterms:created xsi:type="dcterms:W3CDTF">2012-02-23T04:04:44Z</dcterms:created>
  <dcterms:modified xsi:type="dcterms:W3CDTF">2019-01-22T05:16:12Z</dcterms:modified>
</cp:coreProperties>
</file>