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9" r:id="rId12"/>
    <p:sldId id="262" r:id="rId13"/>
    <p:sldId id="280" r:id="rId14"/>
    <p:sldId id="274" r:id="rId15"/>
    <p:sldId id="281" r:id="rId16"/>
    <p:sldId id="275" r:id="rId17"/>
    <p:sldId id="276" r:id="rId18"/>
    <p:sldId id="26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EEEEE"/>
    <a:srgbClr val="969696"/>
    <a:srgbClr val="C4C4C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2328" y="5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00A3-4C95-49EF-A962-AED02D28B7D6}" type="datetimeFigureOut">
              <a:rPr lang="en-US" smtClean="0"/>
              <a:pPr/>
              <a:t>08-Apr-19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1934-85F7-4802-BBE4-F150E83BAF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735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B831-7FEA-42BD-9FE7-4E0AF7EAA16D}" type="datetimeFigureOut">
              <a:rPr lang="en-US" smtClean="0"/>
              <a:pPr/>
              <a:t>08-Apr-19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4305-E84F-4750-9724-1F0B10AC15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79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4305-E84F-4750-9724-1F0B10AC15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84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A5D13-0D0A-49BF-A4EA-30A881C2827D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15FF-7224-4356-90A2-AC8D3323A0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257800" y="1246257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Krunal</a:t>
            </a:r>
            <a:r>
              <a:rPr lang="en-US" sz="4000" dirty="0" smtClean="0"/>
              <a:t> </a:t>
            </a:r>
            <a:r>
              <a:rPr lang="en-US" sz="4000" dirty="0" err="1" smtClean="0"/>
              <a:t>Vaghela</a:t>
            </a:r>
            <a:endParaRPr lang="en-US" sz="400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2743200"/>
            <a:ext cx="3429000" cy="153752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05600" cy="522288"/>
          </a:xfrm>
        </p:spPr>
        <p:txBody>
          <a:bodyPr lIns="45720" rIns="45720" bIns="0" anchor="b">
            <a:sp3d prstMaterial="softEdge"/>
          </a:bodyPr>
          <a:lstStyle>
            <a:lvl1pPr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524000"/>
            <a:ext cx="6781800" cy="4495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38187"/>
            <a:ext cx="6705600" cy="530352"/>
          </a:xfrm>
        </p:spPr>
        <p:txBody>
          <a:bodyPr lIns="45720" rIns="45720"/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A994-3572-45E4-A9FD-8044DA43B017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B0DF-85B9-4BA8-BC08-65921B50D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6629400" cy="4343399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D4AA3-5522-4789-A4BE-917CE57E5A34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AA85-F07A-4A52-A25C-85A96A903A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9200" y="274639"/>
            <a:ext cx="2057400" cy="5745162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4495800" cy="5745162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391B6-2D8A-4E15-A751-F21E1CFCC1CD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987A2-A1A9-4C1B-928B-A23B4A5B2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EFDE5-7FC8-4645-9780-AA15B71F2E83}" type="datetimeFigureOut">
              <a:rPr lang="en-US" smtClean="0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503D3-970B-47A2-8758-A0C780B8E3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19334" y="492195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Title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1373" y="383416"/>
            <a:ext cx="4314967" cy="106438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32694"/>
            <a:ext cx="9067800" cy="448710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086600" y="1049359"/>
            <a:ext cx="1752600" cy="322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Krunal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6623722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8B154-A014-42DD-9355-D7DC39D5FC60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C37BE-709E-44BA-A4BC-1DD774130E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4864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54864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2EC57-123E-4F98-9F6D-4C0B9F666F27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F6FC-E60B-48BD-B560-4F5C1B6275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3528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600201"/>
            <a:ext cx="32004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2024E-3085-455F-ACD4-40304D2FF205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5E20-ABEA-4646-9F62-47662DD3E0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3048000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581401" y="1535112"/>
            <a:ext cx="350519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3048000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1" y="2362201"/>
            <a:ext cx="3505199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3CAB-077E-451B-83B3-F504864623B7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F57-8553-4894-9805-0138695FE3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A02AE-55E5-4555-88DB-922E421B6E65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6EB46-8936-4056-9390-60D3AC3183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5220-C475-42B8-95C1-B548E461E0EB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4DB5-D94F-4F63-950F-8F499A1A9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1"/>
            <a:ext cx="3008313" cy="4495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3511550" cy="574675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200"/>
            </a:lvl3pPr>
            <a:lvl4pPr>
              <a:buClrTx/>
              <a:defRPr sz="20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E6B2F-560D-49F2-A9C3-DE451210EF24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0764E-4826-40EF-BC4E-F222CD9EC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AEFDE5-7FC8-4645-9780-AA15B71F2E83}" type="datetimeFigureOut">
              <a:rPr lang="en-US"/>
              <a:pPr>
                <a:defRPr/>
              </a:pPr>
              <a:t>08-Apr-19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416675"/>
            <a:ext cx="43434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239000" y="6416675"/>
            <a:ext cx="14478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B503D3-970B-47A2-8758-A0C780B8E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64" r:id="rId2"/>
    <p:sldLayoutId id="2147483854" r:id="rId3"/>
    <p:sldLayoutId id="214748386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ransition>
    <p:wedg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SzPct val="65000"/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§"/>
        <a:defRPr sz="2200" kern="1200">
          <a:solidFill>
            <a:schemeClr val="bg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5257800" cy="1537529"/>
          </a:xfrm>
        </p:spPr>
        <p:txBody>
          <a:bodyPr>
            <a:normAutofit/>
          </a:bodyPr>
          <a:lstStyle/>
          <a:p>
            <a:r>
              <a:rPr lang="en-US" dirty="0" smtClean="0"/>
              <a:t>Constants, Variables </a:t>
            </a:r>
            <a:r>
              <a:rPr lang="en-US" smtClean="0"/>
              <a:t>and Data-types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33763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latin typeface="+mj-lt"/>
              </a:rPr>
              <a:t>Used to store values in program.</a:t>
            </a:r>
          </a:p>
          <a:p>
            <a:r>
              <a:rPr lang="en-IN" sz="3200" dirty="0" smtClean="0">
                <a:latin typeface="+mj-lt"/>
              </a:rPr>
              <a:t>It’s value changes as the program statements are executed.</a:t>
            </a:r>
          </a:p>
          <a:p>
            <a:r>
              <a:rPr lang="en-IN" sz="3200" dirty="0" smtClean="0">
                <a:latin typeface="+mj-lt"/>
              </a:rPr>
              <a:t>Example:</a:t>
            </a:r>
          </a:p>
          <a:p>
            <a:pPr lvl="1"/>
            <a:r>
              <a:rPr lang="en-IN" sz="3000" dirty="0">
                <a:latin typeface="+mj-lt"/>
              </a:rPr>
              <a:t>x</a:t>
            </a:r>
            <a:endParaRPr lang="en-IN" sz="3000" dirty="0" smtClean="0">
              <a:latin typeface="+mj-lt"/>
            </a:endParaRPr>
          </a:p>
          <a:p>
            <a:pPr lvl="1"/>
            <a:r>
              <a:rPr lang="en-IN" sz="3000" dirty="0" smtClean="0">
                <a:latin typeface="+mj-lt"/>
              </a:rPr>
              <a:t>balance</a:t>
            </a:r>
          </a:p>
          <a:p>
            <a:pPr lvl="1"/>
            <a:r>
              <a:rPr lang="en-IN" sz="3000" dirty="0" err="1" smtClean="0">
                <a:latin typeface="+mj-lt"/>
              </a:rPr>
              <a:t>User_name</a:t>
            </a:r>
            <a:endParaRPr lang="en-IN" sz="30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1664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latin typeface="+mj-lt"/>
              </a:rPr>
              <a:t>Rules for Variable Declaration</a:t>
            </a:r>
          </a:p>
          <a:p>
            <a:r>
              <a:rPr lang="en-IN" sz="3200" dirty="0" smtClean="0">
                <a:latin typeface="+mj-lt"/>
              </a:rPr>
              <a:t>Only a to z, A to Z, 0 to 9 and _ are allowed.</a:t>
            </a:r>
          </a:p>
          <a:p>
            <a:r>
              <a:rPr lang="en-IN" sz="3200" dirty="0" smtClean="0">
                <a:latin typeface="+mj-lt"/>
              </a:rPr>
              <a:t>Must start with alphabet or _.</a:t>
            </a:r>
          </a:p>
          <a:p>
            <a:r>
              <a:rPr lang="en-IN" sz="3200" dirty="0" smtClean="0">
                <a:latin typeface="+mj-lt"/>
              </a:rPr>
              <a:t>Only first 31 characters are considered.</a:t>
            </a:r>
          </a:p>
          <a:p>
            <a:r>
              <a:rPr lang="en-IN" sz="3200" dirty="0" smtClean="0">
                <a:latin typeface="+mj-lt"/>
              </a:rPr>
              <a:t>It should not be </a:t>
            </a:r>
            <a:r>
              <a:rPr lang="en-IN" sz="3200" smtClean="0">
                <a:latin typeface="+mj-lt"/>
              </a:rPr>
              <a:t>C keyword.</a:t>
            </a:r>
            <a:endParaRPr lang="en-IN" sz="30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1664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Data-Types of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2695"/>
            <a:ext cx="9067800" cy="905706"/>
          </a:xfrm>
        </p:spPr>
        <p:txBody>
          <a:bodyPr/>
          <a:lstStyle/>
          <a:p>
            <a:r>
              <a:rPr lang="en-IN" sz="3200" dirty="0" smtClean="0">
                <a:latin typeface="+mj-lt"/>
              </a:rPr>
              <a:t>C language supports 4 fundamental data types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5865935"/>
              </p:ext>
            </p:extLst>
          </p:nvPr>
        </p:nvGraphicFramePr>
        <p:xfrm>
          <a:off x="914400" y="2362200"/>
          <a:ext cx="8001001" cy="2727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48000"/>
                <a:gridCol w="2173706"/>
                <a:gridCol w="277929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Data Types in C</a:t>
                      </a:r>
                      <a:endParaRPr lang="en-IN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Primary Data Types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2400" b="1" dirty="0" smtClean="0"/>
                        <a:t>Secondary Data Types</a:t>
                      </a:r>
                      <a:endParaRPr lang="en-IN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sz="1900" dirty="0" err="1" smtClean="0"/>
                        <a:t>int</a:t>
                      </a:r>
                      <a:endParaRPr lang="en-IN" sz="1900" dirty="0" smtClean="0"/>
                    </a:p>
                    <a:p>
                      <a:r>
                        <a:rPr lang="en-IN" sz="1900" dirty="0" smtClean="0"/>
                        <a:t>float</a:t>
                      </a:r>
                    </a:p>
                    <a:p>
                      <a:r>
                        <a:rPr lang="en-IN" sz="1900" dirty="0" smtClean="0"/>
                        <a:t>char</a:t>
                      </a:r>
                    </a:p>
                    <a:p>
                      <a:r>
                        <a:rPr lang="en-IN" sz="1900" dirty="0" smtClean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b="1" dirty="0" smtClean="0"/>
                        <a:t>Derived data Types</a:t>
                      </a:r>
                      <a:endParaRPr lang="en-IN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b="1" dirty="0" smtClean="0"/>
                        <a:t>User defined data types</a:t>
                      </a:r>
                      <a:endParaRPr lang="en-IN" sz="1900" b="1" dirty="0"/>
                    </a:p>
                  </a:txBody>
                  <a:tcPr/>
                </a:tc>
              </a:tr>
              <a:tr h="741680">
                <a:tc vMerge="1">
                  <a:txBody>
                    <a:bodyPr/>
                    <a:lstStyle/>
                    <a:p>
                      <a:endParaRPr lang="en-IN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Array</a:t>
                      </a:r>
                    </a:p>
                    <a:p>
                      <a:r>
                        <a:rPr lang="en-IN" sz="1900" dirty="0" smtClean="0"/>
                        <a:t>Pointer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Structure</a:t>
                      </a:r>
                    </a:p>
                    <a:p>
                      <a:r>
                        <a:rPr lang="en-IN" sz="1900" dirty="0" smtClean="0"/>
                        <a:t>Union</a:t>
                      </a:r>
                    </a:p>
                    <a:p>
                      <a:r>
                        <a:rPr lang="en-IN" sz="1900" dirty="0" err="1" smtClean="0"/>
                        <a:t>enum</a:t>
                      </a:r>
                      <a:endParaRPr lang="en-IN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145397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Data-Types of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2695"/>
            <a:ext cx="9067800" cy="905706"/>
          </a:xfrm>
        </p:spPr>
        <p:txBody>
          <a:bodyPr/>
          <a:lstStyle/>
          <a:p>
            <a:r>
              <a:rPr lang="en-IN" sz="3200" dirty="0" err="1" smtClean="0">
                <a:latin typeface="+mj-lt"/>
              </a:rPr>
              <a:t>int</a:t>
            </a:r>
            <a:endParaRPr lang="en-IN" sz="3200" dirty="0" smtClean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5865935"/>
              </p:ext>
            </p:extLst>
          </p:nvPr>
        </p:nvGraphicFramePr>
        <p:xfrm>
          <a:off x="228600" y="2133600"/>
          <a:ext cx="8686799" cy="39319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72804"/>
                <a:gridCol w="772804"/>
                <a:gridCol w="1299276"/>
                <a:gridCol w="1299276"/>
                <a:gridCol w="1514213"/>
                <a:gridCol w="1514213"/>
                <a:gridCol w="151421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Type</a:t>
                      </a:r>
                      <a:endParaRPr lang="en-IN" sz="1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sz="1900" dirty="0" smtClean="0"/>
                        <a:t>signed</a:t>
                      </a:r>
                      <a:endParaRPr lang="en-IN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sz="1900" dirty="0" smtClean="0"/>
                        <a:t>unsigned</a:t>
                      </a:r>
                      <a:endParaRPr lang="en-IN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IN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Size (bits)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range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Format </a:t>
                      </a:r>
                      <a:r>
                        <a:rPr lang="en-IN" sz="1900" dirty="0" err="1" smtClean="0"/>
                        <a:t>Specifier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Size (bits)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range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dirty="0" smtClean="0"/>
                        <a:t>Format </a:t>
                      </a:r>
                      <a:r>
                        <a:rPr lang="en-IN" sz="1900" dirty="0" err="1" smtClean="0"/>
                        <a:t>Specifier</a:t>
                      </a:r>
                      <a:endParaRPr lang="en-IN" sz="19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short </a:t>
                      </a:r>
                      <a:r>
                        <a:rPr lang="en-IN" sz="1900" dirty="0" err="1" smtClean="0"/>
                        <a:t>int</a:t>
                      </a:r>
                      <a:endParaRPr lang="en-IN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8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-128 to 127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%</a:t>
                      </a:r>
                      <a:r>
                        <a:rPr lang="en-IN" sz="1900" dirty="0" err="1" smtClean="0"/>
                        <a:t>hd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8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0 to 255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%</a:t>
                      </a:r>
                      <a:r>
                        <a:rPr lang="en-IN" sz="1900" dirty="0" err="1" smtClean="0"/>
                        <a:t>hu</a:t>
                      </a:r>
                      <a:endParaRPr lang="en-IN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900" dirty="0" err="1" smtClean="0"/>
                        <a:t>int</a:t>
                      </a:r>
                      <a:endParaRPr lang="en-IN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16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-32768 to 32767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%d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16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0 to 65535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%u</a:t>
                      </a:r>
                      <a:endParaRPr lang="en-IN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long  </a:t>
                      </a:r>
                      <a:r>
                        <a:rPr lang="en-IN" sz="1900" dirty="0" err="1" smtClean="0"/>
                        <a:t>int</a:t>
                      </a:r>
                      <a:endParaRPr lang="en-IN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32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-2,14,74,83,648 to 2,14,74,48,647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%ld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32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0</a:t>
                      </a:r>
                      <a:r>
                        <a:rPr lang="en-IN" sz="1900" baseline="0" dirty="0" smtClean="0"/>
                        <a:t> to 4,29,49, 67,295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%</a:t>
                      </a:r>
                      <a:r>
                        <a:rPr lang="en-IN" sz="1900" dirty="0" err="1" smtClean="0"/>
                        <a:t>lu</a:t>
                      </a:r>
                      <a:endParaRPr lang="en-IN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145397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Data-Types of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2695"/>
            <a:ext cx="9067800" cy="905706"/>
          </a:xfrm>
        </p:spPr>
        <p:txBody>
          <a:bodyPr/>
          <a:lstStyle/>
          <a:p>
            <a:r>
              <a:rPr lang="en-IN" sz="3200" dirty="0" smtClean="0">
                <a:latin typeface="+mj-lt"/>
              </a:rPr>
              <a:t>float: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7217028"/>
              </p:ext>
            </p:extLst>
          </p:nvPr>
        </p:nvGraphicFramePr>
        <p:xfrm>
          <a:off x="304801" y="2362200"/>
          <a:ext cx="8610600" cy="2103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5680"/>
                <a:gridCol w="1013539"/>
                <a:gridCol w="1064093"/>
                <a:gridCol w="2713644"/>
                <a:gridCol w="271364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Type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Size (bits)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Precision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dirty="0" smtClean="0"/>
                        <a:t>Range of values</a:t>
                      </a:r>
                    </a:p>
                    <a:p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dirty="0" smtClean="0"/>
                        <a:t>Format </a:t>
                      </a:r>
                      <a:r>
                        <a:rPr lang="en-IN" sz="1900" dirty="0" err="1" smtClean="0"/>
                        <a:t>Specifier</a:t>
                      </a:r>
                      <a:endParaRPr lang="en-IN" sz="19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32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6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3.4E-38 to 3.4E+38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%f</a:t>
                      </a:r>
                      <a:endParaRPr lang="en-IN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64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14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1.7E-308 to 1.7E+308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%lf</a:t>
                      </a:r>
                      <a:endParaRPr lang="en-IN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Long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80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3.4E-4932 to 1.1E+4932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%Lf</a:t>
                      </a:r>
                      <a:endParaRPr lang="en-IN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11116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Data-Types of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2695"/>
            <a:ext cx="9067800" cy="905706"/>
          </a:xfrm>
        </p:spPr>
        <p:txBody>
          <a:bodyPr/>
          <a:lstStyle/>
          <a:p>
            <a:r>
              <a:rPr lang="en-IN" sz="3200" dirty="0" smtClean="0">
                <a:latin typeface="+mj-lt"/>
              </a:rPr>
              <a:t>char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5865935"/>
              </p:ext>
            </p:extLst>
          </p:nvPr>
        </p:nvGraphicFramePr>
        <p:xfrm>
          <a:off x="228600" y="2514600"/>
          <a:ext cx="8686799" cy="1722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72804"/>
                <a:gridCol w="772804"/>
                <a:gridCol w="1299276"/>
                <a:gridCol w="1299276"/>
                <a:gridCol w="1514213"/>
                <a:gridCol w="1514213"/>
                <a:gridCol w="151421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Type</a:t>
                      </a:r>
                      <a:endParaRPr lang="en-IN" sz="1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sz="1900" dirty="0" smtClean="0"/>
                        <a:t>signed</a:t>
                      </a:r>
                      <a:endParaRPr lang="en-IN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sz="1900" dirty="0" smtClean="0"/>
                        <a:t>unsigned</a:t>
                      </a:r>
                      <a:endParaRPr lang="en-IN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IN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Size (bits)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range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dirty="0" smtClean="0"/>
                        <a:t>Format </a:t>
                      </a:r>
                      <a:r>
                        <a:rPr lang="en-IN" sz="1900" dirty="0" err="1" smtClean="0"/>
                        <a:t>Specifier</a:t>
                      </a:r>
                      <a:endParaRPr lang="en-IN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Size (bits)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range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dirty="0" smtClean="0"/>
                        <a:t>Format </a:t>
                      </a:r>
                      <a:r>
                        <a:rPr lang="en-IN" sz="1900" dirty="0" err="1" smtClean="0"/>
                        <a:t>Specifier</a:t>
                      </a:r>
                      <a:endParaRPr lang="en-IN" sz="19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8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-128 to 127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%c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8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0 to 255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%c</a:t>
                      </a:r>
                      <a:endParaRPr lang="en-IN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145397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 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2695"/>
            <a:ext cx="9067800" cy="1286705"/>
          </a:xfrm>
        </p:spPr>
        <p:txBody>
          <a:bodyPr/>
          <a:lstStyle/>
          <a:p>
            <a:r>
              <a:rPr lang="en-IN" dirty="0" smtClean="0"/>
              <a:t>Individual words and punctuation marks in C program are called as C tokens.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0321" y="2743200"/>
            <a:ext cx="5486400" cy="3657600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#include&lt;</a:t>
            </a:r>
            <a:r>
              <a:rPr lang="en-IN" dirty="0" err="1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stdio.h</a:t>
            </a:r>
            <a:r>
              <a:rPr lang="en-IN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&gt;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void main()</a:t>
            </a:r>
          </a:p>
          <a:p>
            <a:pPr marL="136525" indent="0">
              <a:buNone/>
            </a:pP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{</a:t>
            </a:r>
          </a:p>
          <a:p>
            <a:pPr marL="136525" indent="0">
              <a:buNone/>
            </a:pP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	</a:t>
            </a:r>
            <a:r>
              <a:rPr lang="en-IN" dirty="0" err="1" smtClean="0">
                <a:latin typeface="Arial Rounded MT Bold" pitchFamily="34" charset="0"/>
                <a:ea typeface="Adobe Fan Heiti Std B" pitchFamily="34" charset="-128"/>
              </a:rPr>
              <a:t>printf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 (“</a:t>
            </a:r>
            <a:r>
              <a:rPr lang="en-IN" dirty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Hello World</a:t>
            </a:r>
            <a:r>
              <a:rPr lang="en-IN" dirty="0" smtClean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..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”)  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743200"/>
            <a:ext cx="3352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3276600"/>
            <a:ext cx="990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8096" y="4267200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5100" y="4305300"/>
            <a:ext cx="2667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86808" y="4267200"/>
            <a:ext cx="2514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3276600"/>
            <a:ext cx="838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200" y="3810000"/>
            <a:ext cx="4191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80321" y="4800600"/>
            <a:ext cx="43897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32313" y="3276600"/>
            <a:ext cx="354495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91217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3652" y="381000"/>
            <a:ext cx="2057400" cy="762000"/>
          </a:xfrm>
          <a:prstGeom prst="roundRect">
            <a:avLst>
              <a:gd name="adj" fmla="val 1492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+mj-lt"/>
              </a:rPr>
              <a:t>C Tokens</a:t>
            </a:r>
            <a:endParaRPr lang="en-IN" sz="2400" b="1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3048000"/>
            <a:ext cx="1600200" cy="762000"/>
          </a:xfrm>
          <a:prstGeom prst="roundRect">
            <a:avLst>
              <a:gd name="adj" fmla="val 1492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rial" pitchFamily="34" charset="0"/>
                <a:cs typeface="Arial" pitchFamily="34" charset="0"/>
              </a:rPr>
              <a:t>Keywords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67000" y="3048000"/>
            <a:ext cx="1828800" cy="762000"/>
          </a:xfrm>
          <a:prstGeom prst="roundRect">
            <a:avLst>
              <a:gd name="adj" fmla="val 1492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rial" pitchFamily="34" charset="0"/>
                <a:cs typeface="Arial" pitchFamily="34" charset="0"/>
              </a:rPr>
              <a:t>Constants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29200" y="3048000"/>
            <a:ext cx="1752600" cy="762000"/>
          </a:xfrm>
          <a:prstGeom prst="roundRect">
            <a:avLst>
              <a:gd name="adj" fmla="val 1492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rial" pitchFamily="34" charset="0"/>
                <a:cs typeface="Arial" pitchFamily="34" charset="0"/>
              </a:rPr>
              <a:t>Strings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9000" y="3048000"/>
            <a:ext cx="1752600" cy="762000"/>
          </a:xfrm>
          <a:prstGeom prst="roundRect">
            <a:avLst>
              <a:gd name="adj" fmla="val 1492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rial" pitchFamily="34" charset="0"/>
                <a:cs typeface="Arial" pitchFamily="34" charset="0"/>
              </a:rPr>
              <a:t>Operators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47800" y="4953000"/>
            <a:ext cx="1600200" cy="762000"/>
          </a:xfrm>
          <a:prstGeom prst="roundRect">
            <a:avLst>
              <a:gd name="adj" fmla="val 1492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rial" pitchFamily="34" charset="0"/>
                <a:cs typeface="Arial" pitchFamily="34" charset="0"/>
              </a:rPr>
              <a:t>Identifiers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43600" y="4953000"/>
            <a:ext cx="2286000" cy="762000"/>
          </a:xfrm>
          <a:prstGeom prst="roundRect">
            <a:avLst>
              <a:gd name="adj" fmla="val 1492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rial" pitchFamily="34" charset="0"/>
                <a:cs typeface="Arial" pitchFamily="34" charset="0"/>
              </a:rPr>
              <a:t>Special Symbols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1721126" y="526774"/>
            <a:ext cx="1905000" cy="3137452"/>
          </a:xfrm>
          <a:prstGeom prst="bentConnector3">
            <a:avLst>
              <a:gd name="adj1" fmla="val 34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</p:cNvCxnSpPr>
          <p:nvPr/>
        </p:nvCxnSpPr>
        <p:spPr>
          <a:xfrm rot="5400000">
            <a:off x="1340126" y="2050774"/>
            <a:ext cx="3810000" cy="1994452"/>
          </a:xfrm>
          <a:prstGeom prst="bentConnector3">
            <a:avLst>
              <a:gd name="adj1" fmla="val 270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6" idx="0"/>
          </p:cNvCxnSpPr>
          <p:nvPr/>
        </p:nvCxnSpPr>
        <p:spPr>
          <a:xfrm rot="5400000">
            <a:off x="2959376" y="1765024"/>
            <a:ext cx="1905000" cy="660952"/>
          </a:xfrm>
          <a:prstGeom prst="bentConnector3">
            <a:avLst>
              <a:gd name="adj1" fmla="val 7017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7" idx="0"/>
          </p:cNvCxnSpPr>
          <p:nvPr/>
        </p:nvCxnSpPr>
        <p:spPr>
          <a:xfrm rot="16200000" flipH="1">
            <a:off x="4121426" y="1263926"/>
            <a:ext cx="1905000" cy="1663148"/>
          </a:xfrm>
          <a:prstGeom prst="bentConnector3">
            <a:avLst>
              <a:gd name="adj1" fmla="val 7017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2"/>
            <a:endCxn id="10" idx="0"/>
          </p:cNvCxnSpPr>
          <p:nvPr/>
        </p:nvCxnSpPr>
        <p:spPr>
          <a:xfrm rot="16200000" flipH="1">
            <a:off x="3759476" y="1625876"/>
            <a:ext cx="3810000" cy="2844248"/>
          </a:xfrm>
          <a:prstGeom prst="bentConnector3">
            <a:avLst>
              <a:gd name="adj1" fmla="val 270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2"/>
            <a:endCxn id="8" idx="0"/>
          </p:cNvCxnSpPr>
          <p:nvPr/>
        </p:nvCxnSpPr>
        <p:spPr>
          <a:xfrm rot="16200000" flipH="1">
            <a:off x="5226326" y="159026"/>
            <a:ext cx="1905000" cy="3872948"/>
          </a:xfrm>
          <a:prstGeom prst="bentConnector3">
            <a:avLst>
              <a:gd name="adj1" fmla="val 3402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9601" y="3886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float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while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0400" y="3886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-15.5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100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6400" y="3886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“ABC”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“year”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96200" y="3886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+   -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=  %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5791200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[  ]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{  }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( 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8800" y="57912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amount</a:t>
            </a:r>
          </a:p>
          <a:p>
            <a:r>
              <a:rPr lang="en-IN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="" xmlns:p14="http://schemas.microsoft.com/office/powerpoint/2010/main" val="4130422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98453" y="2967335"/>
            <a:ext cx="4147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That’s all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1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252" y="2895600"/>
            <a:ext cx="9157252" cy="2277306"/>
          </a:xfrm>
        </p:spPr>
        <p:txBody>
          <a:bodyPr/>
          <a:lstStyle/>
          <a:p>
            <a:pPr marL="136525" indent="0" algn="ctr">
              <a:buNone/>
            </a:pPr>
            <a:r>
              <a:rPr lang="en-IN" sz="4800" dirty="0" smtClean="0">
                <a:latin typeface="Arial Rounded MT Bold" pitchFamily="34" charset="0"/>
              </a:rPr>
              <a:t>Constants represent fixed values.</a:t>
            </a:r>
            <a:endParaRPr lang="en-IN" sz="4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6274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035" y="3200400"/>
            <a:ext cx="1308652" cy="762000"/>
          </a:xfrm>
        </p:spPr>
        <p:txBody>
          <a:bodyPr/>
          <a:lstStyle/>
          <a:p>
            <a:pPr marL="136525" indent="0" algn="ctr">
              <a:buNone/>
            </a:pPr>
            <a:r>
              <a:rPr lang="en-IN" sz="4800" dirty="0" smtClean="0">
                <a:latin typeface="Arial Rounded MT Bold" pitchFamily="34" charset="0"/>
              </a:rPr>
              <a:t>-20</a:t>
            </a:r>
            <a:endParaRPr lang="en-IN" sz="4800" dirty="0">
              <a:latin typeface="Arial Rounded MT Bold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51383" y="4572000"/>
            <a:ext cx="13086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 algn="ctr">
              <a:buFont typeface="Arial" charset="0"/>
              <a:buNone/>
            </a:pPr>
            <a:r>
              <a:rPr lang="en-IN" sz="4800" dirty="0" smtClean="0">
                <a:latin typeface="Arial Rounded MT Bold" pitchFamily="34" charset="0"/>
              </a:rPr>
              <a:t>98</a:t>
            </a:r>
            <a:endParaRPr lang="en-IN" sz="4800" dirty="0">
              <a:latin typeface="Arial Rounded MT Bold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59126" y="1905000"/>
            <a:ext cx="19182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 algn="ctr">
              <a:buFont typeface="Arial" charset="0"/>
              <a:buNone/>
            </a:pPr>
            <a:r>
              <a:rPr lang="en-IN" sz="4800" dirty="0" smtClean="0">
                <a:latin typeface="Arial Rounded MT Bold" pitchFamily="34" charset="0"/>
              </a:rPr>
              <a:t>3.25</a:t>
            </a:r>
            <a:endParaRPr lang="en-IN" sz="4800" dirty="0">
              <a:latin typeface="Arial Rounded MT Bold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669156" y="2133600"/>
            <a:ext cx="13086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 algn="ctr">
              <a:buFont typeface="Arial" charset="0"/>
              <a:buNone/>
            </a:pPr>
            <a:r>
              <a:rPr lang="en-IN" sz="4800" dirty="0" smtClean="0">
                <a:latin typeface="Arial Rounded MT Bold" pitchFamily="34" charset="0"/>
              </a:rPr>
              <a:t>‘A’</a:t>
            </a:r>
            <a:endParaRPr lang="en-IN" sz="4800" dirty="0">
              <a:latin typeface="Arial Rounded MT Bold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3415748"/>
            <a:ext cx="13086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 algn="ctr">
              <a:buFont typeface="Arial" charset="0"/>
              <a:buNone/>
            </a:pPr>
            <a:r>
              <a:rPr lang="en-IN" sz="4800" dirty="0" smtClean="0">
                <a:latin typeface="Arial Rounded MT Bold" pitchFamily="34" charset="0"/>
              </a:rPr>
              <a:t>‘b’</a:t>
            </a:r>
            <a:endParaRPr lang="en-IN" sz="4800" dirty="0">
              <a:latin typeface="Arial Rounded MT Bold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76600" y="19050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 algn="ctr">
              <a:buFont typeface="Arial" charset="0"/>
              <a:buNone/>
            </a:pPr>
            <a:r>
              <a:rPr lang="en-IN" sz="4800" dirty="0" smtClean="0">
                <a:latin typeface="Arial Rounded MT Bold" pitchFamily="34" charset="0"/>
              </a:rPr>
              <a:t>“Hello”</a:t>
            </a:r>
            <a:endParaRPr lang="en-IN" sz="4800" dirty="0">
              <a:latin typeface="Arial Rounded MT Bold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24400" y="4114800"/>
            <a:ext cx="31772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 algn="ctr">
              <a:buFont typeface="Arial" charset="0"/>
              <a:buNone/>
            </a:pPr>
            <a:r>
              <a:rPr lang="en-IN" sz="4800" dirty="0" smtClean="0">
                <a:latin typeface="Arial Rounded MT Bold" pitchFamily="34" charset="0"/>
              </a:rPr>
              <a:t>78.354</a:t>
            </a:r>
            <a:endParaRPr lang="en-IN" sz="4800" dirty="0">
              <a:latin typeface="Arial Rounded MT Bold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60504" y="3124200"/>
            <a:ext cx="13086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 algn="ctr">
              <a:buFont typeface="Arial" charset="0"/>
              <a:buNone/>
            </a:pPr>
            <a:r>
              <a:rPr lang="en-IN" sz="4800" dirty="0" smtClean="0">
                <a:latin typeface="Arial Rounded MT Bold" pitchFamily="34" charset="0"/>
              </a:rPr>
              <a:t>‘R’</a:t>
            </a:r>
            <a:endParaRPr lang="en-IN" sz="4800" dirty="0">
              <a:latin typeface="Arial Rounded MT Bold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0" y="5105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 algn="ctr">
              <a:buFont typeface="Arial" charset="0"/>
              <a:buNone/>
            </a:pPr>
            <a:r>
              <a:rPr lang="en-IN" sz="4800" dirty="0" smtClean="0">
                <a:latin typeface="Arial Rounded MT Bold" pitchFamily="34" charset="0"/>
              </a:rPr>
              <a:t>“How are you?”</a:t>
            </a:r>
            <a:endParaRPr lang="en-IN" sz="4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03116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18494"/>
            <a:ext cx="9067800" cy="3420306"/>
          </a:xfrm>
        </p:spPr>
        <p:txBody>
          <a:bodyPr/>
          <a:lstStyle/>
          <a:p>
            <a:r>
              <a:rPr lang="en-IN" sz="3600" b="1" dirty="0" smtClean="0">
                <a:latin typeface="+mj-lt"/>
              </a:rPr>
              <a:t>Integer Constants</a:t>
            </a:r>
          </a:p>
          <a:p>
            <a:r>
              <a:rPr lang="en-IN" sz="3600" b="1" dirty="0" smtClean="0">
                <a:latin typeface="+mj-lt"/>
              </a:rPr>
              <a:t>Floating-point Constants</a:t>
            </a:r>
          </a:p>
          <a:p>
            <a:r>
              <a:rPr lang="en-IN" sz="3600" b="1" dirty="0" smtClean="0">
                <a:latin typeface="+mj-lt"/>
              </a:rPr>
              <a:t>Character Constants</a:t>
            </a:r>
          </a:p>
          <a:p>
            <a:r>
              <a:rPr lang="en-IN" sz="3600" b="1" dirty="0" smtClean="0">
                <a:latin typeface="+mj-lt"/>
              </a:rPr>
              <a:t>String Constants</a:t>
            </a:r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87105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Integer Constants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532694"/>
            <a:ext cx="9144000" cy="3420305"/>
          </a:xfrm>
        </p:spPr>
        <p:txBody>
          <a:bodyPr/>
          <a:lstStyle/>
          <a:p>
            <a:r>
              <a:rPr lang="en-IN" sz="3600" b="1" dirty="0" smtClean="0">
                <a:latin typeface="+mj-lt"/>
              </a:rPr>
              <a:t>Consists a sequence of digits.</a:t>
            </a:r>
          </a:p>
          <a:p>
            <a:r>
              <a:rPr lang="en-IN" sz="3600" b="1" dirty="0" smtClean="0">
                <a:latin typeface="+mj-lt"/>
              </a:rPr>
              <a:t>Types of Integers:</a:t>
            </a:r>
          </a:p>
          <a:p>
            <a:pPr lvl="1"/>
            <a:r>
              <a:rPr lang="en-IN" sz="3200" dirty="0" smtClean="0">
                <a:latin typeface="+mj-lt"/>
              </a:rPr>
              <a:t>Decimal -&gt;</a:t>
            </a:r>
            <a:r>
              <a:rPr lang="en-IN" sz="3200" dirty="0" smtClean="0"/>
              <a:t> </a:t>
            </a:r>
            <a:r>
              <a:rPr lang="en-IN" sz="3200" dirty="0"/>
              <a:t>123</a:t>
            </a:r>
            <a:endParaRPr lang="en-IN" sz="3200" dirty="0" smtClean="0">
              <a:latin typeface="+mj-lt"/>
            </a:endParaRPr>
          </a:p>
          <a:p>
            <a:pPr lvl="1"/>
            <a:r>
              <a:rPr lang="en-IN" sz="3200" dirty="0" smtClean="0">
                <a:latin typeface="+mj-lt"/>
              </a:rPr>
              <a:t>Octal -&gt; </a:t>
            </a:r>
            <a:r>
              <a:rPr lang="en-IN" sz="3200" dirty="0"/>
              <a:t>0463</a:t>
            </a:r>
            <a:endParaRPr lang="en-IN" sz="3200" dirty="0" smtClean="0">
              <a:latin typeface="+mj-lt"/>
            </a:endParaRPr>
          </a:p>
          <a:p>
            <a:pPr lvl="1"/>
            <a:r>
              <a:rPr lang="en-IN" sz="3200" dirty="0" smtClean="0">
                <a:latin typeface="+mj-lt"/>
              </a:rPr>
              <a:t>Hexadecimal -&gt; </a:t>
            </a:r>
            <a:r>
              <a:rPr lang="en-IN" sz="3200" dirty="0"/>
              <a:t>0x8F</a:t>
            </a:r>
            <a:endParaRPr lang="en-IN" sz="32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6627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Floating point 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dirty="0" smtClean="0">
                <a:latin typeface="+mj-lt"/>
              </a:rPr>
              <a:t>These represent numbers containing fractional parts.</a:t>
            </a:r>
          </a:p>
          <a:p>
            <a:r>
              <a:rPr lang="en-IN" sz="3600" dirty="0" smtClean="0">
                <a:latin typeface="+mj-lt"/>
              </a:rPr>
              <a:t>Example: 2.36</a:t>
            </a:r>
          </a:p>
          <a:p>
            <a:pPr marL="136525" indent="0">
              <a:buNone/>
            </a:pPr>
            <a:r>
              <a:rPr lang="en-IN" sz="3600" dirty="0">
                <a:latin typeface="+mj-lt"/>
              </a:rPr>
              <a:t>	</a:t>
            </a:r>
            <a:r>
              <a:rPr lang="en-IN" sz="3600" dirty="0" smtClean="0">
                <a:latin typeface="+mj-lt"/>
              </a:rPr>
              <a:t>	    </a:t>
            </a:r>
            <a:r>
              <a:rPr lang="en-IN" sz="3200" dirty="0" smtClean="0">
                <a:latin typeface="+mj-lt"/>
              </a:rPr>
              <a:t> -97.2354</a:t>
            </a:r>
          </a:p>
          <a:p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7675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</a:t>
            </a:r>
            <a:r>
              <a:rPr lang="en-IN" dirty="0" smtClean="0"/>
              <a:t>Constants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685094"/>
            <a:ext cx="9067800" cy="448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 smtClean="0">
                <a:latin typeface="+mj-lt"/>
              </a:rPr>
              <a:t>These represent a single character value.</a:t>
            </a:r>
          </a:p>
          <a:p>
            <a:r>
              <a:rPr lang="en-IN" sz="3600" dirty="0" smtClean="0">
                <a:latin typeface="+mj-lt"/>
              </a:rPr>
              <a:t>Example: ‘A’ ,</a:t>
            </a:r>
          </a:p>
          <a:p>
            <a:pPr marL="136525" indent="0">
              <a:buNone/>
            </a:pPr>
            <a:r>
              <a:rPr lang="en-IN" sz="3600" dirty="0" smtClean="0">
                <a:latin typeface="+mj-lt"/>
              </a:rPr>
              <a:t>		     ‘b’ ,</a:t>
            </a:r>
          </a:p>
          <a:p>
            <a:pPr marL="136525" indent="0">
              <a:buNone/>
            </a:pPr>
            <a:r>
              <a:rPr lang="en-IN" sz="3600" dirty="0">
                <a:latin typeface="+mj-lt"/>
              </a:rPr>
              <a:t>	</a:t>
            </a:r>
            <a:r>
              <a:rPr lang="en-IN" sz="3600" dirty="0" smtClean="0">
                <a:latin typeface="+mj-lt"/>
              </a:rPr>
              <a:t>	     ’@’</a:t>
            </a:r>
          </a:p>
          <a:p>
            <a:pPr marL="136525" indent="0">
              <a:buNone/>
            </a:pPr>
            <a:r>
              <a:rPr lang="en-IN" sz="3600" dirty="0" smtClean="0">
                <a:latin typeface="+mj-lt"/>
              </a:rPr>
              <a:t>		     ‘ ‘</a:t>
            </a:r>
          </a:p>
          <a:p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4908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</a:t>
            </a:r>
            <a:r>
              <a:rPr lang="en-IN" dirty="0" smtClean="0"/>
              <a:t>Constants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1676400"/>
            <a:ext cx="9067800" cy="448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 smtClean="0">
                <a:latin typeface="+mj-lt"/>
              </a:rPr>
              <a:t>A </a:t>
            </a:r>
            <a:r>
              <a:rPr lang="en-IN" sz="3600" b="1" dirty="0">
                <a:latin typeface="+mj-lt"/>
              </a:rPr>
              <a:t>sequence of characters which are enclosed in double quotes</a:t>
            </a:r>
            <a:r>
              <a:rPr lang="en-IN" sz="3600" b="1" dirty="0" smtClean="0">
                <a:latin typeface="+mj-lt"/>
              </a:rPr>
              <a:t>.</a:t>
            </a:r>
          </a:p>
          <a:p>
            <a:r>
              <a:rPr lang="en-IN" sz="3600" dirty="0" smtClean="0">
                <a:latin typeface="+mj-lt"/>
              </a:rPr>
              <a:t>Example: “Computer”</a:t>
            </a:r>
          </a:p>
          <a:p>
            <a:pPr marL="136525" indent="0">
              <a:buNone/>
            </a:pPr>
            <a:r>
              <a:rPr lang="en-IN" sz="3600" dirty="0">
                <a:latin typeface="+mj-lt"/>
              </a:rPr>
              <a:t>	</a:t>
            </a:r>
            <a:r>
              <a:rPr lang="en-IN" sz="3600" dirty="0" smtClean="0">
                <a:latin typeface="+mj-lt"/>
              </a:rPr>
              <a:t>	      “12345” </a:t>
            </a:r>
          </a:p>
          <a:p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0826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-13252" y="2895600"/>
            <a:ext cx="9157252" cy="22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 algn="ctr">
              <a:buNone/>
            </a:pPr>
            <a:r>
              <a:rPr lang="en-IN" sz="4800" dirty="0" smtClean="0">
                <a:latin typeface="Arial Rounded MT Bold" pitchFamily="34" charset="0"/>
              </a:rPr>
              <a:t>Symbolic </a:t>
            </a:r>
            <a:r>
              <a:rPr lang="en-IN" sz="4800" dirty="0">
                <a:latin typeface="Arial Rounded MT Bold" pitchFamily="34" charset="0"/>
              </a:rPr>
              <a:t>representation of a </a:t>
            </a:r>
            <a:r>
              <a:rPr lang="en-IN" sz="4800" dirty="0" smtClean="0">
                <a:latin typeface="Arial Rounded MT Bold" pitchFamily="34" charset="0"/>
              </a:rPr>
              <a:t>value</a:t>
            </a:r>
            <a:endParaRPr lang="en-IN" sz="4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0135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2455</TotalTime>
  <Words>419</Words>
  <Application>Microsoft Office PowerPoint</Application>
  <PresentationFormat>On-screen Show (4:3)</PresentationFormat>
  <Paragraphs>170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PPT Theme</vt:lpstr>
      <vt:lpstr>Constants, Variables and Data-types</vt:lpstr>
      <vt:lpstr>Constants</vt:lpstr>
      <vt:lpstr>Constants</vt:lpstr>
      <vt:lpstr>Constants</vt:lpstr>
      <vt:lpstr>Integer Constants</vt:lpstr>
      <vt:lpstr>Floating point Constants</vt:lpstr>
      <vt:lpstr>Character Constants</vt:lpstr>
      <vt:lpstr>String Constants</vt:lpstr>
      <vt:lpstr>Variables</vt:lpstr>
      <vt:lpstr>Variables</vt:lpstr>
      <vt:lpstr>Variables</vt:lpstr>
      <vt:lpstr>Data-Types of C</vt:lpstr>
      <vt:lpstr>Data-Types of C</vt:lpstr>
      <vt:lpstr>Data-Types of C</vt:lpstr>
      <vt:lpstr>Data-Types of C</vt:lpstr>
      <vt:lpstr>C Tokens</vt:lpstr>
      <vt:lpstr>Slide 17</vt:lpstr>
      <vt:lpstr>Slide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Route Problem Definition and Example Problem Data</dc:title>
  <dc:creator>Harsh</dc:creator>
  <cp:lastModifiedBy>Shivam</cp:lastModifiedBy>
  <cp:revision>450</cp:revision>
  <dcterms:created xsi:type="dcterms:W3CDTF">2012-02-23T04:04:44Z</dcterms:created>
  <dcterms:modified xsi:type="dcterms:W3CDTF">2019-04-08T10:25:26Z</dcterms:modified>
</cp:coreProperties>
</file>