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  <p:sldId id="275" r:id="rId15"/>
    <p:sldId id="276" r:id="rId16"/>
    <p:sldId id="277" r:id="rId17"/>
    <p:sldId id="261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4C4C4"/>
    <a:srgbClr val="96969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326" autoAdjust="0"/>
    <p:restoredTop sz="94660"/>
  </p:normalViewPr>
  <p:slideViewPr>
    <p:cSldViewPr>
      <p:cViewPr varScale="1">
        <p:scale>
          <a:sx n="68" d="100"/>
          <a:sy n="68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2328" y="5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00A3-4C95-49EF-A962-AED02D28B7D6}" type="datetimeFigureOut">
              <a:rPr lang="en-US" smtClean="0"/>
              <a:pPr/>
              <a:t>23-Jan-19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1934-85F7-4802-BBE4-F150E83B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35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B831-7FEA-42BD-9FE7-4E0AF7EAA16D}" type="datetimeFigureOut">
              <a:rPr lang="en-US" smtClean="0"/>
              <a:pPr/>
              <a:t>23-Jan-19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4305-E84F-4750-9724-1F0B10AC1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4305-E84F-4750-9724-1F0B10AC15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4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5D13-0D0A-49BF-A4EA-30A881C2827D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15FF-7224-4356-90A2-AC8D3323A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257800" y="124625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Krunal</a:t>
            </a:r>
            <a:r>
              <a:rPr lang="en-US" sz="1800" b="1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en-US" sz="1800" b="1" i="0" u="none" strike="noStrike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Vaghela</a:t>
            </a:r>
            <a:endParaRPr 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2743200"/>
            <a:ext cx="3429000" cy="153752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05600" cy="522288"/>
          </a:xfrm>
        </p:spPr>
        <p:txBody>
          <a:bodyPr lIns="45720" rIns="45720" bIns="0" anchor="b">
            <a:sp3d prstMaterial="softEdge"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524000"/>
            <a:ext cx="6781800" cy="4495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38187"/>
            <a:ext cx="6705600" cy="530352"/>
          </a:xfrm>
        </p:spPr>
        <p:txBody>
          <a:bodyPr lIns="45720" rIns="45720"/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A994-3572-45E4-A9FD-8044DA43B017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B0DF-85B9-4BA8-BC08-65921B50D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629400" cy="4343399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D4AA3-5522-4789-A4BE-917CE57E5A34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AA85-F07A-4A52-A25C-85A96A903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9200" y="274639"/>
            <a:ext cx="2057400" cy="5745162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4495800" cy="5745162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391B6-2D8A-4E15-A751-F21E1CFCC1CD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87A2-A1A9-4C1B-928B-A23B4A5B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EFDE5-7FC8-4645-9780-AA15B71F2E83}" type="datetimeFigureOut">
              <a:rPr lang="en-US" smtClean="0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03D3-970B-47A2-8758-A0C780B8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9334" y="49219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Title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1373" y="383416"/>
            <a:ext cx="4314967" cy="106438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9067800" cy="448710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705600" y="914401"/>
            <a:ext cx="2133600" cy="457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u="none" strike="noStrike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Krunal</a:t>
            </a:r>
            <a:r>
              <a:rPr lang="en-US" sz="1800" b="1" i="0" u="none" strike="noStrike" kern="1200" dirty="0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1" i="0" u="none" strike="noStrike" kern="1200" dirty="0" err="1" smtClean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Vaghela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623722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B154-A014-42DD-9355-D7DC39D5FC60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C37BE-709E-44BA-A4BC-1DD774130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4864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54864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EC57-123E-4F98-9F6D-4C0B9F666F27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F6FC-E60B-48BD-B560-4F5C1B627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3528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600201"/>
            <a:ext cx="32004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024E-3085-455F-ACD4-40304D2FF205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5E20-ABEA-4646-9F62-47662DD3E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04800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81401" y="1535112"/>
            <a:ext cx="350519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3048000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362201"/>
            <a:ext cx="3505199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3CAB-077E-451B-83B3-F504864623B7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F57-8553-4894-9805-0138695FE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02AE-55E5-4555-88DB-922E421B6E65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EB46-8936-4056-9390-60D3AC318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5220-C475-42B8-95C1-B548E461E0EB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4DB5-D94F-4F63-950F-8F499A1A9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1"/>
            <a:ext cx="3008313" cy="4495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3511550" cy="574675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200"/>
            </a:lvl3pPr>
            <a:lvl4pPr>
              <a:buClrTx/>
              <a:defRPr sz="20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6B2F-560D-49F2-A9C3-DE451210EF24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764E-4826-40EF-BC4E-F222CD9EC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EFDE5-7FC8-4645-9780-AA15B71F2E83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416675"/>
            <a:ext cx="43434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39000" y="6416675"/>
            <a:ext cx="14478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B503D3-970B-47A2-8758-A0C780B8E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4" r:id="rId2"/>
    <p:sldLayoutId id="2147483854" r:id="rId3"/>
    <p:sldLayoutId id="214748386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ransition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SzPct val="65000"/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5257800" cy="1537529"/>
          </a:xfrm>
        </p:spPr>
        <p:txBody>
          <a:bodyPr>
            <a:normAutofit/>
          </a:bodyPr>
          <a:lstStyle/>
          <a:p>
            <a:r>
              <a:rPr lang="en-US" dirty="0" smtClean="0"/>
              <a:t>Different types of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337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5"/>
            <a:ext cx="9067800" cy="829506"/>
          </a:xfrm>
        </p:spPr>
        <p:txBody>
          <a:bodyPr/>
          <a:lstStyle/>
          <a:p>
            <a:r>
              <a:rPr lang="en-US" dirty="0"/>
              <a:t>Used to compare two </a:t>
            </a:r>
            <a:r>
              <a:rPr lang="en-US" dirty="0" smtClean="0"/>
              <a:t>operands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9916586"/>
              </p:ext>
            </p:extLst>
          </p:nvPr>
        </p:nvGraphicFramePr>
        <p:xfrm>
          <a:off x="1066800" y="2209800"/>
          <a:ext cx="6096000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Output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==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 ==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 (True)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5&gt;2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&gt;=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smtClean="0"/>
                        <a:t>&gt;= 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2 &lt; 0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&lt;=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 &lt;= 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!=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 != 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2216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&amp;&amp; </a:t>
            </a:r>
            <a:r>
              <a:rPr lang="en-US" dirty="0" smtClean="0"/>
              <a:t>(AND operation)</a:t>
            </a:r>
          </a:p>
          <a:p>
            <a:pPr lvl="1"/>
            <a:r>
              <a:rPr lang="en-US" dirty="0" smtClean="0"/>
              <a:t>In C form : condition-1 </a:t>
            </a:r>
            <a:r>
              <a:rPr lang="en-US" dirty="0" smtClean="0"/>
              <a:t>&amp;&amp; </a:t>
            </a:r>
            <a:r>
              <a:rPr lang="en-US" dirty="0" smtClean="0"/>
              <a:t>condition-2</a:t>
            </a:r>
          </a:p>
          <a:p>
            <a:pPr lvl="1"/>
            <a:r>
              <a:rPr lang="en-US" dirty="0" smtClean="0"/>
              <a:t>Example :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52097158"/>
              </p:ext>
            </p:extLst>
          </p:nvPr>
        </p:nvGraphicFramePr>
        <p:xfrm>
          <a:off x="990600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Condition-1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Condition-2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Result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&amp;&amp;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(AND)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True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False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False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6079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|| </a:t>
            </a:r>
            <a:r>
              <a:rPr lang="en-US" dirty="0" smtClean="0"/>
              <a:t>(OR operation)</a:t>
            </a:r>
          </a:p>
          <a:p>
            <a:pPr lvl="1"/>
            <a:r>
              <a:rPr lang="en-US" dirty="0" smtClean="0"/>
              <a:t>In C form : condition-1 </a:t>
            </a:r>
            <a:r>
              <a:rPr lang="en-US" dirty="0" smtClean="0"/>
              <a:t>|| </a:t>
            </a:r>
            <a:r>
              <a:rPr lang="en-US" dirty="0" smtClean="0"/>
              <a:t>condition-2</a:t>
            </a:r>
          </a:p>
          <a:p>
            <a:pPr lvl="1"/>
            <a:r>
              <a:rPr lang="en-US" dirty="0" smtClean="0"/>
              <a:t>Example :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0111527"/>
              </p:ext>
            </p:extLst>
          </p:nvPr>
        </p:nvGraphicFramePr>
        <p:xfrm>
          <a:off x="990600" y="342900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Condition-1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Condition-2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Result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| </a:t>
                      </a:r>
                      <a:r>
                        <a:rPr lang="en-US" dirty="0" smtClean="0"/>
                        <a:t>(OR)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True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False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True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False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4302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Logical Operators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! (NOT operation)</a:t>
            </a:r>
          </a:p>
          <a:p>
            <a:pPr lvl="1"/>
            <a:r>
              <a:rPr lang="en-US" dirty="0" smtClean="0"/>
              <a:t>In C form : !condition-1</a:t>
            </a:r>
          </a:p>
          <a:p>
            <a:pPr lvl="1"/>
            <a:r>
              <a:rPr lang="en-US" dirty="0" smtClean="0"/>
              <a:t>Example :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295443"/>
              </p:ext>
            </p:extLst>
          </p:nvPr>
        </p:nvGraphicFramePr>
        <p:xfrm>
          <a:off x="990600" y="3429000"/>
          <a:ext cx="4572000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Condition-1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! </a:t>
                      </a:r>
                      <a:r>
                        <a:rPr lang="en-US" dirty="0" smtClean="0"/>
                        <a:t>(NOT)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501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Conditional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32695"/>
            <a:ext cx="9067800" cy="981905"/>
          </a:xfrm>
        </p:spPr>
        <p:txBody>
          <a:bodyPr/>
          <a:lstStyle/>
          <a:p>
            <a:r>
              <a:rPr lang="en-IN" dirty="0" smtClean="0"/>
              <a:t>Also known </a:t>
            </a:r>
            <a:r>
              <a:rPr lang="en-IN" dirty="0"/>
              <a:t>as ternary </a:t>
            </a:r>
            <a:r>
              <a:rPr lang="en-IN" dirty="0" smtClean="0"/>
              <a:t>operator.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43987" y="2514600"/>
            <a:ext cx="6096000" cy="10381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Syntax :    Exp1 ? TRUE : FALSE ;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3906993"/>
            <a:ext cx="6440774" cy="16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dirty="0" smtClean="0"/>
              <a:t>x=10;</a:t>
            </a:r>
          </a:p>
          <a:p>
            <a:pPr algn="ctr"/>
            <a:r>
              <a:rPr lang="es-ES" sz="2400" dirty="0" smtClean="0"/>
              <a:t> </a:t>
            </a:r>
            <a:r>
              <a:rPr lang="es-ES" sz="2400" dirty="0"/>
              <a:t>y=20</a:t>
            </a:r>
            <a:r>
              <a:rPr lang="es-ES" sz="2400" dirty="0" smtClean="0"/>
              <a:t>;</a:t>
            </a:r>
          </a:p>
          <a:p>
            <a:pPr algn="ctr"/>
            <a:r>
              <a:rPr lang="es-ES" sz="2400" dirty="0" err="1" smtClean="0"/>
              <a:t>max</a:t>
            </a:r>
            <a:r>
              <a:rPr lang="es-ES" sz="2400" dirty="0" smtClean="0"/>
              <a:t> </a:t>
            </a:r>
            <a:r>
              <a:rPr lang="es-ES" sz="2400" dirty="0"/>
              <a:t>= (x &gt; </a:t>
            </a:r>
            <a:r>
              <a:rPr lang="es-ES" sz="2400" dirty="0" smtClean="0"/>
              <a:t>y) </a:t>
            </a:r>
            <a:r>
              <a:rPr lang="es-ES" sz="2400" dirty="0"/>
              <a:t>? x : y;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0349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Bitwise Operator</a:t>
            </a:r>
            <a:endParaRPr lang="en-IN" dirty="0"/>
          </a:p>
        </p:txBody>
      </p:sp>
      <p:graphicFrame>
        <p:nvGraphicFramePr>
          <p:cNvPr id="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76099284"/>
              </p:ext>
            </p:extLst>
          </p:nvPr>
        </p:nvGraphicFramePr>
        <p:xfrm>
          <a:off x="685800" y="1752599"/>
          <a:ext cx="7772400" cy="411480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941388"/>
                <a:gridCol w="1100137"/>
                <a:gridCol w="1570038"/>
                <a:gridCol w="1335087"/>
                <a:gridCol w="1412875"/>
                <a:gridCol w="1412875"/>
              </a:tblGrid>
              <a:tr h="655638">
                <a:tc gridSpan="2"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Bit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Expression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55638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A &amp; B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A | B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~A</a:t>
                      </a: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A ^ B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</a:tr>
              <a:tr h="747712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</a:tr>
              <a:tr h="744537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</a:tr>
              <a:tr h="655638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</a:tr>
              <a:tr h="655638"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1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 marL="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0" sz="28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0" sz="24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0" sz="200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5pPr>
                      <a:lvl6pPr marL="22860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6pPr>
                      <a:lvl7pPr marL="27432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7pPr>
                      <a:lvl8pPr marL="32004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8pPr>
                      <a:lvl9pPr marL="3657600" algn="l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0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800" u="none" strike="noStrike" cap="none" normalizeH="0" baseline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</a:rPr>
                        <a:t>0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60096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Operators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/>
          <a:lstStyle/>
          <a:p>
            <a:r>
              <a:rPr lang="en-US" dirty="0" smtClean="0"/>
              <a:t>Comma operator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x, y=20, z;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izeof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Give size of particular variable in memory</a:t>
            </a:r>
          </a:p>
          <a:p>
            <a:pPr lvl="1"/>
            <a:r>
              <a:rPr lang="en-US" dirty="0" smtClean="0"/>
              <a:t>Example: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(char) is 1 byte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 is 2 bytes</a:t>
            </a:r>
          </a:p>
          <a:p>
            <a:r>
              <a:rPr lang="en-US" dirty="0" smtClean="0"/>
              <a:t>Address operator (&amp;)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7933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98453" y="2967335"/>
            <a:ext cx="4147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That’s all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Symbol that indicates the operation or activity to be performed.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+ means addition like A+B</a:t>
            </a:r>
          </a:p>
          <a:p>
            <a:pPr lvl="2"/>
            <a:r>
              <a:rPr lang="en-US" dirty="0"/>
              <a:t>Here, A,B called operands</a:t>
            </a:r>
          </a:p>
          <a:p>
            <a:pPr lvl="2"/>
            <a:r>
              <a:rPr lang="en-US" dirty="0"/>
              <a:t>+ called operator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7408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Operators</a:t>
            </a:r>
            <a:endParaRPr lang="en-IN" dirty="0"/>
          </a:p>
        </p:txBody>
      </p:sp>
      <p:pic>
        <p:nvPicPr>
          <p:cNvPr id="4" name="Picture 2" descr="Operators classification based on operan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665814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57200" y="4267200"/>
            <a:ext cx="77724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Unary operator : single operand only, like ++A, -A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800600"/>
            <a:ext cx="77724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Binary operator : double operand only, like A+B, A/B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5334000"/>
            <a:ext cx="7772400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Ternary operator : triple operand only, like A?B:C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8021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Operator</a:t>
            </a:r>
            <a:endParaRPr lang="en-IN" dirty="0"/>
          </a:p>
        </p:txBody>
      </p:sp>
      <p:pic>
        <p:nvPicPr>
          <p:cNvPr id="4" name="Picture 2" descr="http://www.placementyogi.com/PYogiWeb/image.axd?picture=operators-types.PNG&amp;picFolder=t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556" r="11322" b="6818"/>
          <a:stretch/>
        </p:blipFill>
        <p:spPr bwMode="auto">
          <a:xfrm>
            <a:off x="1219200" y="1752601"/>
            <a:ext cx="6917635" cy="422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297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</a:t>
            </a:r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76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Performs arithmetic operations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2344172"/>
              </p:ext>
            </p:extLst>
          </p:nvPr>
        </p:nvGraphicFramePr>
        <p:xfrm>
          <a:off x="914400" y="2651760"/>
          <a:ext cx="6324600" cy="2758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82800"/>
                <a:gridCol w="22098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Result 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 + 10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 – 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*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 * 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 / 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%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20 % 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5154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Operators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copy/store, thus assigning value</a:t>
            </a:r>
          </a:p>
          <a:p>
            <a:pPr lvl="1"/>
            <a:r>
              <a:rPr lang="en-US" dirty="0"/>
              <a:t>hence the name is assignment operator.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917492" y="2882927"/>
            <a:ext cx="5702508" cy="609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Syntax :    Variable = expression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Rectangle 4"/>
              <p:cNvSpPr/>
              <p:nvPr/>
            </p:nvSpPr>
            <p:spPr>
              <a:xfrm>
                <a:off x="3993005" y="3962400"/>
                <a:ext cx="1551482" cy="12192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Example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; 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=4+5;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=3.1416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005" y="3962400"/>
                <a:ext cx="1551482" cy="12192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598734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Shorthand </a:t>
            </a:r>
            <a:r>
              <a:rPr lang="en-IN" dirty="0" smtClean="0"/>
              <a:t>Operators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9507079"/>
              </p:ext>
            </p:extLst>
          </p:nvPr>
        </p:nvGraphicFramePr>
        <p:xfrm>
          <a:off x="990600" y="3048000"/>
          <a:ext cx="7543800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7184"/>
                <a:gridCol w="1550774"/>
                <a:gridCol w="1469154"/>
                <a:gridCol w="1469154"/>
                <a:gridCol w="1387534"/>
              </a:tblGrid>
              <a:tr h="45636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Operator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Before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Example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Meaning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After</a:t>
                      </a:r>
                      <a:endParaRPr lang="en-US" sz="2400" dirty="0"/>
                    </a:p>
                  </a:txBody>
                  <a:tcPr/>
                </a:tc>
              </a:tr>
              <a:tr h="456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+=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A=20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+= 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A=A+20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</a:t>
                      </a:r>
                      <a:endParaRPr lang="en-US" sz="2400" dirty="0"/>
                    </a:p>
                  </a:txBody>
                  <a:tcPr/>
                </a:tc>
              </a:tr>
              <a:tr h="456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-=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A=20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-= 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A=A-20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456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/=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A=20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/= 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A=A/20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45636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*=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A=20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 *= 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A=A*20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400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1699171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rial Rounded MT Bold" pitchFamily="34" charset="0"/>
              </a:rPr>
              <a:t>A = A + 20</a:t>
            </a:r>
            <a:endParaRPr lang="en-IN" sz="36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3657600" y="1905000"/>
            <a:ext cx="1295400" cy="2286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252444" y="1699171"/>
            <a:ext cx="1834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rial Rounded MT Bold" pitchFamily="34" charset="0"/>
              </a:rPr>
              <a:t>A += 20</a:t>
            </a:r>
            <a:endParaRPr lang="en-IN" sz="36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11102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505200"/>
            <a:ext cx="23391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Arial Rounded MT Bold" pitchFamily="34" charset="0"/>
              </a:rPr>
              <a:t>A = A + 1</a:t>
            </a:r>
            <a:endParaRPr lang="en-IN" sz="40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6" name="Notched Right Arrow 5"/>
          <p:cNvSpPr/>
          <p:nvPr/>
        </p:nvSpPr>
        <p:spPr>
          <a:xfrm>
            <a:off x="3352800" y="3715434"/>
            <a:ext cx="1295400" cy="32316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4886845" y="2971800"/>
            <a:ext cx="12853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Arial Rounded MT Bold" pitchFamily="34" charset="0"/>
              </a:rPr>
              <a:t>++A</a:t>
            </a:r>
            <a:endParaRPr lang="en-IN" sz="40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4702314"/>
            <a:ext cx="1152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Arial Rounded MT Bold" pitchFamily="34" charset="0"/>
              </a:rPr>
              <a:t>A++</a:t>
            </a:r>
            <a:endParaRPr lang="en-IN" sz="4000" b="1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25163" y="3048000"/>
            <a:ext cx="2920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(Pre-increment)</a:t>
            </a:r>
            <a:endParaRPr lang="en-US" sz="28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19800" y="4810780"/>
            <a:ext cx="3082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 Rounded MT Bold" pitchFamily="34" charset="0"/>
              </a:rPr>
              <a:t>(Post-increment)</a:t>
            </a:r>
            <a:endParaRPr lang="en-US" sz="28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2771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9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Increment/Decrement Operators</a:t>
            </a:r>
            <a:endParaRPr lang="en-IN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47854192"/>
              </p:ext>
            </p:extLst>
          </p:nvPr>
        </p:nvGraphicFramePr>
        <p:xfrm>
          <a:off x="304800" y="2057400"/>
          <a:ext cx="8229600" cy="213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1600"/>
                <a:gridCol w="1143000"/>
                <a:gridCol w="2514600"/>
                <a:gridCol w="1554480"/>
                <a:gridCol w="1645920"/>
              </a:tblGrid>
              <a:tr h="243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Operator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Before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Output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After</a:t>
                      </a:r>
                      <a:endParaRPr lang="en-US" sz="22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++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A=20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printf</a:t>
                      </a:r>
                      <a:r>
                        <a:rPr lang="en-US" sz="2200" dirty="0" smtClean="0"/>
                        <a:t>(“%d” , A++)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A=21</a:t>
                      </a:r>
                      <a:endParaRPr lang="en-US" sz="22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++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A=20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printf</a:t>
                      </a:r>
                      <a:r>
                        <a:rPr lang="en-US" sz="2200" dirty="0" smtClean="0"/>
                        <a:t>(“%d” ,  ++A)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A=21</a:t>
                      </a:r>
                      <a:endParaRPr lang="en-US" sz="22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A=20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printf</a:t>
                      </a:r>
                      <a:r>
                        <a:rPr lang="en-US" sz="2200" dirty="0" smtClean="0"/>
                        <a:t>(“%d” , A--)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A=19</a:t>
                      </a:r>
                      <a:endParaRPr lang="en-US" sz="2200" dirty="0"/>
                    </a:p>
                  </a:txBody>
                  <a:tcPr/>
                </a:tc>
              </a:tr>
              <a:tr h="243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--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A=20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printf</a:t>
                      </a:r>
                      <a:r>
                        <a:rPr lang="en-US" sz="2200" dirty="0" smtClean="0"/>
                        <a:t>(“%d” ,  --A)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A=19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7761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1863</TotalTime>
  <Words>488</Words>
  <Application>Microsoft Office PowerPoint</Application>
  <PresentationFormat>On-screen Show (4:3)</PresentationFormat>
  <Paragraphs>224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PPT Theme</vt:lpstr>
      <vt:lpstr>Different types of Operators</vt:lpstr>
      <vt:lpstr>Operators</vt:lpstr>
      <vt:lpstr>Operators</vt:lpstr>
      <vt:lpstr>Types of Operator</vt:lpstr>
      <vt:lpstr>Arithmetic Operators</vt:lpstr>
      <vt:lpstr>Assignment Operators</vt:lpstr>
      <vt:lpstr>Shorthand Operators</vt:lpstr>
      <vt:lpstr>Increment/Decrement Operators</vt:lpstr>
      <vt:lpstr>Increment/Decrement Operators</vt:lpstr>
      <vt:lpstr>Relational Operators</vt:lpstr>
      <vt:lpstr>Logical Operators</vt:lpstr>
      <vt:lpstr>Logical Operators</vt:lpstr>
      <vt:lpstr>Logical Operators</vt:lpstr>
      <vt:lpstr>Conditional Operator</vt:lpstr>
      <vt:lpstr>Bitwise Operator</vt:lpstr>
      <vt:lpstr>Special Operators</vt:lpstr>
      <vt:lpstr>Slide 17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Route Problem Definition and Example Problem Data</dc:title>
  <dc:creator>Harsh</dc:creator>
  <cp:lastModifiedBy>Shivam</cp:lastModifiedBy>
  <cp:revision>432</cp:revision>
  <dcterms:created xsi:type="dcterms:W3CDTF">2012-02-23T04:04:44Z</dcterms:created>
  <dcterms:modified xsi:type="dcterms:W3CDTF">2019-01-23T05:08:35Z</dcterms:modified>
</cp:coreProperties>
</file>