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2" r:id="rId3"/>
    <p:sldId id="272" r:id="rId4"/>
    <p:sldId id="270" r:id="rId5"/>
    <p:sldId id="264" r:id="rId6"/>
    <p:sldId id="266" r:id="rId7"/>
    <p:sldId id="267" r:id="rId8"/>
    <p:sldId id="268" r:id="rId9"/>
    <p:sldId id="269" r:id="rId10"/>
    <p:sldId id="265" r:id="rId11"/>
    <p:sldId id="271" r:id="rId12"/>
    <p:sldId id="26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69696"/>
    <a:srgbClr val="C4C4C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2" d="100"/>
          <a:sy n="42" d="100"/>
        </p:scale>
        <p:origin x="2328" y="53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000A3-4C95-49EF-A962-AED02D28B7D6}" type="datetimeFigureOut">
              <a:rPr lang="en-US" smtClean="0"/>
              <a:pPr/>
              <a:t>23-Jan-19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C1934-85F7-4802-BBE4-F150E83BAF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7356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8B831-7FEA-42BD-9FE7-4E0AF7EAA16D}" type="datetimeFigureOut">
              <a:rPr lang="en-US" smtClean="0"/>
              <a:pPr/>
              <a:t>23-Jan-19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14305-E84F-4750-9724-1F0B10AC15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97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914305-E84F-4750-9724-1F0B10AC153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846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A5D13-0D0A-49BF-A4EA-30A881C2827D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EA15FF-7224-4356-90A2-AC8D3323A0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029200" y="1246257"/>
            <a:ext cx="3733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 smtClean="0"/>
              <a:t>Krunal</a:t>
            </a:r>
            <a:r>
              <a:rPr lang="en-US" sz="4000" dirty="0" smtClean="0"/>
              <a:t> </a:t>
            </a:r>
            <a:r>
              <a:rPr lang="en-US" sz="4000" dirty="0" err="1" smtClean="0"/>
              <a:t>Vaghela</a:t>
            </a:r>
            <a:endParaRPr lang="en-US" sz="4000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1600200" y="2743200"/>
            <a:ext cx="3429000" cy="153752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Presentation</a:t>
            </a:r>
            <a:br>
              <a:rPr lang="en-US" dirty="0" smtClean="0"/>
            </a:br>
            <a:r>
              <a:rPr lang="en-US" dirty="0" smtClean="0"/>
              <a:t>Title</a:t>
            </a:r>
            <a:endParaRPr lang="en-US" dirty="0"/>
          </a:p>
        </p:txBody>
      </p:sp>
    </p:spTree>
  </p:cSld>
  <p:clrMapOvr>
    <a:masterClrMapping/>
  </p:clrMapOvr>
  <p:transition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6705600" cy="522288"/>
          </a:xfrm>
        </p:spPr>
        <p:txBody>
          <a:bodyPr lIns="45720" rIns="45720" bIns="0" anchor="b">
            <a:sp3d prstMaterial="softEdge"/>
          </a:bodyPr>
          <a:lstStyle>
            <a:lvl1pPr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1524000"/>
            <a:ext cx="6781800" cy="4495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38187"/>
            <a:ext cx="6705600" cy="530352"/>
          </a:xfrm>
        </p:spPr>
        <p:txBody>
          <a:bodyPr lIns="45720" rIns="45720"/>
          <a:lstStyle>
            <a:lvl1pPr marL="0" indent="0" algn="l">
              <a:buNone/>
              <a:defRPr sz="1400" b="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2A994-3572-45E4-A9FD-8044DA43B017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BB0DF-85B9-4BA8-BC08-65921B50D4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6629400" cy="4343399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1D4AA3-5522-4789-A4BE-917CE57E5A34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3AA85-F07A-4A52-A25C-85A96A903A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29200" y="274639"/>
            <a:ext cx="2057400" cy="5745162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4495800" cy="5745162"/>
          </a:xfrm>
        </p:spPr>
        <p:txBody>
          <a:bodyPr vert="eaVert"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391B6-2D8A-4E15-A751-F21E1CFCC1CD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987A2-A1A9-4C1B-928B-A23B4A5B2F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AEFDE5-7FC8-4645-9780-AA15B71F2E83}" type="datetimeFigureOut">
              <a:rPr lang="en-US" smtClean="0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4B503D3-970B-47A2-8758-A0C780B8E3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-19334" y="492195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Title</a:t>
            </a:r>
            <a:endParaRPr lang="en-US" sz="4000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-11373" y="383416"/>
            <a:ext cx="4314967" cy="1064384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0" y="1532694"/>
            <a:ext cx="9067800" cy="4487105"/>
          </a:xfrm>
        </p:spPr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7086600" y="1049359"/>
            <a:ext cx="1752600" cy="32224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Krunal</a:t>
            </a:r>
            <a:r>
              <a:rPr lang="en-US" baseline="0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96623722"/>
      </p:ext>
    </p:extLst>
  </p:cSld>
  <p:clrMapOvr>
    <a:masterClrMapping/>
  </p:clrMapOvr>
  <p:transition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Tx/>
              <a:defRPr/>
            </a:lvl1pPr>
            <a:lvl2pPr>
              <a:buClrTx/>
              <a:defRPr/>
            </a:lvl2pPr>
            <a:lvl3pPr>
              <a:buClrTx/>
              <a:defRPr/>
            </a:lvl3pPr>
            <a:lvl4pPr>
              <a:buClrTx/>
              <a:defRPr/>
            </a:lvl4pPr>
            <a:lvl5pPr>
              <a:buClrTx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8B154-A014-42DD-9355-D7DC39D5FC60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C37BE-709E-44BA-A4BC-1DD774130E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5486400" cy="1828800"/>
          </a:xfrm>
        </p:spPr>
        <p:txBody>
          <a:bodyPr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54864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F2EC57-123E-4F98-9F6D-4C0B9F666F27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3BF6FC-E60B-48BD-B560-4F5C1B627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33528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0" y="1600201"/>
            <a:ext cx="3200400" cy="441960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000"/>
            </a:lvl3pPr>
            <a:lvl4pPr>
              <a:buClrTx/>
              <a:defRPr sz="18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12024E-3085-455F-ACD4-40304D2FF205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5E20-ABEA-4646-9F62-47662DD3E0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3048000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3581401" y="1535112"/>
            <a:ext cx="3505199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3048000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81401" y="2362201"/>
            <a:ext cx="3505199" cy="3657600"/>
          </a:xfrm>
        </p:spPr>
        <p:txBody>
          <a:bodyPr/>
          <a:lstStyle>
            <a:lvl1pPr>
              <a:buClrTx/>
              <a:defRPr sz="2400"/>
            </a:lvl1pPr>
            <a:lvl2pPr>
              <a:buClrTx/>
              <a:defRPr sz="2000"/>
            </a:lvl2pPr>
            <a:lvl3pPr>
              <a:buClrTx/>
              <a:defRPr sz="1800"/>
            </a:lvl3pPr>
            <a:lvl4pPr>
              <a:buClrTx/>
              <a:defRPr sz="1600"/>
            </a:lvl4pPr>
            <a:lvl5pPr>
              <a:buClrTx/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3CAB-077E-451B-83B3-F504864623B7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2CF57-8553-4894-9805-0138695FE3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6294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A02AE-55E5-4555-88DB-922E421B6E65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36EB46-8936-4056-9390-60D3AC3183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75220-C475-42B8-95C1-B548E461E0EB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804DB5-D94F-4F63-950F-8F499A1A9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1"/>
            <a:ext cx="3008313" cy="44958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1"/>
            <a:ext cx="3511550" cy="5746750"/>
          </a:xfrm>
        </p:spPr>
        <p:txBody>
          <a:bodyPr/>
          <a:lstStyle>
            <a:lvl1pPr>
              <a:buClrTx/>
              <a:defRPr sz="2600"/>
            </a:lvl1pPr>
            <a:lvl2pPr>
              <a:buClrTx/>
              <a:defRPr sz="2400"/>
            </a:lvl2pPr>
            <a:lvl3pPr>
              <a:buClrTx/>
              <a:defRPr sz="2200"/>
            </a:lvl3pPr>
            <a:lvl4pPr>
              <a:buClrTx/>
              <a:defRPr sz="2000"/>
            </a:lvl4pPr>
            <a:lvl5pPr>
              <a:buClrTx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DE6B2F-560D-49F2-A9C3-DE451210EF24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0764E-4826-40EF-BC4E-F222CD9ECD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05600" cy="1143000"/>
          </a:xfrm>
          <a:prstGeom prst="rect">
            <a:avLst/>
          </a:prstGeom>
          <a:noFill/>
          <a:ln>
            <a:noFill/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EAEFDE5-7FC8-4645-9780-AA15B71F2E83}" type="datetimeFigureOut">
              <a:rPr lang="en-US"/>
              <a:pPr>
                <a:defRPr/>
              </a:pPr>
              <a:t>23-Jan-19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19400" y="6416675"/>
            <a:ext cx="43434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239000" y="6416675"/>
            <a:ext cx="14478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4B503D3-970B-47A2-8758-A0C780B8E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64" r:id="rId2"/>
    <p:sldLayoutId id="2147483854" r:id="rId3"/>
    <p:sldLayoutId id="2147483863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</p:sldLayoutIdLst>
  <p:transition>
    <p:wedg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100" b="1" kern="1200">
          <a:ln w="6350">
            <a:noFill/>
          </a:ln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1"/>
          </a:solidFill>
          <a:latin typeface="Lucida San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SzPct val="65000"/>
        <a:buFont typeface="Arial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SzPct val="95000"/>
        <a:buFont typeface="Wingdings" pitchFamily="2" charset="2"/>
        <a:buChar char="§"/>
        <a:defRPr sz="2200" kern="1200">
          <a:solidFill>
            <a:schemeClr val="bg1"/>
          </a:solidFill>
          <a:latin typeface="+mn-lt"/>
          <a:ea typeface="+mn-ea"/>
          <a:cs typeface="+mn-cs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SzPct val="100000"/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3200"/>
            <a:ext cx="5257800" cy="182880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Expression</a:t>
            </a:r>
            <a:r>
              <a:rPr lang="en-IN" dirty="0"/>
              <a:t>, </a:t>
            </a:r>
            <a:r>
              <a:rPr lang="en-IN" dirty="0" smtClean="0"/>
              <a:t>Type </a:t>
            </a:r>
            <a:r>
              <a:rPr lang="en-IN" dirty="0"/>
              <a:t>conversion, Precedence and Associativity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03376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Conversion Order</a:t>
            </a:r>
            <a:endParaRPr lang="en-IN" dirty="0"/>
          </a:p>
        </p:txBody>
      </p:sp>
      <p:grpSp>
        <p:nvGrpSpPr>
          <p:cNvPr id="15" name="Group 14"/>
          <p:cNvGrpSpPr/>
          <p:nvPr/>
        </p:nvGrpSpPr>
        <p:grpSpPr>
          <a:xfrm>
            <a:off x="1841500" y="5181600"/>
            <a:ext cx="2438400" cy="457200"/>
            <a:chOff x="1841500" y="5181600"/>
            <a:chExt cx="2438400" cy="457200"/>
          </a:xfrm>
        </p:grpSpPr>
        <p:sp>
          <p:nvSpPr>
            <p:cNvPr id="4" name="Rectangle 3"/>
            <p:cNvSpPr/>
            <p:nvPr/>
          </p:nvSpPr>
          <p:spPr>
            <a:xfrm>
              <a:off x="1841500" y="5181600"/>
              <a:ext cx="1219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</a:rPr>
                <a:t>short</a:t>
              </a:r>
              <a:endParaRPr lang="en-IN" dirty="0">
                <a:solidFill>
                  <a:schemeClr val="bg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060700" y="5181600"/>
              <a:ext cx="1219200" cy="4572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bg1"/>
                  </a:solidFill>
                </a:rPr>
                <a:t>char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451100" y="4724400"/>
            <a:ext cx="1219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 smtClean="0">
                <a:solidFill>
                  <a:schemeClr val="bg1"/>
                </a:solidFill>
              </a:rPr>
              <a:t>int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60700" y="42672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unsigned </a:t>
            </a:r>
            <a:r>
              <a:rPr lang="en-IN" dirty="0" err="1" smtClean="0">
                <a:solidFill>
                  <a:schemeClr val="bg1"/>
                </a:solidFill>
              </a:rPr>
              <a:t>int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48100" y="3810000"/>
            <a:ext cx="1219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long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57700" y="3352800"/>
            <a:ext cx="167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unsigned long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2100" y="2895600"/>
            <a:ext cx="1219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float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34100" y="2438400"/>
            <a:ext cx="12192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double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705600" y="1981200"/>
            <a:ext cx="15240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long double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1447800" y="2209800"/>
            <a:ext cx="3505200" cy="2133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47800" y="2811959"/>
            <a:ext cx="1600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 smtClean="0">
                <a:solidFill>
                  <a:schemeClr val="bg1"/>
                </a:solidFill>
                <a:latin typeface="+mj-lt"/>
              </a:rPr>
              <a:t>Conversion</a:t>
            </a:r>
          </a:p>
          <a:p>
            <a:r>
              <a:rPr lang="en-IN" sz="2200" b="1" dirty="0" smtClean="0">
                <a:solidFill>
                  <a:schemeClr val="bg1"/>
                </a:solidFill>
                <a:latin typeface="+mj-lt"/>
              </a:rPr>
              <a:t>Hierarchy</a:t>
            </a:r>
            <a:endParaRPr lang="en-IN" sz="2200" b="1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14785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I/O Function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Standard input </a:t>
            </a:r>
            <a:r>
              <a:rPr lang="en-US" b="1" dirty="0" smtClean="0"/>
              <a:t>functions:</a:t>
            </a:r>
            <a:endParaRPr lang="en-US" b="1" dirty="0"/>
          </a:p>
          <a:p>
            <a:pPr lvl="1" algn="just"/>
            <a:r>
              <a:rPr lang="en-US" sz="2200" dirty="0" err="1"/>
              <a:t>scanf</a:t>
            </a:r>
            <a:r>
              <a:rPr lang="en-US" sz="2200" dirty="0"/>
              <a:t>()</a:t>
            </a:r>
            <a:endParaRPr lang="en-US" sz="2200" dirty="0" smtClean="0"/>
          </a:p>
          <a:p>
            <a:pPr lvl="1" algn="just"/>
            <a:r>
              <a:rPr lang="en-US" sz="2200" dirty="0" err="1" smtClean="0"/>
              <a:t>getch</a:t>
            </a:r>
            <a:r>
              <a:rPr lang="en-US" sz="2200" dirty="0"/>
              <a:t>()</a:t>
            </a:r>
          </a:p>
          <a:p>
            <a:pPr lvl="1" algn="just"/>
            <a:r>
              <a:rPr lang="en-US" sz="2200" dirty="0" err="1"/>
              <a:t>getche</a:t>
            </a:r>
            <a:r>
              <a:rPr lang="en-US" sz="2200" dirty="0"/>
              <a:t>()</a:t>
            </a:r>
          </a:p>
          <a:p>
            <a:pPr lvl="1" algn="just"/>
            <a:r>
              <a:rPr lang="en-US" sz="2200" dirty="0" err="1"/>
              <a:t>getchar</a:t>
            </a:r>
            <a:r>
              <a:rPr lang="en-US" sz="2200" dirty="0"/>
              <a:t>()</a:t>
            </a:r>
          </a:p>
          <a:p>
            <a:pPr lvl="1" algn="just"/>
            <a:r>
              <a:rPr lang="en-US" sz="2200" dirty="0"/>
              <a:t>gets</a:t>
            </a:r>
            <a:r>
              <a:rPr lang="en-US" sz="2200" dirty="0" smtClean="0"/>
              <a:t>()</a:t>
            </a:r>
          </a:p>
          <a:p>
            <a:pPr algn="just"/>
            <a:r>
              <a:rPr lang="en-US" b="1" dirty="0" smtClean="0"/>
              <a:t>Standard output functions:</a:t>
            </a:r>
          </a:p>
          <a:p>
            <a:pPr lvl="1"/>
            <a:r>
              <a:rPr lang="en-US" sz="2200" dirty="0" err="1"/>
              <a:t>printf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err="1" smtClean="0"/>
              <a:t>putchar</a:t>
            </a:r>
            <a:r>
              <a:rPr lang="en-US" sz="2200" dirty="0"/>
              <a:t>()</a:t>
            </a:r>
          </a:p>
          <a:p>
            <a:pPr lvl="1"/>
            <a:r>
              <a:rPr lang="en-US" sz="2200" dirty="0" smtClean="0"/>
              <a:t>puts</a:t>
            </a:r>
            <a:r>
              <a:rPr lang="en-US" sz="2200" dirty="0"/>
              <a:t>()</a:t>
            </a:r>
          </a:p>
          <a:p>
            <a:pPr algn="just"/>
            <a:endParaRPr lang="en-US" b="1" dirty="0" smtClean="0"/>
          </a:p>
          <a:p>
            <a:pPr algn="just"/>
            <a:endParaRPr lang="en-US" dirty="0"/>
          </a:p>
          <a:p>
            <a:pPr lvl="1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981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498453" y="2967335"/>
            <a:ext cx="41470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That’s all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481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an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8895"/>
            <a:ext cx="4648200" cy="4791905"/>
          </a:xfrm>
        </p:spPr>
        <p:txBody>
          <a:bodyPr/>
          <a:lstStyle/>
          <a:p>
            <a:pPr marL="136525" indent="0">
              <a:buNone/>
            </a:pPr>
            <a:r>
              <a:rPr lang="en-IN" sz="3000" dirty="0" err="1" smtClean="0"/>
              <a:t>int</a:t>
            </a:r>
            <a:r>
              <a:rPr lang="en-IN" sz="3000" dirty="0" smtClean="0"/>
              <a:t> a, b, c, x, y, z</a:t>
            </a:r>
            <a:r>
              <a:rPr lang="en-IN" sz="3000" dirty="0"/>
              <a:t>;</a:t>
            </a:r>
          </a:p>
          <a:p>
            <a:pPr marL="136525" indent="0">
              <a:buNone/>
            </a:pPr>
            <a:r>
              <a:rPr lang="en-IN" sz="3000" dirty="0"/>
              <a:t>a=9;</a:t>
            </a:r>
          </a:p>
          <a:p>
            <a:pPr marL="136525" indent="0">
              <a:buNone/>
            </a:pPr>
            <a:r>
              <a:rPr lang="en-IN" sz="3000" dirty="0"/>
              <a:t>b=12;</a:t>
            </a:r>
          </a:p>
          <a:p>
            <a:pPr marL="136525" indent="0">
              <a:buNone/>
            </a:pPr>
            <a:r>
              <a:rPr lang="en-IN" sz="3000" dirty="0"/>
              <a:t>c=3;</a:t>
            </a:r>
          </a:p>
          <a:p>
            <a:pPr marL="136525" indent="0">
              <a:buNone/>
            </a:pPr>
            <a:endParaRPr lang="en-IN" sz="1200" dirty="0"/>
          </a:p>
          <a:p>
            <a:pPr marL="136525" indent="0">
              <a:buNone/>
            </a:pPr>
            <a:r>
              <a:rPr lang="en-IN" sz="3000" dirty="0" smtClean="0"/>
              <a:t>x=a - b / 3 + c * 2 - 1</a:t>
            </a:r>
            <a:r>
              <a:rPr lang="en-IN" sz="3000" dirty="0"/>
              <a:t>;</a:t>
            </a:r>
          </a:p>
          <a:p>
            <a:pPr marL="136525" indent="0">
              <a:buNone/>
            </a:pPr>
            <a:r>
              <a:rPr lang="en-IN" sz="3000" dirty="0" smtClean="0"/>
              <a:t>y </a:t>
            </a:r>
            <a:r>
              <a:rPr lang="en-IN" sz="3000" dirty="0"/>
              <a:t>= a - b / (3 + c) * (2 - 1);</a:t>
            </a:r>
          </a:p>
          <a:p>
            <a:pPr marL="136525" indent="0">
              <a:buNone/>
            </a:pPr>
            <a:r>
              <a:rPr lang="en-IN" sz="3000" dirty="0" smtClean="0"/>
              <a:t>z </a:t>
            </a:r>
            <a:r>
              <a:rPr lang="en-IN" sz="3000" dirty="0"/>
              <a:t>= a - ( b / (3 + c) * 2) - 1;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1935301"/>
            <a:ext cx="1066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+mj-lt"/>
              </a:rPr>
              <a:t>x</a:t>
            </a:r>
            <a:r>
              <a:rPr lang="en-IN" sz="4000" b="1" dirty="0" smtClean="0">
                <a:solidFill>
                  <a:schemeClr val="bg1"/>
                </a:solidFill>
                <a:latin typeface="+mj-lt"/>
              </a:rPr>
              <a:t> =</a:t>
            </a:r>
          </a:p>
          <a:p>
            <a:endParaRPr lang="en-IN" sz="4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IN" sz="4000" b="1" dirty="0">
                <a:solidFill>
                  <a:schemeClr val="bg1"/>
                </a:solidFill>
                <a:latin typeface="+mj-lt"/>
              </a:rPr>
              <a:t>y</a:t>
            </a:r>
            <a:r>
              <a:rPr lang="en-IN" sz="4000" b="1" dirty="0" smtClean="0">
                <a:solidFill>
                  <a:schemeClr val="bg1"/>
                </a:solidFill>
                <a:latin typeface="+mj-lt"/>
              </a:rPr>
              <a:t> =</a:t>
            </a:r>
          </a:p>
          <a:p>
            <a:endParaRPr lang="en-IN" sz="4000" b="1" dirty="0" smtClean="0">
              <a:solidFill>
                <a:schemeClr val="bg1"/>
              </a:solidFill>
              <a:latin typeface="+mj-lt"/>
            </a:endParaRPr>
          </a:p>
          <a:p>
            <a:r>
              <a:rPr lang="en-IN" sz="4000" b="1" dirty="0">
                <a:solidFill>
                  <a:schemeClr val="bg1"/>
                </a:solidFill>
                <a:latin typeface="+mj-lt"/>
              </a:rPr>
              <a:t>z</a:t>
            </a:r>
            <a:r>
              <a:rPr lang="en-IN" sz="4000" b="1" dirty="0" smtClean="0">
                <a:solidFill>
                  <a:schemeClr val="bg1"/>
                </a:solidFill>
                <a:latin typeface="+mj-lt"/>
              </a:rPr>
              <a:t> =</a:t>
            </a:r>
            <a:endParaRPr lang="en-IN" sz="4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00800" y="1954076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+mj-lt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0" y="3167513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+mj-lt"/>
              </a:rPr>
              <a:t>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4407454"/>
            <a:ext cx="83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xmlns="" val="1823047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mage result for precedence and associativity of operators in 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for evaluation of expression</a:t>
            </a:r>
            <a:endParaRPr lang="en-IN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sz="2400" dirty="0"/>
              <a:t>The expressions within parentheses assume highest </a:t>
            </a:r>
            <a:r>
              <a:rPr lang="en-US" sz="2400" dirty="0" smtClean="0"/>
              <a:t>priority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If parentheses are nested, the evaluation begins with the innermost sub expression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The precedence rule is applied in determining the order of application of operators.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sz="2400" dirty="0" smtClean="0"/>
              <a:t>The associatively rule is applied when 2 or more operators of the same precedence level appear in a sub expression.</a:t>
            </a:r>
          </a:p>
        </p:txBody>
      </p:sp>
    </p:spTree>
    <p:extLst>
      <p:ext uri="{BB962C8B-B14F-4D97-AF65-F5344CB8AC3E}">
        <p14:creationId xmlns:p14="http://schemas.microsoft.com/office/powerpoint/2010/main" xmlns="" val="280704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an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8676"/>
            <a:ext cx="4648200" cy="4167324"/>
          </a:xfrm>
        </p:spPr>
        <p:txBody>
          <a:bodyPr/>
          <a:lstStyle/>
          <a:p>
            <a:pPr marL="136525" indent="0">
              <a:buNone/>
            </a:pPr>
            <a:r>
              <a:rPr lang="en-IN" sz="3000" dirty="0" err="1"/>
              <a:t>int</a:t>
            </a:r>
            <a:r>
              <a:rPr lang="en-IN" sz="3000" dirty="0"/>
              <a:t> </a:t>
            </a:r>
            <a:r>
              <a:rPr lang="en-IN" sz="3000" dirty="0" smtClean="0"/>
              <a:t>sum;</a:t>
            </a:r>
          </a:p>
          <a:p>
            <a:pPr marL="136525" indent="0">
              <a:buNone/>
            </a:pPr>
            <a:r>
              <a:rPr lang="en-IN" sz="3000" dirty="0" err="1" smtClean="0"/>
              <a:t>int</a:t>
            </a:r>
            <a:r>
              <a:rPr lang="en-IN" sz="3000" dirty="0" smtClean="0"/>
              <a:t> count;</a:t>
            </a:r>
          </a:p>
          <a:p>
            <a:pPr marL="136525" indent="0">
              <a:buNone/>
            </a:pPr>
            <a:r>
              <a:rPr lang="en-IN" sz="3000" dirty="0" smtClean="0"/>
              <a:t>sum </a:t>
            </a:r>
            <a:r>
              <a:rPr lang="en-IN" sz="3000" dirty="0"/>
              <a:t>= </a:t>
            </a:r>
            <a:r>
              <a:rPr lang="en-IN" sz="3000" dirty="0" smtClean="0"/>
              <a:t>17;</a:t>
            </a:r>
          </a:p>
          <a:p>
            <a:pPr marL="136525" indent="0">
              <a:buNone/>
            </a:pPr>
            <a:r>
              <a:rPr lang="en-IN" sz="3000" dirty="0" smtClean="0"/>
              <a:t>count </a:t>
            </a:r>
            <a:r>
              <a:rPr lang="en-IN" sz="3000" dirty="0"/>
              <a:t>= 5</a:t>
            </a:r>
            <a:r>
              <a:rPr lang="en-IN" sz="3000" dirty="0" smtClean="0"/>
              <a:t>;</a:t>
            </a:r>
          </a:p>
          <a:p>
            <a:pPr marL="136525" indent="0">
              <a:buNone/>
            </a:pPr>
            <a:endParaRPr lang="en-IN" sz="3000" dirty="0" smtClean="0"/>
          </a:p>
          <a:p>
            <a:pPr marL="136525" indent="0">
              <a:buNone/>
            </a:pPr>
            <a:r>
              <a:rPr lang="en-IN" sz="3000" dirty="0" err="1" smtClean="0"/>
              <a:t>int</a:t>
            </a:r>
            <a:r>
              <a:rPr lang="en-IN" sz="3000" dirty="0" smtClean="0"/>
              <a:t>  mean;</a:t>
            </a:r>
          </a:p>
          <a:p>
            <a:pPr marL="136525" indent="0">
              <a:buNone/>
            </a:pPr>
            <a:r>
              <a:rPr lang="en-IN" sz="3000" dirty="0" smtClean="0"/>
              <a:t>mean </a:t>
            </a:r>
            <a:r>
              <a:rPr lang="en-IN" sz="3000" dirty="0"/>
              <a:t>= </a:t>
            </a:r>
            <a:r>
              <a:rPr lang="en-IN" sz="3000" dirty="0" smtClean="0"/>
              <a:t>sum </a:t>
            </a:r>
            <a:r>
              <a:rPr lang="en-IN" sz="3000" dirty="0"/>
              <a:t>/ count;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590800"/>
            <a:ext cx="251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+mj-lt"/>
              </a:rPr>
              <a:t>mean = 3</a:t>
            </a:r>
          </a:p>
        </p:txBody>
      </p:sp>
    </p:spTree>
    <p:extLst>
      <p:ext uri="{BB962C8B-B14F-4D97-AF65-F5344CB8AC3E}">
        <p14:creationId xmlns:p14="http://schemas.microsoft.com/office/powerpoint/2010/main" xmlns="" val="37329181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Evaluation an expression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8676"/>
            <a:ext cx="4648200" cy="4167324"/>
          </a:xfrm>
        </p:spPr>
        <p:txBody>
          <a:bodyPr/>
          <a:lstStyle/>
          <a:p>
            <a:pPr marL="136525" indent="0">
              <a:buNone/>
            </a:pPr>
            <a:r>
              <a:rPr lang="en-IN" sz="3000" dirty="0" err="1"/>
              <a:t>int</a:t>
            </a:r>
            <a:r>
              <a:rPr lang="en-IN" sz="3000" dirty="0"/>
              <a:t> </a:t>
            </a:r>
            <a:r>
              <a:rPr lang="en-IN" sz="3000" dirty="0" smtClean="0"/>
              <a:t>sum;</a:t>
            </a:r>
          </a:p>
          <a:p>
            <a:pPr marL="136525" indent="0">
              <a:buNone/>
            </a:pPr>
            <a:r>
              <a:rPr lang="en-IN" sz="3000" dirty="0" err="1" smtClean="0"/>
              <a:t>int</a:t>
            </a:r>
            <a:r>
              <a:rPr lang="en-IN" sz="3000" dirty="0" smtClean="0"/>
              <a:t> </a:t>
            </a:r>
            <a:r>
              <a:rPr lang="en-IN" sz="3000" dirty="0"/>
              <a:t>count;</a:t>
            </a:r>
          </a:p>
          <a:p>
            <a:pPr marL="136525" indent="0">
              <a:buNone/>
            </a:pPr>
            <a:r>
              <a:rPr lang="en-IN" sz="3000" dirty="0" smtClean="0"/>
              <a:t>sum </a:t>
            </a:r>
            <a:r>
              <a:rPr lang="en-IN" sz="3000" dirty="0"/>
              <a:t>= </a:t>
            </a:r>
            <a:r>
              <a:rPr lang="en-IN" sz="3000" dirty="0" smtClean="0"/>
              <a:t>17;</a:t>
            </a:r>
          </a:p>
          <a:p>
            <a:pPr marL="136525" indent="0">
              <a:buNone/>
            </a:pPr>
            <a:r>
              <a:rPr lang="en-IN" sz="3000" dirty="0" smtClean="0"/>
              <a:t>count </a:t>
            </a:r>
            <a:r>
              <a:rPr lang="en-IN" sz="3000" dirty="0"/>
              <a:t>= 5</a:t>
            </a:r>
            <a:r>
              <a:rPr lang="en-IN" sz="3000" dirty="0" smtClean="0"/>
              <a:t>;</a:t>
            </a:r>
          </a:p>
          <a:p>
            <a:pPr marL="136525" indent="0">
              <a:buNone/>
            </a:pPr>
            <a:endParaRPr lang="en-IN" sz="3000" dirty="0" smtClean="0"/>
          </a:p>
          <a:p>
            <a:pPr marL="136525" indent="0">
              <a:buNone/>
            </a:pPr>
            <a:r>
              <a:rPr lang="en-IN" sz="3000" dirty="0" smtClean="0"/>
              <a:t>float mean;</a:t>
            </a:r>
          </a:p>
          <a:p>
            <a:pPr marL="136525" indent="0">
              <a:buNone/>
            </a:pPr>
            <a:r>
              <a:rPr lang="en-IN" sz="3000" dirty="0" smtClean="0"/>
              <a:t>mean </a:t>
            </a:r>
            <a:r>
              <a:rPr lang="en-IN" sz="3000" dirty="0"/>
              <a:t>= </a:t>
            </a:r>
            <a:r>
              <a:rPr lang="en-IN" sz="3000" dirty="0" smtClean="0"/>
              <a:t>sum </a:t>
            </a:r>
            <a:r>
              <a:rPr lang="en-IN" sz="3000" dirty="0"/>
              <a:t>/ count;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25908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+mj-lt"/>
              </a:rPr>
              <a:t>mean = 3.000000</a:t>
            </a:r>
          </a:p>
        </p:txBody>
      </p:sp>
    </p:spTree>
    <p:extLst>
      <p:ext uri="{BB962C8B-B14F-4D97-AF65-F5344CB8AC3E}">
        <p14:creationId xmlns:p14="http://schemas.microsoft.com/office/powerpoint/2010/main" xmlns="" val="2232316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Implicit </a:t>
            </a:r>
            <a:r>
              <a:rPr lang="en-IN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8676"/>
            <a:ext cx="4648200" cy="4167324"/>
          </a:xfrm>
        </p:spPr>
        <p:txBody>
          <a:bodyPr/>
          <a:lstStyle/>
          <a:p>
            <a:pPr marL="136525" indent="0">
              <a:buNone/>
            </a:pPr>
            <a:r>
              <a:rPr lang="en-IN" sz="3000" dirty="0" smtClean="0"/>
              <a:t>float sum;</a:t>
            </a:r>
          </a:p>
          <a:p>
            <a:pPr marL="136525" indent="0">
              <a:buNone/>
            </a:pPr>
            <a:r>
              <a:rPr lang="en-IN" sz="3000" dirty="0" err="1" smtClean="0"/>
              <a:t>int</a:t>
            </a:r>
            <a:r>
              <a:rPr lang="en-IN" sz="3000" dirty="0" smtClean="0"/>
              <a:t> count;</a:t>
            </a:r>
          </a:p>
          <a:p>
            <a:pPr marL="136525" indent="0">
              <a:buNone/>
            </a:pPr>
            <a:r>
              <a:rPr lang="en-IN" sz="3000" dirty="0" smtClean="0"/>
              <a:t>sum </a:t>
            </a:r>
            <a:r>
              <a:rPr lang="en-IN" sz="3000" dirty="0"/>
              <a:t>= </a:t>
            </a:r>
            <a:r>
              <a:rPr lang="en-IN" sz="3000" dirty="0" smtClean="0"/>
              <a:t>17;</a:t>
            </a:r>
          </a:p>
          <a:p>
            <a:pPr marL="136525" indent="0">
              <a:buNone/>
            </a:pPr>
            <a:r>
              <a:rPr lang="en-IN" sz="3000" dirty="0" smtClean="0"/>
              <a:t>count </a:t>
            </a:r>
            <a:r>
              <a:rPr lang="en-IN" sz="3000" dirty="0"/>
              <a:t>= 5</a:t>
            </a:r>
            <a:r>
              <a:rPr lang="en-IN" sz="3000" dirty="0" smtClean="0"/>
              <a:t>;</a:t>
            </a:r>
          </a:p>
          <a:p>
            <a:pPr marL="136525" indent="0">
              <a:buNone/>
            </a:pPr>
            <a:endParaRPr lang="en-IN" sz="3000" dirty="0" smtClean="0"/>
          </a:p>
          <a:p>
            <a:pPr marL="136525" indent="0">
              <a:buNone/>
            </a:pPr>
            <a:r>
              <a:rPr lang="en-IN" sz="3000" dirty="0" smtClean="0"/>
              <a:t>float mean;</a:t>
            </a:r>
          </a:p>
          <a:p>
            <a:pPr marL="136525" indent="0">
              <a:buNone/>
            </a:pPr>
            <a:r>
              <a:rPr lang="en-IN" sz="3000" dirty="0" smtClean="0"/>
              <a:t>mean </a:t>
            </a:r>
            <a:r>
              <a:rPr lang="en-IN" sz="3000" dirty="0"/>
              <a:t>= </a:t>
            </a:r>
            <a:r>
              <a:rPr lang="en-IN" sz="3000" dirty="0" smtClean="0"/>
              <a:t>sum </a:t>
            </a:r>
            <a:r>
              <a:rPr lang="en-IN" sz="3000" dirty="0"/>
              <a:t>/ count;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25908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+mj-lt"/>
              </a:rPr>
              <a:t>mean = 3.400000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429000"/>
            <a:ext cx="403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Arial Rounded MT Bold" pitchFamily="34" charset="0"/>
              </a:rPr>
              <a:t>Implicit Type Conversion</a:t>
            </a:r>
          </a:p>
        </p:txBody>
      </p:sp>
    </p:spTree>
    <p:extLst>
      <p:ext uri="{BB962C8B-B14F-4D97-AF65-F5344CB8AC3E}">
        <p14:creationId xmlns:p14="http://schemas.microsoft.com/office/powerpoint/2010/main" xmlns="" val="1197651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Explicit </a:t>
            </a:r>
            <a:r>
              <a:rPr lang="en-IN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8676"/>
            <a:ext cx="5181600" cy="4167324"/>
          </a:xfrm>
        </p:spPr>
        <p:txBody>
          <a:bodyPr/>
          <a:lstStyle/>
          <a:p>
            <a:pPr marL="136525" indent="0">
              <a:buNone/>
            </a:pPr>
            <a:r>
              <a:rPr lang="en-IN" sz="3000" dirty="0" err="1"/>
              <a:t>int</a:t>
            </a:r>
            <a:r>
              <a:rPr lang="en-IN" sz="3000" dirty="0"/>
              <a:t> </a:t>
            </a:r>
            <a:r>
              <a:rPr lang="en-IN" sz="3000" dirty="0" smtClean="0"/>
              <a:t>sum;</a:t>
            </a:r>
          </a:p>
          <a:p>
            <a:pPr marL="136525" indent="0">
              <a:buNone/>
            </a:pPr>
            <a:r>
              <a:rPr lang="en-IN" sz="3000" dirty="0" err="1" smtClean="0"/>
              <a:t>int</a:t>
            </a:r>
            <a:r>
              <a:rPr lang="en-IN" sz="3000" dirty="0" smtClean="0"/>
              <a:t> count;</a:t>
            </a:r>
          </a:p>
          <a:p>
            <a:pPr marL="136525" indent="0">
              <a:buNone/>
            </a:pPr>
            <a:r>
              <a:rPr lang="en-IN" sz="3000" dirty="0" smtClean="0"/>
              <a:t>sum </a:t>
            </a:r>
            <a:r>
              <a:rPr lang="en-IN" sz="3000" dirty="0"/>
              <a:t>= </a:t>
            </a:r>
            <a:r>
              <a:rPr lang="en-IN" sz="3000" dirty="0" smtClean="0"/>
              <a:t>17;</a:t>
            </a:r>
          </a:p>
          <a:p>
            <a:pPr marL="136525" indent="0">
              <a:buNone/>
            </a:pPr>
            <a:r>
              <a:rPr lang="en-IN" sz="3000" dirty="0" smtClean="0"/>
              <a:t>count </a:t>
            </a:r>
            <a:r>
              <a:rPr lang="en-IN" sz="3000" dirty="0"/>
              <a:t>= 5</a:t>
            </a:r>
            <a:r>
              <a:rPr lang="en-IN" sz="3000" dirty="0" smtClean="0"/>
              <a:t>;</a:t>
            </a:r>
          </a:p>
          <a:p>
            <a:pPr marL="136525" indent="0">
              <a:buNone/>
            </a:pPr>
            <a:endParaRPr lang="en-IN" sz="3000" dirty="0" smtClean="0"/>
          </a:p>
          <a:p>
            <a:pPr marL="136525" indent="0">
              <a:buNone/>
            </a:pPr>
            <a:r>
              <a:rPr lang="en-IN" sz="3000" dirty="0" smtClean="0"/>
              <a:t>float mean;</a:t>
            </a:r>
          </a:p>
          <a:p>
            <a:pPr marL="136525" indent="0">
              <a:buNone/>
            </a:pPr>
            <a:r>
              <a:rPr lang="en-IN" sz="3000" dirty="0" smtClean="0"/>
              <a:t>mean </a:t>
            </a:r>
            <a:r>
              <a:rPr lang="en-IN" sz="3000" dirty="0"/>
              <a:t>= </a:t>
            </a:r>
            <a:r>
              <a:rPr lang="en-IN" sz="3000" dirty="0" smtClean="0"/>
              <a:t>sum </a:t>
            </a:r>
            <a:r>
              <a:rPr lang="en-IN" sz="3000" dirty="0"/>
              <a:t>/ count;</a:t>
            </a:r>
          </a:p>
        </p:txBody>
      </p:sp>
    </p:spTree>
    <p:extLst>
      <p:ext uri="{BB962C8B-B14F-4D97-AF65-F5344CB8AC3E}">
        <p14:creationId xmlns:p14="http://schemas.microsoft.com/office/powerpoint/2010/main" xmlns="" val="3516301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Explicit 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28676"/>
            <a:ext cx="5181600" cy="4167324"/>
          </a:xfrm>
        </p:spPr>
        <p:txBody>
          <a:bodyPr/>
          <a:lstStyle/>
          <a:p>
            <a:pPr marL="136525" indent="0">
              <a:buNone/>
            </a:pPr>
            <a:r>
              <a:rPr lang="en-IN" sz="3000" dirty="0" err="1"/>
              <a:t>int</a:t>
            </a:r>
            <a:r>
              <a:rPr lang="en-IN" sz="3000" dirty="0"/>
              <a:t> </a:t>
            </a:r>
            <a:r>
              <a:rPr lang="en-IN" sz="3000" dirty="0" smtClean="0"/>
              <a:t>sum;</a:t>
            </a:r>
          </a:p>
          <a:p>
            <a:pPr marL="136525" indent="0">
              <a:buNone/>
            </a:pPr>
            <a:r>
              <a:rPr lang="en-IN" sz="3000" dirty="0" err="1" smtClean="0"/>
              <a:t>int</a:t>
            </a:r>
            <a:r>
              <a:rPr lang="en-IN" sz="3000" dirty="0" smtClean="0"/>
              <a:t> count;</a:t>
            </a:r>
          </a:p>
          <a:p>
            <a:pPr marL="136525" indent="0">
              <a:buNone/>
            </a:pPr>
            <a:r>
              <a:rPr lang="en-IN" sz="3000" dirty="0" smtClean="0"/>
              <a:t>sum </a:t>
            </a:r>
            <a:r>
              <a:rPr lang="en-IN" sz="3000" dirty="0"/>
              <a:t>= </a:t>
            </a:r>
            <a:r>
              <a:rPr lang="en-IN" sz="3000" dirty="0" smtClean="0"/>
              <a:t>17;</a:t>
            </a:r>
          </a:p>
          <a:p>
            <a:pPr marL="136525" indent="0">
              <a:buNone/>
            </a:pPr>
            <a:r>
              <a:rPr lang="en-IN" sz="3000" dirty="0" smtClean="0"/>
              <a:t>count </a:t>
            </a:r>
            <a:r>
              <a:rPr lang="en-IN" sz="3000" dirty="0"/>
              <a:t>= 5</a:t>
            </a:r>
            <a:r>
              <a:rPr lang="en-IN" sz="3000" dirty="0" smtClean="0"/>
              <a:t>;</a:t>
            </a:r>
          </a:p>
          <a:p>
            <a:pPr marL="136525" indent="0">
              <a:buNone/>
            </a:pPr>
            <a:endParaRPr lang="en-IN" sz="3000" dirty="0" smtClean="0"/>
          </a:p>
          <a:p>
            <a:pPr marL="136525" indent="0">
              <a:buNone/>
            </a:pPr>
            <a:r>
              <a:rPr lang="en-IN" sz="3000" dirty="0" smtClean="0"/>
              <a:t>float mean;</a:t>
            </a:r>
          </a:p>
          <a:p>
            <a:pPr marL="136525" indent="0">
              <a:buNone/>
            </a:pPr>
            <a:r>
              <a:rPr lang="en-IN" sz="3000" dirty="0" smtClean="0"/>
              <a:t>mean </a:t>
            </a:r>
            <a:r>
              <a:rPr lang="en-IN" sz="3000" dirty="0"/>
              <a:t>= </a:t>
            </a:r>
            <a:r>
              <a:rPr lang="en-IN" sz="3000" dirty="0" smtClean="0"/>
              <a:t>(float) sum </a:t>
            </a:r>
            <a:r>
              <a:rPr lang="en-IN" sz="3000" dirty="0"/>
              <a:t>/ count;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24400" y="25908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 smtClean="0">
                <a:solidFill>
                  <a:schemeClr val="bg1"/>
                </a:solidFill>
                <a:latin typeface="+mj-lt"/>
              </a:rPr>
              <a:t>mean = 3.400000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429000"/>
            <a:ext cx="403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 smtClean="0">
                <a:solidFill>
                  <a:srgbClr val="002060"/>
                </a:solidFill>
                <a:latin typeface="Arial Rounded MT Bold" pitchFamily="34" charset="0"/>
              </a:rPr>
              <a:t>Explicit Type Conversion</a:t>
            </a:r>
          </a:p>
        </p:txBody>
      </p:sp>
    </p:spTree>
    <p:extLst>
      <p:ext uri="{BB962C8B-B14F-4D97-AF65-F5344CB8AC3E}">
        <p14:creationId xmlns:p14="http://schemas.microsoft.com/office/powerpoint/2010/main" xmlns="" val="2109902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PT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Theme</Template>
  <TotalTime>1962</TotalTime>
  <Words>342</Words>
  <Application>Microsoft Office PowerPoint</Application>
  <PresentationFormat>On-screen Show (4:3)</PresentationFormat>
  <Paragraphs>95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PPT Theme</vt:lpstr>
      <vt:lpstr>Expression, Type conversion, Precedence and Associativity</vt:lpstr>
      <vt:lpstr>Evaluation an expression</vt:lpstr>
      <vt:lpstr>Slide 3</vt:lpstr>
      <vt:lpstr>Rules for evaluation of expression</vt:lpstr>
      <vt:lpstr>Evaluation an expression</vt:lpstr>
      <vt:lpstr>Evaluation an expression</vt:lpstr>
      <vt:lpstr>Implicit Type Conversion</vt:lpstr>
      <vt:lpstr>Explicit Type Conversion</vt:lpstr>
      <vt:lpstr>Explicit Type Conversion</vt:lpstr>
      <vt:lpstr>Conversion Order</vt:lpstr>
      <vt:lpstr>I/O Function</vt:lpstr>
      <vt:lpstr>Slide 12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Route Problem Definition and Example Problem Data</dc:title>
  <dc:creator>Harsh</dc:creator>
  <cp:lastModifiedBy>Shivam</cp:lastModifiedBy>
  <cp:revision>436</cp:revision>
  <dcterms:created xsi:type="dcterms:W3CDTF">2012-02-23T04:04:44Z</dcterms:created>
  <dcterms:modified xsi:type="dcterms:W3CDTF">2019-01-23T06:07:58Z</dcterms:modified>
</cp:coreProperties>
</file>