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83" r:id="rId7"/>
    <p:sldId id="261" r:id="rId8"/>
    <p:sldId id="264" r:id="rId9"/>
    <p:sldId id="265" r:id="rId10"/>
    <p:sldId id="262" r:id="rId11"/>
    <p:sldId id="263"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84" r:id="rId25"/>
    <p:sldId id="278" r:id="rId26"/>
    <p:sldId id="279" r:id="rId27"/>
    <p:sldId id="280" r:id="rId28"/>
    <p:sldId id="281" r:id="rId29"/>
    <p:sldId id="28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BCE5D1-D22C-4C00-B937-A50D54A28469}"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63F1C-B49B-4D44-B0B1-55E0CD999571}" type="slidenum">
              <a:rPr lang="en-IN" smtClean="0"/>
              <a:t>‹#›</a:t>
            </a:fld>
            <a:endParaRPr lang="en-IN"/>
          </a:p>
        </p:txBody>
      </p:sp>
    </p:spTree>
    <p:extLst>
      <p:ext uri="{BB962C8B-B14F-4D97-AF65-F5344CB8AC3E}">
        <p14:creationId xmlns:p14="http://schemas.microsoft.com/office/powerpoint/2010/main" val="2413502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CE5D1-D22C-4C00-B937-A50D54A28469}"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63F1C-B49B-4D44-B0B1-55E0CD999571}" type="slidenum">
              <a:rPr lang="en-IN" smtClean="0"/>
              <a:t>‹#›</a:t>
            </a:fld>
            <a:endParaRPr lang="en-IN"/>
          </a:p>
        </p:txBody>
      </p:sp>
    </p:spTree>
    <p:extLst>
      <p:ext uri="{BB962C8B-B14F-4D97-AF65-F5344CB8AC3E}">
        <p14:creationId xmlns:p14="http://schemas.microsoft.com/office/powerpoint/2010/main" val="3238583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BCE5D1-D22C-4C00-B937-A50D54A28469}"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63F1C-B49B-4D44-B0B1-55E0CD999571}" type="slidenum">
              <a:rPr lang="en-IN" smtClean="0"/>
              <a:t>‹#›</a:t>
            </a:fld>
            <a:endParaRPr lang="en-IN"/>
          </a:p>
        </p:txBody>
      </p:sp>
    </p:spTree>
    <p:extLst>
      <p:ext uri="{BB962C8B-B14F-4D97-AF65-F5344CB8AC3E}">
        <p14:creationId xmlns:p14="http://schemas.microsoft.com/office/powerpoint/2010/main" val="3309581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BCE5D1-D22C-4C00-B937-A50D54A28469}" type="datetimeFigureOut">
              <a:rPr lang="en-IN" smtClean="0"/>
              <a:t>26-02-2024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263F1C-B49B-4D44-B0B1-55E0CD999571}" type="slidenum">
              <a:rPr lang="en-IN" smtClean="0"/>
              <a:t>‹#›</a:t>
            </a:fld>
            <a:endParaRPr lang="en-IN"/>
          </a:p>
        </p:txBody>
      </p:sp>
    </p:spTree>
    <p:extLst>
      <p:ext uri="{BB962C8B-B14F-4D97-AF65-F5344CB8AC3E}">
        <p14:creationId xmlns:p14="http://schemas.microsoft.com/office/powerpoint/2010/main" val="1595596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CE5D1-D22C-4C00-B937-A50D54A28469}" type="datetimeFigureOut">
              <a:rPr lang="en-IN" smtClean="0"/>
              <a:t>26-02-2024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263F1C-B49B-4D44-B0B1-55E0CD999571}" type="slidenum">
              <a:rPr lang="en-IN" smtClean="0"/>
              <a:t>‹#›</a:t>
            </a:fld>
            <a:endParaRPr lang="en-IN"/>
          </a:p>
        </p:txBody>
      </p:sp>
    </p:spTree>
    <p:extLst>
      <p:ext uri="{BB962C8B-B14F-4D97-AF65-F5344CB8AC3E}">
        <p14:creationId xmlns:p14="http://schemas.microsoft.com/office/powerpoint/2010/main" val="274522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7BCE5D1-D22C-4C00-B937-A50D54A28469}" type="datetimeFigureOut">
              <a:rPr lang="en-IN" smtClean="0"/>
              <a:t>26-02-2024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4263F1C-B49B-4D44-B0B1-55E0CD999571}" type="slidenum">
              <a:rPr lang="en-IN" smtClean="0"/>
              <a:t>‹#›</a:t>
            </a:fld>
            <a:endParaRPr lang="en-IN"/>
          </a:p>
        </p:txBody>
      </p:sp>
    </p:spTree>
    <p:extLst>
      <p:ext uri="{BB962C8B-B14F-4D97-AF65-F5344CB8AC3E}">
        <p14:creationId xmlns:p14="http://schemas.microsoft.com/office/powerpoint/2010/main" val="145336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7BCE5D1-D22C-4C00-B937-A50D54A28469}" type="datetimeFigureOut">
              <a:rPr lang="en-IN" smtClean="0"/>
              <a:t>26-02-2024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263F1C-B49B-4D44-B0B1-55E0CD999571}"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21494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BCE5D1-D22C-4C00-B937-A50D54A28469}" type="datetimeFigureOut">
              <a:rPr lang="en-IN" smtClean="0"/>
              <a:t>26-02-2024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263F1C-B49B-4D44-B0B1-55E0CD999571}" type="slidenum">
              <a:rPr lang="en-IN" smtClean="0"/>
              <a:t>‹#›</a:t>
            </a:fld>
            <a:endParaRPr lang="en-IN"/>
          </a:p>
        </p:txBody>
      </p:sp>
    </p:spTree>
    <p:extLst>
      <p:ext uri="{BB962C8B-B14F-4D97-AF65-F5344CB8AC3E}">
        <p14:creationId xmlns:p14="http://schemas.microsoft.com/office/powerpoint/2010/main" val="309537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CE5D1-D22C-4C00-B937-A50D54A28469}" type="datetimeFigureOut">
              <a:rPr lang="en-IN" smtClean="0"/>
              <a:t>26-02-2024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263F1C-B49B-4D44-B0B1-55E0CD999571}" type="slidenum">
              <a:rPr lang="en-IN" smtClean="0"/>
              <a:t>‹#›</a:t>
            </a:fld>
            <a:endParaRPr lang="en-IN"/>
          </a:p>
        </p:txBody>
      </p:sp>
    </p:spTree>
    <p:extLst>
      <p:ext uri="{BB962C8B-B14F-4D97-AF65-F5344CB8AC3E}">
        <p14:creationId xmlns:p14="http://schemas.microsoft.com/office/powerpoint/2010/main" val="342819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BCE5D1-D22C-4C00-B937-A50D54A28469}" type="datetimeFigureOut">
              <a:rPr lang="en-IN" smtClean="0"/>
              <a:t>26-02-2024</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1" name="Slide Number Placeholder 10"/>
          <p:cNvSpPr>
            <a:spLocks noGrp="1"/>
          </p:cNvSpPr>
          <p:nvPr>
            <p:ph type="sldNum" sz="quarter" idx="12"/>
          </p:nvPr>
        </p:nvSpPr>
        <p:spPr/>
        <p:txBody>
          <a:bodyPr/>
          <a:lstStyle/>
          <a:p>
            <a:fld id="{54263F1C-B49B-4D44-B0B1-55E0CD999571}" type="slidenum">
              <a:rPr lang="en-IN" smtClean="0"/>
              <a:t>‹#›</a:t>
            </a:fld>
            <a:endParaRPr lang="en-IN"/>
          </a:p>
        </p:txBody>
      </p:sp>
    </p:spTree>
    <p:extLst>
      <p:ext uri="{BB962C8B-B14F-4D97-AF65-F5344CB8AC3E}">
        <p14:creationId xmlns:p14="http://schemas.microsoft.com/office/powerpoint/2010/main" val="397011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7BCE5D1-D22C-4C00-B937-A50D54A28469}" type="datetimeFigureOut">
              <a:rPr lang="en-IN" smtClean="0"/>
              <a:t>26-02-2024</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IN"/>
          </a:p>
        </p:txBody>
      </p:sp>
      <p:sp>
        <p:nvSpPr>
          <p:cNvPr id="10" name="Slide Number Placeholder 9"/>
          <p:cNvSpPr>
            <a:spLocks noGrp="1"/>
          </p:cNvSpPr>
          <p:nvPr>
            <p:ph type="sldNum" sz="quarter" idx="12"/>
          </p:nvPr>
        </p:nvSpPr>
        <p:spPr/>
        <p:txBody>
          <a:bodyPr/>
          <a:lstStyle/>
          <a:p>
            <a:fld id="{54263F1C-B49B-4D44-B0B1-55E0CD999571}" type="slidenum">
              <a:rPr lang="en-IN" smtClean="0"/>
              <a:t>‹#›</a:t>
            </a:fld>
            <a:endParaRPr lang="en-IN"/>
          </a:p>
        </p:txBody>
      </p:sp>
    </p:spTree>
    <p:extLst>
      <p:ext uri="{BB962C8B-B14F-4D97-AF65-F5344CB8AC3E}">
        <p14:creationId xmlns:p14="http://schemas.microsoft.com/office/powerpoint/2010/main" val="2532926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7BCE5D1-D22C-4C00-B937-A50D54A28469}" type="datetimeFigureOut">
              <a:rPr lang="en-IN" smtClean="0"/>
              <a:t>26-02-2024</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4263F1C-B49B-4D44-B0B1-55E0CD999571}" type="slidenum">
              <a:rPr lang="en-IN" smtClean="0"/>
              <a:t>‹#›</a:t>
            </a:fld>
            <a:endParaRPr lang="en-IN"/>
          </a:p>
        </p:txBody>
      </p:sp>
    </p:spTree>
    <p:extLst>
      <p:ext uri="{BB962C8B-B14F-4D97-AF65-F5344CB8AC3E}">
        <p14:creationId xmlns:p14="http://schemas.microsoft.com/office/powerpoint/2010/main" val="343558186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86A52-4852-65E5-FCC7-01CAF95F8274}"/>
              </a:ext>
            </a:extLst>
          </p:cNvPr>
          <p:cNvSpPr>
            <a:spLocks noGrp="1"/>
          </p:cNvSpPr>
          <p:nvPr>
            <p:ph type="ctrTitle"/>
          </p:nvPr>
        </p:nvSpPr>
        <p:spPr>
          <a:xfrm>
            <a:off x="1440024" y="1113032"/>
            <a:ext cx="9144000" cy="1655762"/>
          </a:xfrm>
        </p:spPr>
        <p:txBody>
          <a:bodyPr>
            <a:normAutofit/>
          </a:bodyPr>
          <a:lstStyle/>
          <a:p>
            <a:r>
              <a:rPr lang="en-IN" dirty="0"/>
              <a:t>Suicide Count prediction</a:t>
            </a:r>
          </a:p>
        </p:txBody>
      </p:sp>
      <p:sp>
        <p:nvSpPr>
          <p:cNvPr id="3" name="Subtitle 2">
            <a:extLst>
              <a:ext uri="{FF2B5EF4-FFF2-40B4-BE49-F238E27FC236}">
                <a16:creationId xmlns:a16="http://schemas.microsoft.com/office/drawing/2014/main" id="{F86DA44E-3CF4-2321-E9B6-E011BA87D18C}"/>
              </a:ext>
            </a:extLst>
          </p:cNvPr>
          <p:cNvSpPr>
            <a:spLocks noGrp="1"/>
          </p:cNvSpPr>
          <p:nvPr>
            <p:ph type="subTitle" idx="1"/>
          </p:nvPr>
        </p:nvSpPr>
        <p:spPr>
          <a:xfrm>
            <a:off x="5390388" y="3469260"/>
            <a:ext cx="6801612" cy="1239894"/>
          </a:xfrm>
        </p:spPr>
        <p:txBody>
          <a:bodyPr/>
          <a:lstStyle/>
          <a:p>
            <a:r>
              <a:rPr lang="en-IN" dirty="0"/>
              <a:t>By :  Abhishek Rajendra Chavan</a:t>
            </a:r>
          </a:p>
        </p:txBody>
      </p:sp>
    </p:spTree>
    <p:extLst>
      <p:ext uri="{BB962C8B-B14F-4D97-AF65-F5344CB8AC3E}">
        <p14:creationId xmlns:p14="http://schemas.microsoft.com/office/powerpoint/2010/main" val="138675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7228-4119-93AD-2BFA-D428E179D712}"/>
              </a:ext>
            </a:extLst>
          </p:cNvPr>
          <p:cNvSpPr>
            <a:spLocks noGrp="1"/>
          </p:cNvSpPr>
          <p:nvPr>
            <p:ph type="title"/>
          </p:nvPr>
        </p:nvSpPr>
        <p:spPr>
          <a:xfrm>
            <a:off x="2231136" y="335903"/>
            <a:ext cx="7729728" cy="1188720"/>
          </a:xfrm>
        </p:spPr>
        <p:txBody>
          <a:bodyPr/>
          <a:lstStyle/>
          <a:p>
            <a:r>
              <a:rPr lang="en-IN" dirty="0"/>
              <a:t>Information about the DataFrame</a:t>
            </a:r>
          </a:p>
        </p:txBody>
      </p:sp>
      <p:pic>
        <p:nvPicPr>
          <p:cNvPr id="5" name="Content Placeholder 4">
            <a:extLst>
              <a:ext uri="{FF2B5EF4-FFF2-40B4-BE49-F238E27FC236}">
                <a16:creationId xmlns:a16="http://schemas.microsoft.com/office/drawing/2014/main" id="{CA301E77-06C4-9A58-5459-7E74D28FC92A}"/>
              </a:ext>
            </a:extLst>
          </p:cNvPr>
          <p:cNvPicPr>
            <a:picLocks noGrp="1" noChangeAspect="1"/>
          </p:cNvPicPr>
          <p:nvPr>
            <p:ph idx="1"/>
          </p:nvPr>
        </p:nvPicPr>
        <p:blipFill>
          <a:blip r:embed="rId2"/>
          <a:stretch>
            <a:fillRect/>
          </a:stretch>
        </p:blipFill>
        <p:spPr>
          <a:xfrm>
            <a:off x="1210063" y="1805224"/>
            <a:ext cx="9921164" cy="3989086"/>
          </a:xfrm>
        </p:spPr>
      </p:pic>
    </p:spTree>
    <p:extLst>
      <p:ext uri="{BB962C8B-B14F-4D97-AF65-F5344CB8AC3E}">
        <p14:creationId xmlns:p14="http://schemas.microsoft.com/office/powerpoint/2010/main" val="307104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A064-3123-1183-E390-D00F8376BF91}"/>
              </a:ext>
            </a:extLst>
          </p:cNvPr>
          <p:cNvSpPr>
            <a:spLocks noGrp="1"/>
          </p:cNvSpPr>
          <p:nvPr>
            <p:ph type="title"/>
          </p:nvPr>
        </p:nvSpPr>
        <p:spPr>
          <a:xfrm>
            <a:off x="2231135" y="370332"/>
            <a:ext cx="7729728" cy="1188720"/>
          </a:xfrm>
        </p:spPr>
        <p:txBody>
          <a:bodyPr/>
          <a:lstStyle/>
          <a:p>
            <a:r>
              <a:rPr lang="en-IN" dirty="0"/>
              <a:t>Observations</a:t>
            </a:r>
          </a:p>
        </p:txBody>
      </p:sp>
      <p:sp>
        <p:nvSpPr>
          <p:cNvPr id="3" name="Content Placeholder 2">
            <a:extLst>
              <a:ext uri="{FF2B5EF4-FFF2-40B4-BE49-F238E27FC236}">
                <a16:creationId xmlns:a16="http://schemas.microsoft.com/office/drawing/2014/main" id="{418020D3-AC03-A419-2FCA-0A25BF6C5FD5}"/>
              </a:ext>
            </a:extLst>
          </p:cNvPr>
          <p:cNvSpPr>
            <a:spLocks noGrp="1"/>
          </p:cNvSpPr>
          <p:nvPr>
            <p:ph idx="1"/>
          </p:nvPr>
        </p:nvSpPr>
        <p:spPr>
          <a:xfrm>
            <a:off x="791546" y="2195248"/>
            <a:ext cx="10608905" cy="3101983"/>
          </a:xfrm>
        </p:spPr>
        <p:txBody>
          <a:bodyPr/>
          <a:lstStyle/>
          <a:p>
            <a:r>
              <a:rPr lang="en-IN" dirty="0"/>
              <a:t>Dropping the HDI column from DataFrame as HDI has most of null values compared to total number of rows. </a:t>
            </a:r>
          </a:p>
          <a:p>
            <a:r>
              <a:rPr lang="en-IN" dirty="0"/>
              <a:t>We have Age group column so dropping generation column.</a:t>
            </a:r>
          </a:p>
          <a:p>
            <a:r>
              <a:rPr lang="en-US" dirty="0"/>
              <a:t>Dropping country year column as country and year columns are present separately.</a:t>
            </a:r>
          </a:p>
          <a:p>
            <a:r>
              <a:rPr lang="en-US" dirty="0"/>
              <a:t>Country ,Gender ,Age_group and Gdp_for_year columns should be converted to numerical columns.</a:t>
            </a:r>
          </a:p>
          <a:p>
            <a:r>
              <a:rPr lang="en-US" dirty="0"/>
              <a:t>Scaling all the numerical columns. </a:t>
            </a:r>
            <a:endParaRPr lang="en-IN" dirty="0"/>
          </a:p>
        </p:txBody>
      </p:sp>
    </p:spTree>
    <p:extLst>
      <p:ext uri="{BB962C8B-B14F-4D97-AF65-F5344CB8AC3E}">
        <p14:creationId xmlns:p14="http://schemas.microsoft.com/office/powerpoint/2010/main" val="90022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4EEEE-C586-1CE0-E4CB-031FF0C16EF5}"/>
              </a:ext>
            </a:extLst>
          </p:cNvPr>
          <p:cNvSpPr>
            <a:spLocks noGrp="1"/>
          </p:cNvSpPr>
          <p:nvPr>
            <p:ph type="title"/>
          </p:nvPr>
        </p:nvSpPr>
        <p:spPr>
          <a:xfrm>
            <a:off x="2231136" y="927370"/>
            <a:ext cx="7729728" cy="1188720"/>
          </a:xfrm>
        </p:spPr>
        <p:txBody>
          <a:bodyPr/>
          <a:lstStyle/>
          <a:p>
            <a:r>
              <a:rPr lang="en-IN" dirty="0"/>
              <a:t>Dropping the columns</a:t>
            </a:r>
          </a:p>
        </p:txBody>
      </p:sp>
      <p:pic>
        <p:nvPicPr>
          <p:cNvPr id="5" name="Content Placeholder 4">
            <a:extLst>
              <a:ext uri="{FF2B5EF4-FFF2-40B4-BE49-F238E27FC236}">
                <a16:creationId xmlns:a16="http://schemas.microsoft.com/office/drawing/2014/main" id="{AC4F6726-E9B8-7AF7-D86D-49D6CAD0982E}"/>
              </a:ext>
            </a:extLst>
          </p:cNvPr>
          <p:cNvPicPr>
            <a:picLocks noGrp="1" noChangeAspect="1"/>
          </p:cNvPicPr>
          <p:nvPr>
            <p:ph idx="1"/>
          </p:nvPr>
        </p:nvPicPr>
        <p:blipFill>
          <a:blip r:embed="rId2"/>
          <a:stretch>
            <a:fillRect/>
          </a:stretch>
        </p:blipFill>
        <p:spPr>
          <a:xfrm>
            <a:off x="1393566" y="2281480"/>
            <a:ext cx="9404867" cy="4324593"/>
          </a:xfrm>
          <a:prstGeom prst="rect">
            <a:avLst/>
          </a:prstGeom>
        </p:spPr>
      </p:pic>
    </p:spTree>
    <p:extLst>
      <p:ext uri="{BB962C8B-B14F-4D97-AF65-F5344CB8AC3E}">
        <p14:creationId xmlns:p14="http://schemas.microsoft.com/office/powerpoint/2010/main" val="2262849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7429-26D6-D51B-EA37-ACCBC0707396}"/>
              </a:ext>
            </a:extLst>
          </p:cNvPr>
          <p:cNvSpPr>
            <a:spLocks noGrp="1"/>
          </p:cNvSpPr>
          <p:nvPr>
            <p:ph type="title"/>
          </p:nvPr>
        </p:nvSpPr>
        <p:spPr>
          <a:xfrm>
            <a:off x="1535445" y="523613"/>
            <a:ext cx="9121109" cy="1188720"/>
          </a:xfrm>
        </p:spPr>
        <p:txBody>
          <a:bodyPr/>
          <a:lstStyle/>
          <a:p>
            <a:r>
              <a:rPr lang="en-IN" dirty="0"/>
              <a:t>Encoding the data</a:t>
            </a:r>
          </a:p>
        </p:txBody>
      </p:sp>
      <p:pic>
        <p:nvPicPr>
          <p:cNvPr id="5" name="Content Placeholder 4">
            <a:extLst>
              <a:ext uri="{FF2B5EF4-FFF2-40B4-BE49-F238E27FC236}">
                <a16:creationId xmlns:a16="http://schemas.microsoft.com/office/drawing/2014/main" id="{CA738B9B-C9D6-4872-B9A8-7C75D6C2FC83}"/>
              </a:ext>
            </a:extLst>
          </p:cNvPr>
          <p:cNvPicPr>
            <a:picLocks noGrp="1" noChangeAspect="1"/>
          </p:cNvPicPr>
          <p:nvPr>
            <p:ph idx="1"/>
          </p:nvPr>
        </p:nvPicPr>
        <p:blipFill>
          <a:blip r:embed="rId2"/>
          <a:stretch>
            <a:fillRect/>
          </a:stretch>
        </p:blipFill>
        <p:spPr>
          <a:xfrm>
            <a:off x="1030779" y="1861201"/>
            <a:ext cx="10130441" cy="4800856"/>
          </a:xfrm>
        </p:spPr>
      </p:pic>
    </p:spTree>
    <p:extLst>
      <p:ext uri="{BB962C8B-B14F-4D97-AF65-F5344CB8AC3E}">
        <p14:creationId xmlns:p14="http://schemas.microsoft.com/office/powerpoint/2010/main" val="265817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C242AB9-4B4C-A9B2-B6C7-62DE1BD971C1}"/>
              </a:ext>
            </a:extLst>
          </p:cNvPr>
          <p:cNvPicPr>
            <a:picLocks noGrp="1" noChangeAspect="1"/>
          </p:cNvPicPr>
          <p:nvPr>
            <p:ph idx="1"/>
          </p:nvPr>
        </p:nvPicPr>
        <p:blipFill>
          <a:blip r:embed="rId2"/>
          <a:stretch>
            <a:fillRect/>
          </a:stretch>
        </p:blipFill>
        <p:spPr>
          <a:xfrm>
            <a:off x="886750" y="1558212"/>
            <a:ext cx="10418499" cy="3359019"/>
          </a:xfrm>
        </p:spPr>
      </p:pic>
    </p:spTree>
    <p:extLst>
      <p:ext uri="{BB962C8B-B14F-4D97-AF65-F5344CB8AC3E}">
        <p14:creationId xmlns:p14="http://schemas.microsoft.com/office/powerpoint/2010/main" val="3229969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E7259-95AF-242A-E56E-D4539F4F2010}"/>
              </a:ext>
            </a:extLst>
          </p:cNvPr>
          <p:cNvSpPr>
            <a:spLocks noGrp="1"/>
          </p:cNvSpPr>
          <p:nvPr>
            <p:ph type="title"/>
          </p:nvPr>
        </p:nvSpPr>
        <p:spPr>
          <a:xfrm>
            <a:off x="2231136" y="386194"/>
            <a:ext cx="7729728" cy="1188720"/>
          </a:xfrm>
        </p:spPr>
        <p:txBody>
          <a:bodyPr/>
          <a:lstStyle/>
          <a:p>
            <a:r>
              <a:rPr lang="en-IN" dirty="0"/>
              <a:t>Scaling the numeric columns</a:t>
            </a:r>
          </a:p>
        </p:txBody>
      </p:sp>
      <p:pic>
        <p:nvPicPr>
          <p:cNvPr id="5" name="Content Placeholder 4">
            <a:extLst>
              <a:ext uri="{FF2B5EF4-FFF2-40B4-BE49-F238E27FC236}">
                <a16:creationId xmlns:a16="http://schemas.microsoft.com/office/drawing/2014/main" id="{8F352523-EF18-82E8-4ADC-0294638814B3}"/>
              </a:ext>
            </a:extLst>
          </p:cNvPr>
          <p:cNvPicPr>
            <a:picLocks noGrp="1" noChangeAspect="1"/>
          </p:cNvPicPr>
          <p:nvPr>
            <p:ph idx="1"/>
          </p:nvPr>
        </p:nvPicPr>
        <p:blipFill>
          <a:blip r:embed="rId2"/>
          <a:stretch>
            <a:fillRect/>
          </a:stretch>
        </p:blipFill>
        <p:spPr>
          <a:xfrm>
            <a:off x="1589315" y="1684904"/>
            <a:ext cx="9013370" cy="4986120"/>
          </a:xfrm>
        </p:spPr>
      </p:pic>
    </p:spTree>
    <p:extLst>
      <p:ext uri="{BB962C8B-B14F-4D97-AF65-F5344CB8AC3E}">
        <p14:creationId xmlns:p14="http://schemas.microsoft.com/office/powerpoint/2010/main" val="2736938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8892EF-5208-C66B-5784-810AB38D0C4C}"/>
              </a:ext>
            </a:extLst>
          </p:cNvPr>
          <p:cNvSpPr>
            <a:spLocks noGrp="1"/>
          </p:cNvSpPr>
          <p:nvPr>
            <p:ph idx="1"/>
          </p:nvPr>
        </p:nvSpPr>
        <p:spPr>
          <a:xfrm>
            <a:off x="450980" y="3141454"/>
            <a:ext cx="11290040" cy="575092"/>
          </a:xfrm>
        </p:spPr>
        <p:txBody>
          <a:bodyPr>
            <a:normAutofit/>
          </a:bodyPr>
          <a:lstStyle/>
          <a:p>
            <a:pPr marL="0" indent="0">
              <a:buNone/>
            </a:pPr>
            <a:r>
              <a:rPr lang="en-IN" sz="2800" dirty="0"/>
              <a:t>As now the data is converted and EDA is done moving to Machine learning</a:t>
            </a:r>
          </a:p>
        </p:txBody>
      </p:sp>
    </p:spTree>
    <p:extLst>
      <p:ext uri="{BB962C8B-B14F-4D97-AF65-F5344CB8AC3E}">
        <p14:creationId xmlns:p14="http://schemas.microsoft.com/office/powerpoint/2010/main" val="200046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5D1D-1681-0F5B-113A-389A1CD1D389}"/>
              </a:ext>
            </a:extLst>
          </p:cNvPr>
          <p:cNvSpPr>
            <a:spLocks noGrp="1"/>
          </p:cNvSpPr>
          <p:nvPr>
            <p:ph type="title"/>
          </p:nvPr>
        </p:nvSpPr>
        <p:spPr>
          <a:xfrm>
            <a:off x="1958433" y="296529"/>
            <a:ext cx="8275133" cy="953775"/>
          </a:xfrm>
        </p:spPr>
        <p:txBody>
          <a:bodyPr>
            <a:normAutofit/>
          </a:bodyPr>
          <a:lstStyle/>
          <a:p>
            <a:r>
              <a:rPr lang="en-IN" dirty="0"/>
              <a:t>Dividing the DataFrame into x and y </a:t>
            </a:r>
          </a:p>
        </p:txBody>
      </p:sp>
      <p:pic>
        <p:nvPicPr>
          <p:cNvPr id="5" name="Content Placeholder 4">
            <a:extLst>
              <a:ext uri="{FF2B5EF4-FFF2-40B4-BE49-F238E27FC236}">
                <a16:creationId xmlns:a16="http://schemas.microsoft.com/office/drawing/2014/main" id="{D063DF84-4329-D820-B164-608AC066D035}"/>
              </a:ext>
            </a:extLst>
          </p:cNvPr>
          <p:cNvPicPr>
            <a:picLocks noGrp="1" noChangeAspect="1"/>
          </p:cNvPicPr>
          <p:nvPr>
            <p:ph idx="1"/>
          </p:nvPr>
        </p:nvPicPr>
        <p:blipFill>
          <a:blip r:embed="rId2"/>
          <a:stretch>
            <a:fillRect/>
          </a:stretch>
        </p:blipFill>
        <p:spPr>
          <a:xfrm>
            <a:off x="1719956" y="1428265"/>
            <a:ext cx="8752085" cy="5211491"/>
          </a:xfrm>
        </p:spPr>
      </p:pic>
    </p:spTree>
    <p:extLst>
      <p:ext uri="{BB962C8B-B14F-4D97-AF65-F5344CB8AC3E}">
        <p14:creationId xmlns:p14="http://schemas.microsoft.com/office/powerpoint/2010/main" val="250517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FFA6A-EEA9-2602-04FE-438C0C39BEF0}"/>
              </a:ext>
            </a:extLst>
          </p:cNvPr>
          <p:cNvSpPr>
            <a:spLocks noGrp="1"/>
          </p:cNvSpPr>
          <p:nvPr>
            <p:ph type="title"/>
          </p:nvPr>
        </p:nvSpPr>
        <p:spPr/>
        <p:txBody>
          <a:bodyPr/>
          <a:lstStyle/>
          <a:p>
            <a:r>
              <a:rPr lang="en-IN" dirty="0"/>
              <a:t>Splitting dataset in test and train</a:t>
            </a:r>
          </a:p>
        </p:txBody>
      </p:sp>
      <p:pic>
        <p:nvPicPr>
          <p:cNvPr id="5" name="Content Placeholder 4">
            <a:extLst>
              <a:ext uri="{FF2B5EF4-FFF2-40B4-BE49-F238E27FC236}">
                <a16:creationId xmlns:a16="http://schemas.microsoft.com/office/drawing/2014/main" id="{82841C5B-23DF-0793-0041-151F9F0666C8}"/>
              </a:ext>
            </a:extLst>
          </p:cNvPr>
          <p:cNvPicPr>
            <a:picLocks noGrp="1" noChangeAspect="1"/>
          </p:cNvPicPr>
          <p:nvPr>
            <p:ph idx="1"/>
          </p:nvPr>
        </p:nvPicPr>
        <p:blipFill>
          <a:blip r:embed="rId2"/>
          <a:stretch>
            <a:fillRect/>
          </a:stretch>
        </p:blipFill>
        <p:spPr>
          <a:xfrm>
            <a:off x="534783" y="3088432"/>
            <a:ext cx="11122433" cy="1188720"/>
          </a:xfrm>
        </p:spPr>
      </p:pic>
    </p:spTree>
    <p:extLst>
      <p:ext uri="{BB962C8B-B14F-4D97-AF65-F5344CB8AC3E}">
        <p14:creationId xmlns:p14="http://schemas.microsoft.com/office/powerpoint/2010/main" val="385470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3C85-391C-3CF2-DB2E-96FF38819E37}"/>
              </a:ext>
            </a:extLst>
          </p:cNvPr>
          <p:cNvSpPr>
            <a:spLocks noGrp="1"/>
          </p:cNvSpPr>
          <p:nvPr>
            <p:ph type="title"/>
          </p:nvPr>
        </p:nvSpPr>
        <p:spPr>
          <a:xfrm>
            <a:off x="2231136" y="404855"/>
            <a:ext cx="7729728" cy="1188720"/>
          </a:xfrm>
        </p:spPr>
        <p:txBody>
          <a:bodyPr/>
          <a:lstStyle/>
          <a:p>
            <a:r>
              <a:rPr lang="en-IN" dirty="0"/>
              <a:t>Model Building &amp; Training</a:t>
            </a:r>
          </a:p>
        </p:txBody>
      </p:sp>
      <p:sp>
        <p:nvSpPr>
          <p:cNvPr id="3" name="Content Placeholder 2">
            <a:extLst>
              <a:ext uri="{FF2B5EF4-FFF2-40B4-BE49-F238E27FC236}">
                <a16:creationId xmlns:a16="http://schemas.microsoft.com/office/drawing/2014/main" id="{9E30C38C-E6FC-BE3B-6EE7-21FDEB8B64BB}"/>
              </a:ext>
            </a:extLst>
          </p:cNvPr>
          <p:cNvSpPr>
            <a:spLocks noGrp="1"/>
          </p:cNvSpPr>
          <p:nvPr>
            <p:ph idx="1"/>
          </p:nvPr>
        </p:nvSpPr>
        <p:spPr>
          <a:xfrm>
            <a:off x="1057469" y="1807620"/>
            <a:ext cx="10077061" cy="4645525"/>
          </a:xfrm>
        </p:spPr>
        <p:txBody>
          <a:bodyPr>
            <a:noAutofit/>
          </a:bodyPr>
          <a:lstStyle/>
          <a:p>
            <a:pPr marL="0" indent="0">
              <a:buNone/>
            </a:pPr>
            <a:r>
              <a:rPr lang="en-US" sz="1400" dirty="0"/>
              <a:t>We build a machine learning model from features-label pairs, which comprise our training set. Our goal is to make accurate predictions for new, never-before-seen data.</a:t>
            </a:r>
          </a:p>
          <a:p>
            <a:pPr marL="0" indent="0">
              <a:buNone/>
            </a:pPr>
            <a:r>
              <a:rPr lang="en-US" sz="1400" dirty="0"/>
              <a:t>There are two major types of supervised machine learning problems, called classification and regression. Our data set comes under regression problem, as the prediction of suicide count is a continuous number or a floating-point number in programming terms. </a:t>
            </a:r>
          </a:p>
          <a:p>
            <a:pPr marL="0" indent="0">
              <a:buNone/>
            </a:pPr>
            <a:r>
              <a:rPr lang="en-US" sz="1400" dirty="0"/>
              <a:t>The supervised machine learning models (regression) considered to train the dataset in this notebook are:</a:t>
            </a:r>
          </a:p>
          <a:p>
            <a:pPr marL="0" indent="0">
              <a:buNone/>
            </a:pPr>
            <a:r>
              <a:rPr lang="en-US" sz="1400" dirty="0"/>
              <a:t>Linear Regression</a:t>
            </a:r>
          </a:p>
          <a:p>
            <a:pPr marL="0" indent="0">
              <a:buNone/>
            </a:pPr>
            <a:r>
              <a:rPr lang="en-US" sz="1400" dirty="0"/>
              <a:t>k-Nearest Neighbors Regression</a:t>
            </a:r>
          </a:p>
          <a:p>
            <a:pPr marL="0" indent="0">
              <a:buNone/>
            </a:pPr>
            <a:r>
              <a:rPr lang="en-US" sz="1400" dirty="0"/>
              <a:t>Decision Tree</a:t>
            </a:r>
          </a:p>
          <a:p>
            <a:pPr marL="0" indent="0">
              <a:buNone/>
            </a:pPr>
            <a:r>
              <a:rPr lang="en-US" sz="1400" dirty="0"/>
              <a:t>Random Forest</a:t>
            </a:r>
          </a:p>
          <a:p>
            <a:pPr marL="0" indent="0">
              <a:buNone/>
            </a:pPr>
            <a:r>
              <a:rPr lang="en-US" sz="1400" dirty="0"/>
              <a:t>Gradient boost</a:t>
            </a:r>
          </a:p>
          <a:p>
            <a:pPr marL="0" indent="0">
              <a:buNone/>
            </a:pPr>
            <a:r>
              <a:rPr lang="en-US" sz="1400" dirty="0"/>
              <a:t>XG boost</a:t>
            </a:r>
          </a:p>
          <a:p>
            <a:pPr marL="0" indent="0">
              <a:buNone/>
            </a:pPr>
            <a:endParaRPr lang="en-US" sz="1400" dirty="0"/>
          </a:p>
          <a:p>
            <a:pPr marL="0" indent="0">
              <a:buNone/>
            </a:pPr>
            <a:r>
              <a:rPr lang="en-US" altLang="en-US" sz="1400" dirty="0"/>
              <a:t>The metrics considered to evaluate the model performance are Accuracy &amp; Root Mean Squared Error. </a:t>
            </a:r>
          </a:p>
          <a:p>
            <a:pPr marL="0" indent="0">
              <a:buNone/>
            </a:pPr>
            <a:endParaRPr lang="en-IN" sz="1400" dirty="0"/>
          </a:p>
        </p:txBody>
      </p:sp>
    </p:spTree>
    <p:extLst>
      <p:ext uri="{BB962C8B-B14F-4D97-AF65-F5344CB8AC3E}">
        <p14:creationId xmlns:p14="http://schemas.microsoft.com/office/powerpoint/2010/main" val="3352205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A798-832D-499B-754F-F453EA9807CD}"/>
              </a:ext>
            </a:extLst>
          </p:cNvPr>
          <p:cNvSpPr>
            <a:spLocks noGrp="1"/>
          </p:cNvSpPr>
          <p:nvPr>
            <p:ph type="title"/>
          </p:nvPr>
        </p:nvSpPr>
        <p:spPr>
          <a:xfrm>
            <a:off x="3322227" y="479501"/>
            <a:ext cx="5547546" cy="1032059"/>
          </a:xfrm>
        </p:spPr>
        <p:txBody>
          <a:bodyPr>
            <a:normAutofit/>
          </a:bodyPr>
          <a:lstStyle/>
          <a:p>
            <a:r>
              <a:rPr lang="en-IN" dirty="0"/>
              <a:t>Aim and Objective</a:t>
            </a:r>
          </a:p>
        </p:txBody>
      </p:sp>
      <p:sp>
        <p:nvSpPr>
          <p:cNvPr id="3" name="Content Placeholder 2">
            <a:extLst>
              <a:ext uri="{FF2B5EF4-FFF2-40B4-BE49-F238E27FC236}">
                <a16:creationId xmlns:a16="http://schemas.microsoft.com/office/drawing/2014/main" id="{AD164C45-1F1C-1412-DE52-8247CDC03A98}"/>
              </a:ext>
            </a:extLst>
          </p:cNvPr>
          <p:cNvSpPr>
            <a:spLocks noGrp="1"/>
          </p:cNvSpPr>
          <p:nvPr>
            <p:ph idx="1"/>
          </p:nvPr>
        </p:nvSpPr>
        <p:spPr>
          <a:xfrm>
            <a:off x="1567543" y="2638044"/>
            <a:ext cx="8393321" cy="3101983"/>
          </a:xfrm>
        </p:spPr>
        <p:txBody>
          <a:bodyPr/>
          <a:lstStyle/>
          <a:p>
            <a:pPr marL="0" indent="0">
              <a:buNone/>
            </a:pPr>
            <a:r>
              <a:rPr lang="en-IN" dirty="0"/>
              <a:t> </a:t>
            </a:r>
            <a:r>
              <a:rPr lang="en-US" dirty="0"/>
              <a:t>The World Health Organization (WHO) estimates that every year close to 800 000 people take their own life, which is one person every 40 seconds and there are many more people who attempt suicide. Suicide occurs throughout the lifespan and was the second leading cause of death among 15-29-year-olds globally in 2016.</a:t>
            </a:r>
          </a:p>
          <a:p>
            <a:pPr marL="0" indent="0">
              <a:buNone/>
            </a:pPr>
            <a:r>
              <a:rPr lang="en-US" dirty="0"/>
              <a:t>The  Aim and objective of this notebook is to build a model that can predict the suicide count accurately.</a:t>
            </a:r>
            <a:endParaRPr lang="en-IN" dirty="0"/>
          </a:p>
        </p:txBody>
      </p:sp>
    </p:spTree>
    <p:extLst>
      <p:ext uri="{BB962C8B-B14F-4D97-AF65-F5344CB8AC3E}">
        <p14:creationId xmlns:p14="http://schemas.microsoft.com/office/powerpoint/2010/main" val="243633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47222-CD4D-0C3E-7D9F-ED9025FB56DB}"/>
              </a:ext>
            </a:extLst>
          </p:cNvPr>
          <p:cNvSpPr>
            <a:spLocks noGrp="1"/>
          </p:cNvSpPr>
          <p:nvPr>
            <p:ph type="title"/>
          </p:nvPr>
        </p:nvSpPr>
        <p:spPr>
          <a:xfrm>
            <a:off x="2231136" y="162260"/>
            <a:ext cx="7729728" cy="1188720"/>
          </a:xfrm>
        </p:spPr>
        <p:txBody>
          <a:bodyPr/>
          <a:lstStyle/>
          <a:p>
            <a:r>
              <a:rPr lang="en-IN" dirty="0"/>
              <a:t>Linear regression</a:t>
            </a:r>
          </a:p>
        </p:txBody>
      </p:sp>
      <p:pic>
        <p:nvPicPr>
          <p:cNvPr id="4" name="Picture 3">
            <a:extLst>
              <a:ext uri="{FF2B5EF4-FFF2-40B4-BE49-F238E27FC236}">
                <a16:creationId xmlns:a16="http://schemas.microsoft.com/office/drawing/2014/main" id="{9929B4F4-2186-4E24-AAEF-5B67359BE4D1}"/>
              </a:ext>
            </a:extLst>
          </p:cNvPr>
          <p:cNvPicPr>
            <a:picLocks noChangeAspect="1"/>
          </p:cNvPicPr>
          <p:nvPr/>
        </p:nvPicPr>
        <p:blipFill>
          <a:blip r:embed="rId2"/>
          <a:stretch>
            <a:fillRect/>
          </a:stretch>
        </p:blipFill>
        <p:spPr>
          <a:xfrm>
            <a:off x="1839830" y="1487511"/>
            <a:ext cx="8512339" cy="5208229"/>
          </a:xfrm>
          <a:prstGeom prst="rect">
            <a:avLst/>
          </a:prstGeom>
        </p:spPr>
      </p:pic>
    </p:spTree>
    <p:extLst>
      <p:ext uri="{BB962C8B-B14F-4D97-AF65-F5344CB8AC3E}">
        <p14:creationId xmlns:p14="http://schemas.microsoft.com/office/powerpoint/2010/main" val="104953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4F161-FF27-1CE6-ADF8-CD22D891D32C}"/>
              </a:ext>
            </a:extLst>
          </p:cNvPr>
          <p:cNvSpPr>
            <a:spLocks noGrp="1"/>
          </p:cNvSpPr>
          <p:nvPr>
            <p:ph type="title"/>
          </p:nvPr>
        </p:nvSpPr>
        <p:spPr>
          <a:xfrm>
            <a:off x="2231136" y="311549"/>
            <a:ext cx="7729728" cy="1188720"/>
          </a:xfrm>
        </p:spPr>
        <p:txBody>
          <a:bodyPr/>
          <a:lstStyle/>
          <a:p>
            <a:r>
              <a:rPr lang="en-IN" dirty="0"/>
              <a:t>K-nearest neighbor</a:t>
            </a:r>
          </a:p>
        </p:txBody>
      </p:sp>
      <p:pic>
        <p:nvPicPr>
          <p:cNvPr id="7" name="Content Placeholder 6">
            <a:extLst>
              <a:ext uri="{FF2B5EF4-FFF2-40B4-BE49-F238E27FC236}">
                <a16:creationId xmlns:a16="http://schemas.microsoft.com/office/drawing/2014/main" id="{E096B7E7-7AD6-F6BE-D702-DD249CAE790F}"/>
              </a:ext>
            </a:extLst>
          </p:cNvPr>
          <p:cNvPicPr>
            <a:picLocks noGrp="1" noChangeAspect="1"/>
          </p:cNvPicPr>
          <p:nvPr>
            <p:ph idx="1"/>
          </p:nvPr>
        </p:nvPicPr>
        <p:blipFill>
          <a:blip r:embed="rId2"/>
          <a:stretch>
            <a:fillRect/>
          </a:stretch>
        </p:blipFill>
        <p:spPr>
          <a:xfrm>
            <a:off x="879080" y="1797026"/>
            <a:ext cx="10433840" cy="4749425"/>
          </a:xfrm>
        </p:spPr>
      </p:pic>
    </p:spTree>
    <p:extLst>
      <p:ext uri="{BB962C8B-B14F-4D97-AF65-F5344CB8AC3E}">
        <p14:creationId xmlns:p14="http://schemas.microsoft.com/office/powerpoint/2010/main" val="364239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0886-0A78-AD5B-B494-3F4A10918462}"/>
              </a:ext>
            </a:extLst>
          </p:cNvPr>
          <p:cNvSpPr>
            <a:spLocks noGrp="1"/>
          </p:cNvSpPr>
          <p:nvPr>
            <p:ph type="title"/>
          </p:nvPr>
        </p:nvSpPr>
        <p:spPr>
          <a:xfrm>
            <a:off x="2231136" y="404855"/>
            <a:ext cx="7729728" cy="1188720"/>
          </a:xfrm>
        </p:spPr>
        <p:txBody>
          <a:bodyPr/>
          <a:lstStyle/>
          <a:p>
            <a:r>
              <a:rPr lang="en-IN" dirty="0"/>
              <a:t>tuning K-nearest neighbor</a:t>
            </a:r>
          </a:p>
        </p:txBody>
      </p:sp>
      <p:pic>
        <p:nvPicPr>
          <p:cNvPr id="7" name="Content Placeholder 6">
            <a:extLst>
              <a:ext uri="{FF2B5EF4-FFF2-40B4-BE49-F238E27FC236}">
                <a16:creationId xmlns:a16="http://schemas.microsoft.com/office/drawing/2014/main" id="{115C3972-238A-918F-8616-79CD2C26AFD4}"/>
              </a:ext>
            </a:extLst>
          </p:cNvPr>
          <p:cNvPicPr>
            <a:picLocks noGrp="1" noChangeAspect="1"/>
          </p:cNvPicPr>
          <p:nvPr>
            <p:ph idx="1"/>
          </p:nvPr>
        </p:nvPicPr>
        <p:blipFill>
          <a:blip r:embed="rId2"/>
          <a:stretch>
            <a:fillRect/>
          </a:stretch>
        </p:blipFill>
        <p:spPr>
          <a:xfrm>
            <a:off x="1682620" y="1688841"/>
            <a:ext cx="8826760" cy="4972379"/>
          </a:xfrm>
        </p:spPr>
      </p:pic>
    </p:spTree>
    <p:extLst>
      <p:ext uri="{BB962C8B-B14F-4D97-AF65-F5344CB8AC3E}">
        <p14:creationId xmlns:p14="http://schemas.microsoft.com/office/powerpoint/2010/main" val="322878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C086F-FEC4-02F7-82D3-152927E6BFE9}"/>
              </a:ext>
            </a:extLst>
          </p:cNvPr>
          <p:cNvSpPr>
            <a:spLocks noGrp="1"/>
          </p:cNvSpPr>
          <p:nvPr>
            <p:ph type="title"/>
          </p:nvPr>
        </p:nvSpPr>
        <p:spPr>
          <a:xfrm>
            <a:off x="1290735" y="348872"/>
            <a:ext cx="9610530" cy="705487"/>
          </a:xfrm>
        </p:spPr>
        <p:txBody>
          <a:bodyPr>
            <a:normAutofit fontScale="90000"/>
          </a:bodyPr>
          <a:lstStyle/>
          <a:p>
            <a:r>
              <a:rPr lang="en-IN" dirty="0"/>
              <a:t>Decision tree regressor with pruning</a:t>
            </a:r>
          </a:p>
        </p:txBody>
      </p:sp>
      <p:pic>
        <p:nvPicPr>
          <p:cNvPr id="7" name="Content Placeholder 6">
            <a:extLst>
              <a:ext uri="{FF2B5EF4-FFF2-40B4-BE49-F238E27FC236}">
                <a16:creationId xmlns:a16="http://schemas.microsoft.com/office/drawing/2014/main" id="{65AE3972-ED39-22BF-9ED4-09AC6548B5B9}"/>
              </a:ext>
            </a:extLst>
          </p:cNvPr>
          <p:cNvPicPr>
            <a:picLocks noGrp="1" noChangeAspect="1"/>
          </p:cNvPicPr>
          <p:nvPr>
            <p:ph idx="1"/>
          </p:nvPr>
        </p:nvPicPr>
        <p:blipFill>
          <a:blip r:embed="rId2"/>
          <a:stretch>
            <a:fillRect/>
          </a:stretch>
        </p:blipFill>
        <p:spPr>
          <a:xfrm>
            <a:off x="914400" y="1181989"/>
            <a:ext cx="10524931" cy="5460747"/>
          </a:xfrm>
        </p:spPr>
      </p:pic>
    </p:spTree>
    <p:extLst>
      <p:ext uri="{BB962C8B-B14F-4D97-AF65-F5344CB8AC3E}">
        <p14:creationId xmlns:p14="http://schemas.microsoft.com/office/powerpoint/2010/main" val="3934706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D23F-6F68-6A12-4C82-D4FF3BD5750A}"/>
              </a:ext>
            </a:extLst>
          </p:cNvPr>
          <p:cNvSpPr>
            <a:spLocks noGrp="1"/>
          </p:cNvSpPr>
          <p:nvPr>
            <p:ph type="title"/>
          </p:nvPr>
        </p:nvSpPr>
        <p:spPr>
          <a:xfrm>
            <a:off x="2019134" y="479500"/>
            <a:ext cx="7729728" cy="1188720"/>
          </a:xfrm>
        </p:spPr>
        <p:txBody>
          <a:bodyPr/>
          <a:lstStyle/>
          <a:p>
            <a:r>
              <a:rPr lang="en-IN" dirty="0"/>
              <a:t>Random forest</a:t>
            </a:r>
          </a:p>
        </p:txBody>
      </p:sp>
      <p:pic>
        <p:nvPicPr>
          <p:cNvPr id="5" name="Content Placeholder 4">
            <a:extLst>
              <a:ext uri="{FF2B5EF4-FFF2-40B4-BE49-F238E27FC236}">
                <a16:creationId xmlns:a16="http://schemas.microsoft.com/office/drawing/2014/main" id="{3A433C1B-A0C7-0155-4ABD-6D1AA39D9798}"/>
              </a:ext>
            </a:extLst>
          </p:cNvPr>
          <p:cNvPicPr>
            <a:picLocks noGrp="1" noChangeAspect="1"/>
          </p:cNvPicPr>
          <p:nvPr>
            <p:ph idx="1"/>
          </p:nvPr>
        </p:nvPicPr>
        <p:blipFill>
          <a:blip r:embed="rId2"/>
          <a:stretch>
            <a:fillRect/>
          </a:stretch>
        </p:blipFill>
        <p:spPr>
          <a:xfrm>
            <a:off x="2341984" y="1949325"/>
            <a:ext cx="7084029" cy="4908675"/>
          </a:xfrm>
        </p:spPr>
      </p:pic>
    </p:spTree>
    <p:extLst>
      <p:ext uri="{BB962C8B-B14F-4D97-AF65-F5344CB8AC3E}">
        <p14:creationId xmlns:p14="http://schemas.microsoft.com/office/powerpoint/2010/main" val="1782047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5C17-1DA8-E78C-3068-0E6ABFAE1A35}"/>
              </a:ext>
            </a:extLst>
          </p:cNvPr>
          <p:cNvSpPr>
            <a:spLocks noGrp="1"/>
          </p:cNvSpPr>
          <p:nvPr>
            <p:ph type="title"/>
          </p:nvPr>
        </p:nvSpPr>
        <p:spPr>
          <a:xfrm>
            <a:off x="2231136" y="358202"/>
            <a:ext cx="7729728" cy="1188720"/>
          </a:xfrm>
        </p:spPr>
        <p:txBody>
          <a:bodyPr/>
          <a:lstStyle/>
          <a:p>
            <a:r>
              <a:rPr lang="en-IN" dirty="0"/>
              <a:t>Gradient boosting regression</a:t>
            </a:r>
          </a:p>
        </p:txBody>
      </p:sp>
      <p:pic>
        <p:nvPicPr>
          <p:cNvPr id="7" name="Content Placeholder 6">
            <a:extLst>
              <a:ext uri="{FF2B5EF4-FFF2-40B4-BE49-F238E27FC236}">
                <a16:creationId xmlns:a16="http://schemas.microsoft.com/office/drawing/2014/main" id="{D8B705A2-D6D7-543B-1A70-D830E3874470}"/>
              </a:ext>
            </a:extLst>
          </p:cNvPr>
          <p:cNvPicPr>
            <a:picLocks noGrp="1" noChangeAspect="1"/>
          </p:cNvPicPr>
          <p:nvPr>
            <p:ph idx="1"/>
          </p:nvPr>
        </p:nvPicPr>
        <p:blipFill>
          <a:blip r:embed="rId2"/>
          <a:stretch>
            <a:fillRect/>
          </a:stretch>
        </p:blipFill>
        <p:spPr>
          <a:xfrm>
            <a:off x="1393371" y="1743607"/>
            <a:ext cx="9405257" cy="4974433"/>
          </a:xfrm>
        </p:spPr>
      </p:pic>
    </p:spTree>
    <p:extLst>
      <p:ext uri="{BB962C8B-B14F-4D97-AF65-F5344CB8AC3E}">
        <p14:creationId xmlns:p14="http://schemas.microsoft.com/office/powerpoint/2010/main" val="4048595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E3A7-15E2-DBEE-6636-E73D0FC9F968}"/>
              </a:ext>
            </a:extLst>
          </p:cNvPr>
          <p:cNvSpPr>
            <a:spLocks noGrp="1"/>
          </p:cNvSpPr>
          <p:nvPr>
            <p:ph type="title"/>
          </p:nvPr>
        </p:nvSpPr>
        <p:spPr>
          <a:xfrm>
            <a:off x="2231136" y="171590"/>
            <a:ext cx="7729728" cy="1188720"/>
          </a:xfrm>
        </p:spPr>
        <p:txBody>
          <a:bodyPr/>
          <a:lstStyle/>
          <a:p>
            <a:r>
              <a:rPr lang="en-IN" dirty="0"/>
              <a:t>Xgboost regression</a:t>
            </a:r>
          </a:p>
        </p:txBody>
      </p:sp>
      <p:pic>
        <p:nvPicPr>
          <p:cNvPr id="7" name="Content Placeholder 6">
            <a:extLst>
              <a:ext uri="{FF2B5EF4-FFF2-40B4-BE49-F238E27FC236}">
                <a16:creationId xmlns:a16="http://schemas.microsoft.com/office/drawing/2014/main" id="{A2707CC8-F7FB-991F-F8CC-B44EF0B5A560}"/>
              </a:ext>
            </a:extLst>
          </p:cNvPr>
          <p:cNvPicPr>
            <a:picLocks noGrp="1" noChangeAspect="1"/>
          </p:cNvPicPr>
          <p:nvPr>
            <p:ph idx="1"/>
          </p:nvPr>
        </p:nvPicPr>
        <p:blipFill>
          <a:blip r:embed="rId2"/>
          <a:stretch>
            <a:fillRect/>
          </a:stretch>
        </p:blipFill>
        <p:spPr>
          <a:xfrm>
            <a:off x="1212978" y="1475076"/>
            <a:ext cx="10179700" cy="5280287"/>
          </a:xfrm>
        </p:spPr>
      </p:pic>
    </p:spTree>
    <p:extLst>
      <p:ext uri="{BB962C8B-B14F-4D97-AF65-F5344CB8AC3E}">
        <p14:creationId xmlns:p14="http://schemas.microsoft.com/office/powerpoint/2010/main" val="417145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D53B-9D4C-0D5F-17E3-0B123E297379}"/>
              </a:ext>
            </a:extLst>
          </p:cNvPr>
          <p:cNvSpPr>
            <a:spLocks noGrp="1"/>
          </p:cNvSpPr>
          <p:nvPr>
            <p:ph type="title"/>
          </p:nvPr>
        </p:nvSpPr>
        <p:spPr>
          <a:xfrm>
            <a:off x="2165821" y="432847"/>
            <a:ext cx="7729728" cy="1188720"/>
          </a:xfrm>
        </p:spPr>
        <p:txBody>
          <a:bodyPr/>
          <a:lstStyle/>
          <a:p>
            <a:r>
              <a:rPr lang="en-IN" dirty="0"/>
              <a:t>Evaluating the model performance</a:t>
            </a:r>
          </a:p>
        </p:txBody>
      </p:sp>
      <p:pic>
        <p:nvPicPr>
          <p:cNvPr id="11" name="Content Placeholder 10">
            <a:extLst>
              <a:ext uri="{FF2B5EF4-FFF2-40B4-BE49-F238E27FC236}">
                <a16:creationId xmlns:a16="http://schemas.microsoft.com/office/drawing/2014/main" id="{EE9F52EF-FC9F-7702-E74B-534E2D0EEC0D}"/>
              </a:ext>
            </a:extLst>
          </p:cNvPr>
          <p:cNvPicPr>
            <a:picLocks noGrp="1" noChangeAspect="1"/>
          </p:cNvPicPr>
          <p:nvPr>
            <p:ph idx="1"/>
          </p:nvPr>
        </p:nvPicPr>
        <p:blipFill>
          <a:blip r:embed="rId2"/>
          <a:stretch>
            <a:fillRect/>
          </a:stretch>
        </p:blipFill>
        <p:spPr>
          <a:xfrm>
            <a:off x="1383041" y="2184586"/>
            <a:ext cx="9425918" cy="3141972"/>
          </a:xfrm>
        </p:spPr>
      </p:pic>
    </p:spTree>
    <p:extLst>
      <p:ext uri="{BB962C8B-B14F-4D97-AF65-F5344CB8AC3E}">
        <p14:creationId xmlns:p14="http://schemas.microsoft.com/office/powerpoint/2010/main" val="148615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33E63-BFBB-1BDD-BC93-02C65E4C028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4511E16-C532-99DE-B57C-DA2096E5F1F6}"/>
              </a:ext>
            </a:extLst>
          </p:cNvPr>
          <p:cNvSpPr>
            <a:spLocks noGrp="1"/>
          </p:cNvSpPr>
          <p:nvPr>
            <p:ph idx="1"/>
          </p:nvPr>
        </p:nvSpPr>
        <p:spPr>
          <a:xfrm>
            <a:off x="1164771" y="2791325"/>
            <a:ext cx="9862458" cy="3101983"/>
          </a:xfrm>
        </p:spPr>
        <p:txBody>
          <a:bodyPr>
            <a:normAutofit/>
          </a:bodyPr>
          <a:lstStyle/>
          <a:p>
            <a:pPr marL="0" indent="0" algn="l">
              <a:buNone/>
            </a:pPr>
            <a:r>
              <a:rPr lang="en-US" dirty="0"/>
              <a:t>The final take away form this project is the working of different machine learning models on a dataset and understanding their parameters. Creating this notebook helped me to learn a lot about the parameters of the models, how to tune them and how they affect the model performance.</a:t>
            </a:r>
          </a:p>
          <a:p>
            <a:pPr marL="0" indent="0" algn="l">
              <a:buNone/>
            </a:pPr>
            <a:r>
              <a:rPr lang="en-US" dirty="0"/>
              <a:t>The final conclusion on the suicide dataset is that Random forest regressor is working exceptionally well with accuracy of 0.996 on the data taken as compared to other models.</a:t>
            </a:r>
          </a:p>
        </p:txBody>
      </p:sp>
    </p:spTree>
    <p:extLst>
      <p:ext uri="{BB962C8B-B14F-4D97-AF65-F5344CB8AC3E}">
        <p14:creationId xmlns:p14="http://schemas.microsoft.com/office/powerpoint/2010/main" val="300092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1FE4-1987-66D9-99F7-571C0C6D637F}"/>
              </a:ext>
            </a:extLst>
          </p:cNvPr>
          <p:cNvSpPr>
            <a:spLocks noGrp="1"/>
          </p:cNvSpPr>
          <p:nvPr>
            <p:ph type="title"/>
          </p:nvPr>
        </p:nvSpPr>
        <p:spPr>
          <a:xfrm>
            <a:off x="2020637" y="2499671"/>
            <a:ext cx="8150725" cy="1858658"/>
          </a:xfrm>
        </p:spPr>
        <p:txBody>
          <a:bodyPr>
            <a:normAutofit/>
          </a:bodyPr>
          <a:lstStyle/>
          <a:p>
            <a:r>
              <a:rPr lang="en-IN" sz="4000" dirty="0"/>
              <a:t>Thank you</a:t>
            </a:r>
          </a:p>
        </p:txBody>
      </p:sp>
    </p:spTree>
    <p:extLst>
      <p:ext uri="{BB962C8B-B14F-4D97-AF65-F5344CB8AC3E}">
        <p14:creationId xmlns:p14="http://schemas.microsoft.com/office/powerpoint/2010/main" val="3708429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CC82-02C7-B37C-CF14-B402F2E7B01F}"/>
              </a:ext>
            </a:extLst>
          </p:cNvPr>
          <p:cNvSpPr>
            <a:spLocks noGrp="1"/>
          </p:cNvSpPr>
          <p:nvPr>
            <p:ph type="title"/>
          </p:nvPr>
        </p:nvSpPr>
        <p:spPr/>
        <p:txBody>
          <a:bodyPr/>
          <a:lstStyle/>
          <a:p>
            <a:r>
              <a:rPr lang="en-IN" dirty="0"/>
              <a:t>Importing the basic libraries</a:t>
            </a:r>
          </a:p>
        </p:txBody>
      </p:sp>
      <p:pic>
        <p:nvPicPr>
          <p:cNvPr id="5" name="Content Placeholder 4">
            <a:extLst>
              <a:ext uri="{FF2B5EF4-FFF2-40B4-BE49-F238E27FC236}">
                <a16:creationId xmlns:a16="http://schemas.microsoft.com/office/drawing/2014/main" id="{D1F10602-B3B8-FF66-14BD-4003F4E453FD}"/>
              </a:ext>
            </a:extLst>
          </p:cNvPr>
          <p:cNvPicPr>
            <a:picLocks noGrp="1" noChangeAspect="1"/>
          </p:cNvPicPr>
          <p:nvPr>
            <p:ph idx="1"/>
          </p:nvPr>
        </p:nvPicPr>
        <p:blipFill rotWithShape="1">
          <a:blip r:embed="rId2"/>
          <a:srcRect l="8912"/>
          <a:stretch/>
        </p:blipFill>
        <p:spPr>
          <a:xfrm>
            <a:off x="890296" y="2639723"/>
            <a:ext cx="10411408" cy="1960457"/>
          </a:xfrm>
        </p:spPr>
      </p:pic>
    </p:spTree>
    <p:extLst>
      <p:ext uri="{BB962C8B-B14F-4D97-AF65-F5344CB8AC3E}">
        <p14:creationId xmlns:p14="http://schemas.microsoft.com/office/powerpoint/2010/main" val="122349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A9EE-D1A8-F249-C10E-B244D900ACB8}"/>
              </a:ext>
            </a:extLst>
          </p:cNvPr>
          <p:cNvSpPr>
            <a:spLocks noGrp="1"/>
          </p:cNvSpPr>
          <p:nvPr>
            <p:ph type="title"/>
          </p:nvPr>
        </p:nvSpPr>
        <p:spPr>
          <a:xfrm>
            <a:off x="2231135" y="292888"/>
            <a:ext cx="7729728" cy="1188720"/>
          </a:xfrm>
        </p:spPr>
        <p:txBody>
          <a:bodyPr/>
          <a:lstStyle/>
          <a:p>
            <a:r>
              <a:rPr lang="en-IN" dirty="0"/>
              <a:t>Reading the csv as </a:t>
            </a:r>
            <a:r>
              <a:rPr lang="en-IN" dirty="0" err="1"/>
              <a:t>Dataframe</a:t>
            </a:r>
            <a:endParaRPr lang="en-IN" dirty="0"/>
          </a:p>
        </p:txBody>
      </p:sp>
      <p:pic>
        <p:nvPicPr>
          <p:cNvPr id="5" name="Content Placeholder 4">
            <a:extLst>
              <a:ext uri="{FF2B5EF4-FFF2-40B4-BE49-F238E27FC236}">
                <a16:creationId xmlns:a16="http://schemas.microsoft.com/office/drawing/2014/main" id="{62AB8171-159B-5E50-AE93-34B12E3D4272}"/>
              </a:ext>
            </a:extLst>
          </p:cNvPr>
          <p:cNvPicPr>
            <a:picLocks noGrp="1" noChangeAspect="1"/>
          </p:cNvPicPr>
          <p:nvPr>
            <p:ph idx="1"/>
          </p:nvPr>
        </p:nvPicPr>
        <p:blipFill>
          <a:blip r:embed="rId2"/>
          <a:stretch>
            <a:fillRect/>
          </a:stretch>
        </p:blipFill>
        <p:spPr>
          <a:xfrm>
            <a:off x="1183431" y="1640228"/>
            <a:ext cx="9825135" cy="5080981"/>
          </a:xfrm>
        </p:spPr>
      </p:pic>
    </p:spTree>
    <p:extLst>
      <p:ext uri="{BB962C8B-B14F-4D97-AF65-F5344CB8AC3E}">
        <p14:creationId xmlns:p14="http://schemas.microsoft.com/office/powerpoint/2010/main" val="240437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47BDF-E423-40E9-4A95-DEA5598E7507}"/>
              </a:ext>
            </a:extLst>
          </p:cNvPr>
          <p:cNvSpPr>
            <a:spLocks noGrp="1"/>
          </p:cNvSpPr>
          <p:nvPr>
            <p:ph type="title"/>
          </p:nvPr>
        </p:nvSpPr>
        <p:spPr>
          <a:xfrm>
            <a:off x="2231136" y="507492"/>
            <a:ext cx="7729728" cy="1188720"/>
          </a:xfrm>
        </p:spPr>
        <p:txBody>
          <a:bodyPr/>
          <a:lstStyle/>
          <a:p>
            <a:r>
              <a:rPr lang="en-IN" dirty="0"/>
              <a:t>features description</a:t>
            </a:r>
          </a:p>
        </p:txBody>
      </p:sp>
      <p:sp>
        <p:nvSpPr>
          <p:cNvPr id="3" name="Content Placeholder 2">
            <a:extLst>
              <a:ext uri="{FF2B5EF4-FFF2-40B4-BE49-F238E27FC236}">
                <a16:creationId xmlns:a16="http://schemas.microsoft.com/office/drawing/2014/main" id="{B62F4FE4-C252-8FB9-E7BA-73A58AF461A5}"/>
              </a:ext>
            </a:extLst>
          </p:cNvPr>
          <p:cNvSpPr>
            <a:spLocks noGrp="1"/>
          </p:cNvSpPr>
          <p:nvPr>
            <p:ph idx="1"/>
          </p:nvPr>
        </p:nvSpPr>
        <p:spPr>
          <a:xfrm>
            <a:off x="1220755" y="2009254"/>
            <a:ext cx="9750490" cy="4341254"/>
          </a:xfrm>
        </p:spPr>
        <p:txBody>
          <a:bodyPr>
            <a:noAutofit/>
          </a:bodyPr>
          <a:lstStyle/>
          <a:p>
            <a:r>
              <a:rPr lang="en-US" sz="1200" dirty="0">
                <a:latin typeface="Arial" panose="020B0604020202020204" pitchFamily="34" charset="0"/>
                <a:cs typeface="Arial" panose="020B0604020202020204" pitchFamily="34" charset="0"/>
              </a:rPr>
              <a:t>country = The country where the suicides occurred.</a:t>
            </a:r>
          </a:p>
          <a:p>
            <a:r>
              <a:rPr lang="en-US" sz="1200" dirty="0">
                <a:latin typeface="Arial" panose="020B0604020202020204" pitchFamily="34" charset="0"/>
                <a:cs typeface="Arial" panose="020B0604020202020204" pitchFamily="34" charset="0"/>
              </a:rPr>
              <a:t>year = The year in which the suicides occurred.</a:t>
            </a:r>
          </a:p>
          <a:p>
            <a:r>
              <a:rPr lang="en-US" sz="1200" dirty="0">
                <a:latin typeface="Arial" panose="020B0604020202020204" pitchFamily="34" charset="0"/>
                <a:cs typeface="Arial" panose="020B0604020202020204" pitchFamily="34" charset="0"/>
              </a:rPr>
              <a:t>sex = The gender of the individuals involved in the suicides.</a:t>
            </a:r>
          </a:p>
          <a:p>
            <a:r>
              <a:rPr lang="en-US" sz="1200" dirty="0">
                <a:latin typeface="Arial" panose="020B0604020202020204" pitchFamily="34" charset="0"/>
                <a:cs typeface="Arial" panose="020B0604020202020204" pitchFamily="34" charset="0"/>
              </a:rPr>
              <a:t>age =The age range of the individuals involved in the suicides.</a:t>
            </a:r>
          </a:p>
          <a:p>
            <a:r>
              <a:rPr lang="en-US" sz="1200" dirty="0">
                <a:latin typeface="Arial" panose="020B0604020202020204" pitchFamily="34" charset="0"/>
                <a:cs typeface="Arial" panose="020B0604020202020204" pitchFamily="34" charset="0"/>
              </a:rPr>
              <a:t>suicides_no = The number of suicides reported.</a:t>
            </a:r>
          </a:p>
          <a:p>
            <a:r>
              <a:rPr lang="en-US" sz="1200" dirty="0">
                <a:latin typeface="Arial" panose="020B0604020202020204" pitchFamily="34" charset="0"/>
                <a:cs typeface="Arial" panose="020B0604020202020204" pitchFamily="34" charset="0"/>
              </a:rPr>
              <a:t>population = The population of the country during the specified year.</a:t>
            </a:r>
          </a:p>
          <a:p>
            <a:r>
              <a:rPr lang="en-US" sz="1200" dirty="0">
                <a:latin typeface="Arial" panose="020B0604020202020204" pitchFamily="34" charset="0"/>
                <a:cs typeface="Arial" panose="020B0604020202020204" pitchFamily="34" charset="0"/>
              </a:rPr>
              <a:t>suicides/100k pop = The rate of suicides per population for the specified year.</a:t>
            </a:r>
          </a:p>
          <a:p>
            <a:r>
              <a:rPr lang="en-US" sz="1200" dirty="0">
                <a:latin typeface="Arial" panose="020B0604020202020204" pitchFamily="34" charset="0"/>
                <a:cs typeface="Arial" panose="020B0604020202020204" pitchFamily="34" charset="0"/>
              </a:rPr>
              <a:t>country-year = A unique identifier combining the country and year.</a:t>
            </a:r>
          </a:p>
          <a:p>
            <a:r>
              <a:rPr lang="en-US" sz="1200" dirty="0">
                <a:latin typeface="Arial" panose="020B0604020202020204" pitchFamily="34" charset="0"/>
                <a:cs typeface="Arial" panose="020B0604020202020204" pitchFamily="34" charset="0"/>
              </a:rPr>
              <a:t>HDI for year = The Human Development Index (HDI) for the specified year, indicating the level of human development in the country.</a:t>
            </a:r>
          </a:p>
          <a:p>
            <a:r>
              <a:rPr lang="en-US" sz="1200" dirty="0">
                <a:latin typeface="Arial" panose="020B0604020202020204" pitchFamily="34" charset="0"/>
                <a:cs typeface="Arial" panose="020B0604020202020204" pitchFamily="34" charset="0"/>
              </a:rPr>
              <a:t>gdp_for_year ($) = The Gross Domestic Product (GDP) of the country for the specified year, indicating the total economic output.</a:t>
            </a:r>
          </a:p>
          <a:p>
            <a:r>
              <a:rPr lang="en-US" sz="1200" dirty="0">
                <a:latin typeface="Arial" panose="020B0604020202020204" pitchFamily="34" charset="0"/>
                <a:cs typeface="Arial" panose="020B0604020202020204" pitchFamily="34" charset="0"/>
              </a:rPr>
              <a:t>gdp_per_capita ($) = The GDP per capita, calculated by dividing the GDP by the population, indicating the economic output per person.</a:t>
            </a:r>
          </a:p>
          <a:p>
            <a:r>
              <a:rPr lang="en-US" sz="1200" dirty="0">
                <a:latin typeface="Arial" panose="020B0604020202020204" pitchFamily="34" charset="0"/>
                <a:cs typeface="Arial" panose="020B0604020202020204" pitchFamily="34" charset="0"/>
              </a:rPr>
              <a:t>generation = A categorization of individuals based on their age grouping average.</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7843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011E-6DDD-884E-EAE5-2B47366B4226}"/>
              </a:ext>
            </a:extLst>
          </p:cNvPr>
          <p:cNvSpPr>
            <a:spLocks noGrp="1"/>
          </p:cNvSpPr>
          <p:nvPr>
            <p:ph type="title"/>
          </p:nvPr>
        </p:nvSpPr>
        <p:spPr>
          <a:xfrm>
            <a:off x="2231136" y="2834640"/>
            <a:ext cx="7729728" cy="1188720"/>
          </a:xfrm>
        </p:spPr>
        <p:txBody>
          <a:bodyPr/>
          <a:lstStyle/>
          <a:p>
            <a:r>
              <a:rPr lang="en-IN" dirty="0"/>
              <a:t>EDA</a:t>
            </a:r>
          </a:p>
        </p:txBody>
      </p:sp>
    </p:spTree>
    <p:extLst>
      <p:ext uri="{BB962C8B-B14F-4D97-AF65-F5344CB8AC3E}">
        <p14:creationId xmlns:p14="http://schemas.microsoft.com/office/powerpoint/2010/main" val="241504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884D1-B348-B744-C144-CD582678040A}"/>
              </a:ext>
            </a:extLst>
          </p:cNvPr>
          <p:cNvSpPr>
            <a:spLocks noGrp="1"/>
          </p:cNvSpPr>
          <p:nvPr>
            <p:ph type="title"/>
          </p:nvPr>
        </p:nvSpPr>
        <p:spPr>
          <a:xfrm>
            <a:off x="1659853" y="750088"/>
            <a:ext cx="8872293" cy="1188720"/>
          </a:xfrm>
        </p:spPr>
        <p:txBody>
          <a:bodyPr/>
          <a:lstStyle/>
          <a:p>
            <a:r>
              <a:rPr lang="en-IN" dirty="0"/>
              <a:t>Renaming columns as per convenience</a:t>
            </a:r>
          </a:p>
        </p:txBody>
      </p:sp>
      <p:pic>
        <p:nvPicPr>
          <p:cNvPr id="5" name="Content Placeholder 4">
            <a:extLst>
              <a:ext uri="{FF2B5EF4-FFF2-40B4-BE49-F238E27FC236}">
                <a16:creationId xmlns:a16="http://schemas.microsoft.com/office/drawing/2014/main" id="{30F2E86A-424C-91CC-CD98-635F4F9362CE}"/>
              </a:ext>
            </a:extLst>
          </p:cNvPr>
          <p:cNvPicPr>
            <a:picLocks noGrp="1" noChangeAspect="1"/>
          </p:cNvPicPr>
          <p:nvPr>
            <p:ph idx="1"/>
          </p:nvPr>
        </p:nvPicPr>
        <p:blipFill>
          <a:blip r:embed="rId2"/>
          <a:stretch>
            <a:fillRect/>
          </a:stretch>
        </p:blipFill>
        <p:spPr>
          <a:xfrm>
            <a:off x="2230438" y="3424897"/>
            <a:ext cx="7731125" cy="1529030"/>
          </a:xfrm>
        </p:spPr>
      </p:pic>
      <p:pic>
        <p:nvPicPr>
          <p:cNvPr id="7" name="Picture 6">
            <a:extLst>
              <a:ext uri="{FF2B5EF4-FFF2-40B4-BE49-F238E27FC236}">
                <a16:creationId xmlns:a16="http://schemas.microsoft.com/office/drawing/2014/main" id="{2D961AB9-0A39-B85A-341F-7BA2D2852EA6}"/>
              </a:ext>
            </a:extLst>
          </p:cNvPr>
          <p:cNvPicPr>
            <a:picLocks noChangeAspect="1"/>
          </p:cNvPicPr>
          <p:nvPr/>
        </p:nvPicPr>
        <p:blipFill>
          <a:blip r:embed="rId3"/>
          <a:stretch>
            <a:fillRect/>
          </a:stretch>
        </p:blipFill>
        <p:spPr>
          <a:xfrm>
            <a:off x="773320" y="2240727"/>
            <a:ext cx="10645358" cy="1422157"/>
          </a:xfrm>
          <a:prstGeom prst="rect">
            <a:avLst/>
          </a:prstGeom>
        </p:spPr>
      </p:pic>
    </p:spTree>
    <p:extLst>
      <p:ext uri="{BB962C8B-B14F-4D97-AF65-F5344CB8AC3E}">
        <p14:creationId xmlns:p14="http://schemas.microsoft.com/office/powerpoint/2010/main" val="335279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2CDA-F440-844E-EEC2-7F3B19F107A2}"/>
              </a:ext>
            </a:extLst>
          </p:cNvPr>
          <p:cNvSpPr>
            <a:spLocks noGrp="1"/>
          </p:cNvSpPr>
          <p:nvPr>
            <p:ph type="title"/>
          </p:nvPr>
        </p:nvSpPr>
        <p:spPr>
          <a:xfrm>
            <a:off x="2231136" y="236905"/>
            <a:ext cx="7729728" cy="1188720"/>
          </a:xfrm>
        </p:spPr>
        <p:txBody>
          <a:bodyPr/>
          <a:lstStyle/>
          <a:p>
            <a:r>
              <a:rPr lang="en-IN" dirty="0"/>
              <a:t>Visualizing the data</a:t>
            </a:r>
          </a:p>
        </p:txBody>
      </p:sp>
      <p:pic>
        <p:nvPicPr>
          <p:cNvPr id="5" name="Content Placeholder 4">
            <a:extLst>
              <a:ext uri="{FF2B5EF4-FFF2-40B4-BE49-F238E27FC236}">
                <a16:creationId xmlns:a16="http://schemas.microsoft.com/office/drawing/2014/main" id="{C09BF398-A2C3-6F03-9F93-E6E97D36AD36}"/>
              </a:ext>
            </a:extLst>
          </p:cNvPr>
          <p:cNvPicPr>
            <a:picLocks noGrp="1" noChangeAspect="1"/>
          </p:cNvPicPr>
          <p:nvPr>
            <p:ph idx="1"/>
          </p:nvPr>
        </p:nvPicPr>
        <p:blipFill>
          <a:blip r:embed="rId2"/>
          <a:stretch>
            <a:fillRect/>
          </a:stretch>
        </p:blipFill>
        <p:spPr>
          <a:xfrm>
            <a:off x="1927949" y="1571309"/>
            <a:ext cx="3567782" cy="2639244"/>
          </a:xfrm>
        </p:spPr>
      </p:pic>
      <p:pic>
        <p:nvPicPr>
          <p:cNvPr id="7" name="Picture 6">
            <a:extLst>
              <a:ext uri="{FF2B5EF4-FFF2-40B4-BE49-F238E27FC236}">
                <a16:creationId xmlns:a16="http://schemas.microsoft.com/office/drawing/2014/main" id="{81DC5A19-D653-160F-58CD-BBC977F091C0}"/>
              </a:ext>
            </a:extLst>
          </p:cNvPr>
          <p:cNvPicPr>
            <a:picLocks noChangeAspect="1"/>
          </p:cNvPicPr>
          <p:nvPr/>
        </p:nvPicPr>
        <p:blipFill>
          <a:blip r:embed="rId3"/>
          <a:stretch>
            <a:fillRect/>
          </a:stretch>
        </p:blipFill>
        <p:spPr>
          <a:xfrm>
            <a:off x="5715994" y="1571309"/>
            <a:ext cx="4696969" cy="2639244"/>
          </a:xfrm>
          <a:prstGeom prst="rect">
            <a:avLst/>
          </a:prstGeom>
        </p:spPr>
      </p:pic>
      <p:pic>
        <p:nvPicPr>
          <p:cNvPr id="11" name="Picture 10">
            <a:extLst>
              <a:ext uri="{FF2B5EF4-FFF2-40B4-BE49-F238E27FC236}">
                <a16:creationId xmlns:a16="http://schemas.microsoft.com/office/drawing/2014/main" id="{89576022-583D-E657-1D85-595E866F1005}"/>
              </a:ext>
            </a:extLst>
          </p:cNvPr>
          <p:cNvPicPr>
            <a:picLocks noChangeAspect="1"/>
          </p:cNvPicPr>
          <p:nvPr/>
        </p:nvPicPr>
        <p:blipFill>
          <a:blip r:embed="rId4"/>
          <a:stretch>
            <a:fillRect/>
          </a:stretch>
        </p:blipFill>
        <p:spPr>
          <a:xfrm>
            <a:off x="2772186" y="4356237"/>
            <a:ext cx="5887616" cy="2456717"/>
          </a:xfrm>
          <a:prstGeom prst="rect">
            <a:avLst/>
          </a:prstGeom>
        </p:spPr>
      </p:pic>
    </p:spTree>
    <p:extLst>
      <p:ext uri="{BB962C8B-B14F-4D97-AF65-F5344CB8AC3E}">
        <p14:creationId xmlns:p14="http://schemas.microsoft.com/office/powerpoint/2010/main" val="239401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2267E-168F-7A5C-46C8-DEED2D04DC57}"/>
              </a:ext>
            </a:extLst>
          </p:cNvPr>
          <p:cNvSpPr>
            <a:spLocks noGrp="1"/>
          </p:cNvSpPr>
          <p:nvPr>
            <p:ph type="title"/>
          </p:nvPr>
        </p:nvSpPr>
        <p:spPr/>
        <p:txBody>
          <a:bodyPr/>
          <a:lstStyle/>
          <a:p>
            <a:r>
              <a:rPr lang="en-IN" dirty="0"/>
              <a:t>insights</a:t>
            </a:r>
          </a:p>
        </p:txBody>
      </p:sp>
      <p:sp>
        <p:nvSpPr>
          <p:cNvPr id="3" name="Content Placeholder 2">
            <a:extLst>
              <a:ext uri="{FF2B5EF4-FFF2-40B4-BE49-F238E27FC236}">
                <a16:creationId xmlns:a16="http://schemas.microsoft.com/office/drawing/2014/main" id="{42B5D4FD-D890-BEB2-9847-A94F4FED3F8D}"/>
              </a:ext>
            </a:extLst>
          </p:cNvPr>
          <p:cNvSpPr>
            <a:spLocks noGrp="1"/>
          </p:cNvSpPr>
          <p:nvPr>
            <p:ph idx="1"/>
          </p:nvPr>
        </p:nvSpPr>
        <p:spPr/>
        <p:txBody>
          <a:bodyPr/>
          <a:lstStyle/>
          <a:p>
            <a:r>
              <a:rPr lang="en-IN" dirty="0"/>
              <a:t>Males commit more suicide than that of females.</a:t>
            </a:r>
          </a:p>
          <a:p>
            <a:r>
              <a:rPr lang="en-IN" dirty="0"/>
              <a:t>Peoples from 35 to 54 age group tends to suicide more than the other age groups.</a:t>
            </a:r>
          </a:p>
          <a:p>
            <a:r>
              <a:rPr lang="en-IN" dirty="0"/>
              <a:t>From 1985 to 1995 suicide rates have increased rapidly from 6200 to above 14000 per 100K population</a:t>
            </a:r>
          </a:p>
          <a:p>
            <a:r>
              <a:rPr lang="en-IN" dirty="0"/>
              <a:t>Where as after 1995 the suicide rates started decreasing. </a:t>
            </a:r>
          </a:p>
          <a:p>
            <a:r>
              <a:rPr lang="en-IN" dirty="0"/>
              <a:t>Until 2015 the suicide rate came down around 2000 suicides per 100k population.</a:t>
            </a:r>
          </a:p>
        </p:txBody>
      </p:sp>
    </p:spTree>
    <p:extLst>
      <p:ext uri="{BB962C8B-B14F-4D97-AF65-F5344CB8AC3E}">
        <p14:creationId xmlns:p14="http://schemas.microsoft.com/office/powerpoint/2010/main" val="375885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TM10001115[[fn=Parcel]]</Template>
  <TotalTime>208</TotalTime>
  <Words>706</Words>
  <Application>Microsoft Office PowerPoint</Application>
  <PresentationFormat>Widescreen</PresentationFormat>
  <Paragraphs>66</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Gill Sans MT</vt:lpstr>
      <vt:lpstr>Parcel</vt:lpstr>
      <vt:lpstr>Suicide Count prediction</vt:lpstr>
      <vt:lpstr>Aim and Objective</vt:lpstr>
      <vt:lpstr>Importing the basic libraries</vt:lpstr>
      <vt:lpstr>Reading the csv as Dataframe</vt:lpstr>
      <vt:lpstr>features description</vt:lpstr>
      <vt:lpstr>EDA</vt:lpstr>
      <vt:lpstr>Renaming columns as per convenience</vt:lpstr>
      <vt:lpstr>Visualizing the data</vt:lpstr>
      <vt:lpstr>insights</vt:lpstr>
      <vt:lpstr>Information about the DataFrame</vt:lpstr>
      <vt:lpstr>Observations</vt:lpstr>
      <vt:lpstr>Dropping the columns</vt:lpstr>
      <vt:lpstr>Encoding the data</vt:lpstr>
      <vt:lpstr>PowerPoint Presentation</vt:lpstr>
      <vt:lpstr>Scaling the numeric columns</vt:lpstr>
      <vt:lpstr>PowerPoint Presentation</vt:lpstr>
      <vt:lpstr>Dividing the DataFrame into x and y </vt:lpstr>
      <vt:lpstr>Splitting dataset in test and train</vt:lpstr>
      <vt:lpstr>Model Building &amp; Training</vt:lpstr>
      <vt:lpstr>Linear regression</vt:lpstr>
      <vt:lpstr>K-nearest neighbor</vt:lpstr>
      <vt:lpstr>tuning K-nearest neighbor</vt:lpstr>
      <vt:lpstr>Decision tree regressor with pruning</vt:lpstr>
      <vt:lpstr>Random forest</vt:lpstr>
      <vt:lpstr>Gradient boosting regression</vt:lpstr>
      <vt:lpstr>Xgboost regression</vt:lpstr>
      <vt:lpstr>Evaluating the model performance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Suicide Count prediction</dc:title>
  <dc:creator>abhishek chavan</dc:creator>
  <cp:lastModifiedBy>abhishek chavan</cp:lastModifiedBy>
  <cp:revision>17</cp:revision>
  <dcterms:created xsi:type="dcterms:W3CDTF">2024-02-21T15:32:24Z</dcterms:created>
  <dcterms:modified xsi:type="dcterms:W3CDTF">2024-02-26T08:02:34Z</dcterms:modified>
</cp:coreProperties>
</file>