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78" r:id="rId5"/>
    <p:sldId id="280" r:id="rId6"/>
    <p:sldId id="281" r:id="rId7"/>
    <p:sldId id="282" r:id="rId8"/>
    <p:sldId id="283" r:id="rId9"/>
    <p:sldId id="286" r:id="rId10"/>
    <p:sldId id="284" r:id="rId11"/>
    <p:sldId id="285" r:id="rId12"/>
    <p:sldId id="287" r:id="rId13"/>
    <p:sldId id="2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79" d="100"/>
          <a:sy n="79" d="100"/>
        </p:scale>
        <p:origin x="96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F5EDF5-4F1C-44DB-98CA-E886F1090447}" type="doc">
      <dgm:prSet loTypeId="urn:microsoft.com/office/officeart/2005/8/layout/process5" loCatId="process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E9E64FA8-BCD2-45AB-8EFB-C97062FD364C}">
      <dgm:prSet/>
      <dgm:spPr/>
      <dgm:t>
        <a:bodyPr/>
        <a:lstStyle/>
        <a:p>
          <a:r>
            <a:rPr lang="en-US" b="0" i="0"/>
            <a:t>Tesseract OCR involves the following steps:</a:t>
          </a:r>
          <a:endParaRPr lang="en-US"/>
        </a:p>
      </dgm:t>
    </dgm:pt>
    <dgm:pt modelId="{3D31F32A-6124-40DD-95CF-71FE5529B519}" type="parTrans" cxnId="{2FB9A08E-CBC3-4498-A44D-D9B2D3B990CE}">
      <dgm:prSet/>
      <dgm:spPr/>
      <dgm:t>
        <a:bodyPr/>
        <a:lstStyle/>
        <a:p>
          <a:endParaRPr lang="en-US"/>
        </a:p>
      </dgm:t>
    </dgm:pt>
    <dgm:pt modelId="{578E0C68-C977-4C65-81ED-9B54145F6038}" type="sibTrans" cxnId="{2FB9A08E-CBC3-4498-A44D-D9B2D3B990CE}">
      <dgm:prSet/>
      <dgm:spPr/>
      <dgm:t>
        <a:bodyPr/>
        <a:lstStyle/>
        <a:p>
          <a:endParaRPr lang="en-US"/>
        </a:p>
      </dgm:t>
    </dgm:pt>
    <dgm:pt modelId="{E663821F-448B-475E-81AD-399E5FCF21CF}">
      <dgm:prSet/>
      <dgm:spPr/>
      <dgm:t>
        <a:bodyPr/>
        <a:lstStyle/>
        <a:p>
          <a:r>
            <a:rPr lang="en-US" b="0" i="0"/>
            <a:t>Image Preprocessing: This step includes noise removal, skew correction, and other enhancements to improve the image quality.</a:t>
          </a:r>
          <a:endParaRPr lang="en-US"/>
        </a:p>
      </dgm:t>
    </dgm:pt>
    <dgm:pt modelId="{26789F3B-7678-4347-8B45-3B961D577306}" type="parTrans" cxnId="{068E972A-BB8D-479A-95AD-D597CD090A1C}">
      <dgm:prSet/>
      <dgm:spPr/>
      <dgm:t>
        <a:bodyPr/>
        <a:lstStyle/>
        <a:p>
          <a:endParaRPr lang="en-US"/>
        </a:p>
      </dgm:t>
    </dgm:pt>
    <dgm:pt modelId="{02C3F210-F8C1-4689-A05E-F76DC424A312}" type="sibTrans" cxnId="{068E972A-BB8D-479A-95AD-D597CD090A1C}">
      <dgm:prSet/>
      <dgm:spPr/>
      <dgm:t>
        <a:bodyPr/>
        <a:lstStyle/>
        <a:p>
          <a:endParaRPr lang="en-US"/>
        </a:p>
      </dgm:t>
    </dgm:pt>
    <dgm:pt modelId="{724B1265-1339-4EB8-83B0-7C1D4797F2D2}">
      <dgm:prSet/>
      <dgm:spPr/>
      <dgm:t>
        <a:bodyPr/>
        <a:lstStyle/>
        <a:p>
          <a:r>
            <a:rPr lang="en-US" b="0" i="0"/>
            <a:t>Text Segmentation: The image is divided into smaller segments, such as words or lines, to identify individual characters.</a:t>
          </a:r>
          <a:endParaRPr lang="en-US"/>
        </a:p>
      </dgm:t>
    </dgm:pt>
    <dgm:pt modelId="{B4B33A9F-4D6A-46C1-A6FD-BC6473D9EA6C}" type="parTrans" cxnId="{A2B2FB97-AD92-4873-976E-0878D18A8B12}">
      <dgm:prSet/>
      <dgm:spPr/>
      <dgm:t>
        <a:bodyPr/>
        <a:lstStyle/>
        <a:p>
          <a:endParaRPr lang="en-US"/>
        </a:p>
      </dgm:t>
    </dgm:pt>
    <dgm:pt modelId="{C2C6B619-A312-46A8-8873-BB3C44783FA2}" type="sibTrans" cxnId="{A2B2FB97-AD92-4873-976E-0878D18A8B12}">
      <dgm:prSet/>
      <dgm:spPr/>
      <dgm:t>
        <a:bodyPr/>
        <a:lstStyle/>
        <a:p>
          <a:endParaRPr lang="en-US"/>
        </a:p>
      </dgm:t>
    </dgm:pt>
    <dgm:pt modelId="{59D31A61-43A4-44F4-B7A3-0B6BC611025D}">
      <dgm:prSet/>
      <dgm:spPr/>
      <dgm:t>
        <a:bodyPr/>
        <a:lstStyle/>
        <a:p>
          <a:r>
            <a:rPr lang="en-US" b="0" i="0"/>
            <a:t>Character Recognition: Tesseract uses machine learning algorithms to recognize characters within the segmented regions.</a:t>
          </a:r>
          <a:endParaRPr lang="en-US"/>
        </a:p>
      </dgm:t>
    </dgm:pt>
    <dgm:pt modelId="{8FD98DB0-2425-4A22-B9D0-52B2D3E1CE9A}" type="parTrans" cxnId="{D4498D12-1E93-4BA9-B757-7A75553142B6}">
      <dgm:prSet/>
      <dgm:spPr/>
      <dgm:t>
        <a:bodyPr/>
        <a:lstStyle/>
        <a:p>
          <a:endParaRPr lang="en-US"/>
        </a:p>
      </dgm:t>
    </dgm:pt>
    <dgm:pt modelId="{319686AE-00EE-4C36-917A-C0F4EB4F0976}" type="sibTrans" cxnId="{D4498D12-1E93-4BA9-B757-7A75553142B6}">
      <dgm:prSet/>
      <dgm:spPr/>
      <dgm:t>
        <a:bodyPr/>
        <a:lstStyle/>
        <a:p>
          <a:endParaRPr lang="en-US"/>
        </a:p>
      </dgm:t>
    </dgm:pt>
    <dgm:pt modelId="{FF6FEFFE-3289-4A27-BA8B-F8EA9CF2BE63}">
      <dgm:prSet/>
      <dgm:spPr/>
      <dgm:t>
        <a:bodyPr/>
        <a:lstStyle/>
        <a:p>
          <a:r>
            <a:rPr lang="en-US" b="0" i="0"/>
            <a:t>Post-processing: The recognized text undergoes post-processing to refine the results, such as spell-checking and language modeling.</a:t>
          </a:r>
          <a:endParaRPr lang="en-US"/>
        </a:p>
      </dgm:t>
    </dgm:pt>
    <dgm:pt modelId="{E3AA1D66-D56F-4CC6-A657-6271FFD8D9E1}" type="parTrans" cxnId="{E80C5C5E-E287-475E-A453-4D210483A41B}">
      <dgm:prSet/>
      <dgm:spPr/>
      <dgm:t>
        <a:bodyPr/>
        <a:lstStyle/>
        <a:p>
          <a:endParaRPr lang="en-US"/>
        </a:p>
      </dgm:t>
    </dgm:pt>
    <dgm:pt modelId="{5D0DA561-DFB2-49D3-82DE-8C4DCA539B9C}" type="sibTrans" cxnId="{E80C5C5E-E287-475E-A453-4D210483A41B}">
      <dgm:prSet/>
      <dgm:spPr/>
      <dgm:t>
        <a:bodyPr/>
        <a:lstStyle/>
        <a:p>
          <a:endParaRPr lang="en-US"/>
        </a:p>
      </dgm:t>
    </dgm:pt>
    <dgm:pt modelId="{F4609AEA-81CE-4B9E-AA8F-D83404C61421}" type="pres">
      <dgm:prSet presAssocID="{26F5EDF5-4F1C-44DB-98CA-E886F1090447}" presName="diagram" presStyleCnt="0">
        <dgm:presLayoutVars>
          <dgm:dir/>
          <dgm:resizeHandles val="exact"/>
        </dgm:presLayoutVars>
      </dgm:prSet>
      <dgm:spPr/>
    </dgm:pt>
    <dgm:pt modelId="{32EB54E5-3F36-4166-AA15-87DEE8068C98}" type="pres">
      <dgm:prSet presAssocID="{E9E64FA8-BCD2-45AB-8EFB-C97062FD364C}" presName="node" presStyleLbl="node1" presStyleIdx="0" presStyleCnt="5">
        <dgm:presLayoutVars>
          <dgm:bulletEnabled val="1"/>
        </dgm:presLayoutVars>
      </dgm:prSet>
      <dgm:spPr/>
    </dgm:pt>
    <dgm:pt modelId="{D8338EF0-33E2-419F-BED3-1CF79520B7C4}" type="pres">
      <dgm:prSet presAssocID="{578E0C68-C977-4C65-81ED-9B54145F6038}" presName="sibTrans" presStyleLbl="sibTrans2D1" presStyleIdx="0" presStyleCnt="4"/>
      <dgm:spPr/>
    </dgm:pt>
    <dgm:pt modelId="{1D0F8D5C-6DE5-4EA9-81A0-4A86F20277D1}" type="pres">
      <dgm:prSet presAssocID="{578E0C68-C977-4C65-81ED-9B54145F6038}" presName="connectorText" presStyleLbl="sibTrans2D1" presStyleIdx="0" presStyleCnt="4"/>
      <dgm:spPr/>
    </dgm:pt>
    <dgm:pt modelId="{E951FFED-22B6-48FC-8F17-2CD0FA1A1977}" type="pres">
      <dgm:prSet presAssocID="{E663821F-448B-475E-81AD-399E5FCF21CF}" presName="node" presStyleLbl="node1" presStyleIdx="1" presStyleCnt="5">
        <dgm:presLayoutVars>
          <dgm:bulletEnabled val="1"/>
        </dgm:presLayoutVars>
      </dgm:prSet>
      <dgm:spPr/>
    </dgm:pt>
    <dgm:pt modelId="{007F4EC9-6A82-419F-A68D-371C0BDF99A0}" type="pres">
      <dgm:prSet presAssocID="{02C3F210-F8C1-4689-A05E-F76DC424A312}" presName="sibTrans" presStyleLbl="sibTrans2D1" presStyleIdx="1" presStyleCnt="4"/>
      <dgm:spPr/>
    </dgm:pt>
    <dgm:pt modelId="{EFB67E80-FAC8-4ADC-9998-DCF4918175F5}" type="pres">
      <dgm:prSet presAssocID="{02C3F210-F8C1-4689-A05E-F76DC424A312}" presName="connectorText" presStyleLbl="sibTrans2D1" presStyleIdx="1" presStyleCnt="4"/>
      <dgm:spPr/>
    </dgm:pt>
    <dgm:pt modelId="{47E30CBC-A840-4A01-88EB-1628AD7E0EB2}" type="pres">
      <dgm:prSet presAssocID="{724B1265-1339-4EB8-83B0-7C1D4797F2D2}" presName="node" presStyleLbl="node1" presStyleIdx="2" presStyleCnt="5">
        <dgm:presLayoutVars>
          <dgm:bulletEnabled val="1"/>
        </dgm:presLayoutVars>
      </dgm:prSet>
      <dgm:spPr/>
    </dgm:pt>
    <dgm:pt modelId="{228606C0-C875-44AF-93A2-B2E42C59C3B4}" type="pres">
      <dgm:prSet presAssocID="{C2C6B619-A312-46A8-8873-BB3C44783FA2}" presName="sibTrans" presStyleLbl="sibTrans2D1" presStyleIdx="2" presStyleCnt="4"/>
      <dgm:spPr/>
    </dgm:pt>
    <dgm:pt modelId="{D1A49CD9-3A50-432B-A95E-FA39AD99706D}" type="pres">
      <dgm:prSet presAssocID="{C2C6B619-A312-46A8-8873-BB3C44783FA2}" presName="connectorText" presStyleLbl="sibTrans2D1" presStyleIdx="2" presStyleCnt="4"/>
      <dgm:spPr/>
    </dgm:pt>
    <dgm:pt modelId="{F8BEF775-7614-4D59-B74B-A6DFABB8158C}" type="pres">
      <dgm:prSet presAssocID="{59D31A61-43A4-44F4-B7A3-0B6BC611025D}" presName="node" presStyleLbl="node1" presStyleIdx="3" presStyleCnt="5">
        <dgm:presLayoutVars>
          <dgm:bulletEnabled val="1"/>
        </dgm:presLayoutVars>
      </dgm:prSet>
      <dgm:spPr/>
    </dgm:pt>
    <dgm:pt modelId="{4D12760D-B26E-4838-A0CB-DAF3A9C6C386}" type="pres">
      <dgm:prSet presAssocID="{319686AE-00EE-4C36-917A-C0F4EB4F0976}" presName="sibTrans" presStyleLbl="sibTrans2D1" presStyleIdx="3" presStyleCnt="4"/>
      <dgm:spPr/>
    </dgm:pt>
    <dgm:pt modelId="{3561A0DD-3559-46C1-902E-CB914CB997E7}" type="pres">
      <dgm:prSet presAssocID="{319686AE-00EE-4C36-917A-C0F4EB4F0976}" presName="connectorText" presStyleLbl="sibTrans2D1" presStyleIdx="3" presStyleCnt="4"/>
      <dgm:spPr/>
    </dgm:pt>
    <dgm:pt modelId="{EAE5E5B8-BDAF-401E-B5D5-71D611EC34C4}" type="pres">
      <dgm:prSet presAssocID="{FF6FEFFE-3289-4A27-BA8B-F8EA9CF2BE63}" presName="node" presStyleLbl="node1" presStyleIdx="4" presStyleCnt="5">
        <dgm:presLayoutVars>
          <dgm:bulletEnabled val="1"/>
        </dgm:presLayoutVars>
      </dgm:prSet>
      <dgm:spPr/>
    </dgm:pt>
  </dgm:ptLst>
  <dgm:cxnLst>
    <dgm:cxn modelId="{D615CA00-F7CD-4DC4-9A80-56E384248FA0}" type="presOf" srcId="{578E0C68-C977-4C65-81ED-9B54145F6038}" destId="{1D0F8D5C-6DE5-4EA9-81A0-4A86F20277D1}" srcOrd="1" destOrd="0" presId="urn:microsoft.com/office/officeart/2005/8/layout/process5"/>
    <dgm:cxn modelId="{7D606F04-2D6F-44E6-9013-74F4F978F8B5}" type="presOf" srcId="{319686AE-00EE-4C36-917A-C0F4EB4F0976}" destId="{3561A0DD-3559-46C1-902E-CB914CB997E7}" srcOrd="1" destOrd="0" presId="urn:microsoft.com/office/officeart/2005/8/layout/process5"/>
    <dgm:cxn modelId="{C67DD804-123C-4474-9E59-90CF30480452}" type="presOf" srcId="{59D31A61-43A4-44F4-B7A3-0B6BC611025D}" destId="{F8BEF775-7614-4D59-B74B-A6DFABB8158C}" srcOrd="0" destOrd="0" presId="urn:microsoft.com/office/officeart/2005/8/layout/process5"/>
    <dgm:cxn modelId="{05B51609-8E0C-47F6-B2F7-60C0F5FC7ECA}" type="presOf" srcId="{E9E64FA8-BCD2-45AB-8EFB-C97062FD364C}" destId="{32EB54E5-3F36-4166-AA15-87DEE8068C98}" srcOrd="0" destOrd="0" presId="urn:microsoft.com/office/officeart/2005/8/layout/process5"/>
    <dgm:cxn modelId="{D4498D12-1E93-4BA9-B757-7A75553142B6}" srcId="{26F5EDF5-4F1C-44DB-98CA-E886F1090447}" destId="{59D31A61-43A4-44F4-B7A3-0B6BC611025D}" srcOrd="3" destOrd="0" parTransId="{8FD98DB0-2425-4A22-B9D0-52B2D3E1CE9A}" sibTransId="{319686AE-00EE-4C36-917A-C0F4EB4F0976}"/>
    <dgm:cxn modelId="{480CBD13-CE67-4E19-8607-EBA056E6CD77}" type="presOf" srcId="{C2C6B619-A312-46A8-8873-BB3C44783FA2}" destId="{228606C0-C875-44AF-93A2-B2E42C59C3B4}" srcOrd="0" destOrd="0" presId="urn:microsoft.com/office/officeart/2005/8/layout/process5"/>
    <dgm:cxn modelId="{4CB2EA1C-7D16-4076-89F3-5944313E86D3}" type="presOf" srcId="{02C3F210-F8C1-4689-A05E-F76DC424A312}" destId="{EFB67E80-FAC8-4ADC-9998-DCF4918175F5}" srcOrd="1" destOrd="0" presId="urn:microsoft.com/office/officeart/2005/8/layout/process5"/>
    <dgm:cxn modelId="{9C217B22-33FA-476C-85F6-046901B227E8}" type="presOf" srcId="{E663821F-448B-475E-81AD-399E5FCF21CF}" destId="{E951FFED-22B6-48FC-8F17-2CD0FA1A1977}" srcOrd="0" destOrd="0" presId="urn:microsoft.com/office/officeart/2005/8/layout/process5"/>
    <dgm:cxn modelId="{068E972A-BB8D-479A-95AD-D597CD090A1C}" srcId="{26F5EDF5-4F1C-44DB-98CA-E886F1090447}" destId="{E663821F-448B-475E-81AD-399E5FCF21CF}" srcOrd="1" destOrd="0" parTransId="{26789F3B-7678-4347-8B45-3B961D577306}" sibTransId="{02C3F210-F8C1-4689-A05E-F76DC424A312}"/>
    <dgm:cxn modelId="{A58DF233-E603-4650-9F55-C85EBD22FA1A}" type="presOf" srcId="{578E0C68-C977-4C65-81ED-9B54145F6038}" destId="{D8338EF0-33E2-419F-BED3-1CF79520B7C4}" srcOrd="0" destOrd="0" presId="urn:microsoft.com/office/officeart/2005/8/layout/process5"/>
    <dgm:cxn modelId="{E80C5C5E-E287-475E-A453-4D210483A41B}" srcId="{26F5EDF5-4F1C-44DB-98CA-E886F1090447}" destId="{FF6FEFFE-3289-4A27-BA8B-F8EA9CF2BE63}" srcOrd="4" destOrd="0" parTransId="{E3AA1D66-D56F-4CC6-A657-6271FFD8D9E1}" sibTransId="{5D0DA561-DFB2-49D3-82DE-8C4DCA539B9C}"/>
    <dgm:cxn modelId="{E780F68D-853F-415A-B8E0-7AC9C72B4F09}" type="presOf" srcId="{724B1265-1339-4EB8-83B0-7C1D4797F2D2}" destId="{47E30CBC-A840-4A01-88EB-1628AD7E0EB2}" srcOrd="0" destOrd="0" presId="urn:microsoft.com/office/officeart/2005/8/layout/process5"/>
    <dgm:cxn modelId="{2FB9A08E-CBC3-4498-A44D-D9B2D3B990CE}" srcId="{26F5EDF5-4F1C-44DB-98CA-E886F1090447}" destId="{E9E64FA8-BCD2-45AB-8EFB-C97062FD364C}" srcOrd="0" destOrd="0" parTransId="{3D31F32A-6124-40DD-95CF-71FE5529B519}" sibTransId="{578E0C68-C977-4C65-81ED-9B54145F6038}"/>
    <dgm:cxn modelId="{A2B2FB97-AD92-4873-976E-0878D18A8B12}" srcId="{26F5EDF5-4F1C-44DB-98CA-E886F1090447}" destId="{724B1265-1339-4EB8-83B0-7C1D4797F2D2}" srcOrd="2" destOrd="0" parTransId="{B4B33A9F-4D6A-46C1-A6FD-BC6473D9EA6C}" sibTransId="{C2C6B619-A312-46A8-8873-BB3C44783FA2}"/>
    <dgm:cxn modelId="{2559869D-3BAE-497D-802B-169062C2246E}" type="presOf" srcId="{02C3F210-F8C1-4689-A05E-F76DC424A312}" destId="{007F4EC9-6A82-419F-A68D-371C0BDF99A0}" srcOrd="0" destOrd="0" presId="urn:microsoft.com/office/officeart/2005/8/layout/process5"/>
    <dgm:cxn modelId="{DF086CB8-3089-40A9-96FC-1F50332002EE}" type="presOf" srcId="{319686AE-00EE-4C36-917A-C0F4EB4F0976}" destId="{4D12760D-B26E-4838-A0CB-DAF3A9C6C386}" srcOrd="0" destOrd="0" presId="urn:microsoft.com/office/officeart/2005/8/layout/process5"/>
    <dgm:cxn modelId="{6D36BFB8-0675-4ABA-AB3E-0A2E37269124}" type="presOf" srcId="{C2C6B619-A312-46A8-8873-BB3C44783FA2}" destId="{D1A49CD9-3A50-432B-A95E-FA39AD99706D}" srcOrd="1" destOrd="0" presId="urn:microsoft.com/office/officeart/2005/8/layout/process5"/>
    <dgm:cxn modelId="{B9A959CA-1D25-4D03-A2F8-DFAD2302B52C}" type="presOf" srcId="{26F5EDF5-4F1C-44DB-98CA-E886F1090447}" destId="{F4609AEA-81CE-4B9E-AA8F-D83404C61421}" srcOrd="0" destOrd="0" presId="urn:microsoft.com/office/officeart/2005/8/layout/process5"/>
    <dgm:cxn modelId="{0E8A1EE7-7799-4E1E-ABF6-3607FB5C5751}" type="presOf" srcId="{FF6FEFFE-3289-4A27-BA8B-F8EA9CF2BE63}" destId="{EAE5E5B8-BDAF-401E-B5D5-71D611EC34C4}" srcOrd="0" destOrd="0" presId="urn:microsoft.com/office/officeart/2005/8/layout/process5"/>
    <dgm:cxn modelId="{01B471D8-888A-40DD-854B-45174B50E9BD}" type="presParOf" srcId="{F4609AEA-81CE-4B9E-AA8F-D83404C61421}" destId="{32EB54E5-3F36-4166-AA15-87DEE8068C98}" srcOrd="0" destOrd="0" presId="urn:microsoft.com/office/officeart/2005/8/layout/process5"/>
    <dgm:cxn modelId="{CAA84653-F984-4A16-AAAA-B6C34E2CEFBF}" type="presParOf" srcId="{F4609AEA-81CE-4B9E-AA8F-D83404C61421}" destId="{D8338EF0-33E2-419F-BED3-1CF79520B7C4}" srcOrd="1" destOrd="0" presId="urn:microsoft.com/office/officeart/2005/8/layout/process5"/>
    <dgm:cxn modelId="{BCC3EC40-7C88-4000-AB81-7081F48C93AF}" type="presParOf" srcId="{D8338EF0-33E2-419F-BED3-1CF79520B7C4}" destId="{1D0F8D5C-6DE5-4EA9-81A0-4A86F20277D1}" srcOrd="0" destOrd="0" presId="urn:microsoft.com/office/officeart/2005/8/layout/process5"/>
    <dgm:cxn modelId="{99BCEB98-23A0-4E0D-A959-43B6CFE20138}" type="presParOf" srcId="{F4609AEA-81CE-4B9E-AA8F-D83404C61421}" destId="{E951FFED-22B6-48FC-8F17-2CD0FA1A1977}" srcOrd="2" destOrd="0" presId="urn:microsoft.com/office/officeart/2005/8/layout/process5"/>
    <dgm:cxn modelId="{098004C7-FA43-47EB-B3BD-6602ED1FE0BC}" type="presParOf" srcId="{F4609AEA-81CE-4B9E-AA8F-D83404C61421}" destId="{007F4EC9-6A82-419F-A68D-371C0BDF99A0}" srcOrd="3" destOrd="0" presId="urn:microsoft.com/office/officeart/2005/8/layout/process5"/>
    <dgm:cxn modelId="{6277B10B-B907-4832-907F-4FB39059EFC3}" type="presParOf" srcId="{007F4EC9-6A82-419F-A68D-371C0BDF99A0}" destId="{EFB67E80-FAC8-4ADC-9998-DCF4918175F5}" srcOrd="0" destOrd="0" presId="urn:microsoft.com/office/officeart/2005/8/layout/process5"/>
    <dgm:cxn modelId="{3D832B7D-6AD0-456B-B8EA-B6CEB0DB61C0}" type="presParOf" srcId="{F4609AEA-81CE-4B9E-AA8F-D83404C61421}" destId="{47E30CBC-A840-4A01-88EB-1628AD7E0EB2}" srcOrd="4" destOrd="0" presId="urn:microsoft.com/office/officeart/2005/8/layout/process5"/>
    <dgm:cxn modelId="{945CC338-CEFF-4AC8-91D1-08C1F34F1CBD}" type="presParOf" srcId="{F4609AEA-81CE-4B9E-AA8F-D83404C61421}" destId="{228606C0-C875-44AF-93A2-B2E42C59C3B4}" srcOrd="5" destOrd="0" presId="urn:microsoft.com/office/officeart/2005/8/layout/process5"/>
    <dgm:cxn modelId="{A82CAFB4-2A9D-4B5F-8F35-49B283A2E9B7}" type="presParOf" srcId="{228606C0-C875-44AF-93A2-B2E42C59C3B4}" destId="{D1A49CD9-3A50-432B-A95E-FA39AD99706D}" srcOrd="0" destOrd="0" presId="urn:microsoft.com/office/officeart/2005/8/layout/process5"/>
    <dgm:cxn modelId="{99271819-848E-4815-A35D-65D76168139F}" type="presParOf" srcId="{F4609AEA-81CE-4B9E-AA8F-D83404C61421}" destId="{F8BEF775-7614-4D59-B74B-A6DFABB8158C}" srcOrd="6" destOrd="0" presId="urn:microsoft.com/office/officeart/2005/8/layout/process5"/>
    <dgm:cxn modelId="{3C8AA9EF-EAAD-42B1-B9B7-21CF709D82EB}" type="presParOf" srcId="{F4609AEA-81CE-4B9E-AA8F-D83404C61421}" destId="{4D12760D-B26E-4838-A0CB-DAF3A9C6C386}" srcOrd="7" destOrd="0" presId="urn:microsoft.com/office/officeart/2005/8/layout/process5"/>
    <dgm:cxn modelId="{5ADCF047-9117-4B3D-91B2-2BDAC58899A8}" type="presParOf" srcId="{4D12760D-B26E-4838-A0CB-DAF3A9C6C386}" destId="{3561A0DD-3559-46C1-902E-CB914CB997E7}" srcOrd="0" destOrd="0" presId="urn:microsoft.com/office/officeart/2005/8/layout/process5"/>
    <dgm:cxn modelId="{B04D3F13-30FE-4898-B463-DD8F6ACA5B7F}" type="presParOf" srcId="{F4609AEA-81CE-4B9E-AA8F-D83404C61421}" destId="{EAE5E5B8-BDAF-401E-B5D5-71D611EC34C4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EB54E5-3F36-4166-AA15-87DEE8068C98}">
      <dsp:nvSpPr>
        <dsp:cNvPr id="0" name=""/>
        <dsp:cNvSpPr/>
      </dsp:nvSpPr>
      <dsp:spPr>
        <a:xfrm>
          <a:off x="70271" y="456"/>
          <a:ext cx="1964063" cy="1178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Tesseract OCR involves the following steps:</a:t>
          </a:r>
          <a:endParaRPr lang="en-US" sz="1200" kern="1200"/>
        </a:p>
      </dsp:txBody>
      <dsp:txXfrm>
        <a:off x="104786" y="34971"/>
        <a:ext cx="1895033" cy="1109408"/>
      </dsp:txXfrm>
    </dsp:sp>
    <dsp:sp modelId="{D8338EF0-33E2-419F-BED3-1CF79520B7C4}">
      <dsp:nvSpPr>
        <dsp:cNvPr id="0" name=""/>
        <dsp:cNvSpPr/>
      </dsp:nvSpPr>
      <dsp:spPr>
        <a:xfrm>
          <a:off x="2207172" y="346132"/>
          <a:ext cx="416381" cy="4870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207172" y="443549"/>
        <a:ext cx="291467" cy="292253"/>
      </dsp:txXfrm>
    </dsp:sp>
    <dsp:sp modelId="{E951FFED-22B6-48FC-8F17-2CD0FA1A1977}">
      <dsp:nvSpPr>
        <dsp:cNvPr id="0" name=""/>
        <dsp:cNvSpPr/>
      </dsp:nvSpPr>
      <dsp:spPr>
        <a:xfrm>
          <a:off x="2819960" y="456"/>
          <a:ext cx="1964063" cy="1178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Image Preprocessing: This step includes noise removal, skew correction, and other enhancements to improve the image quality.</a:t>
          </a:r>
          <a:endParaRPr lang="en-US" sz="1200" kern="1200"/>
        </a:p>
      </dsp:txBody>
      <dsp:txXfrm>
        <a:off x="2854475" y="34971"/>
        <a:ext cx="1895033" cy="1109408"/>
      </dsp:txXfrm>
    </dsp:sp>
    <dsp:sp modelId="{007F4EC9-6A82-419F-A68D-371C0BDF99A0}">
      <dsp:nvSpPr>
        <dsp:cNvPr id="0" name=""/>
        <dsp:cNvSpPr/>
      </dsp:nvSpPr>
      <dsp:spPr>
        <a:xfrm>
          <a:off x="4956862" y="346132"/>
          <a:ext cx="416381" cy="4870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956862" y="443549"/>
        <a:ext cx="291467" cy="292253"/>
      </dsp:txXfrm>
    </dsp:sp>
    <dsp:sp modelId="{47E30CBC-A840-4A01-88EB-1628AD7E0EB2}">
      <dsp:nvSpPr>
        <dsp:cNvPr id="0" name=""/>
        <dsp:cNvSpPr/>
      </dsp:nvSpPr>
      <dsp:spPr>
        <a:xfrm>
          <a:off x="5569650" y="456"/>
          <a:ext cx="1964063" cy="1178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Text Segmentation: The image is divided into smaller segments, such as words or lines, to identify individual characters.</a:t>
          </a:r>
          <a:endParaRPr lang="en-US" sz="1200" kern="1200"/>
        </a:p>
      </dsp:txBody>
      <dsp:txXfrm>
        <a:off x="5604165" y="34971"/>
        <a:ext cx="1895033" cy="1109408"/>
      </dsp:txXfrm>
    </dsp:sp>
    <dsp:sp modelId="{228606C0-C875-44AF-93A2-B2E42C59C3B4}">
      <dsp:nvSpPr>
        <dsp:cNvPr id="0" name=""/>
        <dsp:cNvSpPr/>
      </dsp:nvSpPr>
      <dsp:spPr>
        <a:xfrm>
          <a:off x="7706551" y="346132"/>
          <a:ext cx="416381" cy="4870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706551" y="443549"/>
        <a:ext cx="291467" cy="292253"/>
      </dsp:txXfrm>
    </dsp:sp>
    <dsp:sp modelId="{F8BEF775-7614-4D59-B74B-A6DFABB8158C}">
      <dsp:nvSpPr>
        <dsp:cNvPr id="0" name=""/>
        <dsp:cNvSpPr/>
      </dsp:nvSpPr>
      <dsp:spPr>
        <a:xfrm>
          <a:off x="8319339" y="456"/>
          <a:ext cx="1964063" cy="1178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Character Recognition: Tesseract uses machine learning algorithms to recognize characters within the segmented regions.</a:t>
          </a:r>
          <a:endParaRPr lang="en-US" sz="1200" kern="1200"/>
        </a:p>
      </dsp:txBody>
      <dsp:txXfrm>
        <a:off x="8353854" y="34971"/>
        <a:ext cx="1895033" cy="1109408"/>
      </dsp:txXfrm>
    </dsp:sp>
    <dsp:sp modelId="{4D12760D-B26E-4838-A0CB-DAF3A9C6C386}">
      <dsp:nvSpPr>
        <dsp:cNvPr id="0" name=""/>
        <dsp:cNvSpPr/>
      </dsp:nvSpPr>
      <dsp:spPr>
        <a:xfrm rot="5400000">
          <a:off x="9093180" y="1316379"/>
          <a:ext cx="416381" cy="4870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9155244" y="1351732"/>
        <a:ext cx="292253" cy="291467"/>
      </dsp:txXfrm>
    </dsp:sp>
    <dsp:sp modelId="{EAE5E5B8-BDAF-401E-B5D5-71D611EC34C4}">
      <dsp:nvSpPr>
        <dsp:cNvPr id="0" name=""/>
        <dsp:cNvSpPr/>
      </dsp:nvSpPr>
      <dsp:spPr>
        <a:xfrm>
          <a:off x="8319339" y="1964520"/>
          <a:ext cx="1964063" cy="1178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Post-processing: The recognized text undergoes post-processing to refine the results, such as spell-checking and language modeling.</a:t>
          </a:r>
          <a:endParaRPr lang="en-US" sz="1200" kern="1200"/>
        </a:p>
      </dsp:txBody>
      <dsp:txXfrm>
        <a:off x="8353854" y="1999035"/>
        <a:ext cx="1895033" cy="1109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8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2769538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5" y="3496574"/>
            <a:ext cx="6436104" cy="1052422"/>
          </a:xfrm>
        </p:spPr>
        <p:txBody>
          <a:bodyPr>
            <a:normAutofit/>
          </a:bodyPr>
          <a:lstStyle/>
          <a:p>
            <a:pPr algn="l"/>
            <a:r>
              <a:rPr lang="en-US" sz="3400" dirty="0">
                <a:effectLst/>
                <a:latin typeface="Söhne"/>
              </a:rPr>
              <a:t>O</a:t>
            </a:r>
            <a:r>
              <a:rPr lang="en-US" sz="3400" b="0" i="0" dirty="0">
                <a:effectLst/>
                <a:latin typeface="Söhne"/>
              </a:rPr>
              <a:t>ptical </a:t>
            </a:r>
            <a:r>
              <a:rPr lang="en-US" sz="3400" dirty="0">
                <a:effectLst/>
                <a:latin typeface="Söhne"/>
              </a:rPr>
              <a:t>C</a:t>
            </a:r>
            <a:r>
              <a:rPr lang="en-US" sz="3400" b="0" i="0" dirty="0">
                <a:effectLst/>
                <a:latin typeface="Söhne"/>
              </a:rPr>
              <a:t>haracter </a:t>
            </a:r>
            <a:r>
              <a:rPr lang="en-US" sz="3400" dirty="0">
                <a:effectLst/>
                <a:latin typeface="Söhne"/>
              </a:rPr>
              <a:t>R</a:t>
            </a:r>
            <a:r>
              <a:rPr lang="en-US" sz="3400" b="0" i="0" dirty="0">
                <a:effectLst/>
                <a:latin typeface="Söhne"/>
              </a:rPr>
              <a:t>ecognition </a:t>
            </a:r>
            <a:r>
              <a:rPr lang="en-US" sz="3400" dirty="0">
                <a:effectLst/>
                <a:latin typeface="Söhne"/>
              </a:rPr>
              <a:t>U</a:t>
            </a:r>
            <a:r>
              <a:rPr lang="en-US" sz="3400" b="0" i="0" dirty="0">
                <a:effectLst/>
                <a:latin typeface="Söhne"/>
              </a:rPr>
              <a:t>sing OCR </a:t>
            </a:r>
            <a:r>
              <a:rPr lang="en-US" sz="3400" dirty="0">
                <a:effectLst/>
                <a:latin typeface="Söhne"/>
              </a:rPr>
              <a:t>T</a:t>
            </a:r>
            <a:r>
              <a:rPr lang="en-US" sz="3400" b="0" i="0" dirty="0">
                <a:effectLst/>
                <a:latin typeface="Söhne"/>
              </a:rPr>
              <a:t>essuract Engine</a:t>
            </a:r>
            <a:endParaRPr lang="en-US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548996"/>
            <a:ext cx="6436104" cy="534838"/>
          </a:xfrm>
        </p:spPr>
        <p:txBody>
          <a:bodyPr>
            <a:normAutofit fontScale="25000" lnSpcReduction="20000"/>
          </a:bodyPr>
          <a:lstStyle/>
          <a:p>
            <a:pPr algn="l">
              <a:lnSpc>
                <a:spcPct val="100000"/>
              </a:lnSpc>
            </a:pPr>
            <a:r>
              <a:rPr lang="en-US" sz="1000" dirty="0"/>
              <a:t>			</a:t>
            </a:r>
          </a:p>
          <a:p>
            <a:pPr algn="l">
              <a:lnSpc>
                <a:spcPct val="100000"/>
              </a:lnSpc>
            </a:pPr>
            <a:r>
              <a:rPr lang="en-US" sz="1000" dirty="0"/>
              <a:t>									</a:t>
            </a:r>
            <a:r>
              <a:rPr lang="en-US" sz="9600" dirty="0"/>
              <a:t>By Abhishek C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8761467-7640-47B1-90D4-04ADAD632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8B1503-6FE9-46B4-9354-E943D91B1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2F2A1-B272-DB8B-1DCC-95B807379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617694"/>
            <a:ext cx="6197686" cy="3173505"/>
          </a:xfrm>
        </p:spPr>
        <p:txBody>
          <a:bodyPr>
            <a:normAutofit/>
          </a:bodyPr>
          <a:lstStyle/>
          <a:p>
            <a:r>
              <a:rPr lang="en-US" sz="6000" dirty="0"/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D992C525-6F20-0B6C-3308-DAA2584BB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2380" y="2170143"/>
            <a:ext cx="2517715" cy="251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97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background of data">
            <a:extLst>
              <a:ext uri="{FF2B5EF4-FFF2-40B4-BE49-F238E27FC236}">
                <a16:creationId xmlns:a16="http://schemas.microsoft.com/office/drawing/2014/main" id="{9DF77545-D77A-57EB-E8B2-77320427EE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83047A-4C76-6F45-C3EF-58AA4856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sz="4300" b="0" i="0">
                <a:effectLst/>
                <a:latin typeface="Söhne"/>
              </a:rPr>
              <a:t>What is Optical Character Recognition (OCR)?</a:t>
            </a:r>
            <a:endParaRPr lang="en-US" sz="4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5AD4B-91DB-350D-76BF-11B9C3BF5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71474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Optical Character Recognition (OCR) is a technology used to convert scanned or printed documents into editable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It allows for the extraction of text from images, making it easier to search, edit, and analyze textual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8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2456A0-13DF-4BA8-9BDD-168E874C4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6CBF5-61B6-A004-B7D1-650BA7EC6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556702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Söhne"/>
              </a:rPr>
              <a:t>Tesseract Engine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476FE-7EC2-4286-61CB-924C25AF8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54729"/>
            <a:ext cx="5978072" cy="334011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Tesseract Engine is an open-source OCR engine developed by Google.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It was initially developed by Hewlett-Packard Labs and later released as an open-source project in 2005.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Tesseract is widely used for its accuracy and versatility in recognizing text from various sources.</a:t>
            </a:r>
          </a:p>
          <a:p>
            <a:pPr>
              <a:lnSpc>
                <a:spcPct val="100000"/>
              </a:lnSpc>
            </a:pP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7" name="Graphic 6" descr="Open Source">
            <a:extLst>
              <a:ext uri="{FF2B5EF4-FFF2-40B4-BE49-F238E27FC236}">
                <a16:creationId xmlns:a16="http://schemas.microsoft.com/office/drawing/2014/main" id="{46E87425-AC87-A89D-CC56-18C697E0E7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2945" y="1197355"/>
            <a:ext cx="3995592" cy="39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4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AB7C38-AF9A-43A2-9B1C-F1DEBC80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676" cy="2108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B7A698-9C37-2643-D505-4AB1FE73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Tesseract Workflow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5325" y="2049331"/>
            <a:ext cx="12192001" cy="4808669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5EC79E-E990-3989-DB35-9C07787B98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374700"/>
              </p:ext>
            </p:extLst>
          </p:nvPr>
        </p:nvGraphicFramePr>
        <p:xfrm>
          <a:off x="914400" y="2647784"/>
          <a:ext cx="10353675" cy="3143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6335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Top view of cubes connected with black lines">
            <a:extLst>
              <a:ext uri="{FF2B5EF4-FFF2-40B4-BE49-F238E27FC236}">
                <a16:creationId xmlns:a16="http://schemas.microsoft.com/office/drawing/2014/main" id="{BB8A48B7-4A54-0541-65D8-158C1CB69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2500" b="125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A85244-BF6B-7FFF-4CE5-882F48E75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Söhne"/>
              </a:rPr>
              <a:t>Tesseract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5D91B-D5D5-78C9-3E73-F0DBAF89C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71474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Installing Tesseract: Download and install Tesseract OCR engine on your computer.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Loading and Preprocessing the Image: Load the image containing the text and perform necessary preprocessing steps like resizing, denoising, and deskewing.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Configuring Tesseract Options: Set parameters for language, page layout analysis, and other OCR configurations.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Running OCR on the Image: Use Tesseract's API to apply OCR on the preprocessed image and extract the recognized text.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547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EFF869-2494-F446-EE4E-4D233C3876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7964" b="77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38B247-D7AD-CBEB-5283-11A39FE1B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sz="4000" b="0" i="0" dirty="0">
                <a:effectLst/>
                <a:latin typeface="Söhne"/>
              </a:rPr>
              <a:t>Tesseract Performance</a:t>
            </a:r>
            <a:br>
              <a:rPr lang="en-US" sz="3900" b="0" i="0" dirty="0">
                <a:effectLst/>
                <a:latin typeface="Söhne"/>
              </a:rPr>
            </a:br>
            <a:endParaRPr lang="en-US" sz="3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42373-D414-A7DB-933E-1EAB18E0D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71474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Image Quality: Higher resolution and cleaner images yield better OCR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Text Font, Size, and Style: Clear and well-defined fonts are easier to recognize.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Language and Dictionary Support: Tesseract supports multiple languages and can benefit from language-specific dictionaries to enhance accuracy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662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9BD0E-B410-5A24-6313-FD83388FD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4400" b="0" i="0" dirty="0">
                <a:effectLst/>
                <a:latin typeface="Söhne"/>
              </a:rPr>
              <a:t>Tesseract Accuracy</a:t>
            </a:r>
            <a:br>
              <a:rPr lang="en-US" sz="3600" b="0" i="0" dirty="0">
                <a:effectLst/>
                <a:latin typeface="Söhne"/>
              </a:rPr>
            </a:br>
            <a:endParaRPr lang="en-US" sz="3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E5788-3EA7-4FF7-0DFD-72A3799D4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Söhne"/>
              </a:rPr>
              <a:t>Challenges and Limitations:</a:t>
            </a:r>
          </a:p>
          <a:p>
            <a:pPr marL="36900" indent="0">
              <a:buNone/>
            </a:pPr>
            <a:r>
              <a:rPr lang="en-US" b="0" i="0" dirty="0">
                <a:effectLst/>
                <a:latin typeface="Söhne"/>
              </a:rPr>
              <a:t>	    Tesseract may face difficulties in handling: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Handwriting Recognition: OCR accuracy decreases when dealing with handwritten text.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Complex Layouts and Formatting: Unconventional layouts or complex formatting can impact recognition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Noisy or Distorted Images: Poor image quality with noise or distortions may lead to inaccurate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631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0E9D1-6D9C-5253-B4B8-8366DB610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b="0" i="0">
                <a:effectLst/>
                <a:latin typeface="Söhne"/>
              </a:rPr>
              <a:t>Applications of OCR</a:t>
            </a:r>
            <a:br>
              <a:rPr lang="en-US" sz="3600" b="0" i="0">
                <a:effectLst/>
                <a:latin typeface="Söhne"/>
              </a:rPr>
            </a:br>
            <a:endParaRPr lang="en-US" sz="3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B761F-A599-5096-BAAE-A94252B16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Digitizing Printed Documents: OCR enables the conversion of physical documents into editable digital formats, facilitating searchability and archiving.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Data Extraction from Invoices, Receipts, Forms, etc.: OCR automates data extraction, reducing manual effort and enabling efficient data processing.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63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958B1-9292-7482-D7B2-0010C30C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4400" b="0" i="0" dirty="0">
                <a:effectLst/>
                <a:latin typeface="Söhne"/>
              </a:rPr>
              <a:t>Conclusion</a:t>
            </a:r>
            <a:br>
              <a:rPr lang="en-US" sz="3600" b="0" i="0" dirty="0">
                <a:effectLst/>
                <a:latin typeface="Söhne"/>
              </a:rPr>
            </a:br>
            <a:endParaRPr lang="en-US" sz="3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81C66-48A9-ECBD-CC08-1503F3EB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Tesseract Engine provides a powerful and versatile solution for optical character recognition.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Its open-source nature and extensive features make it widely adopted in various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OCR with Tesseract enhances productivity, improves data accessibility, and enables efficient information 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77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{56D0A078-7CF4-4A97-AA4D-243ABD2C0891}tf55705232_win32</Template>
  <TotalTime>226</TotalTime>
  <Words>497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Goudy Old Style</vt:lpstr>
      <vt:lpstr>Söhne</vt:lpstr>
      <vt:lpstr>Wingdings</vt:lpstr>
      <vt:lpstr>Wingdings 2</vt:lpstr>
      <vt:lpstr>SlateVTI</vt:lpstr>
      <vt:lpstr>Optical Character Recognition Using OCR Tessuract Engine</vt:lpstr>
      <vt:lpstr>What is Optical Character Recognition (OCR)?</vt:lpstr>
      <vt:lpstr>Tesseract Engine Overview</vt:lpstr>
      <vt:lpstr>Tesseract Workflow</vt:lpstr>
      <vt:lpstr>Tesseract Implementation</vt:lpstr>
      <vt:lpstr>Tesseract Performance </vt:lpstr>
      <vt:lpstr>Tesseract Accuracy </vt:lpstr>
      <vt:lpstr>Applications of OCR 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Character Recognition Using OCR Tessuract Engine</dc:title>
  <dc:creator>Abhishek Chigadolli</dc:creator>
  <cp:lastModifiedBy>Abhishek Chigadolli</cp:lastModifiedBy>
  <cp:revision>2</cp:revision>
  <dcterms:created xsi:type="dcterms:W3CDTF">2023-05-28T15:20:20Z</dcterms:created>
  <dcterms:modified xsi:type="dcterms:W3CDTF">2023-05-28T19:06:36Z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