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640" r:id="rId2"/>
    <p:sldId id="3694" r:id="rId3"/>
    <p:sldId id="3697" r:id="rId4"/>
    <p:sldId id="3708" r:id="rId5"/>
    <p:sldId id="3709" r:id="rId6"/>
    <p:sldId id="3712" r:id="rId7"/>
    <p:sldId id="3710" r:id="rId8"/>
    <p:sldId id="3711" r:id="rId9"/>
    <p:sldId id="3700" r:id="rId10"/>
    <p:sldId id="3707" r:id="rId11"/>
    <p:sldId id="3701" r:id="rId12"/>
    <p:sldId id="3702" r:id="rId13"/>
    <p:sldId id="3703" r:id="rId14"/>
    <p:sldId id="3705" r:id="rId15"/>
    <p:sldId id="3706" r:id="rId16"/>
    <p:sldId id="3713" r:id="rId17"/>
    <p:sldId id="36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3" autoAdjust="0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11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E8FF9-1989-4A29-897E-54982D00660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36EF57A-1AC9-4633-9A80-921446850A2F}">
      <dgm:prSet/>
      <dgm:spPr/>
      <dgm:t>
        <a:bodyPr/>
        <a:lstStyle/>
        <a:p>
          <a:r>
            <a:rPr lang="en-GB" b="1" i="0" dirty="0"/>
            <a:t>SWOT Analysis</a:t>
          </a:r>
          <a:endParaRPr lang="en-IN" dirty="0"/>
        </a:p>
      </dgm:t>
    </dgm:pt>
    <dgm:pt modelId="{DB7AD658-A2F2-45FD-9958-DF2B6A4BF12A}" type="parTrans" cxnId="{447B2FFD-C478-44D5-9353-D387842CAFA9}">
      <dgm:prSet/>
      <dgm:spPr/>
      <dgm:t>
        <a:bodyPr/>
        <a:lstStyle/>
        <a:p>
          <a:endParaRPr lang="en-IN"/>
        </a:p>
      </dgm:t>
    </dgm:pt>
    <dgm:pt modelId="{13CE8956-72CF-4C87-BF00-923307B379EA}" type="sibTrans" cxnId="{447B2FFD-C478-44D5-9353-D387842CAFA9}">
      <dgm:prSet/>
      <dgm:spPr/>
      <dgm:t>
        <a:bodyPr/>
        <a:lstStyle/>
        <a:p>
          <a:endParaRPr lang="en-IN"/>
        </a:p>
      </dgm:t>
    </dgm:pt>
    <dgm:pt modelId="{3679AB7F-AA7D-4468-94C4-D71181496343}">
      <dgm:prSet/>
      <dgm:spPr/>
      <dgm:t>
        <a:bodyPr/>
        <a:lstStyle/>
        <a:p>
          <a:r>
            <a:rPr lang="en-GB" b="1" i="0" dirty="0"/>
            <a:t>Opportunities</a:t>
          </a:r>
        </a:p>
        <a:p>
          <a:r>
            <a:rPr lang="en-GB" b="0" i="0" dirty="0"/>
            <a:t>Growing demand for personalized medicine, and integration with healthcare systems.</a:t>
          </a:r>
          <a:endParaRPr lang="en-IN" dirty="0"/>
        </a:p>
      </dgm:t>
    </dgm:pt>
    <dgm:pt modelId="{7980C8CF-A22C-4823-8253-93D6845C6197}" type="parTrans" cxnId="{321DED7D-9308-46AB-A8DE-D82CF6F5224D}">
      <dgm:prSet/>
      <dgm:spPr/>
      <dgm:t>
        <a:bodyPr/>
        <a:lstStyle/>
        <a:p>
          <a:endParaRPr lang="en-IN"/>
        </a:p>
      </dgm:t>
    </dgm:pt>
    <dgm:pt modelId="{A90FCB59-7E66-4DF7-BE7F-AD20B849D4C7}" type="sibTrans" cxnId="{321DED7D-9308-46AB-A8DE-D82CF6F5224D}">
      <dgm:prSet/>
      <dgm:spPr/>
      <dgm:t>
        <a:bodyPr/>
        <a:lstStyle/>
        <a:p>
          <a:endParaRPr lang="en-IN"/>
        </a:p>
      </dgm:t>
    </dgm:pt>
    <dgm:pt modelId="{17764C50-879D-432F-A07A-59F2B89E9C2A}">
      <dgm:prSet/>
      <dgm:spPr/>
      <dgm:t>
        <a:bodyPr/>
        <a:lstStyle/>
        <a:p>
          <a:r>
            <a:rPr lang="en-GB" b="1" i="0" dirty="0"/>
            <a:t>Threats</a:t>
          </a:r>
        </a:p>
        <a:p>
          <a:r>
            <a:rPr lang="en-GB" b="0" i="0" dirty="0"/>
            <a:t>Regulatory challenges, and data privacy concerns.</a:t>
          </a:r>
          <a:endParaRPr lang="en-IN" dirty="0"/>
        </a:p>
      </dgm:t>
    </dgm:pt>
    <dgm:pt modelId="{041E98F8-E276-473E-A430-C43A93DB4474}" type="parTrans" cxnId="{45062E91-C9F2-4900-9A53-A9A1698C0DEF}">
      <dgm:prSet/>
      <dgm:spPr/>
      <dgm:t>
        <a:bodyPr/>
        <a:lstStyle/>
        <a:p>
          <a:endParaRPr lang="en-IN"/>
        </a:p>
      </dgm:t>
    </dgm:pt>
    <dgm:pt modelId="{60C3CEBC-7506-4D17-B369-56165D53332A}" type="sibTrans" cxnId="{45062E91-C9F2-4900-9A53-A9A1698C0DEF}">
      <dgm:prSet/>
      <dgm:spPr/>
      <dgm:t>
        <a:bodyPr/>
        <a:lstStyle/>
        <a:p>
          <a:endParaRPr lang="en-IN"/>
        </a:p>
      </dgm:t>
    </dgm:pt>
    <dgm:pt modelId="{F0627443-E4B2-4C0A-82D8-36C4CDC8CB7F}">
      <dgm:prSet/>
      <dgm:spPr/>
      <dgm:t>
        <a:bodyPr/>
        <a:lstStyle/>
        <a:p>
          <a:r>
            <a:rPr lang="en-GB" b="1" i="0" dirty="0"/>
            <a:t>Strengths</a:t>
          </a:r>
        </a:p>
        <a:p>
          <a:r>
            <a:rPr lang="en-GB" b="0" i="0" dirty="0"/>
            <a:t>Advanced predictive capabilities, and personalized recommendations.</a:t>
          </a:r>
          <a:endParaRPr lang="en-IN" dirty="0"/>
        </a:p>
      </dgm:t>
    </dgm:pt>
    <dgm:pt modelId="{9B0287CF-EBDB-442B-A1A9-BFEABFC5A932}" type="sibTrans" cxnId="{F86BCAAA-8BA9-40AB-B1BC-39BA37E39D88}">
      <dgm:prSet/>
      <dgm:spPr/>
      <dgm:t>
        <a:bodyPr/>
        <a:lstStyle/>
        <a:p>
          <a:endParaRPr lang="en-IN"/>
        </a:p>
      </dgm:t>
    </dgm:pt>
    <dgm:pt modelId="{B2784BC6-4F95-4D37-88C7-10D5F5B0D1DA}" type="parTrans" cxnId="{F86BCAAA-8BA9-40AB-B1BC-39BA37E39D88}">
      <dgm:prSet/>
      <dgm:spPr/>
      <dgm:t>
        <a:bodyPr/>
        <a:lstStyle/>
        <a:p>
          <a:endParaRPr lang="en-IN"/>
        </a:p>
      </dgm:t>
    </dgm:pt>
    <dgm:pt modelId="{A3EBFED1-A00B-4960-8847-A9B1890E3737}">
      <dgm:prSet/>
      <dgm:spPr/>
      <dgm:t>
        <a:bodyPr/>
        <a:lstStyle/>
        <a:p>
          <a:r>
            <a:rPr lang="en-GB" b="1" i="0" dirty="0"/>
            <a:t>Weaknesses</a:t>
          </a:r>
        </a:p>
        <a:p>
          <a:r>
            <a:rPr lang="en-GB" b="0" i="0" dirty="0"/>
            <a:t>Data dependency, and potential biases in algorithms.</a:t>
          </a:r>
          <a:endParaRPr lang="en-IN" dirty="0"/>
        </a:p>
      </dgm:t>
    </dgm:pt>
    <dgm:pt modelId="{DECB1292-D252-4EC8-B3D0-17C55149442B}" type="parTrans" cxnId="{8F15DCE5-6B5F-44B8-A15D-97AE5F6273B9}">
      <dgm:prSet/>
      <dgm:spPr/>
      <dgm:t>
        <a:bodyPr/>
        <a:lstStyle/>
        <a:p>
          <a:endParaRPr lang="en-IN"/>
        </a:p>
      </dgm:t>
    </dgm:pt>
    <dgm:pt modelId="{1B3B60EE-2D2F-4417-9893-92EF2908C9C8}" type="sibTrans" cxnId="{8F15DCE5-6B5F-44B8-A15D-97AE5F6273B9}">
      <dgm:prSet/>
      <dgm:spPr/>
      <dgm:t>
        <a:bodyPr/>
        <a:lstStyle/>
        <a:p>
          <a:endParaRPr lang="en-IN"/>
        </a:p>
      </dgm:t>
    </dgm:pt>
    <dgm:pt modelId="{AD8FFF37-A047-4B24-82C4-FB227F258FF2}" type="pres">
      <dgm:prSet presAssocID="{484E8FF9-1989-4A29-897E-54982D00660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60F70F1-54AD-4DF1-911E-22E0EE4579D6}" type="pres">
      <dgm:prSet presAssocID="{484E8FF9-1989-4A29-897E-54982D00660D}" presName="matrix" presStyleCnt="0"/>
      <dgm:spPr/>
    </dgm:pt>
    <dgm:pt modelId="{8AD11279-C5CB-4554-8711-1EF9F2DF8F18}" type="pres">
      <dgm:prSet presAssocID="{484E8FF9-1989-4A29-897E-54982D00660D}" presName="tile1" presStyleLbl="node1" presStyleIdx="0" presStyleCnt="4"/>
      <dgm:spPr/>
    </dgm:pt>
    <dgm:pt modelId="{74CFD0B2-EC7D-4C5F-8D71-7EC2DDE78689}" type="pres">
      <dgm:prSet presAssocID="{484E8FF9-1989-4A29-897E-54982D00660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BCEDE11-1D4D-4608-B99C-A3FDAC9EDAAC}" type="pres">
      <dgm:prSet presAssocID="{484E8FF9-1989-4A29-897E-54982D00660D}" presName="tile2" presStyleLbl="node1" presStyleIdx="1" presStyleCnt="4"/>
      <dgm:spPr/>
    </dgm:pt>
    <dgm:pt modelId="{9ABDC4FD-C50F-4BBF-B636-DD32319F92C9}" type="pres">
      <dgm:prSet presAssocID="{484E8FF9-1989-4A29-897E-54982D00660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1030551-6811-4AF7-BB58-82569EA9834B}" type="pres">
      <dgm:prSet presAssocID="{484E8FF9-1989-4A29-897E-54982D00660D}" presName="tile3" presStyleLbl="node1" presStyleIdx="2" presStyleCnt="4"/>
      <dgm:spPr/>
    </dgm:pt>
    <dgm:pt modelId="{8D969F11-26E3-4193-91F9-6E8381F0D991}" type="pres">
      <dgm:prSet presAssocID="{484E8FF9-1989-4A29-897E-54982D00660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83C6A14-5572-463C-A22E-9A4C027018E7}" type="pres">
      <dgm:prSet presAssocID="{484E8FF9-1989-4A29-897E-54982D00660D}" presName="tile4" presStyleLbl="node1" presStyleIdx="3" presStyleCnt="4"/>
      <dgm:spPr/>
    </dgm:pt>
    <dgm:pt modelId="{5ABB81B4-3AA7-47CD-8F39-7D498BF440D4}" type="pres">
      <dgm:prSet presAssocID="{484E8FF9-1989-4A29-897E-54982D00660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A25B9CC-9852-4783-8101-D5F04FCEB123}" type="pres">
      <dgm:prSet presAssocID="{484E8FF9-1989-4A29-897E-54982D00660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5D5CBB24-1162-455B-A622-5EACF6CEE835}" type="presOf" srcId="{3679AB7F-AA7D-4468-94C4-D71181496343}" destId="{81030551-6811-4AF7-BB58-82569EA9834B}" srcOrd="0" destOrd="0" presId="urn:microsoft.com/office/officeart/2005/8/layout/matrix1"/>
    <dgm:cxn modelId="{6BA28831-8F95-4738-8FD6-D6EAE63B4130}" type="presOf" srcId="{17764C50-879D-432F-A07A-59F2B89E9C2A}" destId="{A83C6A14-5572-463C-A22E-9A4C027018E7}" srcOrd="0" destOrd="0" presId="urn:microsoft.com/office/officeart/2005/8/layout/matrix1"/>
    <dgm:cxn modelId="{D888783A-53A4-43D0-B52E-C3D57C55A4CB}" type="presOf" srcId="{F0627443-E4B2-4C0A-82D8-36C4CDC8CB7F}" destId="{8AD11279-C5CB-4554-8711-1EF9F2DF8F18}" srcOrd="0" destOrd="0" presId="urn:microsoft.com/office/officeart/2005/8/layout/matrix1"/>
    <dgm:cxn modelId="{51731840-0FB6-4513-B405-019C043AA097}" type="presOf" srcId="{A3EBFED1-A00B-4960-8847-A9B1890E3737}" destId="{9ABDC4FD-C50F-4BBF-B636-DD32319F92C9}" srcOrd="1" destOrd="0" presId="urn:microsoft.com/office/officeart/2005/8/layout/matrix1"/>
    <dgm:cxn modelId="{AE63DE51-09D2-4DBC-ADB0-CDE9528F3A73}" type="presOf" srcId="{3679AB7F-AA7D-4468-94C4-D71181496343}" destId="{8D969F11-26E3-4193-91F9-6E8381F0D991}" srcOrd="1" destOrd="0" presId="urn:microsoft.com/office/officeart/2005/8/layout/matrix1"/>
    <dgm:cxn modelId="{321DED7D-9308-46AB-A8DE-D82CF6F5224D}" srcId="{F36EF57A-1AC9-4633-9A80-921446850A2F}" destId="{3679AB7F-AA7D-4468-94C4-D71181496343}" srcOrd="2" destOrd="0" parTransId="{7980C8CF-A22C-4823-8253-93D6845C6197}" sibTransId="{A90FCB59-7E66-4DF7-BE7F-AD20B849D4C7}"/>
    <dgm:cxn modelId="{D137BE7F-E8AE-4F74-B277-E805715525AC}" type="presOf" srcId="{F36EF57A-1AC9-4633-9A80-921446850A2F}" destId="{CA25B9CC-9852-4783-8101-D5F04FCEB123}" srcOrd="0" destOrd="0" presId="urn:microsoft.com/office/officeart/2005/8/layout/matrix1"/>
    <dgm:cxn modelId="{45062E91-C9F2-4900-9A53-A9A1698C0DEF}" srcId="{F36EF57A-1AC9-4633-9A80-921446850A2F}" destId="{17764C50-879D-432F-A07A-59F2B89E9C2A}" srcOrd="3" destOrd="0" parTransId="{041E98F8-E276-473E-A430-C43A93DB4474}" sibTransId="{60C3CEBC-7506-4D17-B369-56165D53332A}"/>
    <dgm:cxn modelId="{A7450B9F-3DD5-4778-9E5D-5799F8BC4741}" type="presOf" srcId="{F0627443-E4B2-4C0A-82D8-36C4CDC8CB7F}" destId="{74CFD0B2-EC7D-4C5F-8D71-7EC2DDE78689}" srcOrd="1" destOrd="0" presId="urn:microsoft.com/office/officeart/2005/8/layout/matrix1"/>
    <dgm:cxn modelId="{8F3B94A7-E417-41B3-8105-0C1C168E90AD}" type="presOf" srcId="{17764C50-879D-432F-A07A-59F2B89E9C2A}" destId="{5ABB81B4-3AA7-47CD-8F39-7D498BF440D4}" srcOrd="1" destOrd="0" presId="urn:microsoft.com/office/officeart/2005/8/layout/matrix1"/>
    <dgm:cxn modelId="{F86BCAAA-8BA9-40AB-B1BC-39BA37E39D88}" srcId="{F36EF57A-1AC9-4633-9A80-921446850A2F}" destId="{F0627443-E4B2-4C0A-82D8-36C4CDC8CB7F}" srcOrd="0" destOrd="0" parTransId="{B2784BC6-4F95-4D37-88C7-10D5F5B0D1DA}" sibTransId="{9B0287CF-EBDB-442B-A1A9-BFEABFC5A932}"/>
    <dgm:cxn modelId="{119899BB-9B34-43EE-9CFF-687358CA2269}" type="presOf" srcId="{A3EBFED1-A00B-4960-8847-A9B1890E3737}" destId="{6BCEDE11-1D4D-4608-B99C-A3FDAC9EDAAC}" srcOrd="0" destOrd="0" presId="urn:microsoft.com/office/officeart/2005/8/layout/matrix1"/>
    <dgm:cxn modelId="{8F15DCE5-6B5F-44B8-A15D-97AE5F6273B9}" srcId="{F36EF57A-1AC9-4633-9A80-921446850A2F}" destId="{A3EBFED1-A00B-4960-8847-A9B1890E3737}" srcOrd="1" destOrd="0" parTransId="{DECB1292-D252-4EC8-B3D0-17C55149442B}" sibTransId="{1B3B60EE-2D2F-4417-9893-92EF2908C9C8}"/>
    <dgm:cxn modelId="{185020F9-A9F3-4089-AA57-99D8DECDBE47}" type="presOf" srcId="{484E8FF9-1989-4A29-897E-54982D00660D}" destId="{AD8FFF37-A047-4B24-82C4-FB227F258FF2}" srcOrd="0" destOrd="0" presId="urn:microsoft.com/office/officeart/2005/8/layout/matrix1"/>
    <dgm:cxn modelId="{447B2FFD-C478-44D5-9353-D387842CAFA9}" srcId="{484E8FF9-1989-4A29-897E-54982D00660D}" destId="{F36EF57A-1AC9-4633-9A80-921446850A2F}" srcOrd="0" destOrd="0" parTransId="{DB7AD658-A2F2-45FD-9958-DF2B6A4BF12A}" sibTransId="{13CE8956-72CF-4C87-BF00-923307B379EA}"/>
    <dgm:cxn modelId="{5199859B-27F1-48A1-AA3D-95D4B2BD0A65}" type="presParOf" srcId="{AD8FFF37-A047-4B24-82C4-FB227F258FF2}" destId="{C60F70F1-54AD-4DF1-911E-22E0EE4579D6}" srcOrd="0" destOrd="0" presId="urn:microsoft.com/office/officeart/2005/8/layout/matrix1"/>
    <dgm:cxn modelId="{FE7AB6B9-6896-45A1-B8BA-B8403CE7B59F}" type="presParOf" srcId="{C60F70F1-54AD-4DF1-911E-22E0EE4579D6}" destId="{8AD11279-C5CB-4554-8711-1EF9F2DF8F18}" srcOrd="0" destOrd="0" presId="urn:microsoft.com/office/officeart/2005/8/layout/matrix1"/>
    <dgm:cxn modelId="{7ED844A4-0888-45B6-BDE5-174DFBF6E9D1}" type="presParOf" srcId="{C60F70F1-54AD-4DF1-911E-22E0EE4579D6}" destId="{74CFD0B2-EC7D-4C5F-8D71-7EC2DDE78689}" srcOrd="1" destOrd="0" presId="urn:microsoft.com/office/officeart/2005/8/layout/matrix1"/>
    <dgm:cxn modelId="{9855A003-965D-4997-8266-DB4DEE43E642}" type="presParOf" srcId="{C60F70F1-54AD-4DF1-911E-22E0EE4579D6}" destId="{6BCEDE11-1D4D-4608-B99C-A3FDAC9EDAAC}" srcOrd="2" destOrd="0" presId="urn:microsoft.com/office/officeart/2005/8/layout/matrix1"/>
    <dgm:cxn modelId="{2DB8129B-8ED7-4B9E-A67A-5741B9D9736A}" type="presParOf" srcId="{C60F70F1-54AD-4DF1-911E-22E0EE4579D6}" destId="{9ABDC4FD-C50F-4BBF-B636-DD32319F92C9}" srcOrd="3" destOrd="0" presId="urn:microsoft.com/office/officeart/2005/8/layout/matrix1"/>
    <dgm:cxn modelId="{908151A0-8F2F-46DB-ADC5-57C42CC41FA3}" type="presParOf" srcId="{C60F70F1-54AD-4DF1-911E-22E0EE4579D6}" destId="{81030551-6811-4AF7-BB58-82569EA9834B}" srcOrd="4" destOrd="0" presId="urn:microsoft.com/office/officeart/2005/8/layout/matrix1"/>
    <dgm:cxn modelId="{E5D88720-EE06-4BFE-901B-9AB4CCE1B930}" type="presParOf" srcId="{C60F70F1-54AD-4DF1-911E-22E0EE4579D6}" destId="{8D969F11-26E3-4193-91F9-6E8381F0D991}" srcOrd="5" destOrd="0" presId="urn:microsoft.com/office/officeart/2005/8/layout/matrix1"/>
    <dgm:cxn modelId="{84644677-31EC-49C9-AAE3-0BA091187256}" type="presParOf" srcId="{C60F70F1-54AD-4DF1-911E-22E0EE4579D6}" destId="{A83C6A14-5572-463C-A22E-9A4C027018E7}" srcOrd="6" destOrd="0" presId="urn:microsoft.com/office/officeart/2005/8/layout/matrix1"/>
    <dgm:cxn modelId="{7A217ADA-0E48-4A24-BBED-B77F210DC1FD}" type="presParOf" srcId="{C60F70F1-54AD-4DF1-911E-22E0EE4579D6}" destId="{5ABB81B4-3AA7-47CD-8F39-7D498BF440D4}" srcOrd="7" destOrd="0" presId="urn:microsoft.com/office/officeart/2005/8/layout/matrix1"/>
    <dgm:cxn modelId="{59AD2DFC-BAE1-46E8-9D74-A1FAEDF38536}" type="presParOf" srcId="{AD8FFF37-A047-4B24-82C4-FB227F258FF2}" destId="{CA25B9CC-9852-4783-8101-D5F04FCEB12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11279-C5CB-4554-8711-1EF9F2DF8F18}">
      <dsp:nvSpPr>
        <dsp:cNvPr id="0" name=""/>
        <dsp:cNvSpPr/>
      </dsp:nvSpPr>
      <dsp:spPr>
        <a:xfrm rot="16200000">
          <a:off x="360929" y="-360929"/>
          <a:ext cx="2400300" cy="312215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Strengths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Advanced predictive capabilities, and personalized recommendations.</a:t>
          </a:r>
          <a:endParaRPr lang="en-IN" sz="2000" kern="1200" dirty="0"/>
        </a:p>
      </dsp:txBody>
      <dsp:txXfrm rot="5400000">
        <a:off x="-1" y="1"/>
        <a:ext cx="3122159" cy="1800225"/>
      </dsp:txXfrm>
    </dsp:sp>
    <dsp:sp modelId="{6BCEDE11-1D4D-4608-B99C-A3FDAC9EDAAC}">
      <dsp:nvSpPr>
        <dsp:cNvPr id="0" name=""/>
        <dsp:cNvSpPr/>
      </dsp:nvSpPr>
      <dsp:spPr>
        <a:xfrm>
          <a:off x="3122159" y="0"/>
          <a:ext cx="3122159" cy="2400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Weaknesses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Data dependency, and potential biases in algorithms.</a:t>
          </a:r>
          <a:endParaRPr lang="en-IN" sz="2000" kern="1200" dirty="0"/>
        </a:p>
      </dsp:txBody>
      <dsp:txXfrm>
        <a:off x="3122159" y="0"/>
        <a:ext cx="3122159" cy="1800225"/>
      </dsp:txXfrm>
    </dsp:sp>
    <dsp:sp modelId="{81030551-6811-4AF7-BB58-82569EA9834B}">
      <dsp:nvSpPr>
        <dsp:cNvPr id="0" name=""/>
        <dsp:cNvSpPr/>
      </dsp:nvSpPr>
      <dsp:spPr>
        <a:xfrm rot="10800000">
          <a:off x="0" y="2400300"/>
          <a:ext cx="3122159" cy="24003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Opportunities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Growing demand for personalized medicine, and integration with healthcare systems.</a:t>
          </a:r>
          <a:endParaRPr lang="en-IN" sz="2000" kern="1200" dirty="0"/>
        </a:p>
      </dsp:txBody>
      <dsp:txXfrm rot="10800000">
        <a:off x="0" y="3000374"/>
        <a:ext cx="3122159" cy="1800225"/>
      </dsp:txXfrm>
    </dsp:sp>
    <dsp:sp modelId="{A83C6A14-5572-463C-A22E-9A4C027018E7}">
      <dsp:nvSpPr>
        <dsp:cNvPr id="0" name=""/>
        <dsp:cNvSpPr/>
      </dsp:nvSpPr>
      <dsp:spPr>
        <a:xfrm rot="5400000">
          <a:off x="3483088" y="2039370"/>
          <a:ext cx="2400300" cy="312215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Threats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Regulatory challenges, and data privacy concerns.</a:t>
          </a:r>
          <a:endParaRPr lang="en-IN" sz="2000" kern="1200" dirty="0"/>
        </a:p>
      </dsp:txBody>
      <dsp:txXfrm rot="-5400000">
        <a:off x="3122158" y="3000374"/>
        <a:ext cx="3122159" cy="1800225"/>
      </dsp:txXfrm>
    </dsp:sp>
    <dsp:sp modelId="{CA25B9CC-9852-4783-8101-D5F04FCEB123}">
      <dsp:nvSpPr>
        <dsp:cNvPr id="0" name=""/>
        <dsp:cNvSpPr/>
      </dsp:nvSpPr>
      <dsp:spPr>
        <a:xfrm>
          <a:off x="2185511" y="1800224"/>
          <a:ext cx="1873295" cy="1200150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SWOT Analysis</a:t>
          </a:r>
          <a:endParaRPr lang="en-IN" sz="2000" kern="1200" dirty="0"/>
        </a:p>
      </dsp:txBody>
      <dsp:txXfrm>
        <a:off x="2244097" y="1858810"/>
        <a:ext cx="1756123" cy="1082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10041290/" TargetMode="External"/><Relationship Id="rId7" Type="http://schemas.openxmlformats.org/officeDocument/2006/relationships/hyperlink" Target="https://doi.org/10.3390/healthcare9101393" TargetMode="External"/><Relationship Id="rId2" Type="http://schemas.openxmlformats.org/officeDocument/2006/relationships/hyperlink" Target="https://www.jmi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598-024-52023-5" TargetMode="External"/><Relationship Id="rId5" Type="http://schemas.openxmlformats.org/officeDocument/2006/relationships/hyperlink" Target="https://dl.acm.org/doi/10.1145/3448823.3448872" TargetMode="External"/><Relationship Id="rId4" Type="http://schemas.openxmlformats.org/officeDocument/2006/relationships/hyperlink" Target="https://www.nature.com/articles/s41598-022-24494-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awi.com/journals/jhe/2021/6659821/" TargetMode="External"/><Relationship Id="rId2" Type="http://schemas.openxmlformats.org/officeDocument/2006/relationships/hyperlink" Target="https://www.sciencedirect.com/science/article/pii/S13191578210006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jcaonline.org/archives/volume175/number5/30409-2020912787" TargetMode="External"/><Relationship Id="rId5" Type="http://schemas.openxmlformats.org/officeDocument/2006/relationships/hyperlink" Target="https://www.sciencedirect.com/science/article/pii/S0933365720300315" TargetMode="External"/><Relationship Id="rId4" Type="http://schemas.openxmlformats.org/officeDocument/2006/relationships/hyperlink" Target="https://www.hindawi.com/journals/jdr/2021/6659821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017" y="143688"/>
            <a:ext cx="4564228" cy="14740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1237" y="1565833"/>
            <a:ext cx="226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Major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998" y="2239483"/>
            <a:ext cx="9948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Diabetes Prediction</a:t>
            </a:r>
          </a:p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Medicine Recommendation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65160" y="5104876"/>
            <a:ext cx="303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Mentored By: Mr. Mrinal Maji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04B611-CEAB-D872-FE11-ABEFF436F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70516"/>
              </p:ext>
            </p:extLst>
          </p:nvPr>
        </p:nvGraphicFramePr>
        <p:xfrm>
          <a:off x="304829" y="4615507"/>
          <a:ext cx="6639007" cy="1348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529">
                  <a:extLst>
                    <a:ext uri="{9D8B030D-6E8A-4147-A177-3AD203B41FA5}">
                      <a16:colId xmlns:a16="http://schemas.microsoft.com/office/drawing/2014/main" val="1160840474"/>
                    </a:ext>
                  </a:extLst>
                </a:gridCol>
                <a:gridCol w="2213239">
                  <a:extLst>
                    <a:ext uri="{9D8B030D-6E8A-4147-A177-3AD203B41FA5}">
                      <a16:colId xmlns:a16="http://schemas.microsoft.com/office/drawing/2014/main" val="1463603781"/>
                    </a:ext>
                  </a:extLst>
                </a:gridCol>
                <a:gridCol w="2213239">
                  <a:extLst>
                    <a:ext uri="{9D8B030D-6E8A-4147-A177-3AD203B41FA5}">
                      <a16:colId xmlns:a16="http://schemas.microsoft.com/office/drawing/2014/main" val="2508796186"/>
                    </a:ext>
                  </a:extLst>
                </a:gridCol>
              </a:tblGrid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Roll No.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Branch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406041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Nandini Srivastava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271223145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MCA (Data Science)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21992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Tejendra Kumar Panda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271223158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MCA (Data Science)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282760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Abhishek Choudhary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271223153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MCA (Data Science)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6392435"/>
                  </a:ext>
                </a:extLst>
              </a:tr>
              <a:tr h="2696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Ashish Kumar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271223152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MCA (Data Science)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68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92923" y="266071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8D75478-54FF-E222-8328-4DD91E371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43333"/>
              </p:ext>
            </p:extLst>
          </p:nvPr>
        </p:nvGraphicFramePr>
        <p:xfrm>
          <a:off x="2973841" y="1665514"/>
          <a:ext cx="6244318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78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064470"/>
            <a:ext cx="9901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i="0" dirty="0">
                <a:effectLst/>
              </a:rPr>
              <a:t>Main Objective</a:t>
            </a:r>
            <a:r>
              <a:rPr lang="en-GB" sz="2000" b="0" i="0" dirty="0">
                <a:effectLst/>
              </a:rPr>
              <a:t>: </a:t>
            </a:r>
          </a:p>
          <a:p>
            <a:pPr algn="l"/>
            <a:endParaRPr lang="en-GB" sz="2000" b="0" i="0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To develop a machine learning model for accurate diabetes prediction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A recommendation system for personalized medication.</a:t>
            </a:r>
          </a:p>
          <a:p>
            <a:pPr algn="l"/>
            <a:endParaRPr lang="en-GB" sz="2000" b="1" i="0" dirty="0">
              <a:effectLst/>
            </a:endParaRPr>
          </a:p>
          <a:p>
            <a:pPr algn="l"/>
            <a:endParaRPr lang="en-GB" sz="2000" b="1" dirty="0"/>
          </a:p>
          <a:p>
            <a:pPr algn="l"/>
            <a:r>
              <a:rPr lang="en-GB" sz="2000" b="1" i="0" dirty="0">
                <a:effectLst/>
              </a:rPr>
              <a:t>Sub Objectives</a:t>
            </a:r>
            <a:r>
              <a:rPr lang="en-GB" sz="2000" b="0" i="0" dirty="0">
                <a:effectLst/>
              </a:rPr>
              <a:t>:</a:t>
            </a:r>
          </a:p>
          <a:p>
            <a:pPr algn="l"/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Evaluate the system's effectiveness in real-world scenarios.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Facilitate better decision-making for healthcare providers through data-driven insights.</a:t>
            </a:r>
          </a:p>
          <a:p>
            <a:br>
              <a:rPr lang="en-GB" sz="2000" dirty="0"/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064470"/>
            <a:ext cx="9901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i="0" dirty="0">
                <a:effectLst/>
              </a:rPr>
              <a:t>Reference Software Model</a:t>
            </a:r>
            <a:r>
              <a:rPr lang="en-GB" sz="2000" b="0" i="0" dirty="0">
                <a:effectLst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l"/>
            <a:r>
              <a:rPr lang="en-GB" sz="2000" b="0" i="0" dirty="0">
                <a:effectLst/>
              </a:rPr>
              <a:t>The project will utilize Python with libraries such as Scikit-learn, Pandas.</a:t>
            </a:r>
          </a:p>
          <a:p>
            <a:pPr algn="l"/>
            <a:endParaRPr lang="en-GB" sz="2000" b="1" i="0" dirty="0">
              <a:effectLst/>
            </a:endParaRPr>
          </a:p>
          <a:p>
            <a:pPr algn="l"/>
            <a:endParaRPr lang="en-GB" sz="2000" b="1" dirty="0"/>
          </a:p>
          <a:p>
            <a:pPr algn="l"/>
            <a:r>
              <a:rPr lang="en-GB" sz="2000" b="1" i="0" dirty="0">
                <a:effectLst/>
              </a:rPr>
              <a:t>Steps</a:t>
            </a:r>
            <a:r>
              <a:rPr lang="en-GB" sz="2000" b="0" i="0" dirty="0">
                <a:effectLst/>
              </a:rPr>
              <a:t>:</a:t>
            </a:r>
          </a:p>
          <a:p>
            <a:pPr algn="l"/>
            <a:endParaRPr lang="en-GB" sz="2000" b="0" i="0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b="0" i="0" dirty="0">
                <a:effectLst/>
              </a:rPr>
              <a:t>Data Collection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0" i="0" dirty="0">
                <a:effectLst/>
              </a:rPr>
              <a:t>Data Preprocessing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0" i="0" dirty="0">
                <a:effectLst/>
              </a:rPr>
              <a:t>Model Development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0" i="0" dirty="0">
                <a:effectLst/>
              </a:rPr>
              <a:t>Recommendation System Development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b="0" i="0" dirty="0">
                <a:effectLst/>
              </a:rPr>
              <a:t>Testing and Evaluation</a:t>
            </a:r>
          </a:p>
          <a:p>
            <a:pPr lvl="1"/>
            <a:endParaRPr lang="en-GB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9667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Model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208162"/>
            <a:ext cx="9901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i="0" dirty="0">
                <a:effectLst/>
              </a:rPr>
              <a:t>Technical Diagram</a:t>
            </a:r>
            <a:r>
              <a:rPr lang="en-GB" sz="2000" b="0" i="0" dirty="0">
                <a:effectLst/>
              </a:rPr>
              <a:t>: </a:t>
            </a:r>
          </a:p>
          <a:p>
            <a:pPr algn="l"/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Data input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</a:t>
            </a:r>
            <a:r>
              <a:rPr lang="en-GB" sz="2000" b="0" i="0" dirty="0">
                <a:effectLst/>
              </a:rPr>
              <a:t>rocessing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</a:t>
            </a:r>
            <a:r>
              <a:rPr lang="en-GB" sz="2000" b="0" i="0" dirty="0">
                <a:effectLst/>
              </a:rPr>
              <a:t>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R</a:t>
            </a:r>
            <a:r>
              <a:rPr lang="en-GB" sz="2000" b="0" i="0" dirty="0">
                <a:effectLst/>
              </a:rPr>
              <a:t>ecommendation outputs</a:t>
            </a:r>
          </a:p>
          <a:p>
            <a:pPr algn="l"/>
            <a:endParaRPr lang="en-GB" sz="2000" b="0" i="0" dirty="0">
              <a:effectLst/>
            </a:endParaRPr>
          </a:p>
          <a:p>
            <a:pPr algn="l"/>
            <a:r>
              <a:rPr lang="en-GB" sz="2000" b="1" i="0" dirty="0">
                <a:effectLst/>
              </a:rPr>
              <a:t>Working Module</a:t>
            </a:r>
            <a:r>
              <a:rPr lang="en-GB" sz="2000" b="0" i="0" dirty="0">
                <a:effectLst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The system will consist of data input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processing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</a:rPr>
              <a:t>output recommendations</a:t>
            </a:r>
            <a:endParaRPr lang="en-US" sz="2000" dirty="0">
              <a:cs typeface="Arial" panose="020B0604020202020204" pitchFamily="34" charset="0"/>
            </a:endParaRPr>
          </a:p>
          <a:p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755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1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822959" y="1312664"/>
            <a:ext cx="9901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pPr algn="l"/>
            <a:r>
              <a:rPr lang="en-GB" sz="2000" b="1" i="0" dirty="0">
                <a:effectLst/>
                <a:latin typeface="__fkGroteskNeue_598ab8"/>
              </a:rPr>
              <a:t>Future Scope</a:t>
            </a:r>
            <a:r>
              <a:rPr lang="en-GB" sz="2000" b="0" i="0" dirty="0">
                <a:effectLst/>
                <a:latin typeface="__fkGroteskNeue_598ab8"/>
              </a:rPr>
              <a:t>: </a:t>
            </a:r>
          </a:p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__fkGroteskNeue_598ab8"/>
              </a:rPr>
              <a:t>Potential for integration with telemedicine platforms</a:t>
            </a:r>
            <a:endParaRPr lang="en-GB" sz="2000" dirty="0"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E</a:t>
            </a:r>
            <a:r>
              <a:rPr lang="en-GB" sz="2000" b="0" i="0" dirty="0">
                <a:effectLst/>
                <a:latin typeface="__fkGroteskNeue_598ab8"/>
              </a:rPr>
              <a:t>xpansion to other chronic diseases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__fkGroteskNeue_598ab8"/>
              </a:rPr>
              <a:t>Continuous learning from new patient data.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41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461394" y="1312664"/>
            <a:ext cx="10796632" cy="475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effectLst/>
              </a:rPr>
              <a:t>List of Cited Papers</a:t>
            </a:r>
            <a:r>
              <a:rPr lang="en-IN" sz="2000" b="0" i="0" dirty="0">
                <a:effectLst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Granda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Morales, L. F.,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Valdiviezo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-Diaz, P.,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Reátegui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&amp; Barba-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Guaman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 (2022). Drug Recommendation System for Diabetes Using a Collaborative Filtering Approach. Journal of Medical Internet Research.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https://www.jmir.org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Mujumdar, A.,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Vaidehi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(2022). A survey on diabetes risk prediction using machine learning approaches. PMC.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https://www.ncbi.nlm.nih.gov/pmc/articles/PMC10041290/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Tan, H., et al. (2022). Diabetes medication recommendation system using patient similarity analytics. Scientific Reports.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https://www.nature.com/articles/s41598-022-24494-x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Zhang, Y., et al. (2020). Medicine Recommendation System for Diabetes Using Prior Medical Knowledge. ACM Digital Library.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https://dl.acm.org/doi/10.1145/3448823.3448872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Kaur, M., et al. (2023). Identifying top ten predictors of type 2 diabetes through machine learning analysis. Scientific Reports.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https://www.nature.com/articles/s41598-024-52023-5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Liu, S., et al. (2022). A Fusion-Based Machine Learning Approach for the Prediction of the Onset of Diabetes. Healthcare.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https://doi.org/10.3390/healthcare9101393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664129" y="979995"/>
            <a:ext cx="10863742" cy="534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effectLst/>
              </a:rPr>
              <a:t>List of Cited Papers</a:t>
            </a:r>
            <a:r>
              <a:rPr lang="en-IN" sz="2000" b="0" i="0" dirty="0">
                <a:effectLst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Kumar, S., &amp; Kumar, R. (2021). A hybrid model for diabetes prediction using machine learning and deep learning techniques. Journal of King Saud University - Computer and Information Sciences.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https://www.sciencedirect.com/science/article/pii/S1319157821000622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Alshahrani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M., et al. (2021). Predictive modeling of diabetes using machine learning techniques: A systematic review. Journal of Healthcare Engineering.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https://www.hindawi.com/journals/jhe/2021/6659821/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Bashir, M. F., et al. (2021). Diabetes prediction using machine learning algorithms: A systematic review. Journal of Diabetes Research.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https://www.hindawi.com/journals/jdr/2021/6659821/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Dey, N., et al. (2020). A systematic review of diabetes prediction models using machine learning techniques. Artificial Intelligence in Medicine.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https://www.sciencedirect.com/science/article/pii/S0933365720300315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Hossain, M. S., et al. (2020). A novel approach for diabetes prediction using machine learning techniques. International Journal of Computer Applications.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https://www.ijcaonline.org/archives/volume175/number5/30409-2020912787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Patel, K., &amp; Patel, S. (2021). Machine learning techniques for diabetes prediction: A review. International Journal of Computer Applications. [Link -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https://www.ijcaonline.org/archives/volume175/number5/30409-2020912787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4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1071154" y="1247350"/>
            <a:ext cx="465037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807275"/>
            <a:ext cx="99010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000" b="1" i="0" dirty="0">
              <a:effectLst/>
              <a:latin typeface="__fkGroteskNeue_598ab8"/>
            </a:endParaRPr>
          </a:p>
          <a:p>
            <a:pPr algn="l"/>
            <a:r>
              <a:rPr lang="en-GB" sz="2000" b="1" i="0" dirty="0">
                <a:effectLst/>
                <a:latin typeface="__fkGroteskNeue_598ab8"/>
              </a:rPr>
              <a:t>Technical Background of Project</a:t>
            </a:r>
            <a:endParaRPr lang="en-GB" sz="2000" dirty="0">
              <a:latin typeface="__fkGroteskNeue_598ab8"/>
            </a:endParaRPr>
          </a:p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pPr algn="l"/>
            <a:r>
              <a:rPr lang="en-GB" sz="2000" b="0" i="0" dirty="0">
                <a:effectLst/>
                <a:latin typeface="__fkGroteskNeue_598ab8"/>
              </a:rPr>
              <a:t>The project focuses on </a:t>
            </a:r>
          </a:p>
          <a:p>
            <a:pPr algn="l"/>
            <a:endParaRPr lang="en-GB" sz="2000" dirty="0"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D</a:t>
            </a:r>
            <a:r>
              <a:rPr lang="en-GB" sz="2000" b="0" i="0" dirty="0">
                <a:effectLst/>
                <a:latin typeface="__fkGroteskNeue_598ab8"/>
              </a:rPr>
              <a:t>eveloping a diabetes prediction system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U</a:t>
            </a:r>
            <a:r>
              <a:rPr lang="en-GB" sz="2000" b="0" i="0" dirty="0">
                <a:effectLst/>
                <a:latin typeface="__fkGroteskNeue_598ab8"/>
              </a:rPr>
              <a:t>sing machine learning algorithms to analyse health parameters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P</a:t>
            </a:r>
            <a:r>
              <a:rPr lang="en-GB" sz="2000" b="0" i="0" dirty="0">
                <a:effectLst/>
                <a:latin typeface="__fkGroteskNeue_598ab8"/>
              </a:rPr>
              <a:t>rovide personalised treatment options.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807275"/>
            <a:ext cx="9901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000" b="1" i="0" dirty="0">
              <a:effectLst/>
              <a:latin typeface="__fkGroteskNeue_598ab8"/>
            </a:endParaRPr>
          </a:p>
          <a:p>
            <a:pPr algn="l"/>
            <a:r>
              <a:rPr lang="en-GB" sz="2000" b="1" i="0" dirty="0">
                <a:effectLst/>
                <a:latin typeface="__fkGroteskNeue_598ab8"/>
              </a:rPr>
              <a:t>Technical Concepts (Algorithms) Used</a:t>
            </a:r>
            <a:endParaRPr lang="en-GB" sz="2000" dirty="0">
              <a:latin typeface="__fkGroteskNeue_598ab8"/>
            </a:endParaRPr>
          </a:p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pPr algn="l"/>
            <a:r>
              <a:rPr lang="en-GB" sz="2000" b="0" i="0" dirty="0">
                <a:effectLst/>
                <a:latin typeface="__fkGroteskNeue_598ab8"/>
              </a:rPr>
              <a:t>Key algorithms include:</a:t>
            </a:r>
          </a:p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__fkGroteskNeue_598ab8"/>
              </a:rPr>
              <a:t>Random Forests</a:t>
            </a:r>
            <a:endParaRPr lang="en-GB" sz="2000" dirty="0"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__fkGroteskNeue_598ab8"/>
              </a:rPr>
              <a:t>Support Vector Machines</a:t>
            </a:r>
            <a:endParaRPr lang="en-GB" sz="2000" dirty="0"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__fkGroteskNeue_598ab8"/>
              </a:rPr>
              <a:t>Collaborative filtering techniques </a:t>
            </a:r>
            <a:endParaRPr lang="en-GB" sz="2000" dirty="0">
              <a:latin typeface="__fkGroteskNeue_598ab8"/>
            </a:endParaRPr>
          </a:p>
          <a:p>
            <a:pPr algn="l"/>
            <a:endParaRPr lang="en-GB" sz="2000" dirty="0">
              <a:latin typeface="__fkGroteskNeue_598ab8"/>
            </a:endParaRPr>
          </a:p>
          <a:p>
            <a:pPr algn="l"/>
            <a:r>
              <a:rPr lang="en-GB" sz="2000" b="0" i="0" dirty="0">
                <a:effectLst/>
                <a:latin typeface="__fkGroteskNeue_598ab8"/>
              </a:rPr>
              <a:t>for medication recommendations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20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807275"/>
            <a:ext cx="9901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000" b="1" i="0" dirty="0">
              <a:effectLst/>
              <a:latin typeface="__fkGroteskNeue_598ab8"/>
            </a:endParaRPr>
          </a:p>
          <a:p>
            <a:pPr algn="l"/>
            <a:r>
              <a:rPr lang="en-GB" sz="2000" b="1" i="0" dirty="0">
                <a:effectLst/>
                <a:latin typeface="__fkGroteskNeue_598ab8"/>
              </a:rPr>
              <a:t>Motivation</a:t>
            </a:r>
            <a:endParaRPr lang="en-GB" sz="2000" dirty="0">
              <a:latin typeface="__fkGroteskNeue_598ab8"/>
            </a:endParaRPr>
          </a:p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__fkGroteskNeue_598ab8"/>
              </a:rPr>
              <a:t>The increasing prevalence of diabetes and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T</a:t>
            </a:r>
            <a:r>
              <a:rPr lang="en-GB" sz="2000" b="0" i="0" dirty="0">
                <a:effectLst/>
                <a:latin typeface="__fkGroteskNeue_598ab8"/>
              </a:rPr>
              <a:t>he need for early detection and personalized treatment </a:t>
            </a:r>
          </a:p>
          <a:p>
            <a:pPr algn="l"/>
            <a:endParaRPr lang="en-GB" sz="2000" dirty="0">
              <a:latin typeface="__fkGroteskNeue_598ab8"/>
            </a:endParaRPr>
          </a:p>
          <a:p>
            <a:pPr algn="l"/>
            <a:r>
              <a:rPr lang="en-GB" sz="2000" b="0" i="0" dirty="0">
                <a:effectLst/>
                <a:latin typeface="__fkGroteskNeue_598ab8"/>
              </a:rPr>
              <a:t>drive the project's development.</a:t>
            </a:r>
          </a:p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6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807275"/>
            <a:ext cx="99010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000" b="1" i="0" dirty="0">
              <a:effectLst/>
              <a:latin typeface="__fkGroteskNeue_598ab8"/>
            </a:endParaRPr>
          </a:p>
          <a:p>
            <a:pPr algn="l"/>
            <a:endParaRPr lang="en-GB" sz="2000" b="1" i="0" dirty="0">
              <a:effectLst/>
              <a:latin typeface="__fkGroteskNeue_598ab8"/>
            </a:endParaRPr>
          </a:p>
          <a:p>
            <a:pPr algn="l"/>
            <a:r>
              <a:rPr lang="en-GB" sz="2000" b="1" i="0" dirty="0">
                <a:effectLst/>
                <a:latin typeface="__fkGroteskNeue_598ab8"/>
              </a:rPr>
              <a:t>Problem Statement</a:t>
            </a:r>
          </a:p>
          <a:p>
            <a:pPr algn="l"/>
            <a:endParaRPr lang="en-GB" sz="2000" b="1" dirty="0">
              <a:latin typeface="__fkGroteskNeue_598ab8"/>
            </a:endParaRPr>
          </a:p>
          <a:p>
            <a:pPr algn="l"/>
            <a:r>
              <a:rPr lang="en-GB" sz="2000" b="0" i="0" dirty="0">
                <a:effectLst/>
                <a:latin typeface="__fkGroteskNeue_598ab8"/>
              </a:rPr>
              <a:t>Many individuals remain undiagnosed until </a:t>
            </a:r>
          </a:p>
          <a:p>
            <a:pPr algn="l"/>
            <a:endParaRPr lang="en-GB" sz="2000" dirty="0"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C</a:t>
            </a:r>
            <a:r>
              <a:rPr lang="en-GB" sz="2000" b="0" i="0" dirty="0">
                <a:effectLst/>
                <a:latin typeface="__fkGroteskNeue_598ab8"/>
              </a:rPr>
              <a:t>omplications arise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E</a:t>
            </a:r>
            <a:r>
              <a:rPr lang="en-GB" sz="2000" b="0" i="0" dirty="0">
                <a:effectLst/>
                <a:latin typeface="__fkGroteskNeue_598ab8"/>
              </a:rPr>
              <a:t>xisting systems lack personalization and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F</a:t>
            </a:r>
            <a:r>
              <a:rPr lang="en-GB" sz="2000" b="0" i="0" dirty="0">
                <a:effectLst/>
                <a:latin typeface="__fkGroteskNeue_598ab8"/>
              </a:rPr>
              <a:t>ail to utilize extensive patient data effectively.</a:t>
            </a:r>
          </a:p>
          <a:p>
            <a:pPr algn="l"/>
            <a:endParaRPr lang="en-GB" sz="2000" b="0" i="0" dirty="0">
              <a:effectLst/>
              <a:latin typeface="__fkGroteskNeue_598ab8"/>
            </a:endParaRPr>
          </a:p>
        </p:txBody>
      </p:sp>
      <p:pic>
        <p:nvPicPr>
          <p:cNvPr id="4" name="Picture 3" descr="Genetic approach in personalized medicine in type 2 diabetes">
            <a:extLst>
              <a:ext uri="{FF2B5EF4-FFF2-40B4-BE49-F238E27FC236}">
                <a16:creationId xmlns:a16="http://schemas.microsoft.com/office/drawing/2014/main" id="{3DDF12D9-6B71-3263-0018-C440BDD9E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59" y="2751589"/>
            <a:ext cx="5367283" cy="3883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6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807275"/>
            <a:ext cx="9901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000" b="1" i="0" dirty="0">
              <a:effectLst/>
              <a:latin typeface="__fkGroteskNeue_598ab8"/>
            </a:endParaRPr>
          </a:p>
          <a:p>
            <a:pPr algn="l"/>
            <a:endParaRPr lang="en-GB" sz="2000" b="1" dirty="0">
              <a:latin typeface="__fkGroteskNeue_598ab8"/>
            </a:endParaRPr>
          </a:p>
          <a:p>
            <a:pPr algn="l"/>
            <a:r>
              <a:rPr lang="en-GB" sz="2000" b="1" i="0" dirty="0">
                <a:effectLst/>
                <a:latin typeface="__fkGroteskNeue_598ab8"/>
              </a:rPr>
              <a:t>Area of Application</a:t>
            </a:r>
            <a:endParaRPr lang="en-GB" sz="2000" dirty="0">
              <a:latin typeface="__fkGroteskNeue_598ab8"/>
            </a:endParaRPr>
          </a:p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pPr algn="l"/>
            <a:r>
              <a:rPr lang="en-GB" sz="2000" b="0" i="0" dirty="0">
                <a:effectLst/>
                <a:latin typeface="__fkGroteskNeue_598ab8"/>
              </a:rPr>
              <a:t>Healthcare, specifically in:</a:t>
            </a:r>
          </a:p>
          <a:p>
            <a:pPr algn="l"/>
            <a:endParaRPr lang="en-GB" sz="2000" dirty="0"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D</a:t>
            </a:r>
            <a:r>
              <a:rPr lang="en-GB" sz="2000" b="0" i="0" dirty="0">
                <a:effectLst/>
                <a:latin typeface="__fkGroteskNeue_598ab8"/>
              </a:rPr>
              <a:t>iabetes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P</a:t>
            </a:r>
            <a:r>
              <a:rPr lang="en-GB" sz="2000" b="0" i="0" dirty="0">
                <a:effectLst/>
                <a:latin typeface="__fkGroteskNeue_598ab8"/>
              </a:rPr>
              <a:t>atient </a:t>
            </a:r>
            <a:r>
              <a:rPr lang="en-GB" sz="2000" dirty="0">
                <a:latin typeface="__fkGroteskNeue_598ab8"/>
              </a:rPr>
              <a:t>C</a:t>
            </a:r>
            <a:r>
              <a:rPr lang="en-GB" sz="2000" b="0" i="0" dirty="0">
                <a:effectLst/>
                <a:latin typeface="__fkGroteskNeue_598ab8"/>
              </a:rPr>
              <a:t>are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3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22500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966651" y="807275"/>
            <a:ext cx="99010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2000" b="1" i="0" dirty="0">
              <a:effectLst/>
              <a:latin typeface="__fkGroteskNeue_598ab8"/>
            </a:endParaRPr>
          </a:p>
          <a:p>
            <a:pPr algn="l"/>
            <a:endParaRPr lang="en-GB" sz="2000" b="1" dirty="0">
              <a:latin typeface="__fkGroteskNeue_598ab8"/>
            </a:endParaRPr>
          </a:p>
          <a:p>
            <a:pPr algn="l"/>
            <a:r>
              <a:rPr lang="en-GB" sz="2000" b="1" i="0" dirty="0">
                <a:effectLst/>
                <a:latin typeface="__fkGroteskNeue_598ab8"/>
              </a:rPr>
              <a:t>Dataset and Input Format</a:t>
            </a:r>
            <a:endParaRPr lang="en-GB" sz="2000" dirty="0">
              <a:latin typeface="__fkGroteskNeue_598ab8"/>
            </a:endParaRPr>
          </a:p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pPr algn="l"/>
            <a:r>
              <a:rPr lang="en-GB" sz="2000" b="0" i="0" dirty="0">
                <a:effectLst/>
                <a:latin typeface="__fkGroteskNeue_598ab8"/>
              </a:rPr>
              <a:t>The system will utilize health-related data from </a:t>
            </a:r>
          </a:p>
          <a:p>
            <a:pPr algn="l"/>
            <a:endParaRPr lang="en-GB" sz="2000" b="0" i="0" dirty="0">
              <a:effectLst/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E</a:t>
            </a:r>
            <a:r>
              <a:rPr lang="en-GB" sz="2000" b="0" i="0" dirty="0">
                <a:effectLst/>
                <a:latin typeface="__fkGroteskNeue_598ab8"/>
              </a:rPr>
              <a:t>lectronic health records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P</a:t>
            </a:r>
            <a:r>
              <a:rPr lang="en-GB" sz="2000" b="0" i="0" dirty="0">
                <a:effectLst/>
                <a:latin typeface="__fkGroteskNeue_598ab8"/>
              </a:rPr>
              <a:t>ublic datasets</a:t>
            </a:r>
          </a:p>
          <a:p>
            <a:pPr algn="l"/>
            <a:endParaRPr lang="en-GB" sz="2000" dirty="0">
              <a:latin typeface="__fkGroteskNeue_598ab8"/>
            </a:endParaRPr>
          </a:p>
          <a:p>
            <a:pPr algn="l"/>
            <a:r>
              <a:rPr lang="en-GB" sz="2000" dirty="0">
                <a:latin typeface="__fkGroteskNeue_598ab8"/>
              </a:rPr>
              <a:t>F</a:t>
            </a:r>
            <a:r>
              <a:rPr lang="en-GB" sz="2000" b="0" i="0" dirty="0">
                <a:effectLst/>
                <a:latin typeface="__fkGroteskNeue_598ab8"/>
              </a:rPr>
              <a:t>ormatted to include parameters like </a:t>
            </a:r>
          </a:p>
          <a:p>
            <a:pPr algn="l"/>
            <a:endParaRPr lang="en-GB" sz="2000" dirty="0"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G</a:t>
            </a:r>
            <a:r>
              <a:rPr lang="en-GB" sz="2000" b="0" i="0" dirty="0">
                <a:effectLst/>
                <a:latin typeface="__fkGroteskNeue_598ab8"/>
              </a:rPr>
              <a:t>lucose levels</a:t>
            </a:r>
            <a:endParaRPr lang="en-GB" sz="2000" dirty="0">
              <a:latin typeface="__fkGroteskNeue_598ab8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__fkGroteskNeue_598ab8"/>
              </a:rPr>
              <a:t>BMI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>
                <a:latin typeface="__fkGroteskNeue_598ab8"/>
              </a:rPr>
              <a:t>M</a:t>
            </a:r>
            <a:r>
              <a:rPr lang="en-GB" sz="2000" b="0" i="0" dirty="0">
                <a:effectLst/>
                <a:latin typeface="__fkGroteskNeue_598ab8"/>
              </a:rPr>
              <a:t>edical history.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4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192923" y="266071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83B14-3E5B-A6C5-1D15-A0A6F7E28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4" y="1231321"/>
            <a:ext cx="11746231" cy="4395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Cite Related 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Granda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Morales et al. (2022) developed a drug recommendation system using collaborative filtering.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Mujumdar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Vaidehi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(2022) surveyed diabetes risk prediction methods using machine learning.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Tan et al. (2022) focused on a medication recommendation system based on patient similarity analytics.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lang="en-GB" sz="2000" b="1" i="0" dirty="0">
                <a:effectLst/>
              </a:rPr>
              <a:t>Inference from Literature</a:t>
            </a:r>
            <a:r>
              <a:rPr lang="en-GB" sz="2000" b="0" i="0" dirty="0">
                <a:effectLst/>
              </a:rPr>
              <a:t>: </a:t>
            </a:r>
          </a:p>
          <a:p>
            <a:pPr algn="l"/>
            <a:r>
              <a:rPr lang="en-GB" sz="2000" b="0" i="0" dirty="0">
                <a:effectLst/>
              </a:rPr>
              <a:t>Predictive analytics in healthcare can significantly enhance chronic disease management with personalised approaches improving treatment efficacy.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  <a:latin typeface="__fkGroteskNeue_598ab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__fkGroteskNeue_598ab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12456</TotalTime>
  <Words>1015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__fkGroteskNeue_598ab8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Nandini Srivastava</cp:lastModifiedBy>
  <cp:revision>578</cp:revision>
  <dcterms:created xsi:type="dcterms:W3CDTF">2021-05-06T09:42:21Z</dcterms:created>
  <dcterms:modified xsi:type="dcterms:W3CDTF">2024-09-09T05:46:08Z</dcterms:modified>
</cp:coreProperties>
</file>