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85" r:id="rId4"/>
    <p:sldId id="259" r:id="rId5"/>
    <p:sldId id="263" r:id="rId6"/>
    <p:sldId id="258" r:id="rId7"/>
    <p:sldId id="262" r:id="rId8"/>
    <p:sldId id="266" r:id="rId9"/>
    <p:sldId id="260" r:id="rId10"/>
    <p:sldId id="264" r:id="rId11"/>
    <p:sldId id="268" r:id="rId12"/>
    <p:sldId id="286" r:id="rId13"/>
    <p:sldId id="287" r:id="rId14"/>
    <p:sldId id="288" r:id="rId15"/>
    <p:sldId id="289" r:id="rId16"/>
    <p:sldId id="290" r:id="rId17"/>
    <p:sldId id="283" r:id="rId18"/>
    <p:sldId id="284" r:id="rId19"/>
  </p:sldIdLst>
  <p:sldSz cx="18288000" cy="10287000"/>
  <p:notesSz cx="6858000" cy="9144000"/>
  <p:embeddedFontLst>
    <p:embeddedFont>
      <p:font typeface="Barlow Black" panose="00000A00000000000000" pitchFamily="2" charset="0"/>
      <p:regular r:id="rId20"/>
      <p:bold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Bold" panose="020F0802020204030203" pitchFamily="34" charset="0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31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ettigaraabhishek" TargetMode="External"/><Relationship Id="rId2" Type="http://schemas.openxmlformats.org/officeDocument/2006/relationships/hyperlink" Target="http://www.linkedin.com/in/abhishekrshettigar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bhishekDataAnalyst" TargetMode="External"/><Relationship Id="rId4" Type="http://schemas.openxmlformats.org/officeDocument/2006/relationships/hyperlink" Target="https://www.datascienceportfol.io/abhishekr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7913" y="3332400"/>
            <a:ext cx="10865859" cy="2063889"/>
            <a:chOff x="0" y="0"/>
            <a:chExt cx="2861790" cy="543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61790" cy="543576"/>
            </a:xfrm>
            <a:custGeom>
              <a:avLst/>
              <a:gdLst/>
              <a:ahLst/>
              <a:cxnLst/>
              <a:rect l="l" t="t" r="r" b="b"/>
              <a:pathLst>
                <a:path w="2861790" h="543576">
                  <a:moveTo>
                    <a:pt x="2658590" y="0"/>
                  </a:moveTo>
                  <a:cubicBezTo>
                    <a:pt x="2770814" y="0"/>
                    <a:pt x="2861790" y="121684"/>
                    <a:pt x="2861790" y="271788"/>
                  </a:cubicBezTo>
                  <a:cubicBezTo>
                    <a:pt x="2861790" y="421892"/>
                    <a:pt x="2770814" y="543576"/>
                    <a:pt x="2658590" y="543576"/>
                  </a:cubicBezTo>
                  <a:lnTo>
                    <a:pt x="203200" y="543576"/>
                  </a:lnTo>
                  <a:cubicBezTo>
                    <a:pt x="90976" y="543576"/>
                    <a:pt x="0" y="421892"/>
                    <a:pt x="0" y="271788"/>
                  </a:cubicBezTo>
                  <a:cubicBezTo>
                    <a:pt x="0" y="12168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861790" cy="54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19200" y="3218417"/>
            <a:ext cx="9887812" cy="1577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12"/>
              </a:lnSpc>
            </a:pPr>
            <a:r>
              <a:rPr lang="en-US" sz="6000" dirty="0">
                <a:solidFill>
                  <a:srgbClr val="FFFFFF"/>
                </a:solidFill>
                <a:latin typeface="Barlow Black Bold"/>
              </a:rPr>
              <a:t>Axon Classic Cars Retailers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170240" y="-2589321"/>
            <a:ext cx="7236043" cy="723604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4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242923" y="7854724"/>
            <a:ext cx="8243662" cy="82436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1054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889393" y="-1073253"/>
            <a:ext cx="3778786" cy="377878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170240" y="1803164"/>
            <a:ext cx="3176356" cy="3340336"/>
          </a:xfrm>
          <a:custGeom>
            <a:avLst/>
            <a:gdLst/>
            <a:ahLst/>
            <a:cxnLst/>
            <a:rect l="l" t="t" r="r" b="b"/>
            <a:pathLst>
              <a:path w="3176356" h="3340336">
                <a:moveTo>
                  <a:pt x="0" y="0"/>
                </a:moveTo>
                <a:lnTo>
                  <a:pt x="3176355" y="0"/>
                </a:lnTo>
                <a:lnTo>
                  <a:pt x="3176355" y="3340336"/>
                </a:lnTo>
                <a:lnTo>
                  <a:pt x="0" y="3340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885728" y="8653678"/>
            <a:ext cx="2041993" cy="2172333"/>
          </a:xfrm>
          <a:custGeom>
            <a:avLst/>
            <a:gdLst/>
            <a:ahLst/>
            <a:cxnLst/>
            <a:rect l="l" t="t" r="r" b="b"/>
            <a:pathLst>
              <a:path w="2041993" h="2172333">
                <a:moveTo>
                  <a:pt x="0" y="0"/>
                </a:moveTo>
                <a:lnTo>
                  <a:pt x="2041993" y="0"/>
                </a:lnTo>
                <a:lnTo>
                  <a:pt x="2041993" y="2172333"/>
                </a:lnTo>
                <a:lnTo>
                  <a:pt x="0" y="2172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32B4F4-53C2-EAA4-6960-7800C911F2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240" y="7449671"/>
            <a:ext cx="4342749" cy="2290173"/>
          </a:xfrm>
          <a:prstGeom prst="rect">
            <a:avLst/>
          </a:prstGeom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32158095-312F-78E7-8436-EEFBDFFB27FF}"/>
              </a:ext>
            </a:extLst>
          </p:cNvPr>
          <p:cNvSpPr txBox="1"/>
          <p:nvPr/>
        </p:nvSpPr>
        <p:spPr>
          <a:xfrm>
            <a:off x="1219200" y="6789121"/>
            <a:ext cx="16647664" cy="411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>
                <a:solidFill>
                  <a:srgbClr val="FFFFFF"/>
                </a:solidFill>
                <a:latin typeface="Lato"/>
              </a:defRPr>
            </a:lvl1pPr>
          </a:lstStyle>
          <a:p>
            <a:r>
              <a:rPr lang="en-US" dirty="0"/>
              <a:t>Abhishek Ramesh Shettigar / 12 February 2024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BF2F22C7-8296-7D54-1856-122D297D3248}"/>
              </a:ext>
            </a:extLst>
          </p:cNvPr>
          <p:cNvSpPr txBox="1"/>
          <p:nvPr/>
        </p:nvSpPr>
        <p:spPr>
          <a:xfrm>
            <a:off x="1219200" y="5969203"/>
            <a:ext cx="16647664" cy="51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>
                <a:solidFill>
                  <a:srgbClr val="FFFFFF"/>
                </a:solidFill>
                <a:latin typeface="Lato"/>
              </a:defRPr>
            </a:lvl1pPr>
          </a:lstStyle>
          <a:p>
            <a:r>
              <a:rPr lang="en-US" sz="6000" dirty="0"/>
              <a:t>Sales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762500"/>
            <a:ext cx="18288000" cy="5595753"/>
            <a:chOff x="0" y="0"/>
            <a:chExt cx="4816593" cy="13745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74586"/>
            </a:xfrm>
            <a:custGeom>
              <a:avLst/>
              <a:gdLst/>
              <a:ahLst/>
              <a:cxnLst/>
              <a:rect l="l" t="t" r="r" b="b"/>
              <a:pathLst>
                <a:path w="4816592" h="1374586">
                  <a:moveTo>
                    <a:pt x="0" y="0"/>
                  </a:moveTo>
                  <a:lnTo>
                    <a:pt x="4816592" y="0"/>
                  </a:lnTo>
                  <a:lnTo>
                    <a:pt x="4816592" y="1374586"/>
                  </a:lnTo>
                  <a:lnTo>
                    <a:pt x="0" y="1374586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816593" cy="1374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04762" y="5143500"/>
            <a:ext cx="5655643" cy="49530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688934" y="5743537"/>
            <a:ext cx="5375310" cy="520032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748"/>
              </a:lnSpc>
            </a:pPr>
            <a:endParaRPr dirty="0"/>
          </a:p>
        </p:txBody>
      </p:sp>
      <p:grpSp>
        <p:nvGrpSpPr>
          <p:cNvPr id="20" name="Group 20"/>
          <p:cNvGrpSpPr/>
          <p:nvPr/>
        </p:nvGrpSpPr>
        <p:grpSpPr>
          <a:xfrm>
            <a:off x="1448029" y="5784166"/>
            <a:ext cx="3130393" cy="1430940"/>
            <a:chOff x="0" y="0"/>
            <a:chExt cx="889060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89060" cy="406400"/>
            </a:xfrm>
            <a:custGeom>
              <a:avLst/>
              <a:gdLst/>
              <a:ahLst/>
              <a:cxnLst/>
              <a:rect l="l" t="t" r="r" b="b"/>
              <a:pathLst>
                <a:path w="889060" h="406400">
                  <a:moveTo>
                    <a:pt x="685860" y="0"/>
                  </a:moveTo>
                  <a:cubicBezTo>
                    <a:pt x="798084" y="0"/>
                    <a:pt x="889060" y="90976"/>
                    <a:pt x="889060" y="203200"/>
                  </a:cubicBezTo>
                  <a:cubicBezTo>
                    <a:pt x="889060" y="315424"/>
                    <a:pt x="798084" y="406400"/>
                    <a:pt x="68586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054E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88906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34184" y="5899225"/>
            <a:ext cx="2807142" cy="1421303"/>
            <a:chOff x="0" y="-4303"/>
            <a:chExt cx="739330" cy="37433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26409" cy="307660"/>
            </a:xfrm>
            <a:custGeom>
              <a:avLst/>
              <a:gdLst/>
              <a:ahLst/>
              <a:cxnLst/>
              <a:rect l="l" t="t" r="r" b="b"/>
              <a:pathLst>
                <a:path w="726409" h="307660">
                  <a:moveTo>
                    <a:pt x="0" y="0"/>
                  </a:moveTo>
                  <a:lnTo>
                    <a:pt x="726409" y="0"/>
                  </a:lnTo>
                  <a:lnTo>
                    <a:pt x="726409" y="307660"/>
                  </a:lnTo>
                  <a:lnTo>
                    <a:pt x="0" y="307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2921" y="-4303"/>
              <a:ext cx="726409" cy="37433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4400" dirty="0">
                  <a:solidFill>
                    <a:srgbClr val="FFFFFF"/>
                  </a:solidFill>
                  <a:latin typeface="Lato Bold"/>
                </a:rPr>
                <a:t>$ 9.6 M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214505" y="1028700"/>
            <a:ext cx="5596495" cy="1885804"/>
            <a:chOff x="0" y="0"/>
            <a:chExt cx="1173189" cy="4064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73189" cy="406400"/>
            </a:xfrm>
            <a:custGeom>
              <a:avLst/>
              <a:gdLst/>
              <a:ahLst/>
              <a:cxnLst/>
              <a:rect l="l" t="t" r="r" b="b"/>
              <a:pathLst>
                <a:path w="1173189" h="406400">
                  <a:moveTo>
                    <a:pt x="969989" y="0"/>
                  </a:moveTo>
                  <a:cubicBezTo>
                    <a:pt x="1082213" y="0"/>
                    <a:pt x="1173189" y="90976"/>
                    <a:pt x="1173189" y="203200"/>
                  </a:cubicBezTo>
                  <a:cubicBezTo>
                    <a:pt x="1173189" y="315424"/>
                    <a:pt x="1082213" y="406400"/>
                    <a:pt x="9699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0"/>
              <a:ext cx="1173189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6534663" y="1131101"/>
            <a:ext cx="5123937" cy="1495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3198"/>
              </a:lnSpc>
              <a:spcBef>
                <a:spcPct val="0"/>
              </a:spcBef>
            </a:pPr>
            <a:r>
              <a:rPr lang="en-US" sz="8800" dirty="0">
                <a:solidFill>
                  <a:srgbClr val="FFFFFF"/>
                </a:solidFill>
                <a:latin typeface="Barlow Black"/>
              </a:rPr>
              <a:t>Overview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36764" y="8326445"/>
            <a:ext cx="4612440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3200" dirty="0">
                <a:solidFill>
                  <a:srgbClr val="FFFFFF"/>
                </a:solidFill>
                <a:latin typeface="Lato"/>
              </a:rPr>
              <a:t>Revenue generated by the company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1873655" y="1028700"/>
            <a:ext cx="1885804" cy="1885804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3943735" y="1028700"/>
            <a:ext cx="1885804" cy="1885804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6013816" y="1028700"/>
            <a:ext cx="1885804" cy="1885804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91A83F45-7EF9-D8DA-5DB2-8C415EC68BA3}"/>
              </a:ext>
            </a:extLst>
          </p:cNvPr>
          <p:cNvGrpSpPr/>
          <p:nvPr/>
        </p:nvGrpSpPr>
        <p:grpSpPr>
          <a:xfrm>
            <a:off x="49302" y="1033647"/>
            <a:ext cx="1885804" cy="1885804"/>
            <a:chOff x="0" y="0"/>
            <a:chExt cx="812800" cy="812800"/>
          </a:xfrm>
        </p:grpSpPr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98C78109-AA34-8032-8EBA-3AAE0FE3895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66" name="TextBox 48">
              <a:extLst>
                <a:ext uri="{FF2B5EF4-FFF2-40B4-BE49-F238E27FC236}">
                  <a16:creationId xmlns:a16="http://schemas.microsoft.com/office/drawing/2014/main" id="{88A68326-126E-CF94-27DE-FB69B11E9129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74" name="Group 5">
            <a:extLst>
              <a:ext uri="{FF2B5EF4-FFF2-40B4-BE49-F238E27FC236}">
                <a16:creationId xmlns:a16="http://schemas.microsoft.com/office/drawing/2014/main" id="{FAD4A551-4205-CD16-1D7B-42A8E0877B86}"/>
              </a:ext>
            </a:extLst>
          </p:cNvPr>
          <p:cNvGrpSpPr/>
          <p:nvPr/>
        </p:nvGrpSpPr>
        <p:grpSpPr>
          <a:xfrm>
            <a:off x="6425320" y="5139121"/>
            <a:ext cx="5655643" cy="4953000"/>
            <a:chOff x="0" y="0"/>
            <a:chExt cx="812800" cy="8128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394B610F-D91B-B7BD-4470-3638FEE1B8C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76" name="TextBox 7">
              <a:extLst>
                <a:ext uri="{FF2B5EF4-FFF2-40B4-BE49-F238E27FC236}">
                  <a16:creationId xmlns:a16="http://schemas.microsoft.com/office/drawing/2014/main" id="{8F68B593-0E4B-922A-E395-459CE3152F75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67" name="Group 49">
            <a:extLst>
              <a:ext uri="{FF2B5EF4-FFF2-40B4-BE49-F238E27FC236}">
                <a16:creationId xmlns:a16="http://schemas.microsoft.com/office/drawing/2014/main" id="{D2E1830D-469E-5AA1-9356-9CFFBA07AA0D}"/>
              </a:ext>
            </a:extLst>
          </p:cNvPr>
          <p:cNvGrpSpPr/>
          <p:nvPr/>
        </p:nvGrpSpPr>
        <p:grpSpPr>
          <a:xfrm>
            <a:off x="2119382" y="1033647"/>
            <a:ext cx="1885804" cy="1885804"/>
            <a:chOff x="0" y="0"/>
            <a:chExt cx="812800" cy="812800"/>
          </a:xfrm>
        </p:grpSpPr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8C9FC91C-A60C-0033-6438-09A102CEAAE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69" name="TextBox 51">
              <a:extLst>
                <a:ext uri="{FF2B5EF4-FFF2-40B4-BE49-F238E27FC236}">
                  <a16:creationId xmlns:a16="http://schemas.microsoft.com/office/drawing/2014/main" id="{AB9EA130-1DFB-7002-5021-0921E2AD37CB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70" name="Group 52">
            <a:extLst>
              <a:ext uri="{FF2B5EF4-FFF2-40B4-BE49-F238E27FC236}">
                <a16:creationId xmlns:a16="http://schemas.microsoft.com/office/drawing/2014/main" id="{2C1258B3-3D98-3D5C-E6B9-AAAFA0E85CA7}"/>
              </a:ext>
            </a:extLst>
          </p:cNvPr>
          <p:cNvGrpSpPr/>
          <p:nvPr/>
        </p:nvGrpSpPr>
        <p:grpSpPr>
          <a:xfrm>
            <a:off x="4189463" y="1033647"/>
            <a:ext cx="1885804" cy="1885804"/>
            <a:chOff x="0" y="0"/>
            <a:chExt cx="812800" cy="812800"/>
          </a:xfrm>
        </p:grpSpPr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C392F999-60D2-CB89-2CD3-4CC530449C8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72" name="TextBox 54">
              <a:extLst>
                <a:ext uri="{FF2B5EF4-FFF2-40B4-BE49-F238E27FC236}">
                  <a16:creationId xmlns:a16="http://schemas.microsoft.com/office/drawing/2014/main" id="{3A22195E-374F-7A29-0492-2BC607A56D91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63258" y="5801558"/>
            <a:ext cx="3130393" cy="1430940"/>
            <a:chOff x="0" y="0"/>
            <a:chExt cx="88906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9060" cy="406400"/>
            </a:xfrm>
            <a:custGeom>
              <a:avLst/>
              <a:gdLst/>
              <a:ahLst/>
              <a:cxnLst/>
              <a:rect l="l" t="t" r="r" b="b"/>
              <a:pathLst>
                <a:path w="889060" h="406400">
                  <a:moveTo>
                    <a:pt x="685860" y="0"/>
                  </a:moveTo>
                  <a:cubicBezTo>
                    <a:pt x="798084" y="0"/>
                    <a:pt x="889060" y="90976"/>
                    <a:pt x="889060" y="203200"/>
                  </a:cubicBezTo>
                  <a:cubicBezTo>
                    <a:pt x="889060" y="315424"/>
                    <a:pt x="798084" y="406400"/>
                    <a:pt x="68586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054E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88906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735431" y="5916615"/>
            <a:ext cx="4986380" cy="1421303"/>
            <a:chOff x="-323757" y="-30309"/>
            <a:chExt cx="1313286" cy="3743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44203" cy="307660"/>
            </a:xfrm>
            <a:custGeom>
              <a:avLst/>
              <a:gdLst/>
              <a:ahLst/>
              <a:cxnLst/>
              <a:rect l="l" t="t" r="r" b="b"/>
              <a:pathLst>
                <a:path w="744203" h="307660">
                  <a:moveTo>
                    <a:pt x="0" y="0"/>
                  </a:moveTo>
                  <a:lnTo>
                    <a:pt x="744203" y="0"/>
                  </a:lnTo>
                  <a:lnTo>
                    <a:pt x="744203" y="307660"/>
                  </a:lnTo>
                  <a:lnTo>
                    <a:pt x="0" y="307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-323757" y="-30309"/>
              <a:ext cx="1313286" cy="37433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4400" dirty="0">
                  <a:solidFill>
                    <a:srgbClr val="FFFFFF"/>
                  </a:solidFill>
                  <a:latin typeface="Lato Bold"/>
                </a:rPr>
                <a:t>110</a:t>
              </a:r>
            </a:p>
          </p:txBody>
        </p:sp>
      </p:grpSp>
      <p:grpSp>
        <p:nvGrpSpPr>
          <p:cNvPr id="77" name="Group 5">
            <a:extLst>
              <a:ext uri="{FF2B5EF4-FFF2-40B4-BE49-F238E27FC236}">
                <a16:creationId xmlns:a16="http://schemas.microsoft.com/office/drawing/2014/main" id="{B8D845DD-1C2E-CE1B-7612-436AE939EDBF}"/>
              </a:ext>
            </a:extLst>
          </p:cNvPr>
          <p:cNvGrpSpPr/>
          <p:nvPr/>
        </p:nvGrpSpPr>
        <p:grpSpPr>
          <a:xfrm>
            <a:off x="12510364" y="5143500"/>
            <a:ext cx="5655643" cy="4953000"/>
            <a:chOff x="0" y="0"/>
            <a:chExt cx="812800" cy="812800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C6E347A1-1DC2-D919-F10E-19E3461E996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79" name="TextBox 7">
              <a:extLst>
                <a:ext uri="{FF2B5EF4-FFF2-40B4-BE49-F238E27FC236}">
                  <a16:creationId xmlns:a16="http://schemas.microsoft.com/office/drawing/2014/main" id="{74709E6E-415B-B956-1DB4-FCAD0D7FD1CA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6665327" y="8227099"/>
            <a:ext cx="5347670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2859"/>
              </a:lnSpc>
              <a:defRPr sz="3200">
                <a:solidFill>
                  <a:srgbClr val="FFFFFF"/>
                </a:solidFill>
                <a:latin typeface="Lato"/>
              </a:defRPr>
            </a:lvl1pPr>
          </a:lstStyle>
          <a:p>
            <a:r>
              <a:rPr lang="en-US" dirty="0"/>
              <a:t>No. of unique products present in the company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858573" y="5784166"/>
            <a:ext cx="3130393" cy="1430940"/>
            <a:chOff x="0" y="0"/>
            <a:chExt cx="88906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9060" cy="406400"/>
            </a:xfrm>
            <a:custGeom>
              <a:avLst/>
              <a:gdLst/>
              <a:ahLst/>
              <a:cxnLst/>
              <a:rect l="l" t="t" r="r" b="b"/>
              <a:pathLst>
                <a:path w="889060" h="406400">
                  <a:moveTo>
                    <a:pt x="685860" y="0"/>
                  </a:moveTo>
                  <a:cubicBezTo>
                    <a:pt x="798084" y="0"/>
                    <a:pt x="889060" y="90976"/>
                    <a:pt x="889060" y="203200"/>
                  </a:cubicBezTo>
                  <a:cubicBezTo>
                    <a:pt x="889060" y="315424"/>
                    <a:pt x="798084" y="406400"/>
                    <a:pt x="68586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054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88906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24" name="Freeform 24"/>
          <p:cNvSpPr/>
          <p:nvPr/>
        </p:nvSpPr>
        <p:spPr>
          <a:xfrm>
            <a:off x="14046271" y="5915563"/>
            <a:ext cx="2754999" cy="1168146"/>
          </a:xfrm>
          <a:custGeom>
            <a:avLst/>
            <a:gdLst/>
            <a:ahLst/>
            <a:cxnLst/>
            <a:rect l="l" t="t" r="r" b="b"/>
            <a:pathLst>
              <a:path w="725596" h="307660">
                <a:moveTo>
                  <a:pt x="0" y="0"/>
                </a:moveTo>
                <a:lnTo>
                  <a:pt x="725596" y="0"/>
                </a:lnTo>
                <a:lnTo>
                  <a:pt x="725596" y="307660"/>
                </a:lnTo>
                <a:lnTo>
                  <a:pt x="0" y="3076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sp>
        <p:nvSpPr>
          <p:cNvPr id="43" name="TextBox 43"/>
          <p:cNvSpPr txBox="1"/>
          <p:nvPr/>
        </p:nvSpPr>
        <p:spPr>
          <a:xfrm>
            <a:off x="13230403" y="8209707"/>
            <a:ext cx="4612440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2859"/>
              </a:lnSpc>
              <a:defRPr sz="3200">
                <a:solidFill>
                  <a:srgbClr val="FFFFFF"/>
                </a:solidFill>
                <a:latin typeface="Lato"/>
              </a:defRPr>
            </a:lvl1pPr>
          </a:lstStyle>
          <a:p>
            <a:r>
              <a:rPr lang="en-US" dirty="0"/>
              <a:t>Total customers present in our company</a:t>
            </a:r>
          </a:p>
        </p:txBody>
      </p:sp>
      <p:sp>
        <p:nvSpPr>
          <p:cNvPr id="73" name="TextBox 28">
            <a:extLst>
              <a:ext uri="{FF2B5EF4-FFF2-40B4-BE49-F238E27FC236}">
                <a16:creationId xmlns:a16="http://schemas.microsoft.com/office/drawing/2014/main" id="{E5A31F10-1F75-1A89-DE98-0E536179F462}"/>
              </a:ext>
            </a:extLst>
          </p:cNvPr>
          <p:cNvSpPr txBox="1"/>
          <p:nvPr/>
        </p:nvSpPr>
        <p:spPr>
          <a:xfrm>
            <a:off x="13002374" y="5899223"/>
            <a:ext cx="4986380" cy="1421303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3000"/>
              </a:lnSpc>
            </a:pPr>
            <a:r>
              <a:rPr lang="en-US" sz="4400" dirty="0">
                <a:solidFill>
                  <a:srgbClr val="FFFFFF"/>
                </a:solidFill>
                <a:latin typeface="Lato Bold"/>
              </a:rPr>
              <a:t>122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411775" y="4000500"/>
            <a:ext cx="6607546" cy="1543050"/>
            <a:chOff x="0" y="0"/>
            <a:chExt cx="1740259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0259" cy="406400"/>
            </a:xfrm>
            <a:custGeom>
              <a:avLst/>
              <a:gdLst/>
              <a:ahLst/>
              <a:cxnLst/>
              <a:rect l="l" t="t" r="r" b="b"/>
              <a:pathLst>
                <a:path w="1740259" h="406400">
                  <a:moveTo>
                    <a:pt x="1537059" y="0"/>
                  </a:moveTo>
                  <a:cubicBezTo>
                    <a:pt x="1649283" y="0"/>
                    <a:pt x="1740259" y="90976"/>
                    <a:pt x="1740259" y="203200"/>
                  </a:cubicBezTo>
                  <a:cubicBezTo>
                    <a:pt x="1740259" y="315424"/>
                    <a:pt x="1649283" y="406400"/>
                    <a:pt x="1537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740259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62795" y="0"/>
            <a:ext cx="10525201" cy="10399541"/>
            <a:chOff x="0" y="0"/>
            <a:chExt cx="2772069" cy="27389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72070" cy="2738974"/>
            </a:xfrm>
            <a:custGeom>
              <a:avLst/>
              <a:gdLst/>
              <a:ahLst/>
              <a:cxnLst/>
              <a:rect l="l" t="t" r="r" b="b"/>
              <a:pathLst>
                <a:path w="2772070" h="2738974">
                  <a:moveTo>
                    <a:pt x="0" y="0"/>
                  </a:moveTo>
                  <a:lnTo>
                    <a:pt x="2772070" y="0"/>
                  </a:lnTo>
                  <a:lnTo>
                    <a:pt x="2772070" y="2738974"/>
                  </a:lnTo>
                  <a:lnTo>
                    <a:pt x="0" y="2738974"/>
                  </a:ln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772069" cy="2738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266346" y="53702"/>
            <a:ext cx="7924800" cy="42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900"/>
              </a:lnSpc>
              <a:defRPr sz="35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US" dirty="0"/>
              <a:t>1. Customer location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47346" y="753955"/>
            <a:ext cx="9144000" cy="884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>
                <a:solidFill>
                  <a:srgbClr val="FFFFFF"/>
                </a:solidFill>
                <a:latin typeface="Lato"/>
              </a:rPr>
              <a:t>Most of our customers are in USA, Germany and France which consists around </a:t>
            </a:r>
            <a:r>
              <a:rPr lang="en-US" sz="2799" b="1" dirty="0">
                <a:solidFill>
                  <a:srgbClr val="FFFFFF"/>
                </a:solidFill>
                <a:latin typeface="Lato"/>
              </a:rPr>
              <a:t>50% </a:t>
            </a:r>
            <a:r>
              <a:rPr lang="en-US" sz="2799" dirty="0">
                <a:solidFill>
                  <a:srgbClr val="FFFFFF"/>
                </a:solidFill>
                <a:latin typeface="Lato"/>
              </a:rPr>
              <a:t>of our total customers.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8862" y="3981450"/>
            <a:ext cx="6013371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 Bold"/>
              </a:rPr>
              <a:t>Insights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36551" y="9454918"/>
            <a:ext cx="5641241" cy="1664163"/>
            <a:chOff x="0" y="0"/>
            <a:chExt cx="7521654" cy="221888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218883" cy="2218883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633318" y="0"/>
              <a:ext cx="2218883" cy="2218883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302771" y="0"/>
              <a:ext cx="2218883" cy="2218883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2121554" y="-702054"/>
            <a:ext cx="5641241" cy="1664163"/>
            <a:chOff x="0" y="0"/>
            <a:chExt cx="7521654" cy="221888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2218883" cy="221888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99E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2633318" y="0"/>
              <a:ext cx="2218883" cy="2218883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99E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5302771" y="0"/>
              <a:ext cx="2218883" cy="2218883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99E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</p:grpSp>
      <p:sp>
        <p:nvSpPr>
          <p:cNvPr id="2" name="TextBox 12">
            <a:extLst>
              <a:ext uri="{FF2B5EF4-FFF2-40B4-BE49-F238E27FC236}">
                <a16:creationId xmlns:a16="http://schemas.microsoft.com/office/drawing/2014/main" id="{E0FB6CAC-D3F2-C9C8-579E-AD6145A8E2EF}"/>
              </a:ext>
            </a:extLst>
          </p:cNvPr>
          <p:cNvSpPr txBox="1"/>
          <p:nvPr/>
        </p:nvSpPr>
        <p:spPr>
          <a:xfrm>
            <a:off x="8277232" y="2003618"/>
            <a:ext cx="9259654" cy="56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900"/>
              </a:lnSpc>
              <a:defRPr sz="35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US" dirty="0"/>
              <a:t>2. Most revenue generating product lines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07B660B3-065D-6C80-77C0-D00167090758}"/>
              </a:ext>
            </a:extLst>
          </p:cNvPr>
          <p:cNvSpPr txBox="1"/>
          <p:nvPr/>
        </p:nvSpPr>
        <p:spPr>
          <a:xfrm>
            <a:off x="8656878" y="2716014"/>
            <a:ext cx="9144000" cy="884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>
                <a:solidFill>
                  <a:srgbClr val="FFFFFF"/>
                </a:solidFill>
                <a:latin typeface="Lato"/>
              </a:rPr>
              <a:t>Classic cars and vintage cars bring almost </a:t>
            </a:r>
            <a:r>
              <a:rPr lang="en-US" sz="2799" b="1" dirty="0">
                <a:solidFill>
                  <a:srgbClr val="FFFFFF"/>
                </a:solidFill>
                <a:latin typeface="Lato"/>
              </a:rPr>
              <a:t>60%</a:t>
            </a:r>
            <a:r>
              <a:rPr lang="en-US" sz="2799" dirty="0">
                <a:solidFill>
                  <a:srgbClr val="FFFFFF"/>
                </a:solidFill>
                <a:latin typeface="Lato"/>
              </a:rPr>
              <a:t> of our revenue  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92D21609-5E99-8334-808C-873DBD4F025D}"/>
              </a:ext>
            </a:extLst>
          </p:cNvPr>
          <p:cNvSpPr txBox="1"/>
          <p:nvPr/>
        </p:nvSpPr>
        <p:spPr>
          <a:xfrm>
            <a:off x="8277232" y="4070470"/>
            <a:ext cx="7924800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900"/>
              </a:lnSpc>
              <a:defRPr sz="35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US" dirty="0"/>
              <a:t>3. Best products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147007AD-0062-A8C2-F62A-92CB5661D329}"/>
              </a:ext>
            </a:extLst>
          </p:cNvPr>
          <p:cNvSpPr txBox="1"/>
          <p:nvPr/>
        </p:nvSpPr>
        <p:spPr>
          <a:xfrm>
            <a:off x="8645992" y="4779677"/>
            <a:ext cx="9144000" cy="884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3639"/>
              </a:lnSpc>
              <a:defRPr sz="2799">
                <a:solidFill>
                  <a:srgbClr val="FFFFFF"/>
                </a:solidFill>
                <a:latin typeface="Lato"/>
              </a:defRPr>
            </a:lvl1pPr>
          </a:lstStyle>
          <a:p>
            <a:r>
              <a:rPr lang="en-US" dirty="0"/>
              <a:t>The product "1992 Ferrari 360 Spider Red" with 53  orders "1937 Lincoln Berline“ with 27 orders.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AC020A18-FA89-AA2A-CF43-CB7E22E28772}"/>
              </a:ext>
            </a:extLst>
          </p:cNvPr>
          <p:cNvSpPr txBox="1"/>
          <p:nvPr/>
        </p:nvSpPr>
        <p:spPr>
          <a:xfrm>
            <a:off x="8260904" y="6109413"/>
            <a:ext cx="7924800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900"/>
              </a:lnSpc>
              <a:defRPr sz="35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US" dirty="0"/>
              <a:t>4. Top customers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ECB22970-E428-F943-1417-97121F8D3884}"/>
              </a:ext>
            </a:extLst>
          </p:cNvPr>
          <p:cNvSpPr txBox="1"/>
          <p:nvPr/>
        </p:nvSpPr>
        <p:spPr>
          <a:xfrm>
            <a:off x="8293561" y="8269908"/>
            <a:ext cx="7924800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900"/>
              </a:lnSpc>
              <a:defRPr sz="35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US" dirty="0"/>
              <a:t>5. Top performing employees</a:t>
            </a: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45AA7FBC-643D-C617-7AB6-CA887F75C298}"/>
              </a:ext>
            </a:extLst>
          </p:cNvPr>
          <p:cNvSpPr txBox="1"/>
          <p:nvPr/>
        </p:nvSpPr>
        <p:spPr>
          <a:xfrm>
            <a:off x="8629664" y="6852039"/>
            <a:ext cx="9144000" cy="884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>
                <a:solidFill>
                  <a:srgbClr val="FFFFFF"/>
                </a:solidFill>
                <a:latin typeface="Lato"/>
              </a:rPr>
              <a:t>Euro + shipping channel and Mini gifts distributors Ltd. are the best customers in terms of revenue generated 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A8C02780-81BB-77F1-89A5-0EEF5CC77B4B}"/>
              </a:ext>
            </a:extLst>
          </p:cNvPr>
          <p:cNvSpPr txBox="1"/>
          <p:nvPr/>
        </p:nvSpPr>
        <p:spPr>
          <a:xfrm>
            <a:off x="8645992" y="9090840"/>
            <a:ext cx="9144000" cy="884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>
                <a:solidFill>
                  <a:srgbClr val="FFFFFF"/>
                </a:solidFill>
                <a:latin typeface="Lato"/>
              </a:rPr>
              <a:t>Gerard Hernandez and Lislie Jennings are the best salesperson with </a:t>
            </a:r>
            <a:r>
              <a:rPr lang="en-US" sz="2800" dirty="0">
                <a:solidFill>
                  <a:srgbClr val="FFFFFF"/>
                </a:solidFill>
                <a:latin typeface="Lato Bold"/>
              </a:rPr>
              <a:t>$ 1.26 M and $ 1.08 M respectively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5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C366B-891E-7395-B434-3895151AF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>
            <a:extLst>
              <a:ext uri="{FF2B5EF4-FFF2-40B4-BE49-F238E27FC236}">
                <a16:creationId xmlns:a16="http://schemas.microsoft.com/office/drawing/2014/main" id="{2C511133-97DF-24CE-B50C-0DAA98AA8823}"/>
              </a:ext>
            </a:extLst>
          </p:cNvPr>
          <p:cNvGrpSpPr/>
          <p:nvPr/>
        </p:nvGrpSpPr>
        <p:grpSpPr>
          <a:xfrm>
            <a:off x="12442262" y="-857104"/>
            <a:ext cx="1885804" cy="1885804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F107D65-5AC0-E434-7240-B762829258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D60A08E-8245-8ECD-5CE3-5872D9785C5A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72345A5-EAA8-7134-73A0-66855765ED41}"/>
              </a:ext>
            </a:extLst>
          </p:cNvPr>
          <p:cNvGrpSpPr/>
          <p:nvPr/>
        </p:nvGrpSpPr>
        <p:grpSpPr>
          <a:xfrm>
            <a:off x="2692679" y="9620114"/>
            <a:ext cx="1885804" cy="1885804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18FC2CC-2BFA-FD72-8F81-94A8B715C3D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59D338C4-82EF-A1E4-37BD-B0FBF2C15061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F884F0EC-2B2A-E834-9B99-9101BA96AD11}"/>
              </a:ext>
            </a:extLst>
          </p:cNvPr>
          <p:cNvGrpSpPr/>
          <p:nvPr/>
        </p:nvGrpSpPr>
        <p:grpSpPr>
          <a:xfrm>
            <a:off x="14680290" y="-857104"/>
            <a:ext cx="1885804" cy="1885804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DF21A5DA-DD05-D66B-F454-542854357D8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5795DAC2-952F-2C5C-FFF8-0CFF5828BF49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FA9FADFA-4D41-1293-4376-30882D476C71}"/>
              </a:ext>
            </a:extLst>
          </p:cNvPr>
          <p:cNvGrpSpPr/>
          <p:nvPr/>
        </p:nvGrpSpPr>
        <p:grpSpPr>
          <a:xfrm>
            <a:off x="4930707" y="9620114"/>
            <a:ext cx="1885804" cy="1885804"/>
            <a:chOff x="0" y="0"/>
            <a:chExt cx="812800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7081F34-2043-0459-A867-81A5F46B367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903E6C16-249D-58D3-CEE4-0D75DA4ABC80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C2161044-B4D0-6532-FBCF-A319A3E13EFC}"/>
              </a:ext>
            </a:extLst>
          </p:cNvPr>
          <p:cNvGrpSpPr/>
          <p:nvPr/>
        </p:nvGrpSpPr>
        <p:grpSpPr>
          <a:xfrm>
            <a:off x="16949029" y="-857104"/>
            <a:ext cx="1885804" cy="1885804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0F99034-82FE-4867-1036-2DD15E479B7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785E5F62-4041-03F3-B547-0413BA1C5C06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ADC35409-C861-9D14-5491-1D85EEACE66A}"/>
              </a:ext>
            </a:extLst>
          </p:cNvPr>
          <p:cNvGrpSpPr/>
          <p:nvPr/>
        </p:nvGrpSpPr>
        <p:grpSpPr>
          <a:xfrm>
            <a:off x="7199446" y="9620114"/>
            <a:ext cx="1885804" cy="1885804"/>
            <a:chOff x="0" y="0"/>
            <a:chExt cx="812800" cy="812800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235A2208-238C-ABB8-5BD5-28B7C93FEA5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604DCB51-1C25-153B-2D2F-8E514162EFD1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2" name="Group 5">
            <a:extLst>
              <a:ext uri="{FF2B5EF4-FFF2-40B4-BE49-F238E27FC236}">
                <a16:creationId xmlns:a16="http://schemas.microsoft.com/office/drawing/2014/main" id="{C88F13B9-9DD4-5B0D-3484-D5692E6A86C5}"/>
              </a:ext>
            </a:extLst>
          </p:cNvPr>
          <p:cNvGrpSpPr/>
          <p:nvPr/>
        </p:nvGrpSpPr>
        <p:grpSpPr>
          <a:xfrm>
            <a:off x="990600" y="2300782"/>
            <a:ext cx="15958429" cy="4953000"/>
            <a:chOff x="0" y="0"/>
            <a:chExt cx="812800" cy="812800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1E2FF39-F063-55DE-E101-A7C912BF4D2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D6363D76-8E4B-81D1-6C77-4AAA32FEEE5F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35" name="TextBox 41">
            <a:extLst>
              <a:ext uri="{FF2B5EF4-FFF2-40B4-BE49-F238E27FC236}">
                <a16:creationId xmlns:a16="http://schemas.microsoft.com/office/drawing/2014/main" id="{69D1FF44-4D93-2070-E4EF-869B6F86E208}"/>
              </a:ext>
            </a:extLst>
          </p:cNvPr>
          <p:cNvSpPr txBox="1"/>
          <p:nvPr/>
        </p:nvSpPr>
        <p:spPr>
          <a:xfrm>
            <a:off x="1975226" y="4305300"/>
            <a:ext cx="14020799" cy="139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3800" u="none" dirty="0">
                <a:solidFill>
                  <a:srgbClr val="FFFFFF"/>
                </a:solidFill>
                <a:latin typeface="Barlow Black"/>
              </a:rPr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3660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5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B7073-92CB-864D-C56A-B1F930064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>
            <a:extLst>
              <a:ext uri="{FF2B5EF4-FFF2-40B4-BE49-F238E27FC236}">
                <a16:creationId xmlns:a16="http://schemas.microsoft.com/office/drawing/2014/main" id="{DA20ECB8-8610-E75A-E9D1-220B88357146}"/>
              </a:ext>
            </a:extLst>
          </p:cNvPr>
          <p:cNvGrpSpPr/>
          <p:nvPr/>
        </p:nvGrpSpPr>
        <p:grpSpPr>
          <a:xfrm>
            <a:off x="12442262" y="-857104"/>
            <a:ext cx="1885804" cy="1885804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5CBA412-DEAD-2225-72DA-F644219E4FE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35CA0C54-A325-E5B5-110F-E3C3C1CC6F49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CB45D4C-FDD5-517E-B82F-C5C0254BAFE6}"/>
              </a:ext>
            </a:extLst>
          </p:cNvPr>
          <p:cNvGrpSpPr/>
          <p:nvPr/>
        </p:nvGrpSpPr>
        <p:grpSpPr>
          <a:xfrm>
            <a:off x="2692679" y="9620114"/>
            <a:ext cx="1885804" cy="1885804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D9270B0-73CC-F499-5C7D-07B3F87BB0B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D0FE2E2-35AF-EF3F-EA3C-DF5203B09873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C954EC62-A439-FB3B-02C0-675298CF7851}"/>
              </a:ext>
            </a:extLst>
          </p:cNvPr>
          <p:cNvGrpSpPr/>
          <p:nvPr/>
        </p:nvGrpSpPr>
        <p:grpSpPr>
          <a:xfrm>
            <a:off x="14680290" y="-857104"/>
            <a:ext cx="1885804" cy="1885804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9CE879B-344F-DE5A-7421-A1C0F119614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53E98F17-4039-0B3E-57A9-365DFB341DE7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C90F298-6A4A-30B2-A11A-11442C8A87DD}"/>
              </a:ext>
            </a:extLst>
          </p:cNvPr>
          <p:cNvGrpSpPr/>
          <p:nvPr/>
        </p:nvGrpSpPr>
        <p:grpSpPr>
          <a:xfrm>
            <a:off x="4930707" y="9620114"/>
            <a:ext cx="1885804" cy="1885804"/>
            <a:chOff x="0" y="0"/>
            <a:chExt cx="812800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AD4392D6-1327-CA8A-B818-5F53E9AD191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ADD7AB7E-0508-9531-B6A4-68558CFF1301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55E6FAE5-E202-2C5E-C05B-20D87162C29E}"/>
              </a:ext>
            </a:extLst>
          </p:cNvPr>
          <p:cNvGrpSpPr/>
          <p:nvPr/>
        </p:nvGrpSpPr>
        <p:grpSpPr>
          <a:xfrm>
            <a:off x="16949029" y="-857104"/>
            <a:ext cx="1885804" cy="1885804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EB7512F-55A1-335C-88AB-251CC71FE1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2672D30B-C0F8-63B4-BEE2-25E7AE5F7C1D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22E58F66-5356-0B12-3FA1-E9267D4739BE}"/>
              </a:ext>
            </a:extLst>
          </p:cNvPr>
          <p:cNvGrpSpPr/>
          <p:nvPr/>
        </p:nvGrpSpPr>
        <p:grpSpPr>
          <a:xfrm>
            <a:off x="7199446" y="9620114"/>
            <a:ext cx="1885804" cy="1885804"/>
            <a:chOff x="0" y="0"/>
            <a:chExt cx="812800" cy="812800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2A1E537-5B9F-03F4-2852-A9652530AEC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C53FBFD2-8730-FED5-AF1B-6857D5629DE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2B57F7-2AF1-0F09-C101-F270CAA47C83}"/>
              </a:ext>
            </a:extLst>
          </p:cNvPr>
          <p:cNvGrpSpPr/>
          <p:nvPr/>
        </p:nvGrpSpPr>
        <p:grpSpPr>
          <a:xfrm>
            <a:off x="583494" y="3738508"/>
            <a:ext cx="1466730" cy="1404992"/>
            <a:chOff x="1272373" y="4883056"/>
            <a:chExt cx="2840824" cy="2840824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FCC6C22C-35B1-E6F8-59E0-4E66DE532DE4}"/>
                </a:ext>
              </a:extLst>
            </p:cNvPr>
            <p:cNvGrpSpPr/>
            <p:nvPr/>
          </p:nvGrpSpPr>
          <p:grpSpPr>
            <a:xfrm>
              <a:off x="1272373" y="4883056"/>
              <a:ext cx="2840824" cy="2840824"/>
              <a:chOff x="0" y="0"/>
              <a:chExt cx="812800" cy="812800"/>
            </a:xfrm>
          </p:grpSpPr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C7E1621A-A47A-2FBB-C913-8FDBC971F3E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41" name="TextBox 4">
                <a:extLst>
                  <a:ext uri="{FF2B5EF4-FFF2-40B4-BE49-F238E27FC236}">
                    <a16:creationId xmlns:a16="http://schemas.microsoft.com/office/drawing/2014/main" id="{EC4D4CF3-E570-C6C9-7C98-F9C308650688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2120880F-A508-934B-2F27-89367443B805}"/>
                </a:ext>
              </a:extLst>
            </p:cNvPr>
            <p:cNvSpPr/>
            <p:nvPr/>
          </p:nvSpPr>
          <p:spPr>
            <a:xfrm>
              <a:off x="1664045" y="5217301"/>
              <a:ext cx="2041993" cy="2172333"/>
            </a:xfrm>
            <a:custGeom>
              <a:avLst/>
              <a:gdLst/>
              <a:ahLst/>
              <a:cxnLst/>
              <a:rect l="l" t="t" r="r" b="b"/>
              <a:pathLst>
                <a:path w="2041993" h="2172333">
                  <a:moveTo>
                    <a:pt x="0" y="0"/>
                  </a:moveTo>
                  <a:lnTo>
                    <a:pt x="2041993" y="0"/>
                  </a:lnTo>
                  <a:lnTo>
                    <a:pt x="2041993" y="2172334"/>
                  </a:lnTo>
                  <a:lnTo>
                    <a:pt x="0" y="2172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49F25E-7A24-1ED4-342C-981A61BEC032}"/>
              </a:ext>
            </a:extLst>
          </p:cNvPr>
          <p:cNvGrpSpPr/>
          <p:nvPr/>
        </p:nvGrpSpPr>
        <p:grpSpPr>
          <a:xfrm>
            <a:off x="2895600" y="442711"/>
            <a:ext cx="8143425" cy="1543050"/>
            <a:chOff x="3865069" y="358675"/>
            <a:chExt cx="7930684" cy="1543050"/>
          </a:xfrm>
        </p:grpSpPr>
        <p:grpSp>
          <p:nvGrpSpPr>
            <p:cNvPr id="43" name="Group 11">
              <a:extLst>
                <a:ext uri="{FF2B5EF4-FFF2-40B4-BE49-F238E27FC236}">
                  <a16:creationId xmlns:a16="http://schemas.microsoft.com/office/drawing/2014/main" id="{3EF0A4E4-E7D0-62E6-A182-68E93DEC84CA}"/>
                </a:ext>
              </a:extLst>
            </p:cNvPr>
            <p:cNvGrpSpPr/>
            <p:nvPr/>
          </p:nvGrpSpPr>
          <p:grpSpPr>
            <a:xfrm>
              <a:off x="3865069" y="358675"/>
              <a:ext cx="7930684" cy="1543050"/>
              <a:chOff x="0" y="0"/>
              <a:chExt cx="905468" cy="406400"/>
            </a:xfrm>
          </p:grpSpPr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id="{7E6323A9-89E2-382D-75B1-22ADD29A5332}"/>
                  </a:ext>
                </a:extLst>
              </p:cNvPr>
              <p:cNvSpPr/>
              <p:nvPr/>
            </p:nvSpPr>
            <p:spPr>
              <a:xfrm>
                <a:off x="0" y="0"/>
                <a:ext cx="905468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05468" h="406400">
                    <a:moveTo>
                      <a:pt x="702268" y="0"/>
                    </a:moveTo>
                    <a:cubicBezTo>
                      <a:pt x="814492" y="0"/>
                      <a:pt x="905468" y="90976"/>
                      <a:pt x="905468" y="203200"/>
                    </a:cubicBezTo>
                    <a:cubicBezTo>
                      <a:pt x="905468" y="315424"/>
                      <a:pt x="814492" y="406400"/>
                      <a:pt x="70226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782B4D19-A7D8-C52F-EA25-6B81E28EA597}"/>
                  </a:ext>
                </a:extLst>
              </p:cNvPr>
              <p:cNvSpPr txBox="1"/>
              <p:nvPr/>
            </p:nvSpPr>
            <p:spPr>
              <a:xfrm>
                <a:off x="0" y="0"/>
                <a:ext cx="905468" cy="406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id="{FC7EC34C-19C1-C669-C36E-266AC33854B0}"/>
                </a:ext>
              </a:extLst>
            </p:cNvPr>
            <p:cNvSpPr txBox="1"/>
            <p:nvPr/>
          </p:nvSpPr>
          <p:spPr>
            <a:xfrm>
              <a:off x="4267200" y="435942"/>
              <a:ext cx="7391400" cy="12234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7200" u="none" dirty="0">
                  <a:solidFill>
                    <a:srgbClr val="FFFFFF"/>
                  </a:solidFill>
                  <a:latin typeface="Barlow Black"/>
                </a:rPr>
                <a:t>Market Expansion </a:t>
              </a:r>
            </a:p>
          </p:txBody>
        </p:sp>
      </p:grpSp>
      <p:sp>
        <p:nvSpPr>
          <p:cNvPr id="47" name="TextBox 49">
            <a:extLst>
              <a:ext uri="{FF2B5EF4-FFF2-40B4-BE49-F238E27FC236}">
                <a16:creationId xmlns:a16="http://schemas.microsoft.com/office/drawing/2014/main" id="{88CE9275-E7D4-2997-7CBE-A64BB7F86993}"/>
              </a:ext>
            </a:extLst>
          </p:cNvPr>
          <p:cNvSpPr txBox="1"/>
          <p:nvPr/>
        </p:nvSpPr>
        <p:spPr>
          <a:xfrm>
            <a:off x="2650004" y="3738508"/>
            <a:ext cx="15023755" cy="1552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3600" u="none" dirty="0">
                <a:solidFill>
                  <a:schemeClr val="bg1"/>
                </a:solidFill>
                <a:latin typeface="Lato"/>
              </a:rPr>
              <a:t>While USA is the most profitable market, we might need to focus on the European markets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C4001F0C-1035-6A01-8CB8-884FAC6A54A8}"/>
              </a:ext>
            </a:extLst>
          </p:cNvPr>
          <p:cNvSpPr txBox="1"/>
          <p:nvPr/>
        </p:nvSpPr>
        <p:spPr>
          <a:xfrm>
            <a:off x="2633675" y="5981700"/>
            <a:ext cx="15023755" cy="1552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Lato"/>
              </a:rPr>
              <a:t>Spain, UK and Italy should be our main focus for expansion in the European markets</a:t>
            </a:r>
            <a:endParaRPr lang="en-US" sz="3600" u="none" dirty="0">
              <a:solidFill>
                <a:schemeClr val="bg1"/>
              </a:solidFill>
              <a:latin typeface="Lato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47AC57-D7F3-7516-A610-45A3EEF20CFC}"/>
              </a:ext>
            </a:extLst>
          </p:cNvPr>
          <p:cNvGrpSpPr/>
          <p:nvPr/>
        </p:nvGrpSpPr>
        <p:grpSpPr>
          <a:xfrm>
            <a:off x="579496" y="6145642"/>
            <a:ext cx="1466730" cy="1404992"/>
            <a:chOff x="1272373" y="4883056"/>
            <a:chExt cx="2840824" cy="2840824"/>
          </a:xfrm>
        </p:grpSpPr>
        <p:grpSp>
          <p:nvGrpSpPr>
            <p:cNvPr id="50" name="Group 2">
              <a:extLst>
                <a:ext uri="{FF2B5EF4-FFF2-40B4-BE49-F238E27FC236}">
                  <a16:creationId xmlns:a16="http://schemas.microsoft.com/office/drawing/2014/main" id="{12575CC9-8A9B-4E53-0154-2C358C6F1221}"/>
                </a:ext>
              </a:extLst>
            </p:cNvPr>
            <p:cNvGrpSpPr/>
            <p:nvPr/>
          </p:nvGrpSpPr>
          <p:grpSpPr>
            <a:xfrm>
              <a:off x="1272373" y="4883056"/>
              <a:ext cx="2840824" cy="2840824"/>
              <a:chOff x="0" y="0"/>
              <a:chExt cx="812800" cy="812800"/>
            </a:xfrm>
          </p:grpSpPr>
          <p:sp>
            <p:nvSpPr>
              <p:cNvPr id="52" name="Freeform 3">
                <a:extLst>
                  <a:ext uri="{FF2B5EF4-FFF2-40B4-BE49-F238E27FC236}">
                    <a16:creationId xmlns:a16="http://schemas.microsoft.com/office/drawing/2014/main" id="{AFDE2318-9AAB-4EF3-AED9-BDD5EF96109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3F529CEE-8AF4-490E-2C87-8640A5F40AB0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E743FAF8-B895-27B7-7BF0-AA2D7A2ABEBF}"/>
                </a:ext>
              </a:extLst>
            </p:cNvPr>
            <p:cNvSpPr/>
            <p:nvPr/>
          </p:nvSpPr>
          <p:spPr>
            <a:xfrm>
              <a:off x="1664045" y="5217301"/>
              <a:ext cx="2041993" cy="2172333"/>
            </a:xfrm>
            <a:custGeom>
              <a:avLst/>
              <a:gdLst/>
              <a:ahLst/>
              <a:cxnLst/>
              <a:rect l="l" t="t" r="r" b="b"/>
              <a:pathLst>
                <a:path w="2041993" h="2172333">
                  <a:moveTo>
                    <a:pt x="0" y="0"/>
                  </a:moveTo>
                  <a:lnTo>
                    <a:pt x="2041993" y="0"/>
                  </a:lnTo>
                  <a:lnTo>
                    <a:pt x="2041993" y="2172334"/>
                  </a:lnTo>
                  <a:lnTo>
                    <a:pt x="0" y="2172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6627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5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91CF6-6B62-A864-55B0-EEED8D72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>
            <a:extLst>
              <a:ext uri="{FF2B5EF4-FFF2-40B4-BE49-F238E27FC236}">
                <a16:creationId xmlns:a16="http://schemas.microsoft.com/office/drawing/2014/main" id="{C0FEE67E-A219-A86F-7B8A-3CCEF90CE863}"/>
              </a:ext>
            </a:extLst>
          </p:cNvPr>
          <p:cNvGrpSpPr/>
          <p:nvPr/>
        </p:nvGrpSpPr>
        <p:grpSpPr>
          <a:xfrm>
            <a:off x="12442262" y="-857104"/>
            <a:ext cx="1885804" cy="1885804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E25B812-2BE3-B2A8-A347-5405B9C73B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5B25DEF8-8DE6-12FB-87B2-7A80966B3CA9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7309F80-EFC3-B101-B8DA-B5B63127300A}"/>
              </a:ext>
            </a:extLst>
          </p:cNvPr>
          <p:cNvGrpSpPr/>
          <p:nvPr/>
        </p:nvGrpSpPr>
        <p:grpSpPr>
          <a:xfrm>
            <a:off x="2692679" y="9620114"/>
            <a:ext cx="1885804" cy="1885804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E650712-81A8-7C9A-8D49-91F03B419D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D12EAB5B-CCA1-696B-74C3-8767826BE9F2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B6ACFCBF-50C6-7646-51AB-519945EF5CDF}"/>
              </a:ext>
            </a:extLst>
          </p:cNvPr>
          <p:cNvGrpSpPr/>
          <p:nvPr/>
        </p:nvGrpSpPr>
        <p:grpSpPr>
          <a:xfrm>
            <a:off x="14680290" y="-857104"/>
            <a:ext cx="1885804" cy="1885804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9681E67-B87A-D27C-9AB6-5961E40E203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1F95A643-B707-27AC-6E82-4E2C375E18DA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987F7611-8046-6BA0-F4E7-B84ED8442CE6}"/>
              </a:ext>
            </a:extLst>
          </p:cNvPr>
          <p:cNvGrpSpPr/>
          <p:nvPr/>
        </p:nvGrpSpPr>
        <p:grpSpPr>
          <a:xfrm>
            <a:off x="4930707" y="9620114"/>
            <a:ext cx="1885804" cy="1885804"/>
            <a:chOff x="0" y="0"/>
            <a:chExt cx="812800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64306602-29F2-ACFD-9382-E0BC3D5AF1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69D91033-9B49-B0B0-02A4-07380F3B4CF6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1D765F82-254B-9156-2BCD-CBE731B361F8}"/>
              </a:ext>
            </a:extLst>
          </p:cNvPr>
          <p:cNvGrpSpPr/>
          <p:nvPr/>
        </p:nvGrpSpPr>
        <p:grpSpPr>
          <a:xfrm>
            <a:off x="16949029" y="-857104"/>
            <a:ext cx="1885804" cy="1885804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EBF0DF4-9E04-479F-9A39-D7D0F82487C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DA888B50-DBB3-E31F-D4F5-27AF181E30ED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1CD26903-2862-0493-B571-89E59C61CDF1}"/>
              </a:ext>
            </a:extLst>
          </p:cNvPr>
          <p:cNvGrpSpPr/>
          <p:nvPr/>
        </p:nvGrpSpPr>
        <p:grpSpPr>
          <a:xfrm>
            <a:off x="7199446" y="9620114"/>
            <a:ext cx="1885804" cy="1885804"/>
            <a:chOff x="0" y="0"/>
            <a:chExt cx="812800" cy="812800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7DD589EB-D3C0-50AA-F3B7-D182AC839E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AB1C67F9-D9F8-3505-BF0C-47DE77C471E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B7B33F-8515-F2D8-3BB6-090A1E6285FA}"/>
              </a:ext>
            </a:extLst>
          </p:cNvPr>
          <p:cNvGrpSpPr/>
          <p:nvPr/>
        </p:nvGrpSpPr>
        <p:grpSpPr>
          <a:xfrm>
            <a:off x="799968" y="4441004"/>
            <a:ext cx="1466730" cy="1404992"/>
            <a:chOff x="1272373" y="4883056"/>
            <a:chExt cx="2840824" cy="2840824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360D90A3-EDA2-24AF-EC24-5F58BF967154}"/>
                </a:ext>
              </a:extLst>
            </p:cNvPr>
            <p:cNvGrpSpPr/>
            <p:nvPr/>
          </p:nvGrpSpPr>
          <p:grpSpPr>
            <a:xfrm>
              <a:off x="1272373" y="4883056"/>
              <a:ext cx="2840824" cy="2840824"/>
              <a:chOff x="0" y="0"/>
              <a:chExt cx="812800" cy="812800"/>
            </a:xfrm>
          </p:grpSpPr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0F1FDD8B-DCA9-62CF-73BD-69A579B9E22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41" name="TextBox 4">
                <a:extLst>
                  <a:ext uri="{FF2B5EF4-FFF2-40B4-BE49-F238E27FC236}">
                    <a16:creationId xmlns:a16="http://schemas.microsoft.com/office/drawing/2014/main" id="{338EBBD4-BB63-DC33-65E8-3BB9D20DA700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31C30E03-E4CD-E2A1-3164-205FA538BAF8}"/>
                </a:ext>
              </a:extLst>
            </p:cNvPr>
            <p:cNvSpPr/>
            <p:nvPr/>
          </p:nvSpPr>
          <p:spPr>
            <a:xfrm>
              <a:off x="1664045" y="5217301"/>
              <a:ext cx="2041993" cy="2172333"/>
            </a:xfrm>
            <a:custGeom>
              <a:avLst/>
              <a:gdLst/>
              <a:ahLst/>
              <a:cxnLst/>
              <a:rect l="l" t="t" r="r" b="b"/>
              <a:pathLst>
                <a:path w="2041993" h="2172333">
                  <a:moveTo>
                    <a:pt x="0" y="0"/>
                  </a:moveTo>
                  <a:lnTo>
                    <a:pt x="2041993" y="0"/>
                  </a:lnTo>
                  <a:lnTo>
                    <a:pt x="2041993" y="2172334"/>
                  </a:lnTo>
                  <a:lnTo>
                    <a:pt x="0" y="2172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B45573-C40D-E08E-1F9E-362B50FA2D52}"/>
              </a:ext>
            </a:extLst>
          </p:cNvPr>
          <p:cNvGrpSpPr/>
          <p:nvPr/>
        </p:nvGrpSpPr>
        <p:grpSpPr>
          <a:xfrm>
            <a:off x="1721906" y="964438"/>
            <a:ext cx="10744200" cy="2685673"/>
            <a:chOff x="3865069" y="358675"/>
            <a:chExt cx="7930684" cy="2685673"/>
          </a:xfrm>
        </p:grpSpPr>
        <p:grpSp>
          <p:nvGrpSpPr>
            <p:cNvPr id="43" name="Group 11">
              <a:extLst>
                <a:ext uri="{FF2B5EF4-FFF2-40B4-BE49-F238E27FC236}">
                  <a16:creationId xmlns:a16="http://schemas.microsoft.com/office/drawing/2014/main" id="{B48E5237-5946-DA8A-A1ED-FFCAEBCF31A6}"/>
                </a:ext>
              </a:extLst>
            </p:cNvPr>
            <p:cNvGrpSpPr/>
            <p:nvPr/>
          </p:nvGrpSpPr>
          <p:grpSpPr>
            <a:xfrm>
              <a:off x="3865069" y="358675"/>
              <a:ext cx="7930684" cy="1543050"/>
              <a:chOff x="0" y="0"/>
              <a:chExt cx="905468" cy="406400"/>
            </a:xfrm>
          </p:grpSpPr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id="{67591E3F-60D2-801D-FD10-2A7532D0311A}"/>
                  </a:ext>
                </a:extLst>
              </p:cNvPr>
              <p:cNvSpPr/>
              <p:nvPr/>
            </p:nvSpPr>
            <p:spPr>
              <a:xfrm>
                <a:off x="0" y="0"/>
                <a:ext cx="85329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05468" h="406400">
                    <a:moveTo>
                      <a:pt x="702268" y="0"/>
                    </a:moveTo>
                    <a:cubicBezTo>
                      <a:pt x="814492" y="0"/>
                      <a:pt x="905468" y="90976"/>
                      <a:pt x="905468" y="203200"/>
                    </a:cubicBezTo>
                    <a:cubicBezTo>
                      <a:pt x="905468" y="315424"/>
                      <a:pt x="814492" y="406400"/>
                      <a:pt x="70226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63BE3594-D7A7-90E7-13F5-76CACA6CCB19}"/>
                  </a:ext>
                </a:extLst>
              </p:cNvPr>
              <p:cNvSpPr txBox="1"/>
              <p:nvPr/>
            </p:nvSpPr>
            <p:spPr>
              <a:xfrm>
                <a:off x="0" y="0"/>
                <a:ext cx="905468" cy="406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id="{70CDCBD5-535B-2C5B-D7FA-ADFD305C3E41}"/>
                </a:ext>
              </a:extLst>
            </p:cNvPr>
            <p:cNvSpPr txBox="1"/>
            <p:nvPr/>
          </p:nvSpPr>
          <p:spPr>
            <a:xfrm>
              <a:off x="4267200" y="435942"/>
              <a:ext cx="7391400" cy="26084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7200" u="none" dirty="0">
                  <a:solidFill>
                    <a:srgbClr val="FFFFFF"/>
                  </a:solidFill>
                  <a:latin typeface="Barlow Black"/>
                </a:rPr>
                <a:t>Product Line Upgrade  </a:t>
              </a:r>
            </a:p>
          </p:txBody>
        </p:sp>
      </p:grpSp>
      <p:sp>
        <p:nvSpPr>
          <p:cNvPr id="47" name="TextBox 49">
            <a:extLst>
              <a:ext uri="{FF2B5EF4-FFF2-40B4-BE49-F238E27FC236}">
                <a16:creationId xmlns:a16="http://schemas.microsoft.com/office/drawing/2014/main" id="{D7F66AC2-04BF-C656-B085-307AAA60C38A}"/>
              </a:ext>
            </a:extLst>
          </p:cNvPr>
          <p:cNvSpPr txBox="1"/>
          <p:nvPr/>
        </p:nvSpPr>
        <p:spPr>
          <a:xfrm>
            <a:off x="2868176" y="4462774"/>
            <a:ext cx="15023755" cy="1552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Lato"/>
              </a:rPr>
              <a:t>Introduce certain upgrades in classic vars and vintage cars categories to ensure more sales</a:t>
            </a:r>
            <a:endParaRPr lang="en-US" sz="3600" u="none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874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5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76130-40D0-FE67-905A-EEEF9D76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>
            <a:extLst>
              <a:ext uri="{FF2B5EF4-FFF2-40B4-BE49-F238E27FC236}">
                <a16:creationId xmlns:a16="http://schemas.microsoft.com/office/drawing/2014/main" id="{351F967A-78F8-0CB9-09DD-6F04EAF45C5E}"/>
              </a:ext>
            </a:extLst>
          </p:cNvPr>
          <p:cNvGrpSpPr/>
          <p:nvPr/>
        </p:nvGrpSpPr>
        <p:grpSpPr>
          <a:xfrm>
            <a:off x="12442262" y="-857104"/>
            <a:ext cx="1885804" cy="1885804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D624183-470A-1843-A2CD-33113C66851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19147EA1-5903-E5E6-14CE-DB95F4868323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4846EDFB-42FB-3A23-6202-86DCD496E61F}"/>
              </a:ext>
            </a:extLst>
          </p:cNvPr>
          <p:cNvGrpSpPr/>
          <p:nvPr/>
        </p:nvGrpSpPr>
        <p:grpSpPr>
          <a:xfrm>
            <a:off x="2692679" y="9620114"/>
            <a:ext cx="1885804" cy="1885804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CCE0810-78A2-0EAC-81C6-D5966C89A63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472CC98-4740-14E8-F53A-3773AEE4AC34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AD254CA-EC9B-90B8-4BCA-F15522F3FE6A}"/>
              </a:ext>
            </a:extLst>
          </p:cNvPr>
          <p:cNvGrpSpPr/>
          <p:nvPr/>
        </p:nvGrpSpPr>
        <p:grpSpPr>
          <a:xfrm>
            <a:off x="14680290" y="-857104"/>
            <a:ext cx="1885804" cy="1885804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496A974-AABC-4E9D-923F-71A2356D750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BC625126-BAC9-6F28-5046-A8597CF0945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6DC2A19D-2D20-92E2-D8C8-E28703FCF2D9}"/>
              </a:ext>
            </a:extLst>
          </p:cNvPr>
          <p:cNvGrpSpPr/>
          <p:nvPr/>
        </p:nvGrpSpPr>
        <p:grpSpPr>
          <a:xfrm>
            <a:off x="4930707" y="9620114"/>
            <a:ext cx="1885804" cy="1885804"/>
            <a:chOff x="0" y="0"/>
            <a:chExt cx="812800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3EC4B51-26A2-3BF5-5895-07394BF5C73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701A82FD-E41D-B36D-3C65-FE8328BAE48C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FE10F5A8-2B80-D38B-67F2-172A0D3F10D9}"/>
              </a:ext>
            </a:extLst>
          </p:cNvPr>
          <p:cNvGrpSpPr/>
          <p:nvPr/>
        </p:nvGrpSpPr>
        <p:grpSpPr>
          <a:xfrm>
            <a:off x="16949029" y="-857104"/>
            <a:ext cx="1885804" cy="1885804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E8B2F13-3EBF-DC79-5912-78898E6270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4FDFCB2A-3E67-213E-440C-481814036C4A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92517E9-A0DA-79FE-E2C2-12DEDE381AFE}"/>
              </a:ext>
            </a:extLst>
          </p:cNvPr>
          <p:cNvGrpSpPr/>
          <p:nvPr/>
        </p:nvGrpSpPr>
        <p:grpSpPr>
          <a:xfrm>
            <a:off x="7199446" y="9620114"/>
            <a:ext cx="1885804" cy="1885804"/>
            <a:chOff x="0" y="0"/>
            <a:chExt cx="812800" cy="812800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30FF5F13-42A9-C94A-4741-4A453B4C0CB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3DF56EFD-4171-2B22-0DA2-7427AB0C802D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B50382-4906-6FC9-DF94-8B9699A47BD4}"/>
              </a:ext>
            </a:extLst>
          </p:cNvPr>
          <p:cNvGrpSpPr/>
          <p:nvPr/>
        </p:nvGrpSpPr>
        <p:grpSpPr>
          <a:xfrm>
            <a:off x="626169" y="4305300"/>
            <a:ext cx="1466730" cy="1404992"/>
            <a:chOff x="1272373" y="4883056"/>
            <a:chExt cx="2840824" cy="2840824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6BF7BCEF-DD9D-DE47-84A2-A979A17823F6}"/>
                </a:ext>
              </a:extLst>
            </p:cNvPr>
            <p:cNvGrpSpPr/>
            <p:nvPr/>
          </p:nvGrpSpPr>
          <p:grpSpPr>
            <a:xfrm>
              <a:off x="1272373" y="4883056"/>
              <a:ext cx="2840824" cy="2840824"/>
              <a:chOff x="0" y="0"/>
              <a:chExt cx="812800" cy="812800"/>
            </a:xfrm>
          </p:grpSpPr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E282FD14-698A-0D13-B2FF-707F2696D48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41" name="TextBox 4">
                <a:extLst>
                  <a:ext uri="{FF2B5EF4-FFF2-40B4-BE49-F238E27FC236}">
                    <a16:creationId xmlns:a16="http://schemas.microsoft.com/office/drawing/2014/main" id="{D85CF0B2-1B84-CEDD-89C0-4D4FEA586B4F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9E0A2417-9393-4E3C-A863-2EAE93BC218B}"/>
                </a:ext>
              </a:extLst>
            </p:cNvPr>
            <p:cNvSpPr/>
            <p:nvPr/>
          </p:nvSpPr>
          <p:spPr>
            <a:xfrm>
              <a:off x="1664045" y="5217301"/>
              <a:ext cx="2041993" cy="2172333"/>
            </a:xfrm>
            <a:custGeom>
              <a:avLst/>
              <a:gdLst/>
              <a:ahLst/>
              <a:cxnLst/>
              <a:rect l="l" t="t" r="r" b="b"/>
              <a:pathLst>
                <a:path w="2041993" h="2172333">
                  <a:moveTo>
                    <a:pt x="0" y="0"/>
                  </a:moveTo>
                  <a:lnTo>
                    <a:pt x="2041993" y="0"/>
                  </a:lnTo>
                  <a:lnTo>
                    <a:pt x="2041993" y="2172334"/>
                  </a:lnTo>
                  <a:lnTo>
                    <a:pt x="0" y="2172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378B6C-CD0B-072B-59A5-482A442709B3}"/>
              </a:ext>
            </a:extLst>
          </p:cNvPr>
          <p:cNvGrpSpPr/>
          <p:nvPr/>
        </p:nvGrpSpPr>
        <p:grpSpPr>
          <a:xfrm>
            <a:off x="2869473" y="381029"/>
            <a:ext cx="8712927" cy="1543050"/>
            <a:chOff x="3865069" y="358675"/>
            <a:chExt cx="8485308" cy="1543050"/>
          </a:xfrm>
        </p:grpSpPr>
        <p:grpSp>
          <p:nvGrpSpPr>
            <p:cNvPr id="43" name="Group 11">
              <a:extLst>
                <a:ext uri="{FF2B5EF4-FFF2-40B4-BE49-F238E27FC236}">
                  <a16:creationId xmlns:a16="http://schemas.microsoft.com/office/drawing/2014/main" id="{73819122-8ACC-E6AA-C027-6B71810F76F0}"/>
                </a:ext>
              </a:extLst>
            </p:cNvPr>
            <p:cNvGrpSpPr/>
            <p:nvPr/>
          </p:nvGrpSpPr>
          <p:grpSpPr>
            <a:xfrm>
              <a:off x="3865069" y="358675"/>
              <a:ext cx="7930684" cy="1543050"/>
              <a:chOff x="0" y="0"/>
              <a:chExt cx="905468" cy="406400"/>
            </a:xfrm>
          </p:grpSpPr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id="{EABC536F-310B-1EBF-B3F8-DC63BD22AA0D}"/>
                  </a:ext>
                </a:extLst>
              </p:cNvPr>
              <p:cNvSpPr/>
              <p:nvPr/>
            </p:nvSpPr>
            <p:spPr>
              <a:xfrm>
                <a:off x="0" y="0"/>
                <a:ext cx="905468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05468" h="406400">
                    <a:moveTo>
                      <a:pt x="702268" y="0"/>
                    </a:moveTo>
                    <a:cubicBezTo>
                      <a:pt x="814492" y="0"/>
                      <a:pt x="905468" y="90976"/>
                      <a:pt x="905468" y="203200"/>
                    </a:cubicBezTo>
                    <a:cubicBezTo>
                      <a:pt x="905468" y="315424"/>
                      <a:pt x="814492" y="406400"/>
                      <a:pt x="70226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F5FE5E0B-4B8D-B9D3-E0F7-AF1785CB193C}"/>
                  </a:ext>
                </a:extLst>
              </p:cNvPr>
              <p:cNvSpPr txBox="1"/>
              <p:nvPr/>
            </p:nvSpPr>
            <p:spPr>
              <a:xfrm>
                <a:off x="0" y="0"/>
                <a:ext cx="905468" cy="406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id="{F318CFD7-71C8-8DD3-78EF-49D01B323CF6}"/>
                </a:ext>
              </a:extLst>
            </p:cNvPr>
            <p:cNvSpPr txBox="1"/>
            <p:nvPr/>
          </p:nvSpPr>
          <p:spPr>
            <a:xfrm>
              <a:off x="4267200" y="435942"/>
              <a:ext cx="8083177" cy="12234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7200" dirty="0">
                  <a:solidFill>
                    <a:srgbClr val="FFFFFF"/>
                  </a:solidFill>
                  <a:latin typeface="Barlow Black"/>
                </a:rPr>
                <a:t>Business relations</a:t>
              </a:r>
              <a:endParaRPr lang="en-US" sz="7200" u="none" dirty="0">
                <a:solidFill>
                  <a:srgbClr val="FFFFFF"/>
                </a:solidFill>
                <a:latin typeface="Barlow Black"/>
              </a:endParaRPr>
            </a:p>
          </p:txBody>
        </p:sp>
      </p:grpSp>
      <p:sp>
        <p:nvSpPr>
          <p:cNvPr id="47" name="TextBox 49">
            <a:extLst>
              <a:ext uri="{FF2B5EF4-FFF2-40B4-BE49-F238E27FC236}">
                <a16:creationId xmlns:a16="http://schemas.microsoft.com/office/drawing/2014/main" id="{B0239937-95B2-93B8-E1C9-C07DD7BD1A64}"/>
              </a:ext>
            </a:extLst>
          </p:cNvPr>
          <p:cNvSpPr txBox="1"/>
          <p:nvPr/>
        </p:nvSpPr>
        <p:spPr>
          <a:xfrm>
            <a:off x="2692679" y="4305300"/>
            <a:ext cx="15023755" cy="2383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3600" u="none" dirty="0">
                <a:solidFill>
                  <a:schemeClr val="bg1"/>
                </a:solidFill>
                <a:latin typeface="Lato"/>
              </a:rPr>
              <a:t>Establish good business relations with top performing vendors like  </a:t>
            </a:r>
            <a:r>
              <a:rPr lang="en-US" sz="3600" dirty="0">
                <a:solidFill>
                  <a:schemeClr val="bg1"/>
                </a:solidFill>
                <a:latin typeface="Lato"/>
              </a:rPr>
              <a:t>'Classic Metal Creations,' 'Motor City Art Classics,' and 'Carousel </a:t>
            </a:r>
            <a:r>
              <a:rPr lang="en-US" sz="3600" dirty="0" err="1">
                <a:solidFill>
                  <a:schemeClr val="bg1"/>
                </a:solidFill>
                <a:latin typeface="Lato"/>
              </a:rPr>
              <a:t>DieCast</a:t>
            </a:r>
            <a:r>
              <a:rPr lang="en-US" sz="3600" dirty="0">
                <a:solidFill>
                  <a:schemeClr val="bg1"/>
                </a:solidFill>
                <a:latin typeface="Lato"/>
              </a:rPr>
              <a:t> Legends’ to assure the revenue</a:t>
            </a:r>
          </a:p>
        </p:txBody>
      </p:sp>
    </p:spTree>
    <p:extLst>
      <p:ext uri="{BB962C8B-B14F-4D97-AF65-F5344CB8AC3E}">
        <p14:creationId xmlns:p14="http://schemas.microsoft.com/office/powerpoint/2010/main" val="37614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5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AF5BF-D4BB-76F5-4D8E-F5D816AD7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>
            <a:extLst>
              <a:ext uri="{FF2B5EF4-FFF2-40B4-BE49-F238E27FC236}">
                <a16:creationId xmlns:a16="http://schemas.microsoft.com/office/drawing/2014/main" id="{E05252B2-AE5F-5C4D-8F4A-59129104C9A3}"/>
              </a:ext>
            </a:extLst>
          </p:cNvPr>
          <p:cNvGrpSpPr/>
          <p:nvPr/>
        </p:nvGrpSpPr>
        <p:grpSpPr>
          <a:xfrm>
            <a:off x="12442262" y="-857104"/>
            <a:ext cx="1885804" cy="1885804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1FD869E-8F53-3313-4914-5DF6D0F9FD4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2E6C6742-D621-6EAA-C70F-AEE1E7A51202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6212B576-8185-8548-6E9E-AFD66670907A}"/>
              </a:ext>
            </a:extLst>
          </p:cNvPr>
          <p:cNvGrpSpPr/>
          <p:nvPr/>
        </p:nvGrpSpPr>
        <p:grpSpPr>
          <a:xfrm>
            <a:off x="2692679" y="9620114"/>
            <a:ext cx="1885804" cy="1885804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5C9D425-CD59-A543-FB92-EFC823EE39D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739E4806-6D33-F8E3-1BA5-73B18FB85FFD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0C9CA652-3459-9DA2-CB6F-579CD025D4C1}"/>
              </a:ext>
            </a:extLst>
          </p:cNvPr>
          <p:cNvGrpSpPr/>
          <p:nvPr/>
        </p:nvGrpSpPr>
        <p:grpSpPr>
          <a:xfrm>
            <a:off x="14680290" y="-857104"/>
            <a:ext cx="1885804" cy="1885804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26A5579-2A18-F5BA-B33E-94F78C7C578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919499A3-B55B-822E-A1E8-62E6D4B330DC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B06DE94-F8CE-C3CF-5C52-ECF9AD65F525}"/>
              </a:ext>
            </a:extLst>
          </p:cNvPr>
          <p:cNvGrpSpPr/>
          <p:nvPr/>
        </p:nvGrpSpPr>
        <p:grpSpPr>
          <a:xfrm>
            <a:off x="4930707" y="9620114"/>
            <a:ext cx="1885804" cy="1885804"/>
            <a:chOff x="0" y="0"/>
            <a:chExt cx="812800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63CE857F-9CA2-A48D-E39E-D704BD74403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E9C3A13F-2D35-B490-9125-C62358EAFDA2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50F7BB4E-6CB3-6B3C-E56E-5B492F4A7E8C}"/>
              </a:ext>
            </a:extLst>
          </p:cNvPr>
          <p:cNvGrpSpPr/>
          <p:nvPr/>
        </p:nvGrpSpPr>
        <p:grpSpPr>
          <a:xfrm>
            <a:off x="16949029" y="-857104"/>
            <a:ext cx="1885804" cy="1885804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35CDA5F3-D8E0-EC70-9BB3-A07F9C3AB4E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7E9F70B6-B6FF-DE03-272D-BB8CB2E8999D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3F2F2B37-D7BD-5A48-92AD-22B154BFF132}"/>
              </a:ext>
            </a:extLst>
          </p:cNvPr>
          <p:cNvGrpSpPr/>
          <p:nvPr/>
        </p:nvGrpSpPr>
        <p:grpSpPr>
          <a:xfrm>
            <a:off x="7199446" y="9620114"/>
            <a:ext cx="1885804" cy="1885804"/>
            <a:chOff x="0" y="0"/>
            <a:chExt cx="812800" cy="812800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A74BB132-B86C-40FA-6F12-42053378BB5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CFFC75E6-F82C-99C7-0A70-1159CF323EBA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9D0283-0D74-CDB5-F911-58AEDF26AAFB}"/>
              </a:ext>
            </a:extLst>
          </p:cNvPr>
          <p:cNvGrpSpPr/>
          <p:nvPr/>
        </p:nvGrpSpPr>
        <p:grpSpPr>
          <a:xfrm>
            <a:off x="583494" y="3738508"/>
            <a:ext cx="1466730" cy="1404992"/>
            <a:chOff x="1272373" y="4883056"/>
            <a:chExt cx="2840824" cy="2840824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492CFB48-A93E-95BC-0027-FF6443A328BC}"/>
                </a:ext>
              </a:extLst>
            </p:cNvPr>
            <p:cNvGrpSpPr/>
            <p:nvPr/>
          </p:nvGrpSpPr>
          <p:grpSpPr>
            <a:xfrm>
              <a:off x="1272373" y="4883056"/>
              <a:ext cx="2840824" cy="2840824"/>
              <a:chOff x="0" y="0"/>
              <a:chExt cx="812800" cy="812800"/>
            </a:xfrm>
          </p:grpSpPr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156D6CD4-8042-BF00-662D-B2B191C0234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41" name="TextBox 4">
                <a:extLst>
                  <a:ext uri="{FF2B5EF4-FFF2-40B4-BE49-F238E27FC236}">
                    <a16:creationId xmlns:a16="http://schemas.microsoft.com/office/drawing/2014/main" id="{209DE6CE-7096-1FCF-8898-65BC26473DFF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D3B1FD6B-AEC1-777D-2FFD-A8D2ADC140ED}"/>
                </a:ext>
              </a:extLst>
            </p:cNvPr>
            <p:cNvSpPr/>
            <p:nvPr/>
          </p:nvSpPr>
          <p:spPr>
            <a:xfrm>
              <a:off x="1664045" y="5217301"/>
              <a:ext cx="2041993" cy="2172333"/>
            </a:xfrm>
            <a:custGeom>
              <a:avLst/>
              <a:gdLst/>
              <a:ahLst/>
              <a:cxnLst/>
              <a:rect l="l" t="t" r="r" b="b"/>
              <a:pathLst>
                <a:path w="2041993" h="2172333">
                  <a:moveTo>
                    <a:pt x="0" y="0"/>
                  </a:moveTo>
                  <a:lnTo>
                    <a:pt x="2041993" y="0"/>
                  </a:lnTo>
                  <a:lnTo>
                    <a:pt x="2041993" y="2172334"/>
                  </a:lnTo>
                  <a:lnTo>
                    <a:pt x="0" y="2172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B33B1B-9259-DF9F-E001-F2AEB627538C}"/>
              </a:ext>
            </a:extLst>
          </p:cNvPr>
          <p:cNvGrpSpPr/>
          <p:nvPr/>
        </p:nvGrpSpPr>
        <p:grpSpPr>
          <a:xfrm>
            <a:off x="2869473" y="381029"/>
            <a:ext cx="9855927" cy="1543050"/>
            <a:chOff x="3865069" y="358675"/>
            <a:chExt cx="8633727" cy="1543050"/>
          </a:xfrm>
        </p:grpSpPr>
        <p:grpSp>
          <p:nvGrpSpPr>
            <p:cNvPr id="43" name="Group 11">
              <a:extLst>
                <a:ext uri="{FF2B5EF4-FFF2-40B4-BE49-F238E27FC236}">
                  <a16:creationId xmlns:a16="http://schemas.microsoft.com/office/drawing/2014/main" id="{9B34544E-47E3-981F-2AB7-8C78B3E17638}"/>
                </a:ext>
              </a:extLst>
            </p:cNvPr>
            <p:cNvGrpSpPr/>
            <p:nvPr/>
          </p:nvGrpSpPr>
          <p:grpSpPr>
            <a:xfrm>
              <a:off x="3865069" y="358675"/>
              <a:ext cx="7930684" cy="1543050"/>
              <a:chOff x="0" y="0"/>
              <a:chExt cx="905468" cy="406400"/>
            </a:xfrm>
          </p:grpSpPr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id="{6F9C815D-A900-0C09-CAAF-31128E05CC2A}"/>
                  </a:ext>
                </a:extLst>
              </p:cNvPr>
              <p:cNvSpPr/>
              <p:nvPr/>
            </p:nvSpPr>
            <p:spPr>
              <a:xfrm>
                <a:off x="0" y="0"/>
                <a:ext cx="905468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05468" h="406400">
                    <a:moveTo>
                      <a:pt x="702268" y="0"/>
                    </a:moveTo>
                    <a:cubicBezTo>
                      <a:pt x="814492" y="0"/>
                      <a:pt x="905468" y="90976"/>
                      <a:pt x="905468" y="203200"/>
                    </a:cubicBezTo>
                    <a:cubicBezTo>
                      <a:pt x="905468" y="315424"/>
                      <a:pt x="814492" y="406400"/>
                      <a:pt x="70226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DBB56166-22D1-8468-1E11-5A87BE4B2DA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05468" cy="406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id="{85014FAD-3C43-EDFF-4A9B-079848F5AAB4}"/>
                </a:ext>
              </a:extLst>
            </p:cNvPr>
            <p:cNvSpPr txBox="1"/>
            <p:nvPr/>
          </p:nvSpPr>
          <p:spPr>
            <a:xfrm>
              <a:off x="4267200" y="435942"/>
              <a:ext cx="8231596" cy="12234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7200" dirty="0">
                  <a:solidFill>
                    <a:srgbClr val="FFFFFF"/>
                  </a:solidFill>
                  <a:latin typeface="Barlow Black"/>
                </a:rPr>
                <a:t>Recognition Award</a:t>
              </a:r>
              <a:endParaRPr lang="en-US" sz="7200" u="none" dirty="0">
                <a:solidFill>
                  <a:srgbClr val="FFFFFF"/>
                </a:solidFill>
                <a:latin typeface="Barlow Black"/>
              </a:endParaRPr>
            </a:p>
          </p:txBody>
        </p:sp>
      </p:grpSp>
      <p:sp>
        <p:nvSpPr>
          <p:cNvPr id="47" name="TextBox 49">
            <a:extLst>
              <a:ext uri="{FF2B5EF4-FFF2-40B4-BE49-F238E27FC236}">
                <a16:creationId xmlns:a16="http://schemas.microsoft.com/office/drawing/2014/main" id="{6952BD0F-3666-DDD5-58E0-3B22A05E5408}"/>
              </a:ext>
            </a:extLst>
          </p:cNvPr>
          <p:cNvSpPr txBox="1"/>
          <p:nvPr/>
        </p:nvSpPr>
        <p:spPr>
          <a:xfrm>
            <a:off x="2543245" y="3971788"/>
            <a:ext cx="15023755" cy="1552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3600" u="none" dirty="0">
                <a:solidFill>
                  <a:schemeClr val="bg1"/>
                </a:solidFill>
                <a:latin typeface="Lato"/>
              </a:rPr>
              <a:t>Host a recognition award for the best sales employee to assure motivation amongst other sales employee.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4DBE24F2-9777-9E53-D554-CC6A11BA5912}"/>
              </a:ext>
            </a:extLst>
          </p:cNvPr>
          <p:cNvSpPr txBox="1"/>
          <p:nvPr/>
        </p:nvSpPr>
        <p:spPr>
          <a:xfrm>
            <a:off x="2543245" y="6327279"/>
            <a:ext cx="15023755" cy="721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Lato"/>
              </a:rPr>
              <a:t>If possible, provide a good hike and bonus components to the employee</a:t>
            </a:r>
            <a:endParaRPr lang="en-US" sz="3600" u="none" dirty="0">
              <a:solidFill>
                <a:schemeClr val="bg1"/>
              </a:solidFill>
              <a:latin typeface="Lato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A7059B-BB2D-F827-0199-5C749C2BA866}"/>
              </a:ext>
            </a:extLst>
          </p:cNvPr>
          <p:cNvGrpSpPr/>
          <p:nvPr/>
        </p:nvGrpSpPr>
        <p:grpSpPr>
          <a:xfrm>
            <a:off x="579496" y="6145642"/>
            <a:ext cx="1466730" cy="1404992"/>
            <a:chOff x="1272373" y="4883056"/>
            <a:chExt cx="2840824" cy="2840824"/>
          </a:xfrm>
        </p:grpSpPr>
        <p:grpSp>
          <p:nvGrpSpPr>
            <p:cNvPr id="50" name="Group 2">
              <a:extLst>
                <a:ext uri="{FF2B5EF4-FFF2-40B4-BE49-F238E27FC236}">
                  <a16:creationId xmlns:a16="http://schemas.microsoft.com/office/drawing/2014/main" id="{4D66AA10-F1C9-654C-5F66-468C566FC17D}"/>
                </a:ext>
              </a:extLst>
            </p:cNvPr>
            <p:cNvGrpSpPr/>
            <p:nvPr/>
          </p:nvGrpSpPr>
          <p:grpSpPr>
            <a:xfrm>
              <a:off x="1272373" y="4883056"/>
              <a:ext cx="2840824" cy="2840824"/>
              <a:chOff x="0" y="0"/>
              <a:chExt cx="812800" cy="812800"/>
            </a:xfrm>
          </p:grpSpPr>
          <p:sp>
            <p:nvSpPr>
              <p:cNvPr id="52" name="Freeform 3">
                <a:extLst>
                  <a:ext uri="{FF2B5EF4-FFF2-40B4-BE49-F238E27FC236}">
                    <a16:creationId xmlns:a16="http://schemas.microsoft.com/office/drawing/2014/main" id="{36175A11-AAC8-D026-1169-B3BE0239E4A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31DB"/>
              </a:solidFill>
            </p:spPr>
          </p:sp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A710462C-38F1-CF88-9688-3A7FEA28E4C6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 dirty="0"/>
              </a:p>
            </p:txBody>
          </p:sp>
        </p:grp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659D3FC-AEDF-33C6-C8C3-68FBC6231384}"/>
                </a:ext>
              </a:extLst>
            </p:cNvPr>
            <p:cNvSpPr/>
            <p:nvPr/>
          </p:nvSpPr>
          <p:spPr>
            <a:xfrm>
              <a:off x="1664045" y="5217301"/>
              <a:ext cx="2041993" cy="2172333"/>
            </a:xfrm>
            <a:custGeom>
              <a:avLst/>
              <a:gdLst/>
              <a:ahLst/>
              <a:cxnLst/>
              <a:rect l="l" t="t" r="r" b="b"/>
              <a:pathLst>
                <a:path w="2041993" h="2172333">
                  <a:moveTo>
                    <a:pt x="0" y="0"/>
                  </a:moveTo>
                  <a:lnTo>
                    <a:pt x="2041993" y="0"/>
                  </a:lnTo>
                  <a:lnTo>
                    <a:pt x="2041993" y="2172334"/>
                  </a:lnTo>
                  <a:lnTo>
                    <a:pt x="0" y="2172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7171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5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0"/>
              <a:ext cx="4816593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0459819" y="8407740"/>
            <a:ext cx="2653803" cy="2653803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5741188" y="8407740"/>
            <a:ext cx="2653803" cy="2653803"/>
            <a:chOff x="0" y="0"/>
            <a:chExt cx="812800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7811269" y="8407740"/>
            <a:ext cx="2653803" cy="2653803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3103497" y="8407740"/>
            <a:ext cx="2653803" cy="2653803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521979" y="8407740"/>
            <a:ext cx="2653803" cy="2653803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167591" y="8407740"/>
            <a:ext cx="2653803" cy="2653803"/>
            <a:chOff x="0" y="0"/>
            <a:chExt cx="812800" cy="81280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-123633" y="8407740"/>
            <a:ext cx="2653803" cy="2646883"/>
            <a:chOff x="0" y="0"/>
            <a:chExt cx="812800" cy="81068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0681"/>
            </a:xfrm>
            <a:custGeom>
              <a:avLst/>
              <a:gdLst/>
              <a:ahLst/>
              <a:cxnLst/>
              <a:rect l="l" t="t" r="r" b="b"/>
              <a:pathLst>
                <a:path w="812800" h="810681">
                  <a:moveTo>
                    <a:pt x="0" y="0"/>
                  </a:moveTo>
                  <a:lnTo>
                    <a:pt x="812800" y="0"/>
                  </a:lnTo>
                  <a:lnTo>
                    <a:pt x="812800" y="810681"/>
                  </a:lnTo>
                  <a:lnTo>
                    <a:pt x="0" y="810681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0"/>
              <a:ext cx="812800" cy="810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75" name="Google Shape;441;p59">
            <a:extLst>
              <a:ext uri="{FF2B5EF4-FFF2-40B4-BE49-F238E27FC236}">
                <a16:creationId xmlns:a16="http://schemas.microsoft.com/office/drawing/2014/main" id="{861DA5FF-7D16-2B2C-A2AA-05E0182E689C}"/>
              </a:ext>
            </a:extLst>
          </p:cNvPr>
          <p:cNvSpPr txBox="1">
            <a:spLocks/>
          </p:cNvSpPr>
          <p:nvPr/>
        </p:nvSpPr>
        <p:spPr>
          <a:xfrm>
            <a:off x="457200" y="1227556"/>
            <a:ext cx="18135596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9000"/>
              </a:lnSpc>
              <a:defRPr sz="75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IN" sz="13800" dirty="0"/>
              <a:t>Thanks for Attending!</a:t>
            </a:r>
          </a:p>
        </p:txBody>
      </p:sp>
      <p:sp>
        <p:nvSpPr>
          <p:cNvPr id="76" name="Google Shape;442;p59">
            <a:extLst>
              <a:ext uri="{FF2B5EF4-FFF2-40B4-BE49-F238E27FC236}">
                <a16:creationId xmlns:a16="http://schemas.microsoft.com/office/drawing/2014/main" id="{4AC8ADE6-209A-F0C6-A070-C2D2A855E1AE}"/>
              </a:ext>
            </a:extLst>
          </p:cNvPr>
          <p:cNvSpPr txBox="1"/>
          <p:nvPr/>
        </p:nvSpPr>
        <p:spPr>
          <a:xfrm>
            <a:off x="3258919" y="3791100"/>
            <a:ext cx="14401799" cy="327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LinkedIn profile:- </a:t>
            </a:r>
            <a:r>
              <a:rPr lang="en" sz="3600" b="0" i="0" u="sng" strike="noStrike" cap="none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2"/>
              </a:rPr>
              <a:t>Abhishek Ramesh Shettigar</a:t>
            </a:r>
            <a:endParaRPr sz="36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Medium profile:-</a:t>
            </a:r>
            <a:r>
              <a:rPr lang="en" sz="3600" b="0" i="0" u="sng" strike="noStrike" cap="none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Abhishek Ramesh Shettigar</a:t>
            </a:r>
            <a:endParaRPr sz="36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Analyst Portfolio:- </a:t>
            </a:r>
            <a:r>
              <a:rPr lang="en" sz="3600" b="0" i="0" u="sng" strike="noStrike" cap="none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Abhishek Ramesh Shettigar</a:t>
            </a:r>
            <a:endParaRPr sz="36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Github:- </a:t>
            </a:r>
            <a:r>
              <a:rPr lang="en" sz="3600" b="0" i="0" u="sng" strike="noStrike" cap="none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AbhishekDataAnalyst</a:t>
            </a:r>
            <a:endParaRPr sz="36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9">
            <a:extLst>
              <a:ext uri="{FF2B5EF4-FFF2-40B4-BE49-F238E27FC236}">
                <a16:creationId xmlns:a16="http://schemas.microsoft.com/office/drawing/2014/main" id="{34B15C71-47D8-E361-961E-9F2FCBB4A648}"/>
              </a:ext>
            </a:extLst>
          </p:cNvPr>
          <p:cNvGrpSpPr/>
          <p:nvPr/>
        </p:nvGrpSpPr>
        <p:grpSpPr>
          <a:xfrm>
            <a:off x="7706194" y="7638579"/>
            <a:ext cx="3940381" cy="957955"/>
            <a:chOff x="0" y="0"/>
            <a:chExt cx="902433" cy="406400"/>
          </a:xfrm>
        </p:grpSpPr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8DAA40DE-EBB4-9CF2-4CF9-E06310A2A827}"/>
                </a:ext>
              </a:extLst>
            </p:cNvPr>
            <p:cNvSpPr/>
            <p:nvPr/>
          </p:nvSpPr>
          <p:spPr>
            <a:xfrm>
              <a:off x="0" y="0"/>
              <a:ext cx="902433" cy="406400"/>
            </a:xfrm>
            <a:custGeom>
              <a:avLst/>
              <a:gdLst/>
              <a:ahLst/>
              <a:cxnLst/>
              <a:rect l="l" t="t" r="r" b="b"/>
              <a:pathLst>
                <a:path w="825132" h="406400">
                  <a:moveTo>
                    <a:pt x="621932" y="0"/>
                  </a:moveTo>
                  <a:cubicBezTo>
                    <a:pt x="734156" y="0"/>
                    <a:pt x="825132" y="90976"/>
                    <a:pt x="825132" y="203200"/>
                  </a:cubicBezTo>
                  <a:cubicBezTo>
                    <a:pt x="825132" y="315424"/>
                    <a:pt x="734156" y="406400"/>
                    <a:pt x="6219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46" name="TextBox 11">
              <a:extLst>
                <a:ext uri="{FF2B5EF4-FFF2-40B4-BE49-F238E27FC236}">
                  <a16:creationId xmlns:a16="http://schemas.microsoft.com/office/drawing/2014/main" id="{65AEBBC2-BF24-C9B7-EC03-92C06A01A180}"/>
                </a:ext>
              </a:extLst>
            </p:cNvPr>
            <p:cNvSpPr txBox="1"/>
            <p:nvPr/>
          </p:nvSpPr>
          <p:spPr>
            <a:xfrm>
              <a:off x="0" y="0"/>
              <a:ext cx="825132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6" name="Group 9">
            <a:extLst>
              <a:ext uri="{FF2B5EF4-FFF2-40B4-BE49-F238E27FC236}">
                <a16:creationId xmlns:a16="http://schemas.microsoft.com/office/drawing/2014/main" id="{9BA820AE-30E6-8C3C-C6F5-703A120812EC}"/>
              </a:ext>
            </a:extLst>
          </p:cNvPr>
          <p:cNvGrpSpPr/>
          <p:nvPr/>
        </p:nvGrpSpPr>
        <p:grpSpPr>
          <a:xfrm>
            <a:off x="7706194" y="5317177"/>
            <a:ext cx="3940381" cy="957955"/>
            <a:chOff x="0" y="0"/>
            <a:chExt cx="902433" cy="406400"/>
          </a:xfrm>
        </p:grpSpPr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2E7C560A-2FCB-9474-E564-4CD8B354E669}"/>
                </a:ext>
              </a:extLst>
            </p:cNvPr>
            <p:cNvSpPr/>
            <p:nvPr/>
          </p:nvSpPr>
          <p:spPr>
            <a:xfrm>
              <a:off x="0" y="0"/>
              <a:ext cx="902433" cy="406400"/>
            </a:xfrm>
            <a:custGeom>
              <a:avLst/>
              <a:gdLst/>
              <a:ahLst/>
              <a:cxnLst/>
              <a:rect l="l" t="t" r="r" b="b"/>
              <a:pathLst>
                <a:path w="825132" h="406400">
                  <a:moveTo>
                    <a:pt x="621932" y="0"/>
                  </a:moveTo>
                  <a:cubicBezTo>
                    <a:pt x="734156" y="0"/>
                    <a:pt x="825132" y="90976"/>
                    <a:pt x="825132" y="203200"/>
                  </a:cubicBezTo>
                  <a:cubicBezTo>
                    <a:pt x="825132" y="315424"/>
                    <a:pt x="734156" y="406400"/>
                    <a:pt x="6219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D914BE05-E4FD-325B-B777-F520E9A6F7EE}"/>
                </a:ext>
              </a:extLst>
            </p:cNvPr>
            <p:cNvSpPr txBox="1"/>
            <p:nvPr/>
          </p:nvSpPr>
          <p:spPr>
            <a:xfrm>
              <a:off x="0" y="0"/>
              <a:ext cx="825132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10391" y="-26591"/>
            <a:ext cx="6915150" cy="10313591"/>
            <a:chOff x="0" y="0"/>
            <a:chExt cx="1821274" cy="2716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1274" cy="2716337"/>
            </a:xfrm>
            <a:custGeom>
              <a:avLst/>
              <a:gdLst/>
              <a:ahLst/>
              <a:cxnLst/>
              <a:rect l="l" t="t" r="r" b="b"/>
              <a:pathLst>
                <a:path w="1821274" h="2716337">
                  <a:moveTo>
                    <a:pt x="0" y="0"/>
                  </a:moveTo>
                  <a:lnTo>
                    <a:pt x="1821274" y="0"/>
                  </a:lnTo>
                  <a:lnTo>
                    <a:pt x="1821274" y="2716337"/>
                  </a:lnTo>
                  <a:lnTo>
                    <a:pt x="0" y="2716337"/>
                  </a:lnTo>
                  <a:close/>
                </a:path>
              </a:pathLst>
            </a:custGeom>
            <a:solidFill>
              <a:srgbClr val="DFE4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821274" cy="27163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5" name="AutoShape 5"/>
          <p:cNvSpPr/>
          <p:nvPr/>
        </p:nvSpPr>
        <p:spPr>
          <a:xfrm rot="-5400000">
            <a:off x="1792016" y="5146282"/>
            <a:ext cx="10257527" cy="0"/>
          </a:xfrm>
          <a:prstGeom prst="line">
            <a:avLst/>
          </a:prstGeom>
          <a:ln w="9525" cap="rnd">
            <a:solidFill>
              <a:srgbClr val="11054E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517602" y="904875"/>
            <a:ext cx="5146932" cy="1543050"/>
            <a:chOff x="0" y="0"/>
            <a:chExt cx="1355571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55571" cy="406400"/>
            </a:xfrm>
            <a:custGeom>
              <a:avLst/>
              <a:gdLst/>
              <a:ahLst/>
              <a:cxnLst/>
              <a:rect l="l" t="t" r="r" b="b"/>
              <a:pathLst>
                <a:path w="1355571" h="406400">
                  <a:moveTo>
                    <a:pt x="1152371" y="0"/>
                  </a:moveTo>
                  <a:cubicBezTo>
                    <a:pt x="1264595" y="0"/>
                    <a:pt x="1355571" y="90976"/>
                    <a:pt x="1355571" y="203200"/>
                  </a:cubicBezTo>
                  <a:cubicBezTo>
                    <a:pt x="1355571" y="315424"/>
                    <a:pt x="1264595" y="406400"/>
                    <a:pt x="115237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55571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17602" y="2664122"/>
            <a:ext cx="3132921" cy="1543050"/>
            <a:chOff x="0" y="0"/>
            <a:chExt cx="825132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5132" cy="406400"/>
            </a:xfrm>
            <a:custGeom>
              <a:avLst/>
              <a:gdLst/>
              <a:ahLst/>
              <a:cxnLst/>
              <a:rect l="l" t="t" r="r" b="b"/>
              <a:pathLst>
                <a:path w="825132" h="406400">
                  <a:moveTo>
                    <a:pt x="621932" y="0"/>
                  </a:moveTo>
                  <a:cubicBezTo>
                    <a:pt x="734156" y="0"/>
                    <a:pt x="825132" y="90976"/>
                    <a:pt x="825132" y="203200"/>
                  </a:cubicBezTo>
                  <a:cubicBezTo>
                    <a:pt x="825132" y="315424"/>
                    <a:pt x="734156" y="406400"/>
                    <a:pt x="6219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25132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12" name="Freeform 12"/>
          <p:cNvSpPr/>
          <p:nvPr/>
        </p:nvSpPr>
        <p:spPr>
          <a:xfrm rot="2774214">
            <a:off x="13349533" y="439319"/>
            <a:ext cx="4231170" cy="4449605"/>
          </a:xfrm>
          <a:custGeom>
            <a:avLst/>
            <a:gdLst/>
            <a:ahLst/>
            <a:cxnLst/>
            <a:rect l="l" t="t" r="r" b="b"/>
            <a:pathLst>
              <a:path w="4231170" h="4449605">
                <a:moveTo>
                  <a:pt x="0" y="0"/>
                </a:moveTo>
                <a:lnTo>
                  <a:pt x="4231170" y="0"/>
                </a:lnTo>
                <a:lnTo>
                  <a:pt x="4231170" y="4449604"/>
                </a:lnTo>
                <a:lnTo>
                  <a:pt x="0" y="444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50997" y="5285512"/>
            <a:ext cx="4211366" cy="4305300"/>
          </a:xfrm>
          <a:custGeom>
            <a:avLst/>
            <a:gdLst/>
            <a:ahLst/>
            <a:cxnLst/>
            <a:rect l="l" t="t" r="r" b="b"/>
            <a:pathLst>
              <a:path w="4211366" h="4305300">
                <a:moveTo>
                  <a:pt x="0" y="0"/>
                </a:moveTo>
                <a:lnTo>
                  <a:pt x="4211366" y="0"/>
                </a:lnTo>
                <a:lnTo>
                  <a:pt x="4211366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95370" y="1008701"/>
            <a:ext cx="484814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FFFFFF"/>
                </a:solidFill>
                <a:latin typeface="Barlow Black"/>
              </a:rPr>
              <a:t>Reference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2787947"/>
            <a:ext cx="2445393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FFFFFF"/>
                </a:solidFill>
                <a:latin typeface="Barlow Black"/>
              </a:rPr>
              <a:t>Page</a:t>
            </a:r>
          </a:p>
        </p:txBody>
      </p:sp>
      <p:sp>
        <p:nvSpPr>
          <p:cNvPr id="18" name="Freeform 18"/>
          <p:cNvSpPr/>
          <p:nvPr/>
        </p:nvSpPr>
        <p:spPr>
          <a:xfrm>
            <a:off x="7696200" y="204657"/>
            <a:ext cx="4486536" cy="4486536"/>
          </a:xfrm>
          <a:custGeom>
            <a:avLst/>
            <a:gdLst/>
            <a:ahLst/>
            <a:cxnLst/>
            <a:rect l="l" t="t" r="r" b="b"/>
            <a:pathLst>
              <a:path w="4486536" h="4486536">
                <a:moveTo>
                  <a:pt x="0" y="0"/>
                </a:moveTo>
                <a:lnTo>
                  <a:pt x="4486536" y="0"/>
                </a:lnTo>
                <a:lnTo>
                  <a:pt x="4486536" y="4486536"/>
                </a:lnTo>
                <a:lnTo>
                  <a:pt x="0" y="44865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35AB0A5D-0FA6-11D9-143E-7416184C1BF5}"/>
              </a:ext>
            </a:extLst>
          </p:cNvPr>
          <p:cNvSpPr txBox="1"/>
          <p:nvPr/>
        </p:nvSpPr>
        <p:spPr>
          <a:xfrm>
            <a:off x="7926795" y="5032047"/>
            <a:ext cx="462045" cy="95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2800" dirty="0">
                <a:solidFill>
                  <a:srgbClr val="FFFFFF"/>
                </a:solidFill>
                <a:latin typeface="Barlow Black"/>
              </a:rPr>
              <a:t>1.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2DECFDB6-3DD6-F75A-E973-E850C5C9491E}"/>
              </a:ext>
            </a:extLst>
          </p:cNvPr>
          <p:cNvSpPr txBox="1"/>
          <p:nvPr/>
        </p:nvSpPr>
        <p:spPr>
          <a:xfrm>
            <a:off x="8609171" y="5032047"/>
            <a:ext cx="7780943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9000"/>
              </a:lnSpc>
              <a:defRPr sz="28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US" dirty="0"/>
              <a:t>Sales Dashboard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2E118FC4-9EB9-F6F8-D85C-ED267AA751E3}"/>
              </a:ext>
            </a:extLst>
          </p:cNvPr>
          <p:cNvSpPr txBox="1"/>
          <p:nvPr/>
        </p:nvSpPr>
        <p:spPr>
          <a:xfrm>
            <a:off x="7873429" y="7438162"/>
            <a:ext cx="462045" cy="95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2800" dirty="0">
                <a:solidFill>
                  <a:srgbClr val="FFFFFF"/>
                </a:solidFill>
                <a:latin typeface="Barlow Black"/>
              </a:rPr>
              <a:t>2.</a:t>
            </a:r>
          </a:p>
        </p:txBody>
      </p:sp>
      <p:sp>
        <p:nvSpPr>
          <p:cNvPr id="41" name="TextBox 16">
            <a:extLst>
              <a:ext uri="{FF2B5EF4-FFF2-40B4-BE49-F238E27FC236}">
                <a16:creationId xmlns:a16="http://schemas.microsoft.com/office/drawing/2014/main" id="{D6659D69-AD5F-4612-6097-B3AD62CAD75A}"/>
              </a:ext>
            </a:extLst>
          </p:cNvPr>
          <p:cNvSpPr txBox="1"/>
          <p:nvPr/>
        </p:nvSpPr>
        <p:spPr>
          <a:xfrm>
            <a:off x="8479196" y="7419318"/>
            <a:ext cx="7780943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9000"/>
              </a:lnSpc>
              <a:defRPr sz="28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US" dirty="0"/>
              <a:t>SQL Sales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87EAD8-46FD-9BB7-36B2-897C517F1D9F}"/>
              </a:ext>
            </a:extLst>
          </p:cNvPr>
          <p:cNvSpPr txBox="1"/>
          <p:nvPr/>
        </p:nvSpPr>
        <p:spPr>
          <a:xfrm>
            <a:off x="7926795" y="6156868"/>
            <a:ext cx="10991388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9000"/>
              </a:lnSpc>
              <a:defRPr sz="2800">
                <a:solidFill>
                  <a:srgbClr val="4E31DB"/>
                </a:solidFill>
                <a:latin typeface="Barlow Black"/>
              </a:defRPr>
            </a:lvl1pPr>
          </a:lstStyle>
          <a:p>
            <a:r>
              <a:rPr lang="en-IN" dirty="0"/>
              <a:t>https://bit.ly/3HVq62t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57A1B6-0A43-EDA1-52D3-AC4BE62481E2}"/>
              </a:ext>
            </a:extLst>
          </p:cNvPr>
          <p:cNvSpPr txBox="1"/>
          <p:nvPr/>
        </p:nvSpPr>
        <p:spPr>
          <a:xfrm>
            <a:off x="7873429" y="8443260"/>
            <a:ext cx="10352147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9000"/>
              </a:lnSpc>
              <a:defRPr sz="2800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IN" dirty="0">
                <a:solidFill>
                  <a:srgbClr val="4E31DB"/>
                </a:solidFill>
              </a:rPr>
              <a:t>https://bit.ly/4bB5Alm</a:t>
            </a:r>
          </a:p>
        </p:txBody>
      </p:sp>
      <p:sp>
        <p:nvSpPr>
          <p:cNvPr id="49" name="Freeform 24">
            <a:extLst>
              <a:ext uri="{FF2B5EF4-FFF2-40B4-BE49-F238E27FC236}">
                <a16:creationId xmlns:a16="http://schemas.microsoft.com/office/drawing/2014/main" id="{DE91408E-E4E1-A715-6427-5BE6C5F2B040}"/>
              </a:ext>
            </a:extLst>
          </p:cNvPr>
          <p:cNvSpPr/>
          <p:nvPr/>
        </p:nvSpPr>
        <p:spPr>
          <a:xfrm>
            <a:off x="12862703" y="5021161"/>
            <a:ext cx="5068662" cy="4781839"/>
          </a:xfrm>
          <a:custGeom>
            <a:avLst/>
            <a:gdLst/>
            <a:ahLst/>
            <a:cxnLst/>
            <a:rect l="l" t="t" r="r" b="b"/>
            <a:pathLst>
              <a:path w="5424239" h="5704267">
                <a:moveTo>
                  <a:pt x="0" y="0"/>
                </a:moveTo>
                <a:lnTo>
                  <a:pt x="5424239" y="0"/>
                </a:lnTo>
                <a:lnTo>
                  <a:pt x="5424239" y="5704267"/>
                </a:lnTo>
                <a:lnTo>
                  <a:pt x="0" y="5704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4478596" y="18772"/>
            <a:ext cx="4869251" cy="1543050"/>
            <a:chOff x="0" y="0"/>
            <a:chExt cx="2034788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4788" cy="406400"/>
            </a:xfrm>
            <a:custGeom>
              <a:avLst/>
              <a:gdLst/>
              <a:ahLst/>
              <a:cxnLst/>
              <a:rect l="l" t="t" r="r" b="b"/>
              <a:pathLst>
                <a:path w="2034788" h="406400">
                  <a:moveTo>
                    <a:pt x="1831588" y="0"/>
                  </a:moveTo>
                  <a:cubicBezTo>
                    <a:pt x="1943812" y="0"/>
                    <a:pt x="2034788" y="90976"/>
                    <a:pt x="2034788" y="203200"/>
                  </a:cubicBezTo>
                  <a:cubicBezTo>
                    <a:pt x="2034788" y="315424"/>
                    <a:pt x="1943812" y="406400"/>
                    <a:pt x="183158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054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034788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48347" y="0"/>
            <a:ext cx="4439653" cy="10287000"/>
            <a:chOff x="0" y="0"/>
            <a:chExt cx="1169291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69291" cy="2709333"/>
            </a:xfrm>
            <a:custGeom>
              <a:avLst/>
              <a:gdLst/>
              <a:ahLst/>
              <a:cxnLst/>
              <a:rect l="l" t="t" r="r" b="b"/>
              <a:pathLst>
                <a:path w="1169291" h="2709333">
                  <a:moveTo>
                    <a:pt x="0" y="0"/>
                  </a:moveTo>
                  <a:lnTo>
                    <a:pt x="1169291" y="0"/>
                  </a:lnTo>
                  <a:lnTo>
                    <a:pt x="116929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169291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3409105"/>
            <a:ext cx="13848347" cy="5522495"/>
            <a:chOff x="0" y="0"/>
            <a:chExt cx="3647301" cy="145448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47301" cy="1454484"/>
            </a:xfrm>
            <a:custGeom>
              <a:avLst/>
              <a:gdLst/>
              <a:ahLst/>
              <a:cxnLst/>
              <a:rect l="l" t="t" r="r" b="b"/>
              <a:pathLst>
                <a:path w="3647301" h="1454484">
                  <a:moveTo>
                    <a:pt x="0" y="0"/>
                  </a:moveTo>
                  <a:lnTo>
                    <a:pt x="3647301" y="0"/>
                  </a:lnTo>
                  <a:lnTo>
                    <a:pt x="3647301" y="1454484"/>
                  </a:lnTo>
                  <a:lnTo>
                    <a:pt x="0" y="1454484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3647301" cy="1454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868163" y="2443"/>
            <a:ext cx="4191667" cy="1390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Agenda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8200" y="4100448"/>
            <a:ext cx="9156595" cy="484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00175" lvl="1" indent="-914400" algn="l">
              <a:lnSpc>
                <a:spcPts val="5400"/>
              </a:lnSpc>
              <a:buFont typeface="+mj-lt"/>
              <a:buAutoNum type="arabicPeriod"/>
            </a:pPr>
            <a:r>
              <a:rPr lang="en-US" sz="4500" dirty="0">
                <a:solidFill>
                  <a:srgbClr val="11054E"/>
                </a:solidFill>
                <a:latin typeface="Lato"/>
              </a:rPr>
              <a:t>Problem Statement</a:t>
            </a:r>
          </a:p>
          <a:p>
            <a:pPr marL="1400175" lvl="1" indent="-914400" algn="l">
              <a:lnSpc>
                <a:spcPts val="5400"/>
              </a:lnSpc>
              <a:buFont typeface="+mj-lt"/>
              <a:buAutoNum type="arabicPeriod"/>
            </a:pPr>
            <a:r>
              <a:rPr lang="en-US" sz="4500" dirty="0">
                <a:solidFill>
                  <a:srgbClr val="11054E"/>
                </a:solidFill>
                <a:latin typeface="Lato"/>
              </a:rPr>
              <a:t>Objective</a:t>
            </a:r>
          </a:p>
          <a:p>
            <a:pPr marL="1400175" lvl="1" indent="-914400" algn="l">
              <a:lnSpc>
                <a:spcPts val="5400"/>
              </a:lnSpc>
              <a:buFont typeface="+mj-lt"/>
              <a:buAutoNum type="arabicPeriod"/>
            </a:pPr>
            <a:r>
              <a:rPr lang="en-US" sz="4500" dirty="0">
                <a:solidFill>
                  <a:srgbClr val="11054E"/>
                </a:solidFill>
                <a:latin typeface="Lato"/>
              </a:rPr>
              <a:t>Process</a:t>
            </a:r>
          </a:p>
          <a:p>
            <a:pPr marL="1400175" lvl="1" indent="-914400" algn="l">
              <a:lnSpc>
                <a:spcPts val="5400"/>
              </a:lnSpc>
              <a:buFont typeface="+mj-lt"/>
              <a:buAutoNum type="arabicPeriod"/>
            </a:pPr>
            <a:r>
              <a:rPr lang="en-US" sz="4500" dirty="0">
                <a:solidFill>
                  <a:srgbClr val="11054E"/>
                </a:solidFill>
                <a:latin typeface="Lato"/>
              </a:rPr>
              <a:t>Solution</a:t>
            </a:r>
          </a:p>
          <a:p>
            <a:pPr marL="1400175" lvl="1" indent="-914400" algn="l">
              <a:lnSpc>
                <a:spcPts val="5400"/>
              </a:lnSpc>
              <a:buFont typeface="+mj-lt"/>
              <a:buAutoNum type="arabicPeriod"/>
            </a:pPr>
            <a:r>
              <a:rPr lang="en-US" sz="4500" dirty="0">
                <a:solidFill>
                  <a:srgbClr val="11054E"/>
                </a:solidFill>
                <a:latin typeface="Lato"/>
              </a:rPr>
              <a:t>Insights</a:t>
            </a:r>
          </a:p>
          <a:p>
            <a:pPr marL="1400175" lvl="1" indent="-914400" algn="l">
              <a:lnSpc>
                <a:spcPts val="5400"/>
              </a:lnSpc>
              <a:buFont typeface="+mj-lt"/>
              <a:buAutoNum type="arabicPeriod"/>
            </a:pPr>
            <a:r>
              <a:rPr lang="en-US" sz="4500" dirty="0">
                <a:solidFill>
                  <a:srgbClr val="11054E"/>
                </a:solidFill>
                <a:latin typeface="Lato"/>
              </a:rPr>
              <a:t>Recommendation</a:t>
            </a:r>
          </a:p>
          <a:p>
            <a:pPr marL="1400175" lvl="1" indent="-914400" algn="l">
              <a:lnSpc>
                <a:spcPts val="5400"/>
              </a:lnSpc>
              <a:buFont typeface="+mj-lt"/>
              <a:buAutoNum type="arabicPeriod"/>
            </a:pPr>
            <a:endParaRPr lang="en-US" sz="4500" dirty="0">
              <a:solidFill>
                <a:srgbClr val="11054E"/>
              </a:solidFill>
              <a:latin typeface="Lato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4237914" y="-1120180"/>
            <a:ext cx="3660519" cy="3849494"/>
          </a:xfrm>
          <a:custGeom>
            <a:avLst/>
            <a:gdLst/>
            <a:ahLst/>
            <a:cxnLst/>
            <a:rect l="l" t="t" r="r" b="b"/>
            <a:pathLst>
              <a:path w="3660519" h="3849494">
                <a:moveTo>
                  <a:pt x="0" y="0"/>
                </a:moveTo>
                <a:lnTo>
                  <a:pt x="3660519" y="0"/>
                </a:lnTo>
                <a:lnTo>
                  <a:pt x="3660519" y="3849494"/>
                </a:lnTo>
                <a:lnTo>
                  <a:pt x="0" y="384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37914" y="3124481"/>
            <a:ext cx="3660519" cy="3849494"/>
          </a:xfrm>
          <a:custGeom>
            <a:avLst/>
            <a:gdLst/>
            <a:ahLst/>
            <a:cxnLst/>
            <a:rect l="l" t="t" r="r" b="b"/>
            <a:pathLst>
              <a:path w="3660519" h="3849494">
                <a:moveTo>
                  <a:pt x="0" y="0"/>
                </a:moveTo>
                <a:lnTo>
                  <a:pt x="3660519" y="0"/>
                </a:lnTo>
                <a:lnTo>
                  <a:pt x="3660519" y="3849494"/>
                </a:lnTo>
                <a:lnTo>
                  <a:pt x="0" y="384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237914" y="7525783"/>
            <a:ext cx="3660519" cy="3849494"/>
          </a:xfrm>
          <a:custGeom>
            <a:avLst/>
            <a:gdLst/>
            <a:ahLst/>
            <a:cxnLst/>
            <a:rect l="l" t="t" r="r" b="b"/>
            <a:pathLst>
              <a:path w="3660519" h="3849494">
                <a:moveTo>
                  <a:pt x="0" y="0"/>
                </a:moveTo>
                <a:lnTo>
                  <a:pt x="3660519" y="0"/>
                </a:lnTo>
                <a:lnTo>
                  <a:pt x="3660519" y="3849494"/>
                </a:lnTo>
                <a:lnTo>
                  <a:pt x="0" y="384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5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8CF28-7C1A-1198-6C76-13D9C6125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28934D1-CFDE-B9BD-4B2A-274BCBA6139E}"/>
              </a:ext>
            </a:extLst>
          </p:cNvPr>
          <p:cNvSpPr txBox="1"/>
          <p:nvPr/>
        </p:nvSpPr>
        <p:spPr>
          <a:xfrm>
            <a:off x="952500" y="3102773"/>
            <a:ext cx="1638300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>
                <a:solidFill>
                  <a:srgbClr val="FFFFFF"/>
                </a:solidFill>
                <a:latin typeface="Lato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/>
              <a:t>Axon Company is more than just a classic car retailer; we're passionate curators of automotive history. Founded on the love for timeless design and engineering, we offer a diverse collection of meticulously restored and maintained vehicles that span decades and continents. Whether you're seeking a two-wheeled adventure on a vintage scooter, the open-air freedom of a classic roadster, or the grandeur of a historical train, Axon has something to ignite your passion.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2DDF042-5D6C-5E7B-AC31-CBE2865C3147}"/>
              </a:ext>
            </a:extLst>
          </p:cNvPr>
          <p:cNvSpPr txBox="1"/>
          <p:nvPr/>
        </p:nvSpPr>
        <p:spPr>
          <a:xfrm>
            <a:off x="3070341" y="0"/>
            <a:ext cx="5896865" cy="1327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79"/>
              </a:lnSpc>
            </a:pPr>
            <a:r>
              <a:rPr lang="en-US" sz="9399" dirty="0">
                <a:solidFill>
                  <a:srgbClr val="FFFFFF"/>
                </a:solidFill>
                <a:latin typeface="Barlow Black"/>
              </a:rPr>
              <a:t>About us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553C379-E73B-A108-B7F4-E95C240D9813}"/>
              </a:ext>
            </a:extLst>
          </p:cNvPr>
          <p:cNvGrpSpPr/>
          <p:nvPr/>
        </p:nvGrpSpPr>
        <p:grpSpPr>
          <a:xfrm>
            <a:off x="12442262" y="-857104"/>
            <a:ext cx="1885804" cy="1885804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FC7A1DB-FBC8-60CF-954B-B6EC74B30FF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20E8F78-141C-E764-ED77-85EDB7EE8AE0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FD288207-E78E-C308-A6D0-D0C230098987}"/>
              </a:ext>
            </a:extLst>
          </p:cNvPr>
          <p:cNvGrpSpPr/>
          <p:nvPr/>
        </p:nvGrpSpPr>
        <p:grpSpPr>
          <a:xfrm>
            <a:off x="2692679" y="9620114"/>
            <a:ext cx="1885804" cy="1885804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DD4E9D2-9E10-EA9E-8017-F5FC64B85B1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2D2949ED-C7D8-C846-C10C-28099000E52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AAFC1652-7DA0-5A97-A3DF-0477E59FCFD2}"/>
              </a:ext>
            </a:extLst>
          </p:cNvPr>
          <p:cNvGrpSpPr/>
          <p:nvPr/>
        </p:nvGrpSpPr>
        <p:grpSpPr>
          <a:xfrm>
            <a:off x="14680290" y="-857104"/>
            <a:ext cx="1885804" cy="1885804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418B9F9-F3B4-6C82-8199-3263FEF0DA7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3D892CD5-5F46-34AA-C356-52681930D324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D761C3F-C27F-8CF0-D9D6-63B2F8BA7100}"/>
              </a:ext>
            </a:extLst>
          </p:cNvPr>
          <p:cNvGrpSpPr/>
          <p:nvPr/>
        </p:nvGrpSpPr>
        <p:grpSpPr>
          <a:xfrm>
            <a:off x="4930707" y="9620114"/>
            <a:ext cx="1885804" cy="1885804"/>
            <a:chOff x="0" y="0"/>
            <a:chExt cx="812800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BD8E6741-D247-17D0-9D59-C920ED53986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32A6D245-2C2B-EDF5-46BD-3BDD9E2AB725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DCBE72BA-8C62-E631-ACAC-4DE75A136EF9}"/>
              </a:ext>
            </a:extLst>
          </p:cNvPr>
          <p:cNvGrpSpPr/>
          <p:nvPr/>
        </p:nvGrpSpPr>
        <p:grpSpPr>
          <a:xfrm>
            <a:off x="16949029" y="-857104"/>
            <a:ext cx="1885804" cy="1885804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7ABF598-C352-02EF-2B71-070A9D3CDB3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09FFC87C-EE7A-213E-BC40-B2DB7D6A157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34FCEE9B-BDC0-69DD-7BDB-0E171FC713E7}"/>
              </a:ext>
            </a:extLst>
          </p:cNvPr>
          <p:cNvGrpSpPr/>
          <p:nvPr/>
        </p:nvGrpSpPr>
        <p:grpSpPr>
          <a:xfrm>
            <a:off x="7199446" y="9620114"/>
            <a:ext cx="1885804" cy="1885804"/>
            <a:chOff x="0" y="0"/>
            <a:chExt cx="812800" cy="812800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107DBAD-8566-6811-76DD-100E133EB1E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F25A0E7D-8573-CF3D-EA72-77F4F40A48AC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7E22884-5DF9-1735-1486-BFB5E764DCC6}"/>
              </a:ext>
            </a:extLst>
          </p:cNvPr>
          <p:cNvSpPr txBox="1"/>
          <p:nvPr/>
        </p:nvSpPr>
        <p:spPr>
          <a:xfrm>
            <a:off x="685800" y="1540241"/>
            <a:ext cx="17754600" cy="446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3919"/>
              </a:lnSpc>
              <a:defRPr sz="2799">
                <a:solidFill>
                  <a:srgbClr val="FFFFFF"/>
                </a:solidFill>
                <a:latin typeface="Barlow Black"/>
              </a:defRPr>
            </a:lvl1pPr>
          </a:lstStyle>
          <a:p>
            <a:r>
              <a:rPr lang="en-US" dirty="0"/>
              <a:t>“We breathe life into iconic bikes, scooters, cars, and more, offering a journey through automotive history.”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62B79-4AAF-4DBB-EBCF-C37F84186F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288" y="7474078"/>
            <a:ext cx="4342749" cy="22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796295" y="64095"/>
            <a:ext cx="17054203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dirty="0">
                <a:solidFill>
                  <a:srgbClr val="FF499E"/>
                </a:solidFill>
                <a:latin typeface="Barlow Black"/>
              </a:rPr>
              <a:t>Problem Statement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2142607" y="-1578374"/>
            <a:ext cx="4285213" cy="428521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984484" y="7875499"/>
            <a:ext cx="3688486" cy="3688486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87CD1AF-BCB2-05EA-8DF6-B4DBD98322B8}"/>
              </a:ext>
            </a:extLst>
          </p:cNvPr>
          <p:cNvSpPr txBox="1"/>
          <p:nvPr/>
        </p:nvSpPr>
        <p:spPr>
          <a:xfrm>
            <a:off x="2247534" y="1602255"/>
            <a:ext cx="13788638" cy="7363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800"/>
              </a:lnSpc>
              <a:defRPr sz="6500">
                <a:solidFill>
                  <a:srgbClr val="FF499E"/>
                </a:solidFill>
                <a:latin typeface="Barlow Black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3600" dirty="0"/>
              <a:t>• Axon's sales data is disorganized and lacks a centralized system.</a:t>
            </a:r>
          </a:p>
          <a:p>
            <a:pPr algn="just">
              <a:lnSpc>
                <a:spcPct val="150000"/>
              </a:lnSpc>
            </a:pPr>
            <a:endParaRPr lang="en-US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• The absence of a BI tool hampers data analysis.</a:t>
            </a:r>
          </a:p>
          <a:p>
            <a:pPr algn="just">
              <a:lnSpc>
                <a:spcPct val="150000"/>
              </a:lnSpc>
            </a:pPr>
            <a:endParaRPr lang="en-US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 • Management struggles to access timely and accurate sales reports.</a:t>
            </a:r>
          </a:p>
          <a:p>
            <a:pPr algn="just">
              <a:lnSpc>
                <a:spcPct val="150000"/>
              </a:lnSpc>
            </a:pPr>
            <a:endParaRPr lang="en-US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• The company is unsure to choose a BI tool, leading to uncertainty about tool compatibility and capabilities.</a:t>
            </a:r>
            <a:endParaRPr lang="en-IN" sz="3600" dirty="0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1AC04EB1-8327-23B9-0C96-0E4E3C772A2C}"/>
              </a:ext>
            </a:extLst>
          </p:cNvPr>
          <p:cNvGrpSpPr/>
          <p:nvPr/>
        </p:nvGrpSpPr>
        <p:grpSpPr>
          <a:xfrm>
            <a:off x="15849503" y="-1625306"/>
            <a:ext cx="4285213" cy="4285213"/>
            <a:chOff x="-11356" y="0"/>
            <a:chExt cx="812800" cy="812800"/>
          </a:xfrm>
        </p:grpSpPr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0F74649-262B-B402-3267-5699ABB72CA0}"/>
                </a:ext>
              </a:extLst>
            </p:cNvPr>
            <p:cNvSpPr/>
            <p:nvPr/>
          </p:nvSpPr>
          <p:spPr>
            <a:xfrm>
              <a:off x="-11356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1" name="TextBox 23">
              <a:extLst>
                <a:ext uri="{FF2B5EF4-FFF2-40B4-BE49-F238E27FC236}">
                  <a16:creationId xmlns:a16="http://schemas.microsoft.com/office/drawing/2014/main" id="{81F4E5E1-DA1F-E445-FEBE-C958956CEC80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B9674669-D7E6-82D2-2C08-4B1222894895}"/>
              </a:ext>
            </a:extLst>
          </p:cNvPr>
          <p:cNvGrpSpPr/>
          <p:nvPr/>
        </p:nvGrpSpPr>
        <p:grpSpPr>
          <a:xfrm>
            <a:off x="-1545880" y="7875499"/>
            <a:ext cx="3688486" cy="3688486"/>
            <a:chOff x="0" y="0"/>
            <a:chExt cx="812800" cy="8128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709BB79-6E6E-2882-7E43-2F3E93D5EEC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34A3C4ED-31B3-85E4-A2A0-07821A37A78A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31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little girl standing in front of a chalk board">
            <a:extLst>
              <a:ext uri="{FF2B5EF4-FFF2-40B4-BE49-F238E27FC236}">
                <a16:creationId xmlns:a16="http://schemas.microsoft.com/office/drawing/2014/main" id="{240D6491-EBA7-04C9-9F25-28601017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843" y="-16329"/>
            <a:ext cx="6969371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1847847" y="94534"/>
            <a:ext cx="6390137" cy="1543050"/>
            <a:chOff x="0" y="0"/>
            <a:chExt cx="145687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6870" cy="406400"/>
            </a:xfrm>
            <a:custGeom>
              <a:avLst/>
              <a:gdLst/>
              <a:ahLst/>
              <a:cxnLst/>
              <a:rect l="l" t="t" r="r" b="b"/>
              <a:pathLst>
                <a:path w="1456870" h="406400">
                  <a:moveTo>
                    <a:pt x="1253670" y="0"/>
                  </a:moveTo>
                  <a:cubicBezTo>
                    <a:pt x="1365894" y="0"/>
                    <a:pt x="1456870" y="90976"/>
                    <a:pt x="1456870" y="203200"/>
                  </a:cubicBezTo>
                  <a:cubicBezTo>
                    <a:pt x="1456870" y="315424"/>
                    <a:pt x="1365894" y="406400"/>
                    <a:pt x="12536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5687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367615" y="9042347"/>
            <a:ext cx="6963928" cy="1228324"/>
            <a:chOff x="0" y="0"/>
            <a:chExt cx="1834121" cy="3235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34121" cy="323509"/>
            </a:xfrm>
            <a:custGeom>
              <a:avLst/>
              <a:gdLst/>
              <a:ahLst/>
              <a:cxnLst/>
              <a:rect l="l" t="t" r="r" b="b"/>
              <a:pathLst>
                <a:path w="1834121" h="323509">
                  <a:moveTo>
                    <a:pt x="0" y="0"/>
                  </a:moveTo>
                  <a:lnTo>
                    <a:pt x="1834121" y="0"/>
                  </a:lnTo>
                  <a:lnTo>
                    <a:pt x="1834121" y="323509"/>
                  </a:lnTo>
                  <a:lnTo>
                    <a:pt x="0" y="323509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834121" cy="323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309276" y="94534"/>
            <a:ext cx="5531552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Objectives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5800" y="2247900"/>
            <a:ext cx="10210800" cy="1127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50"/>
              </a:lnSpc>
              <a:spcBef>
                <a:spcPct val="0"/>
              </a:spcBef>
            </a:pPr>
            <a:r>
              <a:rPr lang="en-US" sz="3500" dirty="0">
                <a:solidFill>
                  <a:srgbClr val="FFFFFF"/>
                </a:solidFill>
                <a:latin typeface="Lato"/>
              </a:rPr>
              <a:t>Implement a BI solution to help the company to effectively manage sales data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8883363" y="-2602621"/>
            <a:ext cx="4672841" cy="467284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991CC453-F7BF-4B6B-968E-4A5C7A987BB8}"/>
              </a:ext>
            </a:extLst>
          </p:cNvPr>
          <p:cNvSpPr txBox="1"/>
          <p:nvPr/>
        </p:nvSpPr>
        <p:spPr>
          <a:xfrm>
            <a:off x="533400" y="4229100"/>
            <a:ext cx="10210800" cy="4648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lvl="0" indent="-514350" algn="just">
              <a:lnSpc>
                <a:spcPts val="4550"/>
              </a:lnSpc>
              <a:spcBef>
                <a:spcPct val="0"/>
              </a:spcBef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ato"/>
              </a:rPr>
              <a:t>Import the MySQL into Power BI</a:t>
            </a:r>
          </a:p>
          <a:p>
            <a:pPr marL="514350" lvl="0" indent="-514350" algn="just">
              <a:lnSpc>
                <a:spcPts val="4550"/>
              </a:lnSpc>
              <a:spcBef>
                <a:spcPct val="0"/>
              </a:spcBef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ato"/>
              </a:rPr>
              <a:t>Clean and transform the data in Power Query</a:t>
            </a:r>
          </a:p>
          <a:p>
            <a:pPr marL="514350" indent="-514350" algn="just">
              <a:lnSpc>
                <a:spcPts val="4550"/>
              </a:lnSpc>
              <a:spcBef>
                <a:spcPct val="0"/>
              </a:spcBef>
              <a:buFontTx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ato"/>
              </a:rPr>
              <a:t>Build interactive dashboards and reports using Power BI, facilitating data understanding for the sales team and management.</a:t>
            </a:r>
          </a:p>
          <a:p>
            <a:pPr marL="514350" indent="-514350" algn="just">
              <a:lnSpc>
                <a:spcPts val="4550"/>
              </a:lnSpc>
              <a:spcBef>
                <a:spcPct val="0"/>
              </a:spcBef>
              <a:buFontTx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ato"/>
              </a:rPr>
              <a:t>Enable real-time access to dashboards and reports, empowering the management to make data-driven decisions.</a:t>
            </a:r>
          </a:p>
          <a:p>
            <a:pPr marL="514350" lvl="0" indent="-514350" algn="just">
              <a:lnSpc>
                <a:spcPts val="4550"/>
              </a:lnSpc>
              <a:spcBef>
                <a:spcPct val="0"/>
              </a:spcBef>
              <a:buAutoNum type="arabicPeriod"/>
            </a:pPr>
            <a:endParaRPr lang="en-US" sz="2800" dirty="0">
              <a:solidFill>
                <a:srgbClr val="FFFFFF"/>
              </a:solidFill>
              <a:latin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2114707" y="-10702"/>
            <a:ext cx="6173299" cy="4726399"/>
            <a:chOff x="0" y="0"/>
            <a:chExt cx="1625890" cy="124199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25890" cy="1241995"/>
            </a:xfrm>
            <a:custGeom>
              <a:avLst/>
              <a:gdLst/>
              <a:ahLst/>
              <a:cxnLst/>
              <a:rect l="l" t="t" r="r" b="b"/>
              <a:pathLst>
                <a:path w="1625890" h="1241995">
                  <a:moveTo>
                    <a:pt x="0" y="0"/>
                  </a:moveTo>
                  <a:lnTo>
                    <a:pt x="1625890" y="0"/>
                  </a:lnTo>
                  <a:lnTo>
                    <a:pt x="1625890" y="1241995"/>
                  </a:lnTo>
                  <a:lnTo>
                    <a:pt x="0" y="1241995"/>
                  </a:ln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1625890" cy="1241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32" name="Freeform 32"/>
          <p:cNvSpPr/>
          <p:nvPr/>
        </p:nvSpPr>
        <p:spPr>
          <a:xfrm>
            <a:off x="13347989" y="375487"/>
            <a:ext cx="3706722" cy="3943322"/>
          </a:xfrm>
          <a:custGeom>
            <a:avLst/>
            <a:gdLst/>
            <a:ahLst/>
            <a:cxnLst/>
            <a:rect l="l" t="t" r="r" b="b"/>
            <a:pathLst>
              <a:path w="3706722" h="3943322">
                <a:moveTo>
                  <a:pt x="0" y="0"/>
                </a:moveTo>
                <a:lnTo>
                  <a:pt x="3706723" y="0"/>
                </a:lnTo>
                <a:lnTo>
                  <a:pt x="3706723" y="3943322"/>
                </a:lnTo>
                <a:lnTo>
                  <a:pt x="0" y="394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BFDC05D8-413B-3F2C-ABE8-A9F579AAFF22}"/>
              </a:ext>
            </a:extLst>
          </p:cNvPr>
          <p:cNvGrpSpPr/>
          <p:nvPr/>
        </p:nvGrpSpPr>
        <p:grpSpPr>
          <a:xfrm>
            <a:off x="-4" y="0"/>
            <a:ext cx="6173299" cy="4715698"/>
            <a:chOff x="0" y="0"/>
            <a:chExt cx="1625890" cy="1241995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53FDB34-92E2-F4F9-3403-3FF522BD3651}"/>
                </a:ext>
              </a:extLst>
            </p:cNvPr>
            <p:cNvSpPr/>
            <p:nvPr/>
          </p:nvSpPr>
          <p:spPr>
            <a:xfrm>
              <a:off x="0" y="0"/>
              <a:ext cx="1625890" cy="1241995"/>
            </a:xfrm>
            <a:custGeom>
              <a:avLst/>
              <a:gdLst/>
              <a:ahLst/>
              <a:cxnLst/>
              <a:rect l="l" t="t" r="r" b="b"/>
              <a:pathLst>
                <a:path w="1625890" h="1241995">
                  <a:moveTo>
                    <a:pt x="0" y="0"/>
                  </a:moveTo>
                  <a:lnTo>
                    <a:pt x="1625890" y="0"/>
                  </a:lnTo>
                  <a:lnTo>
                    <a:pt x="1625890" y="1241995"/>
                  </a:lnTo>
                  <a:lnTo>
                    <a:pt x="0" y="1241995"/>
                  </a:ln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DEBC2779-B3EE-45A1-A6F2-52B2265BB1D1}"/>
                </a:ext>
              </a:extLst>
            </p:cNvPr>
            <p:cNvSpPr txBox="1"/>
            <p:nvPr/>
          </p:nvSpPr>
          <p:spPr>
            <a:xfrm>
              <a:off x="0" y="0"/>
              <a:ext cx="1625890" cy="1241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39" name="Freeform 32">
            <a:extLst>
              <a:ext uri="{FF2B5EF4-FFF2-40B4-BE49-F238E27FC236}">
                <a16:creationId xmlns:a16="http://schemas.microsoft.com/office/drawing/2014/main" id="{4BF1312B-6D05-30CA-6537-0186376B30EA}"/>
              </a:ext>
            </a:extLst>
          </p:cNvPr>
          <p:cNvSpPr/>
          <p:nvPr/>
        </p:nvSpPr>
        <p:spPr>
          <a:xfrm>
            <a:off x="1247096" y="375487"/>
            <a:ext cx="3706722" cy="3943322"/>
          </a:xfrm>
          <a:custGeom>
            <a:avLst/>
            <a:gdLst/>
            <a:ahLst/>
            <a:cxnLst/>
            <a:rect l="l" t="t" r="r" b="b"/>
            <a:pathLst>
              <a:path w="3706722" h="3943322">
                <a:moveTo>
                  <a:pt x="0" y="0"/>
                </a:moveTo>
                <a:lnTo>
                  <a:pt x="3706723" y="0"/>
                </a:lnTo>
                <a:lnTo>
                  <a:pt x="3706723" y="3943322"/>
                </a:lnTo>
                <a:lnTo>
                  <a:pt x="0" y="394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4715698"/>
            <a:ext cx="18288000" cy="5592704"/>
            <a:chOff x="0" y="0"/>
            <a:chExt cx="4816593" cy="14729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472976"/>
            </a:xfrm>
            <a:custGeom>
              <a:avLst/>
              <a:gdLst/>
              <a:ahLst/>
              <a:cxnLst/>
              <a:rect l="l" t="t" r="r" b="b"/>
              <a:pathLst>
                <a:path w="4816592" h="1472976">
                  <a:moveTo>
                    <a:pt x="0" y="0"/>
                  </a:moveTo>
                  <a:lnTo>
                    <a:pt x="4816592" y="0"/>
                  </a:lnTo>
                  <a:lnTo>
                    <a:pt x="4816592" y="1472976"/>
                  </a:lnTo>
                  <a:lnTo>
                    <a:pt x="0" y="1472976"/>
                  </a:ln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4816593" cy="14729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548213" y="1463820"/>
            <a:ext cx="5191575" cy="1543050"/>
            <a:chOff x="0" y="0"/>
            <a:chExt cx="2047131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47131" cy="406400"/>
            </a:xfrm>
            <a:custGeom>
              <a:avLst/>
              <a:gdLst/>
              <a:ahLst/>
              <a:cxnLst/>
              <a:rect l="l" t="t" r="r" b="b"/>
              <a:pathLst>
                <a:path w="2047131" h="406400">
                  <a:moveTo>
                    <a:pt x="1843931" y="0"/>
                  </a:moveTo>
                  <a:cubicBezTo>
                    <a:pt x="1956156" y="0"/>
                    <a:pt x="2047131" y="90976"/>
                    <a:pt x="2047131" y="203200"/>
                  </a:cubicBezTo>
                  <a:cubicBezTo>
                    <a:pt x="2047131" y="315424"/>
                    <a:pt x="1956156" y="406400"/>
                    <a:pt x="18439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054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2047131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20" name="AutoShape 20"/>
          <p:cNvSpPr/>
          <p:nvPr/>
        </p:nvSpPr>
        <p:spPr>
          <a:xfrm rot="-5400000">
            <a:off x="3830295" y="7483206"/>
            <a:ext cx="470703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-5400000">
            <a:off x="9747371" y="7476836"/>
            <a:ext cx="470703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rot="-5400000">
            <a:off x="-1792092" y="7380743"/>
            <a:ext cx="470703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914400" y="6525448"/>
            <a:ext cx="5141301" cy="1751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11054E"/>
                </a:solidFill>
                <a:latin typeface="Lato"/>
              </a:rPr>
              <a:t>Dataset is in MySQL database</a:t>
            </a:r>
          </a:p>
          <a:p>
            <a:pPr marL="269874" lvl="1">
              <a:lnSpc>
                <a:spcPts val="3499"/>
              </a:lnSpc>
            </a:pPr>
            <a:endParaRPr lang="en-US" sz="2499" dirty="0">
              <a:solidFill>
                <a:srgbClr val="11054E"/>
              </a:solidFill>
              <a:latin typeface="Lato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11054E"/>
                </a:solidFill>
                <a:latin typeface="Lato"/>
              </a:rPr>
              <a:t>We shall use SQL for advanced insights </a:t>
            </a:r>
            <a:endParaRPr lang="en-US" sz="2500" dirty="0">
              <a:solidFill>
                <a:srgbClr val="11054E"/>
              </a:solidFill>
              <a:latin typeface="Lato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28700" y="5722173"/>
            <a:ext cx="4512651" cy="53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0"/>
              </a:lnSpc>
              <a:spcBef>
                <a:spcPct val="0"/>
              </a:spcBef>
            </a:pPr>
            <a:r>
              <a:rPr lang="en-US" sz="3500" dirty="0">
                <a:solidFill>
                  <a:srgbClr val="11054E"/>
                </a:solidFill>
                <a:latin typeface="Lato"/>
              </a:rPr>
              <a:t>SQL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829700" y="6525448"/>
            <a:ext cx="5141301" cy="220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11054E"/>
                </a:solidFill>
                <a:latin typeface="Lato"/>
              </a:rPr>
              <a:t>Load the dataset into Power query for data transformation</a:t>
            </a:r>
          </a:p>
          <a:p>
            <a:pPr marL="269874" lvl="1">
              <a:lnSpc>
                <a:spcPts val="3499"/>
              </a:lnSpc>
            </a:pPr>
            <a:endParaRPr lang="en-US" sz="2499" dirty="0">
              <a:solidFill>
                <a:srgbClr val="11054E"/>
              </a:solidFill>
              <a:latin typeface="Lato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11054E"/>
                </a:solidFill>
                <a:latin typeface="Lato"/>
              </a:rPr>
              <a:t>Create insights from the transformed dataset</a:t>
            </a:r>
            <a:endParaRPr lang="en-US" sz="2500" dirty="0">
              <a:solidFill>
                <a:srgbClr val="11054E"/>
              </a:solidFill>
              <a:latin typeface="Lato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829700" y="5722173"/>
            <a:ext cx="4743027" cy="53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0"/>
              </a:lnSpc>
              <a:spcBef>
                <a:spcPct val="0"/>
              </a:spcBef>
            </a:pPr>
            <a:r>
              <a:rPr lang="en-US" sz="3500" dirty="0">
                <a:solidFill>
                  <a:srgbClr val="11054E"/>
                </a:solidFill>
                <a:latin typeface="Lato"/>
              </a:rPr>
              <a:t>Microsoft Power BI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630700" y="6513571"/>
            <a:ext cx="5141301" cy="853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11054E"/>
                </a:solidFill>
                <a:latin typeface="Lato"/>
              </a:rPr>
              <a:t>Presenting the insights to stakeholders</a:t>
            </a:r>
            <a:endParaRPr lang="en-US" sz="2500" dirty="0">
              <a:solidFill>
                <a:srgbClr val="11054E"/>
              </a:solidFill>
              <a:latin typeface="Lato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2630700" y="5722173"/>
            <a:ext cx="4628600" cy="53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50"/>
              </a:lnSpc>
              <a:spcBef>
                <a:spcPct val="0"/>
              </a:spcBef>
            </a:pPr>
            <a:r>
              <a:rPr lang="en-US" sz="3500" dirty="0">
                <a:solidFill>
                  <a:srgbClr val="11054E"/>
                </a:solidFill>
                <a:latin typeface="Lato"/>
              </a:rPr>
              <a:t>PowerPoint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079587" y="1485591"/>
            <a:ext cx="4126801" cy="135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Tools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83;p45">
            <a:extLst>
              <a:ext uri="{FF2B5EF4-FFF2-40B4-BE49-F238E27FC236}">
                <a16:creationId xmlns:a16="http://schemas.microsoft.com/office/drawing/2014/main" id="{AD23A5AD-1ED1-DD62-B52D-223FBDF4D5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14" b="11105"/>
          <a:stretch/>
        </p:blipFill>
        <p:spPr>
          <a:xfrm>
            <a:off x="5876791" y="1519738"/>
            <a:ext cx="5922671" cy="60927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4572000" y="8171914"/>
            <a:ext cx="8532255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5400" dirty="0">
                <a:solidFill>
                  <a:srgbClr val="11054E"/>
                </a:solidFill>
                <a:latin typeface="Lato"/>
              </a:rPr>
              <a:t>Abhishek Ramesh Shettigar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91897" y="-1547746"/>
            <a:ext cx="4904458" cy="490445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297964" y="5869923"/>
            <a:ext cx="5922672" cy="592267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49892" y="904483"/>
            <a:ext cx="7210310" cy="1543050"/>
            <a:chOff x="0" y="0"/>
            <a:chExt cx="1899012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99012" cy="406400"/>
            </a:xfrm>
            <a:custGeom>
              <a:avLst/>
              <a:gdLst/>
              <a:ahLst/>
              <a:cxnLst/>
              <a:rect l="l" t="t" r="r" b="b"/>
              <a:pathLst>
                <a:path w="1899012" h="406400">
                  <a:moveTo>
                    <a:pt x="1695812" y="0"/>
                  </a:moveTo>
                  <a:cubicBezTo>
                    <a:pt x="1808036" y="0"/>
                    <a:pt x="1899012" y="90976"/>
                    <a:pt x="1899012" y="203200"/>
                  </a:cubicBezTo>
                  <a:cubicBezTo>
                    <a:pt x="1899012" y="315424"/>
                    <a:pt x="1808036" y="406400"/>
                    <a:pt x="16958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499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1899012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1597" y="885433"/>
            <a:ext cx="6254421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Hello there!</a:t>
            </a:r>
          </a:p>
        </p:txBody>
      </p:sp>
      <p:sp>
        <p:nvSpPr>
          <p:cNvPr id="15" name="Freeform 15"/>
          <p:cNvSpPr/>
          <p:nvPr/>
        </p:nvSpPr>
        <p:spPr>
          <a:xfrm>
            <a:off x="16138140" y="4309565"/>
            <a:ext cx="4299721" cy="4521695"/>
          </a:xfrm>
          <a:custGeom>
            <a:avLst/>
            <a:gdLst/>
            <a:ahLst/>
            <a:cxnLst/>
            <a:rect l="l" t="t" r="r" b="b"/>
            <a:pathLst>
              <a:path w="4299721" h="4521695">
                <a:moveTo>
                  <a:pt x="0" y="0"/>
                </a:moveTo>
                <a:lnTo>
                  <a:pt x="4299720" y="0"/>
                </a:lnTo>
                <a:lnTo>
                  <a:pt x="4299720" y="4521695"/>
                </a:lnTo>
                <a:lnTo>
                  <a:pt x="0" y="45216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591897" y="1184379"/>
            <a:ext cx="2041993" cy="2172333"/>
          </a:xfrm>
          <a:custGeom>
            <a:avLst/>
            <a:gdLst/>
            <a:ahLst/>
            <a:cxnLst/>
            <a:rect l="l" t="t" r="r" b="b"/>
            <a:pathLst>
              <a:path w="2041993" h="2172333">
                <a:moveTo>
                  <a:pt x="0" y="0"/>
                </a:moveTo>
                <a:lnTo>
                  <a:pt x="2041994" y="0"/>
                </a:lnTo>
                <a:lnTo>
                  <a:pt x="2041994" y="2172333"/>
                </a:lnTo>
                <a:lnTo>
                  <a:pt x="0" y="21723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6E63C-0EF4-13FB-7CD2-23C0FC4A583E}"/>
              </a:ext>
            </a:extLst>
          </p:cNvPr>
          <p:cNvSpPr txBox="1"/>
          <p:nvPr/>
        </p:nvSpPr>
        <p:spPr>
          <a:xfrm>
            <a:off x="3592353" y="8794004"/>
            <a:ext cx="10515600" cy="538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550"/>
              </a:lnSpc>
              <a:defRPr sz="3500">
                <a:solidFill>
                  <a:srgbClr val="11054E"/>
                </a:solidFill>
                <a:latin typeface="Lato"/>
              </a:defRPr>
            </a:lvl1pPr>
          </a:lstStyle>
          <a:p>
            <a:r>
              <a:rPr lang="en-US" dirty="0"/>
              <a:t>Data analyst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rot="-5400000">
            <a:off x="12863867" y="5056944"/>
            <a:ext cx="8846124" cy="27635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-3347502" y="5037714"/>
            <a:ext cx="8780027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6855160" y="-30371"/>
            <a:ext cx="4577679" cy="135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Process </a:t>
            </a:r>
          </a:p>
        </p:txBody>
      </p:sp>
      <p:grpSp>
        <p:nvGrpSpPr>
          <p:cNvPr id="24" name="Group 8">
            <a:extLst>
              <a:ext uri="{FF2B5EF4-FFF2-40B4-BE49-F238E27FC236}">
                <a16:creationId xmlns:a16="http://schemas.microsoft.com/office/drawing/2014/main" id="{83F1330D-88AC-93FF-5AAB-37364515BC9F}"/>
              </a:ext>
            </a:extLst>
          </p:cNvPr>
          <p:cNvGrpSpPr/>
          <p:nvPr/>
        </p:nvGrpSpPr>
        <p:grpSpPr>
          <a:xfrm>
            <a:off x="2580997" y="1562100"/>
            <a:ext cx="1402321" cy="1447800"/>
            <a:chOff x="0" y="0"/>
            <a:chExt cx="812800" cy="812800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C1FD83A-DEB7-B87B-1438-12F0D467760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  <p:txBody>
            <a:bodyPr/>
            <a:lstStyle/>
            <a:p>
              <a:endParaRPr lang="en-IN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86CBE288-ABCD-F913-31AF-0029E7C83A2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27" name="Group 8">
            <a:extLst>
              <a:ext uri="{FF2B5EF4-FFF2-40B4-BE49-F238E27FC236}">
                <a16:creationId xmlns:a16="http://schemas.microsoft.com/office/drawing/2014/main" id="{CE905875-3B29-0E1A-966A-6097741A75EB}"/>
              </a:ext>
            </a:extLst>
          </p:cNvPr>
          <p:cNvGrpSpPr/>
          <p:nvPr/>
        </p:nvGrpSpPr>
        <p:grpSpPr>
          <a:xfrm>
            <a:off x="2586440" y="3136580"/>
            <a:ext cx="1402321" cy="1447800"/>
            <a:chOff x="0" y="0"/>
            <a:chExt cx="812800" cy="812800"/>
          </a:xfrm>
        </p:grpSpPr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26F47FEE-8E2C-0A24-140F-F4CA87E300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56480D68-2AD9-6DC5-815C-258A74F19680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3725398A-9C37-70AB-AE97-5867150343EB}"/>
              </a:ext>
            </a:extLst>
          </p:cNvPr>
          <p:cNvGrpSpPr/>
          <p:nvPr/>
        </p:nvGrpSpPr>
        <p:grpSpPr>
          <a:xfrm>
            <a:off x="2603722" y="4711060"/>
            <a:ext cx="1402321" cy="1447800"/>
            <a:chOff x="0" y="0"/>
            <a:chExt cx="812800" cy="812800"/>
          </a:xfrm>
        </p:grpSpPr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92134AF6-AFBC-C7DE-2C69-0BAFC5532E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40F06F73-B7E8-DACA-0854-91AEBFEDF23E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3" name="Group 8">
            <a:extLst>
              <a:ext uri="{FF2B5EF4-FFF2-40B4-BE49-F238E27FC236}">
                <a16:creationId xmlns:a16="http://schemas.microsoft.com/office/drawing/2014/main" id="{A4951D2F-1E7E-33B2-C30D-D3ED7C1B85B1}"/>
              </a:ext>
            </a:extLst>
          </p:cNvPr>
          <p:cNvGrpSpPr/>
          <p:nvPr/>
        </p:nvGrpSpPr>
        <p:grpSpPr>
          <a:xfrm>
            <a:off x="2577575" y="6285540"/>
            <a:ext cx="1402321" cy="1447800"/>
            <a:chOff x="0" y="0"/>
            <a:chExt cx="812800" cy="812800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738B586-DEE0-F575-69C7-B54C3EFEC38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5" name="TextBox 10">
              <a:extLst>
                <a:ext uri="{FF2B5EF4-FFF2-40B4-BE49-F238E27FC236}">
                  <a16:creationId xmlns:a16="http://schemas.microsoft.com/office/drawing/2014/main" id="{825E5651-5B3B-E0A5-0119-246C305AA7A4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grpSp>
        <p:nvGrpSpPr>
          <p:cNvPr id="36" name="Group 8">
            <a:extLst>
              <a:ext uri="{FF2B5EF4-FFF2-40B4-BE49-F238E27FC236}">
                <a16:creationId xmlns:a16="http://schemas.microsoft.com/office/drawing/2014/main" id="{1721BFE2-5AA4-F69C-379B-B8CA29523BF8}"/>
              </a:ext>
            </a:extLst>
          </p:cNvPr>
          <p:cNvGrpSpPr/>
          <p:nvPr/>
        </p:nvGrpSpPr>
        <p:grpSpPr>
          <a:xfrm rot="210637">
            <a:off x="2603721" y="7860021"/>
            <a:ext cx="1402321" cy="1447800"/>
            <a:chOff x="0" y="0"/>
            <a:chExt cx="812800" cy="812800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35134028-7FDD-F131-DD5D-8D6AD21FB3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1D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CF9D6A4F-D578-7F70-02C2-B23409EC5B61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 dirty="0"/>
            </a:p>
          </p:txBody>
        </p:sp>
      </p:grpSp>
      <p:sp>
        <p:nvSpPr>
          <p:cNvPr id="39" name="TextBox 23">
            <a:extLst>
              <a:ext uri="{FF2B5EF4-FFF2-40B4-BE49-F238E27FC236}">
                <a16:creationId xmlns:a16="http://schemas.microsoft.com/office/drawing/2014/main" id="{97FA04CD-8034-EE4D-8D30-ADC7C64F88F7}"/>
              </a:ext>
            </a:extLst>
          </p:cNvPr>
          <p:cNvSpPr txBox="1"/>
          <p:nvPr/>
        </p:nvSpPr>
        <p:spPr>
          <a:xfrm>
            <a:off x="2870779" y="1628040"/>
            <a:ext cx="955879" cy="135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1. </a:t>
            </a: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D78F8383-AFF2-29BE-F852-72AD9B2209CF}"/>
              </a:ext>
            </a:extLst>
          </p:cNvPr>
          <p:cNvSpPr txBox="1"/>
          <p:nvPr/>
        </p:nvSpPr>
        <p:spPr>
          <a:xfrm>
            <a:off x="2826941" y="3109199"/>
            <a:ext cx="1082581" cy="135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2. 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75F8D9E2-A6F3-1C27-A047-A5E2A95A4B95}"/>
              </a:ext>
            </a:extLst>
          </p:cNvPr>
          <p:cNvSpPr txBox="1"/>
          <p:nvPr/>
        </p:nvSpPr>
        <p:spPr>
          <a:xfrm>
            <a:off x="2826941" y="4711060"/>
            <a:ext cx="955879" cy="135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3. </a:t>
            </a: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03E507EB-1358-0662-C8ED-6AA897291669}"/>
              </a:ext>
            </a:extLst>
          </p:cNvPr>
          <p:cNvSpPr txBox="1"/>
          <p:nvPr/>
        </p:nvSpPr>
        <p:spPr>
          <a:xfrm>
            <a:off x="2743200" y="6285540"/>
            <a:ext cx="1117183" cy="135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4. </a:t>
            </a: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3E0C0E01-C13F-04CC-2670-976C49D90001}"/>
              </a:ext>
            </a:extLst>
          </p:cNvPr>
          <p:cNvSpPr txBox="1"/>
          <p:nvPr/>
        </p:nvSpPr>
        <p:spPr>
          <a:xfrm>
            <a:off x="2870779" y="7849731"/>
            <a:ext cx="955879" cy="135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Barlow Black"/>
              </a:rPr>
              <a:t>5. 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B28A074C-B87C-2BCA-E0EB-DB81D9A1EA87}"/>
              </a:ext>
            </a:extLst>
          </p:cNvPr>
          <p:cNvSpPr txBox="1"/>
          <p:nvPr/>
        </p:nvSpPr>
        <p:spPr>
          <a:xfrm>
            <a:off x="4312133" y="2103650"/>
            <a:ext cx="6432067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4800" dirty="0">
                <a:solidFill>
                  <a:srgbClr val="11054E"/>
                </a:solidFill>
                <a:latin typeface="Lato"/>
              </a:rPr>
              <a:t>Data Understanding</a:t>
            </a: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2564B4BC-A500-E09D-B30A-5DD3E9D3D434}"/>
              </a:ext>
            </a:extLst>
          </p:cNvPr>
          <p:cNvSpPr txBox="1"/>
          <p:nvPr/>
        </p:nvSpPr>
        <p:spPr>
          <a:xfrm>
            <a:off x="4312132" y="3626601"/>
            <a:ext cx="10824032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4800" dirty="0">
                <a:solidFill>
                  <a:srgbClr val="11054E"/>
                </a:solidFill>
                <a:latin typeface="Lato"/>
              </a:rPr>
              <a:t>Data Cleaning and Transformation</a:t>
            </a:r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4207D6B6-5D6E-CBA2-0D72-77C3E15949BA}"/>
              </a:ext>
            </a:extLst>
          </p:cNvPr>
          <p:cNvSpPr txBox="1"/>
          <p:nvPr/>
        </p:nvSpPr>
        <p:spPr>
          <a:xfrm>
            <a:off x="4302832" y="5338318"/>
            <a:ext cx="10824032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4800" dirty="0">
                <a:solidFill>
                  <a:srgbClr val="11054E"/>
                </a:solidFill>
                <a:latin typeface="Lato"/>
              </a:rPr>
              <a:t>Data Modelling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5D5A91A1-33D2-95FB-C68F-7CCBDC24E7EB}"/>
              </a:ext>
            </a:extLst>
          </p:cNvPr>
          <p:cNvSpPr txBox="1"/>
          <p:nvPr/>
        </p:nvSpPr>
        <p:spPr>
          <a:xfrm>
            <a:off x="4302832" y="6930953"/>
            <a:ext cx="10824032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4800" dirty="0">
                <a:solidFill>
                  <a:srgbClr val="11054E"/>
                </a:solidFill>
                <a:latin typeface="Lato"/>
              </a:rPr>
              <a:t>Data Analysis</a:t>
            </a:r>
          </a:p>
        </p:txBody>
      </p:sp>
      <p:sp>
        <p:nvSpPr>
          <p:cNvPr id="48" name="TextBox 24">
            <a:extLst>
              <a:ext uri="{FF2B5EF4-FFF2-40B4-BE49-F238E27FC236}">
                <a16:creationId xmlns:a16="http://schemas.microsoft.com/office/drawing/2014/main" id="{520AFE82-6972-F274-90E7-89027E73A5BD}"/>
              </a:ext>
            </a:extLst>
          </p:cNvPr>
          <p:cNvSpPr txBox="1"/>
          <p:nvPr/>
        </p:nvSpPr>
        <p:spPr>
          <a:xfrm>
            <a:off x="4301246" y="8350042"/>
            <a:ext cx="10824032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4800" dirty="0">
                <a:solidFill>
                  <a:srgbClr val="11054E"/>
                </a:solidFill>
                <a:latin typeface="Lato"/>
              </a:rPr>
              <a:t>Gather Insights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4" name="Add-in 23">
                <a:extLst>
                  <a:ext uri="{FF2B5EF4-FFF2-40B4-BE49-F238E27FC236}">
                    <a16:creationId xmlns:a16="http://schemas.microsoft.com/office/drawing/2014/main" id="{C703D5C5-CBB3-81BF-6F7D-44BD608FA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156149"/>
                  </p:ext>
                </p:extLst>
              </p:nvPr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4" name="Add-in 23">
                <a:extLst>
                  <a:ext uri="{FF2B5EF4-FFF2-40B4-BE49-F238E27FC236}">
                    <a16:creationId xmlns:a16="http://schemas.microsoft.com/office/drawing/2014/main" id="{C703D5C5-CBB3-81BF-6F7D-44BD608FA6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59F7A8E3-CD86-4450-99C4-42726D2414BE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1C254E&quot;"/>
    <we:property name="bookmark" value="&quot;H4sIAAAAAAAAA+1aS3PbNhD+KxpecvF0AD5B32olmXbGSZw4406n48MCWNpMKFIFSTdqRv+9C5CSJVkPV3Zi5eETuQstdj982F2A/uzpvB4XMHkNI/SOvZOq+jgC83HAvSOvXJZlWrNIRpoLiHnCpRY+0qhq3ORVWXvHn70GzBU2F3ndQmENkvCvyyMPiuIMruxbBkWNR94YTV2VUOT/YjeYVI1pcXrk4adxURmwJs8baNCavaHh9E6u8F94RFOCavIbPEfVdOJ3OK5M07/HkUyUYCLmMec+T1IGin5Td1rn5+7xdlbn2bAqG8hL8sDKRKRBCj9FxpLU91MlU2blWV40/RA5efFpbChwgmMytvj9qm+gVKg9F53Bugvms/cKoW6NC/HFkuK8ao3Cd5g5VdnkzYTszIZPCaYzUxGITvwOb7BsO/F19c/QIMGmvWM2vSRJnZdXRY/ybVTvO88UGOsVtE11jgXBcbGgtQtCqys/kNxGNrUTANNhyKUMM4FKxgykdv5vnQYczidt01B4d0yyiKUBiMDncSBEwGOt+ANNSh8yoZIIhUiUr8NEwUO9TNBXSSwyFao0SII4jhEeaBIYRlkSslDwxJdxhoGvDpdMR7td+C1HA0ZdT07JSnHXk7n+rmrmwgWYvNv8zuv7RjOEAksN5rnNGNb3Pp3NzXlLUc6HLXjkhINbgVX3cXh/IpitkAxJdFWZXBEJfhhU3rZgiKg/gVkF5hXVjOufW2gJk+cw2Q+Rx8lr9JjlzT41sqDiP7wmpi8n8FkTQoY/LHQWPd8nLmV/t4s5y4ffcYi3ye2yq/8iimTGk0RRJ5CJWGmInrpYv68aKAZvjLYOfJX2TzA/UKBYwGQAGlKMAv7UKJwZvMmrth64tFtMBg/qYQ6gjRpWRTsq994HC25sKkQ7mfFxnK9p1P1MMZmCZmEoGVEB8Mm3AG1TN2JQV4U+VLi/YpVb3AqDXeDsRwORCpCSsgCKiJJiEGeJ/9Q0uJMDNtb7p+84DoKS+y29YnT4zWSQChYlImYakye//ti/s+vL30qMOmWpDmSUKR37HEH4DHfGuO2Y8/8Wc2wq3arGdp31aqi97pR0h1ncdkNetDWhiPoEzNqmurLNzEnXPj/PzeyGzz9acfixI5le3qeh/1JL2bWYPvqCxxEHzWUWCa2Bh5uZ11/OvnRKCAOB3GcRopABhoFU9s6z58P7avya3jo71szF7EKVcH1pqpEz2PfPdSv/bpECXoX8fKag57ezh22WxtbEChg1yTouOML2I0eLI2drdTuQ1qbrT++/CLOzBDmxHnk38+2pIcvRlkia6c2jMnDux2g792iJvOPI0aCL2l+AZxeQ9Ps/rtH64uApdd70vvy+glP96Ag650EWuNnAnFFT+3c5fZQEuWlH9V4tZyZ+CMnxm+g8DuNg6u5cZqWio8ewGsnqRykZO8jdlQs6gUUcMcREUEMWxzIW8T3LhQKp01QGVG20LwHCRKW35WK5mblf1VCLKWqpIf1aaUqtYtZfUtGsF1C07lskGT3Nbbl0lHNiGugzFpy6kRv14Q595PSXj5DetjXzaz9D8N3bqS5yRUu4uG+8EZortxc0NODgHncT5djpq+7DHjoCrY372QnUuXo2S+ubrkTn6H8BKLqdABy4FDwLM4QkkxnPVLL/seS7vQ+gY3G1KSV/M6VhzbnUcWAdtau2qceg8AxKXENxCg9KbefdSnP3Pwuem4Q8yftWZ8sP7M3pfFNMp/8BpyWRTGMhAAA=&quot;"/>
    <we:property name="creatorSessionId" value="&quot;1e1bcaa0-5205-4079-966b-792e61140b3f&quot;"/>
    <we:property name="creatorTenantId" value="&quot;569e8983-b2cb-4eb3-8ba7-6557d2b299d4&quot;"/>
    <we:property name="creatorUserId" value="&quot;1003200318AA941E&quot;"/>
    <we:property name="datasetId" value="&quot;77bcff64-74b5-4c1b-bcae-0afce92c9bec&quot;"/>
    <we:property name="embedUrl" value="&quot;/reportEmbed?reportId=dd9122a0-4903-4c01-84ed-604f9dd63b39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1&quot;"/>
    <we:property name="initialStateBookmark" value="&quot;H4sIAAAAAAAAA6VTTW/cIBD9KxXnVYWN+XCO6bWqoqbKJcphgGFFwxrLxlHS1f73DvZKUdXDHnwxzGN4783gOTMf5zHBxw84Ibtj9zm/nmB6/dKwAxv+xToUre84dspz2XaOG46UlccS8zCzuzMrMB2xPMV5gVQJCXx+OTBI6QGONQqQZjywEac5D5DiH9yS6ahMC14ODN/HlCeolI8FClbaN0qnmKw0XwUpgivxDR/RlQ39iWOeyjUWYCSGvjVaBIuohdKG7szb6Wrzdn4VXY19y0OBOJCBiqHWKEG2BlRQDvqma2XF5zgc07WUz7u/Psbavnii2muf7G9SrDyXCxWqZW+V185bFxrVh15gc5MLVsv3SylU+H+UreON1BJCb0OQIJTtxE7K0FrpG8+dV9SmXhrRwU5K3vHQo+StMUKisFa3eidlQ2/hFQYelNJALwl2by+DNA12zoHQEJxpbQCzi3Jl/UTYCWlW6iYvZR7B4QMMFD+f2ThlGpAScfvn3kcYPPrrfqrr91hw2vSfIC1Vep0stoqQpWgT3rhQ542ttl7q5y9jAOvfCQQAAA==&quot;"/>
    <we:property name="isFiltersActionButtonVisible" value="true"/>
    <we:property name="isFooterCollapsed" value="true"/>
    <we:property name="isVisualContainerHeaderHidden" value="false"/>
    <we:property name="pageDisplayName" value="&quot;Overview&quot;"/>
    <we:property name="pageName" value="&quot;ReportSection65b7c8086161121790ac&quot;"/>
    <we:property name="reportEmbeddedTime" value="&quot;2024-02-11T16:10:19.677Z&quot;"/>
    <we:property name="reportName" value="&quot;Odinschool_PowerBICapstone_Axon&quot;"/>
    <we:property name="reportState" value="&quot;CONNECTED&quot;"/>
    <we:property name="reportUrl" value="&quot;/groups/me/reports/dd9122a0-4903-4c01-84ed-604f9dd63b39/ReportSection65b7c8086161121790ac?bookmarkGuid=ac2faa8e-7855-4fbe-b875-3728d079cb90&amp;bookmarkUsage=1&amp;ctid=569e8983-b2cb-4eb3-8ba7-6557d2b299d4&amp;fromEntryPoint=export&amp;pbi_source=storytelling_addin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621</Words>
  <Application>Microsoft Office PowerPoint</Application>
  <PresentationFormat>Custom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Lato</vt:lpstr>
      <vt:lpstr>Arial</vt:lpstr>
      <vt:lpstr>Lato Bold</vt:lpstr>
      <vt:lpstr>Georgia</vt:lpstr>
      <vt:lpstr>Barlow Black Bold</vt:lpstr>
      <vt:lpstr>Calibri</vt:lpstr>
      <vt:lpstr>Barlow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Pink and Purple Colorblock Geometric Bold Floral Resume Presentation </dc:title>
  <cp:lastModifiedBy>Abhishek Shettigar</cp:lastModifiedBy>
  <cp:revision>33</cp:revision>
  <dcterms:created xsi:type="dcterms:W3CDTF">2006-08-16T00:00:00Z</dcterms:created>
  <dcterms:modified xsi:type="dcterms:W3CDTF">2024-02-12T15:38:18Z</dcterms:modified>
  <dc:identifier>DAF8Z2HNg9A</dc:identifier>
</cp:coreProperties>
</file>