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26"/>
  </p:notesMasterIdLst>
  <p:sldIdLst>
    <p:sldId id="256" r:id="rId3"/>
    <p:sldId id="257" r:id="rId4"/>
    <p:sldId id="281" r:id="rId5"/>
    <p:sldId id="28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7"/>
    </p:embeddedFont>
    <p:embeddedFont>
      <p:font typeface="Comic Sans MS" panose="030F0702030302020204" pitchFamily="66" charset="0"/>
      <p:regular r:id="rId28"/>
      <p:bold r:id="rId29"/>
      <p:italic r:id="rId30"/>
      <p:boldItalic r:id="rId31"/>
    </p:embeddedFont>
    <p:embeddedFont>
      <p:font typeface="Crimson Text" panose="020B0604020202020204" charset="0"/>
      <p:regular r:id="rId32"/>
      <p:bold r:id="rId33"/>
      <p:italic r:id="rId34"/>
      <p:boldItalic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Manrope" panose="020B0604020202020204" charset="0"/>
      <p:regular r:id="rId40"/>
      <p:bold r:id="rId41"/>
    </p:embeddedFont>
    <p:embeddedFont>
      <p:font typeface="Old Standard TT" panose="020B0604020202020204" charset="0"/>
      <p:regular r:id="rId42"/>
      <p:bold r:id="rId43"/>
      <p:italic r:id="rId44"/>
    </p:embeddedFont>
    <p:embeddedFont>
      <p:font typeface="PT Sans" panose="020B0503020203020204" pitchFamily="34" charset="0"/>
      <p:regular r:id="rId45"/>
      <p:bold r:id="rId46"/>
      <p:italic r:id="rId47"/>
      <p:boldItalic r:id="rId48"/>
    </p:embeddedFont>
    <p:embeddedFont>
      <p:font typeface="Raleway" pitchFamily="2" charset="0"/>
      <p:regular r:id="rId49"/>
      <p:bold r:id="rId50"/>
      <p:italic r:id="rId51"/>
      <p:boldItalic r:id="rId52"/>
    </p:embeddedFont>
    <p:embeddedFont>
      <p:font typeface="Raleway Medium" pitchFamily="2" charset="0"/>
      <p:regular r:id="rId53"/>
      <p:bold r:id="rId54"/>
      <p:italic r:id="rId55"/>
      <p:boldItalic r:id="rId56"/>
    </p:embeddedFont>
    <p:embeddedFont>
      <p:font typeface="Raleway SemiBold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2">
          <p15:clr>
            <a:srgbClr val="9AA0A6"/>
          </p15:clr>
        </p15:guide>
        <p15:guide id="2" orient="horz" pos="193">
          <p15:clr>
            <a:srgbClr val="9AA0A6"/>
          </p15:clr>
        </p15:guide>
        <p15:guide id="3" orient="horz" pos="304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E49"/>
    <a:srgbClr val="E86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562"/>
        <p:guide orient="horz" pos="193"/>
        <p:guide orient="horz" pos="30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font" Target="fonts/font29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font" Target="fonts/font27.fntdata"/><Relationship Id="rId58" Type="http://schemas.openxmlformats.org/officeDocument/2006/relationships/font" Target="fonts/font32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font" Target="fonts/font30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2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59" Type="http://schemas.openxmlformats.org/officeDocument/2006/relationships/font" Target="fonts/font33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54" Type="http://schemas.openxmlformats.org/officeDocument/2006/relationships/font" Target="fonts/font2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57" Type="http://schemas.openxmlformats.org/officeDocument/2006/relationships/font" Target="fonts/font31.fntdata"/><Relationship Id="rId10" Type="http://schemas.openxmlformats.org/officeDocument/2006/relationships/slide" Target="slides/slide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Relationship Id="rId60" Type="http://schemas.openxmlformats.org/officeDocument/2006/relationships/font" Target="fonts/font34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6e417ff7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6e417ff7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6e417ff7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6e417ff7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6e417ff7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6e417ff7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6e417ff7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6e417ff7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6e417ff7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6e417ff7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049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6e417ff7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a6e417ff7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6e417ff7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6e417ff7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781ea85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a781ea85b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a6e417ff7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a6e417ff7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a6e417ff7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a6e417ff7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a6e417ff7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a6e417ff7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781ea85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781ea85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6e417ff71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6e417ff71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6e417ff71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6e417ff71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02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a7ff0de8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a7ff0de8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167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a7ff0de8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a7ff0de8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735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a7ff0de8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a7ff0de8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7b18fcd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7b18fcd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6e417ff71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6e417ff71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6e417ff7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6e417ff7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d5f8169be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d5f8169be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68225" y="1369350"/>
            <a:ext cx="5621700" cy="24048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1100" y="1587988"/>
            <a:ext cx="4484100" cy="15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aleway SemiBold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aleway SemiBold"/>
              <a:buNone/>
              <a:defRPr sz="5200"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aleway SemiBold"/>
              <a:buNone/>
              <a:defRPr sz="52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aleway SemiBold"/>
              <a:buNone/>
              <a:defRPr sz="52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aleway SemiBold"/>
              <a:buNone/>
              <a:defRPr sz="5200"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aleway SemiBold"/>
              <a:buNone/>
              <a:defRPr sz="5200"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aleway SemiBold"/>
              <a:buNone/>
              <a:defRPr sz="5200"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aleway SemiBold"/>
              <a:buNone/>
              <a:defRPr sz="5200"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aleway SemiBold"/>
              <a:buNone/>
              <a:defRPr sz="5200"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100" y="3219213"/>
            <a:ext cx="4484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24175" y="1601563"/>
            <a:ext cx="6295800" cy="13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424175" y="3113813"/>
            <a:ext cx="62958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394350" y="314250"/>
            <a:ext cx="8355300" cy="45150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5230914" y="1719575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2"/>
          </p:nvPr>
        </p:nvSpPr>
        <p:spPr>
          <a:xfrm>
            <a:off x="5230900" y="20317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>
            <a:off x="1660301" y="1719575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1660300" y="20317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5230914" y="3041475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5230900" y="33536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7"/>
          </p:nvPr>
        </p:nvSpPr>
        <p:spPr>
          <a:xfrm>
            <a:off x="1660301" y="3041475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1660300" y="33536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621100" y="182065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 hasCustomPrompt="1"/>
          </p:nvPr>
        </p:nvSpPr>
        <p:spPr>
          <a:xfrm>
            <a:off x="4191700" y="182065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621100" y="31319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4191700" y="3131986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94350" y="314250"/>
            <a:ext cx="8355300" cy="45150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426750" y="1293550"/>
            <a:ext cx="4096200" cy="17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4426750" y="3009350"/>
            <a:ext cx="40962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-168225" y="1117950"/>
            <a:ext cx="9392400" cy="29076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468350" y="3078250"/>
            <a:ext cx="6207300" cy="497700"/>
          </a:xfrm>
          <a:prstGeom prst="rect">
            <a:avLst/>
          </a:prstGeom>
          <a:effectLst>
            <a:outerShdw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468350" y="1567563"/>
            <a:ext cx="6207300" cy="14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94350" y="314250"/>
            <a:ext cx="8355300" cy="45150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solidFill>
            <a:srgbClr val="FFFFFF">
              <a:alpha val="6637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3395014" y="2278625"/>
            <a:ext cx="2354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2"/>
          </p:nvPr>
        </p:nvSpPr>
        <p:spPr>
          <a:xfrm>
            <a:off x="3394988" y="2591650"/>
            <a:ext cx="23541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3"/>
          </p:nvPr>
        </p:nvSpPr>
        <p:spPr>
          <a:xfrm>
            <a:off x="918476" y="2278625"/>
            <a:ext cx="2354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4"/>
          </p:nvPr>
        </p:nvSpPr>
        <p:spPr>
          <a:xfrm>
            <a:off x="918450" y="2591650"/>
            <a:ext cx="23541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5"/>
          </p:nvPr>
        </p:nvSpPr>
        <p:spPr>
          <a:xfrm>
            <a:off x="5871626" y="2278625"/>
            <a:ext cx="2354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5871600" y="2591650"/>
            <a:ext cx="23541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394350" y="314250"/>
            <a:ext cx="8355300" cy="45150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solidFill>
            <a:srgbClr val="FFFFFF">
              <a:alpha val="6637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3452900" y="18882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2"/>
          </p:nvPr>
        </p:nvSpPr>
        <p:spPr>
          <a:xfrm>
            <a:off x="3452875" y="22012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3"/>
          </p:nvPr>
        </p:nvSpPr>
        <p:spPr>
          <a:xfrm>
            <a:off x="1034250" y="18882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4"/>
          </p:nvPr>
        </p:nvSpPr>
        <p:spPr>
          <a:xfrm>
            <a:off x="1034225" y="22012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5871625" y="18882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6"/>
          </p:nvPr>
        </p:nvSpPr>
        <p:spPr>
          <a:xfrm>
            <a:off x="5871600" y="22012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>
            <a:off x="3452900" y="3619675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8"/>
          </p:nvPr>
        </p:nvSpPr>
        <p:spPr>
          <a:xfrm>
            <a:off x="3452925" y="39327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9"/>
          </p:nvPr>
        </p:nvSpPr>
        <p:spPr>
          <a:xfrm>
            <a:off x="1034250" y="3619675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3"/>
          </p:nvPr>
        </p:nvSpPr>
        <p:spPr>
          <a:xfrm>
            <a:off x="1034225" y="39327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14"/>
          </p:nvPr>
        </p:nvSpPr>
        <p:spPr>
          <a:xfrm>
            <a:off x="5871625" y="3619675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5"/>
          </p:nvPr>
        </p:nvSpPr>
        <p:spPr>
          <a:xfrm>
            <a:off x="5871600" y="39327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94350" y="314250"/>
            <a:ext cx="8355300" cy="45150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4915550" y="18882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2"/>
          </p:nvPr>
        </p:nvSpPr>
        <p:spPr>
          <a:xfrm>
            <a:off x="4915525" y="22012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3"/>
          </p:nvPr>
        </p:nvSpPr>
        <p:spPr>
          <a:xfrm>
            <a:off x="1990050" y="18882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4"/>
          </p:nvPr>
        </p:nvSpPr>
        <p:spPr>
          <a:xfrm>
            <a:off x="1990025" y="220122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5"/>
          </p:nvPr>
        </p:nvSpPr>
        <p:spPr>
          <a:xfrm>
            <a:off x="4915550" y="3619675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6"/>
          </p:nvPr>
        </p:nvSpPr>
        <p:spPr>
          <a:xfrm>
            <a:off x="4915575" y="39327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7"/>
          </p:nvPr>
        </p:nvSpPr>
        <p:spPr>
          <a:xfrm>
            <a:off x="1990050" y="3619675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8"/>
          </p:nvPr>
        </p:nvSpPr>
        <p:spPr>
          <a:xfrm>
            <a:off x="1990025" y="393270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-168225" y="1117950"/>
            <a:ext cx="9392400" cy="29076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hasCustomPrompt="1"/>
          </p:nvPr>
        </p:nvSpPr>
        <p:spPr>
          <a:xfrm>
            <a:off x="621200" y="1476254"/>
            <a:ext cx="37857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621100" y="2082104"/>
            <a:ext cx="3785700" cy="3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2" hasCustomPrompt="1"/>
          </p:nvPr>
        </p:nvSpPr>
        <p:spPr>
          <a:xfrm>
            <a:off x="4737200" y="1476254"/>
            <a:ext cx="37857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3"/>
          </p:nvPr>
        </p:nvSpPr>
        <p:spPr>
          <a:xfrm>
            <a:off x="4737100" y="2082104"/>
            <a:ext cx="3785700" cy="3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4" hasCustomPrompt="1"/>
          </p:nvPr>
        </p:nvSpPr>
        <p:spPr>
          <a:xfrm>
            <a:off x="2679200" y="2622354"/>
            <a:ext cx="37857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5"/>
          </p:nvPr>
        </p:nvSpPr>
        <p:spPr>
          <a:xfrm>
            <a:off x="2679100" y="3228204"/>
            <a:ext cx="3785700" cy="3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2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394350" y="314250"/>
            <a:ext cx="8355300" cy="45150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5398390" y="1714900"/>
            <a:ext cx="2383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2"/>
          </p:nvPr>
        </p:nvSpPr>
        <p:spPr>
          <a:xfrm>
            <a:off x="5398363" y="2027925"/>
            <a:ext cx="238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3"/>
          </p:nvPr>
        </p:nvSpPr>
        <p:spPr>
          <a:xfrm>
            <a:off x="1872615" y="1714900"/>
            <a:ext cx="2383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4"/>
          </p:nvPr>
        </p:nvSpPr>
        <p:spPr>
          <a:xfrm>
            <a:off x="1872588" y="2027925"/>
            <a:ext cx="238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5"/>
          </p:nvPr>
        </p:nvSpPr>
        <p:spPr>
          <a:xfrm>
            <a:off x="5398390" y="3144700"/>
            <a:ext cx="2383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6"/>
          </p:nvPr>
        </p:nvSpPr>
        <p:spPr>
          <a:xfrm>
            <a:off x="5398417" y="3457725"/>
            <a:ext cx="238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7"/>
          </p:nvPr>
        </p:nvSpPr>
        <p:spPr>
          <a:xfrm>
            <a:off x="1872615" y="3144700"/>
            <a:ext cx="2383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8"/>
          </p:nvPr>
        </p:nvSpPr>
        <p:spPr>
          <a:xfrm>
            <a:off x="1872588" y="3457725"/>
            <a:ext cx="238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394350" y="314250"/>
            <a:ext cx="8355300" cy="45150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1"/>
          </p:nvPr>
        </p:nvSpPr>
        <p:spPr>
          <a:xfrm>
            <a:off x="1606500" y="4213750"/>
            <a:ext cx="5931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27300" y="1483775"/>
            <a:ext cx="9398700" cy="15555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540460" y="1633150"/>
            <a:ext cx="454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932591" y="1652900"/>
            <a:ext cx="16077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540437" y="2475475"/>
            <a:ext cx="4541400" cy="2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688650" y="314250"/>
            <a:ext cx="4189800" cy="45150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1177200" y="686550"/>
            <a:ext cx="32127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1"/>
          </p:nvPr>
        </p:nvSpPr>
        <p:spPr>
          <a:xfrm>
            <a:off x="1177200" y="1593625"/>
            <a:ext cx="34347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1177200" y="3430875"/>
            <a:ext cx="352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394350" y="314250"/>
            <a:ext cx="8355300" cy="45150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-168225" y="1117950"/>
            <a:ext cx="9392400" cy="29076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-168225" y="1369350"/>
            <a:ext cx="5621700" cy="24048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6" name="Google Shape;146;p27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27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8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94350" y="314250"/>
            <a:ext cx="8355300" cy="45150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6" name="Google Shape;176;p3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186" name="Google Shape;186;p36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4350" y="314250"/>
            <a:ext cx="8355300" cy="45150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420271" y="3366200"/>
            <a:ext cx="272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1420250" y="3723200"/>
            <a:ext cx="27228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000946" y="3366200"/>
            <a:ext cx="272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000925" y="3723200"/>
            <a:ext cx="27228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94350" y="314250"/>
            <a:ext cx="8355300" cy="45150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394350" y="314250"/>
            <a:ext cx="8355300" cy="45150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2197650" y="1817700"/>
            <a:ext cx="4748700" cy="2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2197950" y="763800"/>
            <a:ext cx="4002300" cy="10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0" y="1620900"/>
            <a:ext cx="9144000" cy="19017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269450" y="1620900"/>
            <a:ext cx="6605100" cy="19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-127300" y="1129250"/>
            <a:ext cx="9398700" cy="2885100"/>
          </a:xfrm>
          <a:prstGeom prst="rect">
            <a:avLst/>
          </a:prstGeom>
          <a:solidFill>
            <a:srgbClr val="FFFFFF">
              <a:alpha val="6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774900" y="1441250"/>
            <a:ext cx="55941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1774900" y="2233250"/>
            <a:ext cx="5594100" cy="14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2536575" y="3437900"/>
            <a:ext cx="3976800" cy="1063800"/>
          </a:xfrm>
          <a:prstGeom prst="rect">
            <a:avLst/>
          </a:prstGeom>
          <a:solidFill>
            <a:srgbClr val="FFFFFF">
              <a:alpha val="6637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dhavalsays/overlay/about-this-profile/" TargetMode="External"/><Relationship Id="rId3" Type="http://schemas.openxmlformats.org/officeDocument/2006/relationships/image" Target="../media/image41.png"/><Relationship Id="rId7" Type="http://schemas.openxmlformats.org/officeDocument/2006/relationships/hyperlink" Target="https://www.linkedin.com/in/hemvad/overlay/about-this-profil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bhishekrshettigar" TargetMode="External"/><Relationship Id="rId7" Type="http://schemas.openxmlformats.org/officeDocument/2006/relationships/hyperlink" Target="https://github.com/AbhishekDataAnalys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shetiigaraabhishek@gmail.com" TargetMode="External"/><Relationship Id="rId5" Type="http://schemas.openxmlformats.org/officeDocument/2006/relationships/hyperlink" Target="https://www.datascienceportfol.io/abhishekrs" TargetMode="External"/><Relationship Id="rId4" Type="http://schemas.openxmlformats.org/officeDocument/2006/relationships/hyperlink" Target="https://medium.com/@shettigaraabhishe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325" y="1355775"/>
            <a:ext cx="1457151" cy="163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>
            <a:spLocks noGrp="1"/>
          </p:cNvSpPr>
          <p:nvPr>
            <p:ph type="ctrTitle"/>
          </p:nvPr>
        </p:nvSpPr>
        <p:spPr>
          <a:xfrm>
            <a:off x="94100" y="1588000"/>
            <a:ext cx="5175000" cy="15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Consumer Goods Ad_Hoc Insights</a:t>
            </a:r>
            <a:r>
              <a:rPr lang="en" dirty="0"/>
              <a:t> </a:t>
            </a:r>
            <a:r>
              <a:rPr lang="en" sz="4000" dirty="0"/>
              <a:t> </a:t>
            </a:r>
            <a:br>
              <a:rPr lang="en" sz="4000" dirty="0"/>
            </a:br>
            <a:r>
              <a:rPr lang="en" dirty="0"/>
              <a:t>Atliq Hardware</a:t>
            </a:r>
            <a:endParaRPr dirty="0"/>
          </a:p>
        </p:txBody>
      </p:sp>
      <p:sp>
        <p:nvSpPr>
          <p:cNvPr id="196" name="Google Shape;196;p38"/>
          <p:cNvSpPr txBox="1">
            <a:spLocks noGrp="1"/>
          </p:cNvSpPr>
          <p:nvPr>
            <p:ph type="subTitle" idx="1"/>
          </p:nvPr>
        </p:nvSpPr>
        <p:spPr>
          <a:xfrm>
            <a:off x="439550" y="3266263"/>
            <a:ext cx="4484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Built for performance, built for India, built for the world</a:t>
            </a:r>
            <a:endParaRPr dirty="0"/>
          </a:p>
        </p:txBody>
      </p:sp>
      <p:pic>
        <p:nvPicPr>
          <p:cNvPr id="197" name="Google Shape;19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3675" y="331500"/>
            <a:ext cx="1207175" cy="135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0224" y="2702775"/>
            <a:ext cx="740276" cy="102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3675" y="3822300"/>
            <a:ext cx="1207175" cy="123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100" y="3801611"/>
            <a:ext cx="1207175" cy="1273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/>
        </p:nvSpPr>
        <p:spPr>
          <a:xfrm>
            <a:off x="498771" y="-5421"/>
            <a:ext cx="8342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l" rtl="0"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500"/>
            </a:pPr>
            <a:r>
              <a:rPr lang="en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1. Provide the list of markets in which customer "Atliq Exclusive" operates its business in the APAC region. </a:t>
            </a:r>
            <a:endParaRPr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2" name="Google Shape;262;p45"/>
          <p:cNvSpPr txBox="1"/>
          <p:nvPr/>
        </p:nvSpPr>
        <p:spPr>
          <a:xfrm>
            <a:off x="2041688" y="4149360"/>
            <a:ext cx="663694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Understanding their geographical reach provides insights into </a:t>
            </a:r>
            <a:r>
              <a:rPr lang="en" b="1" dirty="0">
                <a:solidFill>
                  <a:srgbClr val="E53E49"/>
                </a:solidFill>
                <a:latin typeface="Comic Sans MS"/>
                <a:ea typeface="Comic Sans MS"/>
                <a:cs typeface="Comic Sans MS"/>
                <a:sym typeface="Comic Sans MS"/>
              </a:rPr>
              <a:t>customer base </a:t>
            </a: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and potential </a:t>
            </a:r>
            <a:r>
              <a:rPr lang="en" b="1" dirty="0">
                <a:solidFill>
                  <a:srgbClr val="E53E49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expansion opportunities</a:t>
            </a: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288" y="1069893"/>
            <a:ext cx="914400" cy="1900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8997E6-5B09-910B-2F48-348F2E96C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072" y="378616"/>
            <a:ext cx="5636564" cy="3682253"/>
          </a:xfrm>
          <a:prstGeom prst="rect">
            <a:avLst/>
          </a:prstGeom>
        </p:spPr>
      </p:pic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21713BDE-36A2-BEA1-AF16-FC5C7F25A1F7}"/>
              </a:ext>
            </a:extLst>
          </p:cNvPr>
          <p:cNvSpPr/>
          <p:nvPr/>
        </p:nvSpPr>
        <p:spPr>
          <a:xfrm>
            <a:off x="2220685" y="1866100"/>
            <a:ext cx="636814" cy="307778"/>
          </a:xfrm>
          <a:prstGeom prst="notchedRightArrow">
            <a:avLst/>
          </a:prstGeom>
          <a:solidFill>
            <a:srgbClr val="E86E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F5454-5E8F-D4AD-A5E4-1E6EAF602E54}"/>
              </a:ext>
            </a:extLst>
          </p:cNvPr>
          <p:cNvSpPr txBox="1"/>
          <p:nvPr/>
        </p:nvSpPr>
        <p:spPr>
          <a:xfrm>
            <a:off x="2034510" y="3841583"/>
            <a:ext cx="1009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Insights:</a:t>
            </a:r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6885100-EB65-4B17-EDA8-64571779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61" y="319392"/>
            <a:ext cx="1999652" cy="3043913"/>
          </a:xfrm>
          <a:prstGeom prst="rect">
            <a:avLst/>
          </a:prstGeom>
        </p:spPr>
      </p:pic>
      <p:sp>
        <p:nvSpPr>
          <p:cNvPr id="269" name="Google Shape;269;p46"/>
          <p:cNvSpPr txBox="1"/>
          <p:nvPr/>
        </p:nvSpPr>
        <p:spPr>
          <a:xfrm>
            <a:off x="538607" y="395405"/>
            <a:ext cx="8342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2. What is the percentage of unique product increase in 2021 vs. 2020? </a:t>
            </a:r>
            <a:endParaRPr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2" name="Google Shape;272;p46"/>
          <p:cNvSpPr txBox="1"/>
          <p:nvPr/>
        </p:nvSpPr>
        <p:spPr>
          <a:xfrm>
            <a:off x="749555" y="2927703"/>
            <a:ext cx="508017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Percentage increase in unique products between 2020 and 2021 reveals </a:t>
            </a:r>
            <a:r>
              <a:rPr lang="en" b="1" dirty="0">
                <a:solidFill>
                  <a:srgbClr val="E53E49"/>
                </a:solidFill>
              </a:rPr>
              <a:t>product diversification </a:t>
            </a:r>
            <a:r>
              <a:rPr lang="en" dirty="0"/>
              <a:t>and </a:t>
            </a:r>
            <a:r>
              <a:rPr lang="en" b="1" dirty="0">
                <a:solidFill>
                  <a:srgbClr val="E53E49"/>
                </a:solidFill>
              </a:rPr>
              <a:t>growth strategies</a:t>
            </a:r>
            <a:r>
              <a:rPr lang="en" dirty="0"/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56B76A-9B17-E650-8574-D53E939F6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52" y="1825471"/>
            <a:ext cx="3911801" cy="349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EBB93C-7417-0812-7C92-BE7B59801B73}"/>
              </a:ext>
            </a:extLst>
          </p:cNvPr>
          <p:cNvSpPr txBox="1"/>
          <p:nvPr/>
        </p:nvSpPr>
        <p:spPr>
          <a:xfrm>
            <a:off x="720319" y="2660985"/>
            <a:ext cx="1009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Insights: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3FF99-F1F6-B7E4-E5EB-7EB872A3E7F8}"/>
              </a:ext>
            </a:extLst>
          </p:cNvPr>
          <p:cNvCxnSpPr>
            <a:cxnSpLocks/>
          </p:cNvCxnSpPr>
          <p:nvPr/>
        </p:nvCxnSpPr>
        <p:spPr>
          <a:xfrm flipV="1">
            <a:off x="6227382" y="3235503"/>
            <a:ext cx="0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7319AE-3D18-B939-A507-724745B42ED9}"/>
              </a:ext>
            </a:extLst>
          </p:cNvPr>
          <p:cNvSpPr txBox="1"/>
          <p:nvPr/>
        </p:nvSpPr>
        <p:spPr>
          <a:xfrm>
            <a:off x="6392271" y="3670674"/>
            <a:ext cx="1009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2020</a:t>
            </a:r>
            <a:endParaRPr lang="en-IN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4A8A38-7727-833D-DA38-D869A4181780}"/>
              </a:ext>
            </a:extLst>
          </p:cNvPr>
          <p:cNvCxnSpPr>
            <a:cxnSpLocks/>
          </p:cNvCxnSpPr>
          <p:nvPr/>
        </p:nvCxnSpPr>
        <p:spPr>
          <a:xfrm flipV="1">
            <a:off x="6894132" y="1714500"/>
            <a:ext cx="0" cy="1964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2D770E-8D9F-B474-6FC8-B5969AE4CF67}"/>
              </a:ext>
            </a:extLst>
          </p:cNvPr>
          <p:cNvSpPr txBox="1"/>
          <p:nvPr/>
        </p:nvSpPr>
        <p:spPr>
          <a:xfrm>
            <a:off x="5706062" y="3669029"/>
            <a:ext cx="1009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2021</a:t>
            </a:r>
            <a:endParaRPr lang="en-IN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B588BB-F939-28F8-F604-BDB831398D39}"/>
              </a:ext>
            </a:extLst>
          </p:cNvPr>
          <p:cNvCxnSpPr>
            <a:cxnSpLocks/>
          </p:cNvCxnSpPr>
          <p:nvPr/>
        </p:nvCxnSpPr>
        <p:spPr>
          <a:xfrm flipV="1">
            <a:off x="7496058" y="3243667"/>
            <a:ext cx="0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D015BD-234D-2B6F-DA9A-8A51471F7A29}"/>
              </a:ext>
            </a:extLst>
          </p:cNvPr>
          <p:cNvSpPr txBox="1"/>
          <p:nvPr/>
        </p:nvSpPr>
        <p:spPr>
          <a:xfrm>
            <a:off x="6991475" y="3678838"/>
            <a:ext cx="1009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Total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A3EC81-B123-1A92-F648-602B3F959712}"/>
              </a:ext>
            </a:extLst>
          </p:cNvPr>
          <p:cNvSpPr txBox="1"/>
          <p:nvPr/>
        </p:nvSpPr>
        <p:spPr>
          <a:xfrm>
            <a:off x="1636273" y="1056519"/>
            <a:ext cx="3108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% Increase from 2021 vs 2020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509C25-7D3A-EB6F-FEA5-D7D0D9A2D225}"/>
              </a:ext>
            </a:extLst>
          </p:cNvPr>
          <p:cNvSpPr txBox="1"/>
          <p:nvPr/>
        </p:nvSpPr>
        <p:spPr>
          <a:xfrm>
            <a:off x="2559565" y="1317504"/>
            <a:ext cx="1262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b="1" dirty="0">
                <a:solidFill>
                  <a:srgbClr val="E86E33"/>
                </a:solidFill>
                <a:latin typeface="Comic Sans MS"/>
                <a:ea typeface="Comic Sans MS"/>
                <a:cs typeface="Comic Sans MS"/>
                <a:sym typeface="Comic Sans MS"/>
              </a:rPr>
              <a:t>36.33 %</a:t>
            </a:r>
            <a:endParaRPr lang="en-IN" b="1" dirty="0">
              <a:solidFill>
                <a:srgbClr val="E86E33"/>
              </a:solidFill>
            </a:endParaRPr>
          </a:p>
        </p:txBody>
      </p:sp>
      <p:sp>
        <p:nvSpPr>
          <p:cNvPr id="32" name="Arrow: Notched Right 31">
            <a:extLst>
              <a:ext uri="{FF2B5EF4-FFF2-40B4-BE49-F238E27FC236}">
                <a16:creationId xmlns:a16="http://schemas.microsoft.com/office/drawing/2014/main" id="{B7479808-4607-F1C9-71F5-45664551C433}"/>
              </a:ext>
            </a:extLst>
          </p:cNvPr>
          <p:cNvSpPr/>
          <p:nvPr/>
        </p:nvSpPr>
        <p:spPr>
          <a:xfrm>
            <a:off x="4985006" y="1735400"/>
            <a:ext cx="733304" cy="466568"/>
          </a:xfrm>
          <a:prstGeom prst="notchedRightArrow">
            <a:avLst/>
          </a:prstGeom>
          <a:solidFill>
            <a:srgbClr val="E86E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/>
        </p:nvSpPr>
        <p:spPr>
          <a:xfrm>
            <a:off x="645729" y="244405"/>
            <a:ext cx="8342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" dirty="0"/>
              <a:t>3. Provide a report with all the unique product counts for each segment and sort them in descending order of product counts.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D08EA9-873C-18EB-7F47-1A0E84E5C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2"/>
          <a:stretch/>
        </p:blipFill>
        <p:spPr>
          <a:xfrm>
            <a:off x="784717" y="1026061"/>
            <a:ext cx="2846001" cy="1545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8F2E5A-0F5D-07BF-4B21-F1D273B5F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538" y="1331294"/>
            <a:ext cx="3093915" cy="19915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B49137-F07F-CDB7-D293-F1E3D3FFDFCD}"/>
              </a:ext>
            </a:extLst>
          </p:cNvPr>
          <p:cNvSpPr txBox="1"/>
          <p:nvPr/>
        </p:nvSpPr>
        <p:spPr>
          <a:xfrm>
            <a:off x="4441370" y="982696"/>
            <a:ext cx="3788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Comic Sans MS"/>
                <a:sym typeface="Comic Sans MS"/>
              </a:rPr>
              <a:t>Unique </a:t>
            </a:r>
            <a:r>
              <a:rPr lang="en" b="1" dirty="0">
                <a:solidFill>
                  <a:srgbClr val="E86E33"/>
                </a:solidFill>
                <a:latin typeface="Comic Sans MS"/>
                <a:sym typeface="Comic Sans MS"/>
              </a:rPr>
              <a:t>product count </a:t>
            </a:r>
            <a:r>
              <a:rPr lang="en" dirty="0">
                <a:latin typeface="Comic Sans MS"/>
                <a:sym typeface="Comic Sans MS"/>
              </a:rPr>
              <a:t>for each </a:t>
            </a:r>
            <a:r>
              <a:rPr lang="en" b="1" dirty="0">
                <a:solidFill>
                  <a:srgbClr val="E86E33"/>
                </a:solidFill>
                <a:latin typeface="Comic Sans MS"/>
                <a:sym typeface="Comic Sans MS"/>
              </a:rPr>
              <a:t>segment</a:t>
            </a:r>
            <a:endParaRPr lang="en-IN" b="1" dirty="0">
              <a:solidFill>
                <a:srgbClr val="E86E33"/>
              </a:solidFill>
            </a:endParaRPr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ADDDB697-AE39-3E1D-BD6D-2AC7E862C058}"/>
              </a:ext>
            </a:extLst>
          </p:cNvPr>
          <p:cNvSpPr/>
          <p:nvPr/>
        </p:nvSpPr>
        <p:spPr>
          <a:xfrm>
            <a:off x="3820886" y="1659119"/>
            <a:ext cx="620484" cy="307777"/>
          </a:xfrm>
          <a:prstGeom prst="notchedRightArrow">
            <a:avLst/>
          </a:prstGeom>
          <a:solidFill>
            <a:srgbClr val="E86E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5DB4131-3839-64AA-C773-05EB320B7657}"/>
              </a:ext>
            </a:extLst>
          </p:cNvPr>
          <p:cNvSpPr/>
          <p:nvPr/>
        </p:nvSpPr>
        <p:spPr>
          <a:xfrm>
            <a:off x="4441370" y="2375807"/>
            <a:ext cx="190168" cy="947057"/>
          </a:xfrm>
          <a:prstGeom prst="leftBrace">
            <a:avLst/>
          </a:prstGeom>
          <a:ln w="28575">
            <a:solidFill>
              <a:srgbClr val="E86E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0B0B42-3206-44B2-1AAF-9FEC87F44C4F}"/>
              </a:ext>
            </a:extLst>
          </p:cNvPr>
          <p:cNvSpPr txBox="1"/>
          <p:nvPr/>
        </p:nvSpPr>
        <p:spPr>
          <a:xfrm>
            <a:off x="2882351" y="3432496"/>
            <a:ext cx="1009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Insights: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E94BA-DF81-42E1-8E30-49813554B447}"/>
              </a:ext>
            </a:extLst>
          </p:cNvPr>
          <p:cNvSpPr txBox="1"/>
          <p:nvPr/>
        </p:nvSpPr>
        <p:spPr>
          <a:xfrm>
            <a:off x="3644475" y="2703632"/>
            <a:ext cx="7968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E86E33"/>
                </a:solidFill>
                <a:latin typeface="Comic Sans MS"/>
                <a:ea typeface="Comic Sans MS"/>
                <a:cs typeface="Comic Sans MS"/>
                <a:sym typeface="Comic Sans MS"/>
              </a:rPr>
              <a:t>Danger</a:t>
            </a:r>
            <a:endParaRPr lang="en-IN" dirty="0">
              <a:solidFill>
                <a:srgbClr val="E86E3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EFEE3-2D1C-4E5E-7D7E-CD406EA13D64}"/>
              </a:ext>
            </a:extLst>
          </p:cNvPr>
          <p:cNvSpPr txBox="1"/>
          <p:nvPr/>
        </p:nvSpPr>
        <p:spPr>
          <a:xfrm>
            <a:off x="2882351" y="3748145"/>
            <a:ext cx="729503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1100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b="1" dirty="0">
                <a:solidFill>
                  <a:srgbClr val="E53E49"/>
                </a:solidFill>
              </a:rPr>
              <a:t>Improvement</a:t>
            </a:r>
            <a:r>
              <a:rPr lang="en-US" dirty="0"/>
              <a:t> in products is may be required for the </a:t>
            </a:r>
            <a:r>
              <a:rPr lang="en-US" b="1" dirty="0">
                <a:solidFill>
                  <a:srgbClr val="E53E49"/>
                </a:solidFill>
              </a:rPr>
              <a:t>danger</a:t>
            </a:r>
            <a:r>
              <a:rPr lang="en-US" dirty="0"/>
              <a:t> segments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/>
        </p:nvSpPr>
        <p:spPr>
          <a:xfrm>
            <a:off x="506936" y="269764"/>
            <a:ext cx="8342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4. Follow-up: Which segment had the most increase in unique products in 2021 vs 2020?</a:t>
            </a:r>
            <a:endParaRPr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70366-F263-D11D-25A2-5477BB1C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6" y="1474480"/>
            <a:ext cx="3473529" cy="1226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05675-255D-E308-E98F-9E26A51B5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64288"/>
            <a:ext cx="3874555" cy="1362583"/>
          </a:xfrm>
          <a:prstGeom prst="rect">
            <a:avLst/>
          </a:prstGeom>
        </p:spPr>
      </p:pic>
      <p:sp>
        <p:nvSpPr>
          <p:cNvPr id="11" name="Google Shape;288;p48">
            <a:extLst>
              <a:ext uri="{FF2B5EF4-FFF2-40B4-BE49-F238E27FC236}">
                <a16:creationId xmlns:a16="http://schemas.microsoft.com/office/drawing/2014/main" id="{B3BC2847-8765-2C5F-49D7-54F221DBB929}"/>
              </a:ext>
            </a:extLst>
          </p:cNvPr>
          <p:cNvSpPr txBox="1"/>
          <p:nvPr/>
        </p:nvSpPr>
        <p:spPr>
          <a:xfrm>
            <a:off x="4831286" y="994986"/>
            <a:ext cx="3692228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Unique Product in 2021 vs 2020 by </a:t>
            </a:r>
            <a:r>
              <a:rPr lang="en" sz="1200" b="1" dirty="0">
                <a:solidFill>
                  <a:srgbClr val="E86E33"/>
                </a:solidFill>
                <a:latin typeface="Comic Sans MS" panose="030F0702030302020204" pitchFamily="66" charset="0"/>
              </a:rPr>
              <a:t>segment</a:t>
            </a:r>
            <a:endParaRPr sz="1200" b="1" dirty="0">
              <a:solidFill>
                <a:srgbClr val="E86E33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F6FEE8E0-C376-E6C3-BF6C-D19B1E3755F0}"/>
              </a:ext>
            </a:extLst>
          </p:cNvPr>
          <p:cNvSpPr/>
          <p:nvPr/>
        </p:nvSpPr>
        <p:spPr>
          <a:xfrm>
            <a:off x="4046006" y="1986689"/>
            <a:ext cx="449035" cy="234995"/>
          </a:xfrm>
          <a:prstGeom prst="notchedRightArrow">
            <a:avLst/>
          </a:prstGeom>
          <a:solidFill>
            <a:srgbClr val="E86E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135A86B6-0DD9-8248-BB7C-A42637A88056}"/>
              </a:ext>
            </a:extLst>
          </p:cNvPr>
          <p:cNvSpPr/>
          <p:nvPr/>
        </p:nvSpPr>
        <p:spPr>
          <a:xfrm>
            <a:off x="8206082" y="1659172"/>
            <a:ext cx="96993" cy="14545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9EB0C847-24F4-7761-7AD0-DEF11F28D4A7}"/>
              </a:ext>
            </a:extLst>
          </p:cNvPr>
          <p:cNvSpPr/>
          <p:nvPr/>
        </p:nvSpPr>
        <p:spPr>
          <a:xfrm>
            <a:off x="8202601" y="1841233"/>
            <a:ext cx="96993" cy="14545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E5641C1A-1BDB-D04B-1685-10FD2707EF80}"/>
              </a:ext>
            </a:extLst>
          </p:cNvPr>
          <p:cNvSpPr/>
          <p:nvPr/>
        </p:nvSpPr>
        <p:spPr>
          <a:xfrm>
            <a:off x="8202600" y="2008853"/>
            <a:ext cx="96993" cy="14545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E44AF48E-D92D-85EE-94CD-34E66DE0FFC2}"/>
              </a:ext>
            </a:extLst>
          </p:cNvPr>
          <p:cNvSpPr/>
          <p:nvPr/>
        </p:nvSpPr>
        <p:spPr>
          <a:xfrm>
            <a:off x="8205920" y="2182750"/>
            <a:ext cx="96993" cy="14545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DBB5328B-9391-C1F4-2217-FC2AF991531F}"/>
              </a:ext>
            </a:extLst>
          </p:cNvPr>
          <p:cNvSpPr/>
          <p:nvPr/>
        </p:nvSpPr>
        <p:spPr>
          <a:xfrm>
            <a:off x="8202599" y="2344534"/>
            <a:ext cx="96993" cy="14545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5F313BB-2265-A46A-8674-A1CA89828435}"/>
              </a:ext>
            </a:extLst>
          </p:cNvPr>
          <p:cNvSpPr/>
          <p:nvPr/>
        </p:nvSpPr>
        <p:spPr>
          <a:xfrm>
            <a:off x="8202599" y="2522529"/>
            <a:ext cx="96993" cy="14545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1B055-3BDA-79F5-A5B6-D28BA8E97EFF}"/>
              </a:ext>
            </a:extLst>
          </p:cNvPr>
          <p:cNvSpPr txBox="1"/>
          <p:nvPr/>
        </p:nvSpPr>
        <p:spPr>
          <a:xfrm>
            <a:off x="3249386" y="3511928"/>
            <a:ext cx="1009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Insights: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93CC12-065D-089B-C8D0-E52B32A3743A}"/>
              </a:ext>
            </a:extLst>
          </p:cNvPr>
          <p:cNvSpPr txBox="1"/>
          <p:nvPr/>
        </p:nvSpPr>
        <p:spPr>
          <a:xfrm>
            <a:off x="3249386" y="3819705"/>
            <a:ext cx="519716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1100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Identifying segments with high unique product counts and tracking their growth helps prioritize </a:t>
            </a:r>
            <a:r>
              <a:rPr lang="en-US" b="1" dirty="0">
                <a:solidFill>
                  <a:srgbClr val="E53E49"/>
                </a:solidFill>
              </a:rPr>
              <a:t>marketing and development efforts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/>
        </p:nvSpPr>
        <p:spPr>
          <a:xfrm>
            <a:off x="506936" y="269764"/>
            <a:ext cx="8342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5. Get the products that have the highest and lowest manufacturing costs. </a:t>
            </a:r>
          </a:p>
        </p:txBody>
      </p:sp>
      <p:sp>
        <p:nvSpPr>
          <p:cNvPr id="11" name="Google Shape;288;p48">
            <a:extLst>
              <a:ext uri="{FF2B5EF4-FFF2-40B4-BE49-F238E27FC236}">
                <a16:creationId xmlns:a16="http://schemas.microsoft.com/office/drawing/2014/main" id="{B3BC2847-8765-2C5F-49D7-54F221DBB929}"/>
              </a:ext>
            </a:extLst>
          </p:cNvPr>
          <p:cNvSpPr txBox="1"/>
          <p:nvPr/>
        </p:nvSpPr>
        <p:spPr>
          <a:xfrm>
            <a:off x="5806882" y="732268"/>
            <a:ext cx="174223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Manufacturing cost</a:t>
            </a:r>
            <a:endParaRPr sz="1200" b="1" dirty="0">
              <a:solidFill>
                <a:srgbClr val="E86E33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F6FEE8E0-C376-E6C3-BF6C-D19B1E3755F0}"/>
              </a:ext>
            </a:extLst>
          </p:cNvPr>
          <p:cNvSpPr/>
          <p:nvPr/>
        </p:nvSpPr>
        <p:spPr>
          <a:xfrm>
            <a:off x="4122965" y="2101062"/>
            <a:ext cx="628649" cy="291074"/>
          </a:xfrm>
          <a:prstGeom prst="notchedRightArrow">
            <a:avLst/>
          </a:prstGeom>
          <a:solidFill>
            <a:srgbClr val="E86E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1B055-3BDA-79F5-A5B6-D28BA8E97EFF}"/>
              </a:ext>
            </a:extLst>
          </p:cNvPr>
          <p:cNvSpPr txBox="1"/>
          <p:nvPr/>
        </p:nvSpPr>
        <p:spPr>
          <a:xfrm>
            <a:off x="2978245" y="3511928"/>
            <a:ext cx="1009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Insights: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93CC12-065D-089B-C8D0-E52B32A3743A}"/>
              </a:ext>
            </a:extLst>
          </p:cNvPr>
          <p:cNvSpPr txBox="1"/>
          <p:nvPr/>
        </p:nvSpPr>
        <p:spPr>
          <a:xfrm>
            <a:off x="2978245" y="3854132"/>
            <a:ext cx="499306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1100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Analyzing products with high and low manufacturing costs guides </a:t>
            </a:r>
            <a:r>
              <a:rPr lang="en-US" b="1" dirty="0">
                <a:solidFill>
                  <a:srgbClr val="E53E49"/>
                </a:solidFill>
              </a:rPr>
              <a:t>cost-reduction strategies </a:t>
            </a:r>
            <a:r>
              <a:rPr lang="en-US" dirty="0"/>
              <a:t>and </a:t>
            </a:r>
            <a:r>
              <a:rPr lang="en-US" b="1" dirty="0">
                <a:solidFill>
                  <a:srgbClr val="E53E49"/>
                </a:solidFill>
              </a:rPr>
              <a:t>product portfolio optimization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300A6-6328-1966-8FBC-B083D48C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8" y="1830700"/>
            <a:ext cx="3463672" cy="797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5D2F1-C437-6450-8397-55481506A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169" y="2054235"/>
            <a:ext cx="3480337" cy="1147671"/>
          </a:xfrm>
          <a:prstGeom prst="rect">
            <a:avLst/>
          </a:prstGeom>
        </p:spPr>
      </p:pic>
      <p:sp>
        <p:nvSpPr>
          <p:cNvPr id="10" name="Google Shape;288;p48">
            <a:extLst>
              <a:ext uri="{FF2B5EF4-FFF2-40B4-BE49-F238E27FC236}">
                <a16:creationId xmlns:a16="http://schemas.microsoft.com/office/drawing/2014/main" id="{4FFDB524-B126-014A-1C35-F96193342AA8}"/>
              </a:ext>
            </a:extLst>
          </p:cNvPr>
          <p:cNvSpPr txBox="1"/>
          <p:nvPr/>
        </p:nvSpPr>
        <p:spPr>
          <a:xfrm>
            <a:off x="4887169" y="1536691"/>
            <a:ext cx="174223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Highest</a:t>
            </a:r>
            <a:endParaRPr sz="1200" b="1" dirty="0">
              <a:solidFill>
                <a:srgbClr val="E86E33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Google Shape;288;p48">
            <a:extLst>
              <a:ext uri="{FF2B5EF4-FFF2-40B4-BE49-F238E27FC236}">
                <a16:creationId xmlns:a16="http://schemas.microsoft.com/office/drawing/2014/main" id="{5E660AC0-2037-C842-9885-FBCB90E66D76}"/>
              </a:ext>
            </a:extLst>
          </p:cNvPr>
          <p:cNvSpPr txBox="1"/>
          <p:nvPr/>
        </p:nvSpPr>
        <p:spPr>
          <a:xfrm>
            <a:off x="7132735" y="1539340"/>
            <a:ext cx="87111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Lowest</a:t>
            </a:r>
            <a:endParaRPr sz="1200" b="1" dirty="0">
              <a:solidFill>
                <a:srgbClr val="E86E33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4A53A5E-6B48-3498-C4D5-4207691BAE84}"/>
              </a:ext>
            </a:extLst>
          </p:cNvPr>
          <p:cNvSpPr/>
          <p:nvPr/>
        </p:nvSpPr>
        <p:spPr>
          <a:xfrm rot="5400000">
            <a:off x="6357153" y="439529"/>
            <a:ext cx="604105" cy="18018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6A0307-BA2B-9FCE-DDD3-6B2EFFBC99DD}"/>
              </a:ext>
            </a:extLst>
          </p:cNvPr>
          <p:cNvCxnSpPr>
            <a:cxnSpLocks/>
          </p:cNvCxnSpPr>
          <p:nvPr/>
        </p:nvCxnSpPr>
        <p:spPr>
          <a:xfrm>
            <a:off x="5758283" y="1830700"/>
            <a:ext cx="0" cy="249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C22282-86C3-DA3E-40AB-A760D13D5266}"/>
              </a:ext>
            </a:extLst>
          </p:cNvPr>
          <p:cNvCxnSpPr>
            <a:cxnSpLocks/>
          </p:cNvCxnSpPr>
          <p:nvPr/>
        </p:nvCxnSpPr>
        <p:spPr>
          <a:xfrm>
            <a:off x="7576197" y="1830700"/>
            <a:ext cx="0" cy="249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9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/>
        </p:nvSpPr>
        <p:spPr>
          <a:xfrm>
            <a:off x="400800" y="337800"/>
            <a:ext cx="8342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" dirty="0"/>
              <a:t>6. Generate a report which contains the top 5 customers who received an average high pre_invoice_discount_pct for the fiscal year 2021 and in the Indian market. </a:t>
            </a:r>
            <a:endParaRPr dirty="0"/>
          </a:p>
        </p:txBody>
      </p:sp>
      <p:sp>
        <p:nvSpPr>
          <p:cNvPr id="321" name="Google Shape;321;p51"/>
          <p:cNvSpPr txBox="1"/>
          <p:nvPr/>
        </p:nvSpPr>
        <p:spPr>
          <a:xfrm>
            <a:off x="2586359" y="4099112"/>
            <a:ext cx="603491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dk1"/>
              </a:buClr>
              <a:buSzPts val="1100"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" dirty="0"/>
              <a:t>Identifying top customers based on average pre-invoice discount reveals valuable customer segments and potential for further </a:t>
            </a:r>
            <a:r>
              <a:rPr lang="en" b="1" dirty="0">
                <a:solidFill>
                  <a:srgbClr val="E53E49"/>
                </a:solidFill>
              </a:rPr>
              <a:t>discounts or loyalty programs</a:t>
            </a:r>
            <a:r>
              <a:rPr lang="en" dirty="0"/>
              <a:t>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0B2ED-8FAF-9B41-1748-0A271C7B1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990" y="1517796"/>
            <a:ext cx="3123461" cy="212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BFDB96-ED85-529A-71E8-B3F05A1DCAAC}"/>
              </a:ext>
            </a:extLst>
          </p:cNvPr>
          <p:cNvSpPr txBox="1"/>
          <p:nvPr/>
        </p:nvSpPr>
        <p:spPr>
          <a:xfrm>
            <a:off x="2586359" y="3791335"/>
            <a:ext cx="1009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Insights: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30BFD-F717-4AA1-B460-840E974A5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89" y="1712885"/>
            <a:ext cx="3555207" cy="1293524"/>
          </a:xfrm>
          <a:prstGeom prst="rect">
            <a:avLst/>
          </a:prstGeom>
        </p:spPr>
      </p:pic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9F5B7A14-8A3F-7312-2E6D-4CEAF5755FCE}"/>
              </a:ext>
            </a:extLst>
          </p:cNvPr>
          <p:cNvSpPr/>
          <p:nvPr/>
        </p:nvSpPr>
        <p:spPr>
          <a:xfrm>
            <a:off x="4257675" y="2204366"/>
            <a:ext cx="628649" cy="291074"/>
          </a:xfrm>
          <a:prstGeom prst="notchedRightArrow">
            <a:avLst/>
          </a:prstGeom>
          <a:solidFill>
            <a:srgbClr val="E86E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Google Shape;317;p51">
            <a:extLst>
              <a:ext uri="{FF2B5EF4-FFF2-40B4-BE49-F238E27FC236}">
                <a16:creationId xmlns:a16="http://schemas.microsoft.com/office/drawing/2014/main" id="{0D2926C8-E7E9-CE74-DB74-FFFC7756ABC3}"/>
              </a:ext>
            </a:extLst>
          </p:cNvPr>
          <p:cNvSpPr txBox="1"/>
          <p:nvPr/>
        </p:nvSpPr>
        <p:spPr>
          <a:xfrm>
            <a:off x="5011003" y="972577"/>
            <a:ext cx="317244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" dirty="0"/>
              <a:t>Top </a:t>
            </a:r>
            <a:r>
              <a:rPr lang="en" b="1" dirty="0">
                <a:solidFill>
                  <a:srgbClr val="E86E33"/>
                </a:solidFill>
              </a:rPr>
              <a:t>5 customers </a:t>
            </a:r>
            <a:r>
              <a:rPr lang="en" dirty="0"/>
              <a:t>with discount_pct for the fiscal year </a:t>
            </a:r>
            <a:r>
              <a:rPr lang="en" b="1" dirty="0">
                <a:solidFill>
                  <a:srgbClr val="E86E33"/>
                </a:solidFill>
              </a:rPr>
              <a:t>2021</a:t>
            </a:r>
            <a:r>
              <a:rPr lang="en" dirty="0"/>
              <a:t> in the indian market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/>
        </p:nvSpPr>
        <p:spPr>
          <a:xfrm>
            <a:off x="400800" y="239829"/>
            <a:ext cx="8342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" dirty="0"/>
              <a:t>7. Get the complete report of the Gross sales amount for the customer “Atliq Exclusive” for each month. This analysis helps to get an idea of low and high-performing months and take strategic decisions. </a:t>
            </a:r>
            <a:endParaRPr dirty="0"/>
          </a:p>
        </p:txBody>
      </p:sp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031" y="793797"/>
            <a:ext cx="2554975" cy="21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031" y="2914349"/>
            <a:ext cx="2554975" cy="1989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3C20EC-8D23-F836-E4E8-A58D75DAF7F0}"/>
              </a:ext>
            </a:extLst>
          </p:cNvPr>
          <p:cNvCxnSpPr>
            <a:cxnSpLocks/>
          </p:cNvCxnSpPr>
          <p:nvPr/>
        </p:nvCxnSpPr>
        <p:spPr>
          <a:xfrm>
            <a:off x="4470998" y="2946102"/>
            <a:ext cx="307793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D86149-4883-218B-FE7D-15AD2892E5BA}"/>
              </a:ext>
            </a:extLst>
          </p:cNvPr>
          <p:cNvSpPr txBox="1"/>
          <p:nvPr/>
        </p:nvSpPr>
        <p:spPr>
          <a:xfrm>
            <a:off x="7296399" y="1397619"/>
            <a:ext cx="1446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Calender Year 2020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16278-380C-E798-8476-10F8EEEFD27E}"/>
              </a:ext>
            </a:extLst>
          </p:cNvPr>
          <p:cNvSpPr txBox="1"/>
          <p:nvPr/>
        </p:nvSpPr>
        <p:spPr>
          <a:xfrm>
            <a:off x="7296398" y="1971805"/>
            <a:ext cx="1446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dirty="0">
                <a:solidFill>
                  <a:srgbClr val="E86E33"/>
                </a:solidFill>
                <a:latin typeface="Comic Sans MS"/>
                <a:ea typeface="Comic Sans MS"/>
                <a:cs typeface="Comic Sans MS"/>
                <a:sym typeface="Comic Sans MS"/>
              </a:rPr>
              <a:t>63.38 B$</a:t>
            </a:r>
            <a:endParaRPr lang="en-IN" dirty="0">
              <a:solidFill>
                <a:srgbClr val="E86E3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CBD5E-F856-BBF4-90CC-746818C7E472}"/>
              </a:ext>
            </a:extLst>
          </p:cNvPr>
          <p:cNvSpPr txBox="1"/>
          <p:nvPr/>
        </p:nvSpPr>
        <p:spPr>
          <a:xfrm>
            <a:off x="7296400" y="3515263"/>
            <a:ext cx="1446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Calender Year 2021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1AD8F-53DD-989A-B231-A8541A59E3A2}"/>
              </a:ext>
            </a:extLst>
          </p:cNvPr>
          <p:cNvSpPr txBox="1"/>
          <p:nvPr/>
        </p:nvSpPr>
        <p:spPr>
          <a:xfrm>
            <a:off x="7296399" y="4076544"/>
            <a:ext cx="1446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dirty="0">
                <a:solidFill>
                  <a:srgbClr val="E86E33"/>
                </a:solidFill>
                <a:latin typeface="Comic Sans MS"/>
                <a:ea typeface="Comic Sans MS"/>
                <a:cs typeface="Comic Sans MS"/>
                <a:sym typeface="Comic Sans MS"/>
              </a:rPr>
              <a:t>299.42 B$</a:t>
            </a:r>
            <a:endParaRPr lang="en-IN" dirty="0">
              <a:solidFill>
                <a:srgbClr val="E86E3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CCE30-83ED-78E4-108B-AE1CBFCA2F85}"/>
              </a:ext>
            </a:extLst>
          </p:cNvPr>
          <p:cNvSpPr txBox="1"/>
          <p:nvPr/>
        </p:nvSpPr>
        <p:spPr>
          <a:xfrm>
            <a:off x="899349" y="1192477"/>
            <a:ext cx="38496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Insights:</a:t>
            </a:r>
          </a:p>
          <a:p>
            <a:endParaRPr lang="en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Comic Sans MS"/>
                <a:sym typeface="Comic Sans MS"/>
              </a:rPr>
              <a:t>In 2020</a:t>
            </a:r>
          </a:p>
          <a:p>
            <a:r>
              <a:rPr lang="en" b="1" dirty="0">
                <a:latin typeface="Comic Sans MS"/>
                <a:sym typeface="Comic Sans MS"/>
              </a:rPr>
              <a:t>    </a:t>
            </a:r>
            <a:r>
              <a:rPr lang="en" dirty="0">
                <a:latin typeface="Comic Sans MS"/>
                <a:sym typeface="Comic Sans MS"/>
              </a:rPr>
              <a:t>Highest Sales:- </a:t>
            </a:r>
            <a:r>
              <a:rPr lang="en" b="1" dirty="0">
                <a:solidFill>
                  <a:srgbClr val="E53E49"/>
                </a:solidFill>
                <a:latin typeface="Comic Sans MS"/>
                <a:sym typeface="Comic Sans MS"/>
              </a:rPr>
              <a:t>November</a:t>
            </a:r>
          </a:p>
          <a:p>
            <a:r>
              <a:rPr lang="en" b="1" dirty="0">
                <a:latin typeface="Comic Sans MS"/>
                <a:sym typeface="Comic Sans MS"/>
              </a:rPr>
              <a:t>    </a:t>
            </a:r>
            <a:r>
              <a:rPr lang="en" dirty="0">
                <a:latin typeface="Comic Sans MS"/>
                <a:sym typeface="Comic Sans MS"/>
              </a:rPr>
              <a:t>Lowest Sales:- </a:t>
            </a:r>
            <a:r>
              <a:rPr lang="en" b="1" dirty="0">
                <a:solidFill>
                  <a:srgbClr val="E53E49"/>
                </a:solidFill>
                <a:latin typeface="Comic Sans MS"/>
                <a:sym typeface="Comic Sans MS"/>
              </a:rPr>
              <a:t>March</a:t>
            </a:r>
          </a:p>
          <a:p>
            <a:endParaRPr lang="en" b="1" dirty="0">
              <a:solidFill>
                <a:srgbClr val="E53E49"/>
              </a:solidFill>
              <a:latin typeface="Comic Sans MS"/>
              <a:sym typeface="Comic Sans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Comic Sans MS"/>
                <a:sym typeface="Comic Sans MS"/>
              </a:rPr>
              <a:t>In 2021</a:t>
            </a:r>
          </a:p>
          <a:p>
            <a:r>
              <a:rPr lang="en" b="1" dirty="0">
                <a:latin typeface="Comic Sans MS"/>
                <a:sym typeface="Comic Sans MS"/>
              </a:rPr>
              <a:t>    </a:t>
            </a:r>
            <a:r>
              <a:rPr lang="en" dirty="0">
                <a:latin typeface="Comic Sans MS"/>
                <a:sym typeface="Comic Sans MS"/>
              </a:rPr>
              <a:t>Highest Sales:- </a:t>
            </a:r>
            <a:r>
              <a:rPr lang="en" b="1" dirty="0">
                <a:solidFill>
                  <a:srgbClr val="E53E49"/>
                </a:solidFill>
                <a:latin typeface="Comic Sans MS"/>
                <a:sym typeface="Comic Sans MS"/>
              </a:rPr>
              <a:t>November</a:t>
            </a:r>
          </a:p>
          <a:p>
            <a:r>
              <a:rPr lang="en" b="1" dirty="0">
                <a:latin typeface="Comic Sans MS"/>
                <a:sym typeface="Comic Sans MS"/>
              </a:rPr>
              <a:t>    </a:t>
            </a:r>
            <a:r>
              <a:rPr lang="en" dirty="0">
                <a:latin typeface="Comic Sans MS"/>
                <a:sym typeface="Comic Sans MS"/>
              </a:rPr>
              <a:t>Lowest Sales:- </a:t>
            </a:r>
            <a:r>
              <a:rPr lang="en" b="1" dirty="0">
                <a:solidFill>
                  <a:srgbClr val="E53E49"/>
                </a:solidFill>
                <a:latin typeface="Comic Sans MS"/>
                <a:sym typeface="Comic Sans MS"/>
              </a:rPr>
              <a:t>August</a:t>
            </a:r>
            <a:endParaRPr lang="en-IN" b="1" dirty="0">
              <a:solidFill>
                <a:srgbClr val="E53E4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A5DB3-E3A9-CE07-D0F2-2E7A42C91E66}"/>
              </a:ext>
            </a:extLst>
          </p:cNvPr>
          <p:cNvSpPr txBox="1"/>
          <p:nvPr/>
        </p:nvSpPr>
        <p:spPr>
          <a:xfrm>
            <a:off x="4216858" y="4338342"/>
            <a:ext cx="1928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Reason: </a:t>
            </a: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COVID-19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E9C8B-81BC-A401-8036-CC8C50BEF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75" y="101856"/>
            <a:ext cx="6885318" cy="41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/>
        </p:nvSpPr>
        <p:spPr>
          <a:xfrm>
            <a:off x="400800" y="337800"/>
            <a:ext cx="834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" dirty="0"/>
              <a:t>8. In which quarter of 2020, got the maximum total_sold_quantity? </a:t>
            </a:r>
            <a:endParaRPr dirty="0"/>
          </a:p>
        </p:txBody>
      </p:sp>
      <p:sp>
        <p:nvSpPr>
          <p:cNvPr id="350" name="Google Shape;350;p54"/>
          <p:cNvSpPr txBox="1"/>
          <p:nvPr/>
        </p:nvSpPr>
        <p:spPr>
          <a:xfrm>
            <a:off x="2947307" y="3922516"/>
            <a:ext cx="5795893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" dirty="0"/>
              <a:t>Determining the quarter with the highest total sold quantity in 2020 and the channel with the highest gross sales contribution in 2021 provides valuable insights into </a:t>
            </a:r>
            <a:r>
              <a:rPr lang="en" b="1" dirty="0">
                <a:solidFill>
                  <a:srgbClr val="E53E49"/>
                </a:solidFill>
              </a:rPr>
              <a:t>seasonal trends </a:t>
            </a:r>
            <a:r>
              <a:rPr lang="en" dirty="0"/>
              <a:t>and </a:t>
            </a:r>
            <a:r>
              <a:rPr lang="en" b="1" dirty="0">
                <a:solidFill>
                  <a:srgbClr val="E53E49"/>
                </a:solidFill>
              </a:rPr>
              <a:t>effective sales channels</a:t>
            </a:r>
            <a:r>
              <a:rPr lang="en" dirty="0"/>
              <a:t>.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1F5DEC-4043-A864-32AD-53753492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84" y="1352165"/>
            <a:ext cx="2985810" cy="1309392"/>
          </a:xfrm>
          <a:prstGeom prst="rect">
            <a:avLst/>
          </a:prstGeom>
        </p:spPr>
      </p:pic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A5EE4427-7D0A-5B7D-C681-4CCDC7F1C3B1}"/>
              </a:ext>
            </a:extLst>
          </p:cNvPr>
          <p:cNvSpPr/>
          <p:nvPr/>
        </p:nvSpPr>
        <p:spPr>
          <a:xfrm>
            <a:off x="4396468" y="1967763"/>
            <a:ext cx="902153" cy="415499"/>
          </a:xfrm>
          <a:prstGeom prst="notchedRightArrow">
            <a:avLst/>
          </a:prstGeom>
          <a:solidFill>
            <a:srgbClr val="E86E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75CB1-81E3-2C94-7D35-DC7224D09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847" y="861292"/>
            <a:ext cx="2817960" cy="26780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C10AF3-C12E-CD96-C4AE-40726B20D968}"/>
              </a:ext>
            </a:extLst>
          </p:cNvPr>
          <p:cNvSpPr txBox="1"/>
          <p:nvPr/>
        </p:nvSpPr>
        <p:spPr>
          <a:xfrm>
            <a:off x="2947306" y="3643513"/>
            <a:ext cx="1009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Insights:</a:t>
            </a:r>
            <a:endParaRPr lang="en-IN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F53BB1-9333-73A8-7971-5F356170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39" y="1598612"/>
            <a:ext cx="2938287" cy="1041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85C15-AB91-C7F6-BF80-20018B1DB32A}"/>
              </a:ext>
            </a:extLst>
          </p:cNvPr>
          <p:cNvSpPr txBox="1"/>
          <p:nvPr/>
        </p:nvSpPr>
        <p:spPr>
          <a:xfrm>
            <a:off x="598664" y="345774"/>
            <a:ext cx="803915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9. Which channel helped to bring more gross sales in the fiscal year 2021 and the percentage of contribution?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9034FE-BBFF-CEE2-5A1A-03D8D239C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411" y="735943"/>
            <a:ext cx="3107941" cy="2874481"/>
          </a:xfrm>
          <a:prstGeom prst="rect">
            <a:avLst/>
          </a:prstGeom>
        </p:spPr>
      </p:pic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806260A4-4DB7-F348-9C28-8988DEF52120}"/>
              </a:ext>
            </a:extLst>
          </p:cNvPr>
          <p:cNvSpPr/>
          <p:nvPr/>
        </p:nvSpPr>
        <p:spPr>
          <a:xfrm>
            <a:off x="3906611" y="1911573"/>
            <a:ext cx="902153" cy="415499"/>
          </a:xfrm>
          <a:prstGeom prst="notchedRightArrow">
            <a:avLst/>
          </a:prstGeom>
          <a:solidFill>
            <a:srgbClr val="E86E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D5AC4C-C194-1F84-97B4-01134D15D026}"/>
              </a:ext>
            </a:extLst>
          </p:cNvPr>
          <p:cNvSpPr txBox="1"/>
          <p:nvPr/>
        </p:nvSpPr>
        <p:spPr>
          <a:xfrm>
            <a:off x="3402028" y="3610424"/>
            <a:ext cx="1009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Insights: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85C38-31C0-84A3-70EA-2CAF347CC7BB}"/>
              </a:ext>
            </a:extLst>
          </p:cNvPr>
          <p:cNvSpPr txBox="1"/>
          <p:nvPr/>
        </p:nvSpPr>
        <p:spPr>
          <a:xfrm>
            <a:off x="3371850" y="3948310"/>
            <a:ext cx="5157542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The </a:t>
            </a:r>
            <a:r>
              <a:rPr lang="en-US" b="1" dirty="0">
                <a:solidFill>
                  <a:srgbClr val="E53E49"/>
                </a:solidFill>
              </a:rPr>
              <a:t>retailer channel </a:t>
            </a:r>
            <a:r>
              <a:rPr lang="en-US" dirty="0"/>
              <a:t>is the most dominant, generating more than two-thirds of the company's gross sales. This suggests that the company may want to focus on maintaining </a:t>
            </a:r>
            <a:r>
              <a:rPr lang="en-US" b="1" dirty="0">
                <a:solidFill>
                  <a:srgbClr val="E53E49"/>
                </a:solidFill>
              </a:rPr>
              <a:t>strong relationships </a:t>
            </a:r>
            <a:r>
              <a:rPr lang="en-US" dirty="0"/>
              <a:t>with its </a:t>
            </a:r>
            <a:r>
              <a:rPr lang="en-US" b="1" dirty="0">
                <a:solidFill>
                  <a:srgbClr val="E53E49"/>
                </a:solidFill>
              </a:rPr>
              <a:t>retail partners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Table of </a:t>
            </a:r>
            <a:r>
              <a:rPr lang="en" b="1" dirty="0">
                <a:latin typeface="Comic Sans MS" panose="030F0702030302020204" pitchFamily="66" charset="0"/>
              </a:rPr>
              <a:t>contents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206" name="Google Shape;206;p39"/>
          <p:cNvSpPr txBox="1">
            <a:spLocks noGrp="1"/>
          </p:cNvSpPr>
          <p:nvPr>
            <p:ph type="subTitle" idx="3"/>
          </p:nvPr>
        </p:nvSpPr>
        <p:spPr>
          <a:xfrm>
            <a:off x="1306250" y="1685675"/>
            <a:ext cx="3279300" cy="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Problem Statement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07" name="Google Shape;207;p39"/>
          <p:cNvSpPr txBox="1">
            <a:spLocks noGrp="1"/>
          </p:cNvSpPr>
          <p:nvPr>
            <p:ph type="subTitle" idx="1"/>
          </p:nvPr>
        </p:nvSpPr>
        <p:spPr>
          <a:xfrm>
            <a:off x="5459514" y="1719575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Objective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2"/>
          </p:nvPr>
        </p:nvSpPr>
        <p:spPr>
          <a:xfrm>
            <a:off x="5459500" y="20317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List of tasks to be completed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4"/>
          </p:nvPr>
        </p:nvSpPr>
        <p:spPr>
          <a:xfrm>
            <a:off x="1279300" y="20317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Problem Statement by the stakeholders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0" name="Google Shape;210;p39"/>
          <p:cNvSpPr txBox="1">
            <a:spLocks noGrp="1"/>
          </p:cNvSpPr>
          <p:nvPr>
            <p:ph type="subTitle" idx="5"/>
          </p:nvPr>
        </p:nvSpPr>
        <p:spPr>
          <a:xfrm>
            <a:off x="5459514" y="3041475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Insights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1" name="Google Shape;211;p39"/>
          <p:cNvSpPr txBox="1">
            <a:spLocks noGrp="1"/>
          </p:cNvSpPr>
          <p:nvPr>
            <p:ph type="subTitle" idx="6"/>
          </p:nvPr>
        </p:nvSpPr>
        <p:spPr>
          <a:xfrm>
            <a:off x="5459500" y="33536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Key takeaways from the analysis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7"/>
          </p:nvPr>
        </p:nvSpPr>
        <p:spPr>
          <a:xfrm>
            <a:off x="1279301" y="3041475"/>
            <a:ext cx="2531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Analysis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3" name="Google Shape;213;p39"/>
          <p:cNvSpPr txBox="1">
            <a:spLocks noGrp="1"/>
          </p:cNvSpPr>
          <p:nvPr>
            <p:ph type="subTitle" idx="8"/>
          </p:nvPr>
        </p:nvSpPr>
        <p:spPr>
          <a:xfrm>
            <a:off x="1279300" y="33536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Analysis of the dataset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4" name="Google Shape;214;p39"/>
          <p:cNvSpPr txBox="1">
            <a:spLocks noGrp="1"/>
          </p:cNvSpPr>
          <p:nvPr>
            <p:ph type="title" idx="9"/>
          </p:nvPr>
        </p:nvSpPr>
        <p:spPr>
          <a:xfrm>
            <a:off x="392500" y="182065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215" name="Google Shape;215;p39"/>
          <p:cNvSpPr txBox="1">
            <a:spLocks noGrp="1"/>
          </p:cNvSpPr>
          <p:nvPr>
            <p:ph type="title" idx="13"/>
          </p:nvPr>
        </p:nvSpPr>
        <p:spPr>
          <a:xfrm>
            <a:off x="4420300" y="182065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216" name="Google Shape;216;p39"/>
          <p:cNvSpPr txBox="1">
            <a:spLocks noGrp="1"/>
          </p:cNvSpPr>
          <p:nvPr>
            <p:ph type="title" idx="14"/>
          </p:nvPr>
        </p:nvSpPr>
        <p:spPr>
          <a:xfrm>
            <a:off x="392500" y="313197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217" name="Google Shape;217;p39"/>
          <p:cNvSpPr txBox="1">
            <a:spLocks noGrp="1"/>
          </p:cNvSpPr>
          <p:nvPr>
            <p:ph type="title" idx="15"/>
          </p:nvPr>
        </p:nvSpPr>
        <p:spPr>
          <a:xfrm>
            <a:off x="4420300" y="3131986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797" y="2305572"/>
            <a:ext cx="1039200" cy="271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/>
        </p:nvSpPr>
        <p:spPr>
          <a:xfrm>
            <a:off x="515100" y="340600"/>
            <a:ext cx="8342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" dirty="0"/>
              <a:t>10. Get the Top 3 products in each division that have a high total_sold_quantity in the fiscal_year 2021?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D7ED9-2C5C-6E1E-584A-A27D0CE14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149" y="989926"/>
            <a:ext cx="5385402" cy="2242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D6C10B-E53E-AA44-47FC-3C3539B50015}"/>
              </a:ext>
            </a:extLst>
          </p:cNvPr>
          <p:cNvSpPr txBox="1"/>
          <p:nvPr/>
        </p:nvSpPr>
        <p:spPr>
          <a:xfrm>
            <a:off x="2414150" y="3512452"/>
            <a:ext cx="1009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Insights: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2316F7-37F5-A32B-4EB8-BCAB60A61FEC}"/>
              </a:ext>
            </a:extLst>
          </p:cNvPr>
          <p:cNvSpPr txBox="1"/>
          <p:nvPr/>
        </p:nvSpPr>
        <p:spPr>
          <a:xfrm>
            <a:off x="2414149" y="3820229"/>
            <a:ext cx="594607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For every division, for the </a:t>
            </a:r>
            <a:r>
              <a:rPr lang="en-US" b="1" dirty="0">
                <a:solidFill>
                  <a:srgbClr val="E53E49"/>
                </a:solidFill>
              </a:rPr>
              <a:t>top 3</a:t>
            </a:r>
            <a:r>
              <a:rPr lang="en-US" dirty="0"/>
              <a:t> products, categories of products are repeating at least </a:t>
            </a:r>
            <a:r>
              <a:rPr lang="en-US" b="1" dirty="0">
                <a:solidFill>
                  <a:srgbClr val="E53E49"/>
                </a:solidFill>
              </a:rPr>
              <a:t>twice</a:t>
            </a:r>
            <a:r>
              <a:rPr lang="en-US" dirty="0"/>
              <a:t> in the ranks.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75" y="665500"/>
            <a:ext cx="2983850" cy="33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925" y="665475"/>
            <a:ext cx="2838150" cy="33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4775" y="665500"/>
            <a:ext cx="2983850" cy="33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473700" y="4201016"/>
            <a:ext cx="8670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" dirty="0"/>
              <a:t>Identifying the </a:t>
            </a:r>
            <a:r>
              <a:rPr lang="en" b="1" dirty="0">
                <a:solidFill>
                  <a:srgbClr val="E53E49"/>
                </a:solidFill>
              </a:rPr>
              <a:t>top 3</a:t>
            </a:r>
            <a:r>
              <a:rPr lang="en" dirty="0"/>
              <a:t> products in each division based on total sold quantity in 2021 helps prioritize </a:t>
            </a:r>
            <a:r>
              <a:rPr lang="en" b="1" dirty="0">
                <a:solidFill>
                  <a:srgbClr val="E53E49"/>
                </a:solidFill>
              </a:rPr>
              <a:t>production, marketing, and sales efforts</a:t>
            </a:r>
            <a:r>
              <a:rPr lang="en" dirty="0"/>
              <a:t> for these high-performing products.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5;p38">
            <a:extLst>
              <a:ext uri="{FF2B5EF4-FFF2-40B4-BE49-F238E27FC236}">
                <a16:creationId xmlns:a16="http://schemas.microsoft.com/office/drawing/2014/main" id="{98BBB956-7E1F-93EE-387E-1851E191826B}"/>
              </a:ext>
            </a:extLst>
          </p:cNvPr>
          <p:cNvSpPr txBox="1">
            <a:spLocks/>
          </p:cNvSpPr>
          <p:nvPr/>
        </p:nvSpPr>
        <p:spPr>
          <a:xfrm>
            <a:off x="1803304" y="3684361"/>
            <a:ext cx="51750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600" dirty="0">
                <a:solidFill>
                  <a:srgbClr val="E53E49"/>
                </a:solidFill>
                <a:latin typeface="Brush Script MT" panose="03060802040406070304" pitchFamily="66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E5DF5-3DDF-4129-B9B6-4A91415A5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304" y="1045819"/>
            <a:ext cx="2307091" cy="2155367"/>
          </a:xfrm>
          <a:prstGeom prst="rect">
            <a:avLst/>
          </a:prstGeom>
        </p:spPr>
      </p:pic>
      <p:sp>
        <p:nvSpPr>
          <p:cNvPr id="6" name="Google Shape;195;p38">
            <a:extLst>
              <a:ext uri="{FF2B5EF4-FFF2-40B4-BE49-F238E27FC236}">
                <a16:creationId xmlns:a16="http://schemas.microsoft.com/office/drawing/2014/main" id="{BAB65935-6DEF-C3D7-D74C-36E8342AAD6A}"/>
              </a:ext>
            </a:extLst>
          </p:cNvPr>
          <p:cNvSpPr txBox="1">
            <a:spLocks/>
          </p:cNvSpPr>
          <p:nvPr/>
        </p:nvSpPr>
        <p:spPr>
          <a:xfrm>
            <a:off x="2041691" y="-112586"/>
            <a:ext cx="51750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>
                <a:solidFill>
                  <a:srgbClr val="00B0F0"/>
                </a:solidFill>
                <a:latin typeface="Brush Script MT" panose="03060802040406070304" pitchFamily="66" charset="0"/>
              </a:rPr>
              <a:t>Codebasics</a:t>
            </a:r>
          </a:p>
        </p:txBody>
      </p:sp>
      <p:pic>
        <p:nvPicPr>
          <p:cNvPr id="7" name="Google Shape;199;p38">
            <a:extLst>
              <a:ext uri="{FF2B5EF4-FFF2-40B4-BE49-F238E27FC236}">
                <a16:creationId xmlns:a16="http://schemas.microsoft.com/office/drawing/2014/main" id="{311F8ABB-824A-C00D-C224-24C57F5BD57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6276" y="1792860"/>
            <a:ext cx="1207175" cy="123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00;p38">
            <a:extLst>
              <a:ext uri="{FF2B5EF4-FFF2-40B4-BE49-F238E27FC236}">
                <a16:creationId xmlns:a16="http://schemas.microsoft.com/office/drawing/2014/main" id="{AB0B9CE1-0219-4D12-7B47-081E46FF48A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758" y="1772166"/>
            <a:ext cx="1207175" cy="127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8565E3-1392-6CAF-62AE-AF634BC0C4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9600" y="1045819"/>
            <a:ext cx="2307091" cy="21595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562F57-74C3-FD19-2FDA-CEEA59B3E5CD}"/>
              </a:ext>
            </a:extLst>
          </p:cNvPr>
          <p:cNvSpPr txBox="1"/>
          <p:nvPr/>
        </p:nvSpPr>
        <p:spPr>
          <a:xfrm>
            <a:off x="1514918" y="3193763"/>
            <a:ext cx="37194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Tony Sharma aka </a:t>
            </a:r>
            <a:r>
              <a:rPr lang="en-IN" b="1" dirty="0">
                <a:latin typeface="Comic Sans MS" panose="030F0702030302020204" pitchFamily="66" charset="0"/>
                <a:hlinkClick r:id="rId7"/>
              </a:rPr>
              <a:t>Hemanand Vadivel</a:t>
            </a:r>
          </a:p>
          <a:p>
            <a:endParaRPr lang="en" dirty="0"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55156B-F5C2-4364-84CD-136467E9C58C}"/>
              </a:ext>
            </a:extLst>
          </p:cNvPr>
          <p:cNvSpPr txBox="1"/>
          <p:nvPr/>
        </p:nvSpPr>
        <p:spPr>
          <a:xfrm>
            <a:off x="5461439" y="3175202"/>
            <a:ext cx="1680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IN" b="1" dirty="0">
                <a:latin typeface="Comic Sans MS" panose="030F0702030302020204" pitchFamily="66" charset="0"/>
                <a:hlinkClick r:id="rId8"/>
              </a:rPr>
              <a:t>Dhaval Patel</a:t>
            </a:r>
          </a:p>
          <a:p>
            <a:endParaRPr lang="en-I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>
            <a:spLocks noGrp="1"/>
          </p:cNvSpPr>
          <p:nvPr>
            <p:ph type="title"/>
          </p:nvPr>
        </p:nvSpPr>
        <p:spPr>
          <a:xfrm>
            <a:off x="1461425" y="122025"/>
            <a:ext cx="60657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Attending!</a:t>
            </a:r>
            <a:endParaRPr dirty="0"/>
          </a:p>
        </p:txBody>
      </p:sp>
      <p:sp>
        <p:nvSpPr>
          <p:cNvPr id="383" name="Google Shape;383;p58"/>
          <p:cNvSpPr txBox="1"/>
          <p:nvPr/>
        </p:nvSpPr>
        <p:spPr>
          <a:xfrm>
            <a:off x="1461425" y="1317450"/>
            <a:ext cx="6566100" cy="2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LinkedIn profile:- </a:t>
            </a:r>
            <a:r>
              <a:rPr lang="en" sz="17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Abhishek Ramesh Shettigar</a:t>
            </a:r>
            <a:endParaRPr sz="1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Medium profile:-</a:t>
            </a:r>
            <a:r>
              <a:rPr lang="en" sz="17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Abhishek Ramesh Shettigar</a:t>
            </a:r>
            <a:endParaRPr sz="1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Analyst Portfolio:- </a:t>
            </a:r>
            <a:r>
              <a:rPr lang="en" sz="17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Abhishek Ramesh Shettigar</a:t>
            </a:r>
            <a:endParaRPr sz="1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Email:- </a:t>
            </a:r>
            <a:r>
              <a:rPr lang="en" sz="17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shettigaraabhishek@gmail.com</a:t>
            </a:r>
            <a:endParaRPr sz="1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Github:- </a:t>
            </a:r>
            <a:r>
              <a:rPr lang="en" sz="17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AbhishekDataAnalyst</a:t>
            </a:r>
            <a:endParaRPr sz="17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6936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3331692" y="0"/>
            <a:ext cx="1942436" cy="36357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Comic Sans MS" panose="030F0702030302020204" pitchFamily="66" charset="0"/>
              </a:rPr>
              <a:t>About us</a:t>
            </a:r>
            <a:endParaRPr sz="2700" b="1"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526DBA-480E-C193-38A9-37CB4112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616" y="365654"/>
            <a:ext cx="5782641" cy="3630841"/>
          </a:xfrm>
          <a:prstGeom prst="rect">
            <a:avLst/>
          </a:prstGeom>
        </p:spPr>
      </p:pic>
      <p:sp>
        <p:nvSpPr>
          <p:cNvPr id="3" name="Google Shape;223;p40">
            <a:extLst>
              <a:ext uri="{FF2B5EF4-FFF2-40B4-BE49-F238E27FC236}">
                <a16:creationId xmlns:a16="http://schemas.microsoft.com/office/drawing/2014/main" id="{D2FBBCC7-A33B-43FE-9FE7-0FCDF653C5E2}"/>
              </a:ext>
            </a:extLst>
          </p:cNvPr>
          <p:cNvSpPr txBox="1">
            <a:spLocks/>
          </p:cNvSpPr>
          <p:nvPr/>
        </p:nvSpPr>
        <p:spPr>
          <a:xfrm>
            <a:off x="587791" y="1744436"/>
            <a:ext cx="1942436" cy="36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IN" sz="1800" b="1" dirty="0">
                <a:latin typeface="Comic Sans MS" panose="030F0702030302020204" pitchFamily="66" charset="0"/>
              </a:rPr>
              <a:t>FY 2020</a:t>
            </a:r>
          </a:p>
        </p:txBody>
      </p:sp>
      <p:sp>
        <p:nvSpPr>
          <p:cNvPr id="4" name="Google Shape;209;p39">
            <a:extLst>
              <a:ext uri="{FF2B5EF4-FFF2-40B4-BE49-F238E27FC236}">
                <a16:creationId xmlns:a16="http://schemas.microsoft.com/office/drawing/2014/main" id="{3EED842C-69BC-9106-DEBA-9A6348644897}"/>
              </a:ext>
            </a:extLst>
          </p:cNvPr>
          <p:cNvSpPr txBox="1">
            <a:spLocks/>
          </p:cNvSpPr>
          <p:nvPr/>
        </p:nvSpPr>
        <p:spPr>
          <a:xfrm>
            <a:off x="407743" y="1993708"/>
            <a:ext cx="25314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200" dirty="0">
                <a:latin typeface="Comic Sans MS" panose="030F0702030302020204" pitchFamily="66" charset="0"/>
              </a:rPr>
              <a:t>September 2019 -  August 2020</a:t>
            </a:r>
          </a:p>
          <a:p>
            <a:pPr marL="0" indent="0" algn="l"/>
            <a:endParaRPr lang="en-US" sz="1200" dirty="0">
              <a:latin typeface="Comic Sans MS" panose="030F0702030302020204" pitchFamily="66" charset="0"/>
            </a:endParaRPr>
          </a:p>
        </p:txBody>
      </p:sp>
      <p:sp>
        <p:nvSpPr>
          <p:cNvPr id="5" name="Google Shape;223;p40">
            <a:extLst>
              <a:ext uri="{FF2B5EF4-FFF2-40B4-BE49-F238E27FC236}">
                <a16:creationId xmlns:a16="http://schemas.microsoft.com/office/drawing/2014/main" id="{65174976-D9EF-B8A1-DF9E-95AAE3DE2185}"/>
              </a:ext>
            </a:extLst>
          </p:cNvPr>
          <p:cNvSpPr txBox="1">
            <a:spLocks/>
          </p:cNvSpPr>
          <p:nvPr/>
        </p:nvSpPr>
        <p:spPr>
          <a:xfrm>
            <a:off x="587791" y="2532667"/>
            <a:ext cx="1942436" cy="36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IN" sz="1800" b="1" dirty="0">
                <a:latin typeface="Comic Sans MS" panose="030F0702030302020204" pitchFamily="66" charset="0"/>
              </a:rPr>
              <a:t>FY 2021</a:t>
            </a:r>
          </a:p>
        </p:txBody>
      </p:sp>
      <p:sp>
        <p:nvSpPr>
          <p:cNvPr id="6" name="Google Shape;209;p39">
            <a:extLst>
              <a:ext uri="{FF2B5EF4-FFF2-40B4-BE49-F238E27FC236}">
                <a16:creationId xmlns:a16="http://schemas.microsoft.com/office/drawing/2014/main" id="{A3129705-B17C-ABFF-7F8E-FC4141641B0E}"/>
              </a:ext>
            </a:extLst>
          </p:cNvPr>
          <p:cNvSpPr txBox="1">
            <a:spLocks/>
          </p:cNvSpPr>
          <p:nvPr/>
        </p:nvSpPr>
        <p:spPr>
          <a:xfrm>
            <a:off x="407743" y="2781939"/>
            <a:ext cx="25314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200" dirty="0">
                <a:latin typeface="Comic Sans MS" panose="030F0702030302020204" pitchFamily="66" charset="0"/>
              </a:rPr>
              <a:t>September 2020 -  August 2021</a:t>
            </a:r>
          </a:p>
          <a:p>
            <a:pPr marL="0" indent="0" algn="l"/>
            <a:endParaRPr lang="en-US" sz="1200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F67B4-7E5D-7CAA-D097-5DBF17349FFF}"/>
              </a:ext>
            </a:extLst>
          </p:cNvPr>
          <p:cNvSpPr txBox="1"/>
          <p:nvPr/>
        </p:nvSpPr>
        <p:spPr>
          <a:xfrm>
            <a:off x="2530227" y="4159544"/>
            <a:ext cx="6246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131022"/>
              </a:buClr>
              <a:buSzPts val="1400"/>
            </a:pPr>
            <a:r>
              <a:rPr lang="en-US" dirty="0">
                <a:solidFill>
                  <a:srgbClr val="131022"/>
                </a:solidFill>
                <a:highlight>
                  <a:schemeClr val="lt1"/>
                </a:highlight>
                <a:latin typeface="Comic Sans MS" panose="030F0702030302020204" pitchFamily="66" charset="0"/>
                <a:ea typeface="Manrope"/>
                <a:cs typeface="Manrope"/>
                <a:sym typeface="Manrope"/>
              </a:rPr>
              <a:t>Atliq Hardwares (imaginary corporation) is one of the leading computer hardware producers in India and well expanded in other countries too.</a:t>
            </a:r>
          </a:p>
        </p:txBody>
      </p:sp>
    </p:spTree>
    <p:extLst>
      <p:ext uri="{BB962C8B-B14F-4D97-AF65-F5344CB8AC3E}">
        <p14:creationId xmlns:p14="http://schemas.microsoft.com/office/powerpoint/2010/main" val="165524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A16537-0928-A0AA-0CB6-E1E16B60C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546" y="363572"/>
            <a:ext cx="2989864" cy="3083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8F0CA7-F7C3-7C65-0AFE-320C36331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1" y="206278"/>
            <a:ext cx="2615269" cy="4814757"/>
          </a:xfrm>
          <a:prstGeom prst="rect">
            <a:avLst/>
          </a:prstGeom>
        </p:spPr>
      </p:pic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2514932" y="0"/>
            <a:ext cx="3395679" cy="36357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Comic Sans MS" panose="030F0702030302020204" pitchFamily="66" charset="0"/>
              </a:rPr>
              <a:t>Market Presence</a:t>
            </a:r>
            <a:endParaRPr sz="2700" b="1" dirty="0">
              <a:latin typeface="Comic Sans MS" panose="030F0702030302020204" pitchFamily="66" charset="0"/>
            </a:endParaRPr>
          </a:p>
        </p:txBody>
      </p:sp>
      <p:sp>
        <p:nvSpPr>
          <p:cNvPr id="3" name="Google Shape;223;p40">
            <a:extLst>
              <a:ext uri="{FF2B5EF4-FFF2-40B4-BE49-F238E27FC236}">
                <a16:creationId xmlns:a16="http://schemas.microsoft.com/office/drawing/2014/main" id="{D2FBBCC7-A33B-43FE-9FE7-0FCDF653C5E2}"/>
              </a:ext>
            </a:extLst>
          </p:cNvPr>
          <p:cNvSpPr txBox="1">
            <a:spLocks/>
          </p:cNvSpPr>
          <p:nvPr/>
        </p:nvSpPr>
        <p:spPr>
          <a:xfrm>
            <a:off x="122464" y="3995634"/>
            <a:ext cx="935080" cy="36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IN" sz="1800" b="1" dirty="0">
                <a:solidFill>
                  <a:schemeClr val="bg1"/>
                </a:solidFill>
                <a:latin typeface="Comic Sans MS" panose="030F0702030302020204" pitchFamily="66" charset="0"/>
              </a:rPr>
              <a:t>APAC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F0096C-08B8-E981-C687-06CE217CB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366" y="43813"/>
            <a:ext cx="3316991" cy="4887415"/>
          </a:xfrm>
          <a:prstGeom prst="rect">
            <a:avLst/>
          </a:prstGeom>
        </p:spPr>
      </p:pic>
      <p:sp>
        <p:nvSpPr>
          <p:cNvPr id="12" name="Google Shape;223;p40">
            <a:extLst>
              <a:ext uri="{FF2B5EF4-FFF2-40B4-BE49-F238E27FC236}">
                <a16:creationId xmlns:a16="http://schemas.microsoft.com/office/drawing/2014/main" id="{8370F887-3EED-E7AE-1AB8-BD9F2F73EB7F}"/>
              </a:ext>
            </a:extLst>
          </p:cNvPr>
          <p:cNvSpPr txBox="1">
            <a:spLocks/>
          </p:cNvSpPr>
          <p:nvPr/>
        </p:nvSpPr>
        <p:spPr>
          <a:xfrm>
            <a:off x="5910611" y="181786"/>
            <a:ext cx="935080" cy="36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IN" sz="1800" b="1" dirty="0">
                <a:solidFill>
                  <a:schemeClr val="bg1"/>
                </a:solidFill>
                <a:latin typeface="Comic Sans MS" panose="030F0702030302020204" pitchFamily="66" charset="0"/>
              </a:rPr>
              <a:t>EU</a:t>
            </a:r>
          </a:p>
        </p:txBody>
      </p:sp>
      <p:sp>
        <p:nvSpPr>
          <p:cNvPr id="15" name="Google Shape;223;p40">
            <a:extLst>
              <a:ext uri="{FF2B5EF4-FFF2-40B4-BE49-F238E27FC236}">
                <a16:creationId xmlns:a16="http://schemas.microsoft.com/office/drawing/2014/main" id="{01A43819-12D0-8AAA-E1FE-DA8BED263F99}"/>
              </a:ext>
            </a:extLst>
          </p:cNvPr>
          <p:cNvSpPr txBox="1">
            <a:spLocks/>
          </p:cNvSpPr>
          <p:nvPr/>
        </p:nvSpPr>
        <p:spPr>
          <a:xfrm>
            <a:off x="2874160" y="2804747"/>
            <a:ext cx="1080076" cy="36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IN" sz="1800" b="1" dirty="0">
                <a:solidFill>
                  <a:schemeClr val="bg1"/>
                </a:solidFill>
                <a:latin typeface="Comic Sans MS" panose="030F0702030302020204" pitchFamily="66" charset="0"/>
              </a:rPr>
              <a:t>LATAM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33FEA6-EA70-5473-6869-3324D0B22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068" y="3522536"/>
            <a:ext cx="3050820" cy="1595949"/>
          </a:xfrm>
          <a:prstGeom prst="rect">
            <a:avLst/>
          </a:prstGeom>
        </p:spPr>
      </p:pic>
      <p:sp>
        <p:nvSpPr>
          <p:cNvPr id="18" name="Google Shape;223;p40">
            <a:extLst>
              <a:ext uri="{FF2B5EF4-FFF2-40B4-BE49-F238E27FC236}">
                <a16:creationId xmlns:a16="http://schemas.microsoft.com/office/drawing/2014/main" id="{F4E40901-AF53-DFE4-7920-01EF9F8B07C3}"/>
              </a:ext>
            </a:extLst>
          </p:cNvPr>
          <p:cNvSpPr txBox="1">
            <a:spLocks/>
          </p:cNvSpPr>
          <p:nvPr/>
        </p:nvSpPr>
        <p:spPr>
          <a:xfrm>
            <a:off x="4604334" y="4598142"/>
            <a:ext cx="1080076" cy="36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IN" sz="1800" b="1" dirty="0">
                <a:solidFill>
                  <a:schemeClr val="bg1"/>
                </a:solidFill>
                <a:latin typeface="Comic Sans MS" panose="030F0702030302020204" pitchFamily="66" charset="0"/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272478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621150" y="395707"/>
            <a:ext cx="7901700" cy="28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Comic Sans MS" panose="030F0702030302020204" pitchFamily="66" charset="0"/>
              </a:rPr>
              <a:t>Problem Statement</a:t>
            </a:r>
            <a:endParaRPr sz="2700" b="1" dirty="0">
              <a:latin typeface="Comic Sans MS" panose="030F0702030302020204" pitchFamily="66" charset="0"/>
            </a:endParaRPr>
          </a:p>
        </p:txBody>
      </p:sp>
      <p:sp>
        <p:nvSpPr>
          <p:cNvPr id="224" name="Google Shape;224;p40"/>
          <p:cNvSpPr txBox="1"/>
          <p:nvPr/>
        </p:nvSpPr>
        <p:spPr>
          <a:xfrm>
            <a:off x="385050" y="1058775"/>
            <a:ext cx="83739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31022"/>
              </a:buClr>
              <a:buSzPts val="1400"/>
              <a:buFont typeface="Manrope"/>
              <a:buChar char="●"/>
            </a:pPr>
            <a:r>
              <a:rPr lang="en" dirty="0">
                <a:solidFill>
                  <a:srgbClr val="131022"/>
                </a:solidFill>
                <a:highlight>
                  <a:schemeClr val="lt1"/>
                </a:highlight>
                <a:latin typeface="Comic Sans MS" panose="030F0702030302020204" pitchFamily="66" charset="0"/>
                <a:ea typeface="Manrope"/>
                <a:cs typeface="Manrope"/>
                <a:sym typeface="Manrope"/>
              </a:rPr>
              <a:t>Atliq Hardwares (imaginary corporation) is one of the leading computer hardware producers in India and well expanded in other countries too.</a:t>
            </a:r>
            <a:endParaRPr dirty="0">
              <a:solidFill>
                <a:srgbClr val="131022"/>
              </a:solidFill>
              <a:highlight>
                <a:schemeClr val="lt1"/>
              </a:highlight>
              <a:latin typeface="Comic Sans MS" panose="030F0702030302020204" pitchFamily="66" charset="0"/>
              <a:ea typeface="Manrope"/>
              <a:cs typeface="Manrope"/>
              <a:sym typeface="Manrop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31022"/>
              </a:solidFill>
              <a:highlight>
                <a:schemeClr val="lt1"/>
              </a:highlight>
              <a:latin typeface="Comic Sans MS" panose="030F0702030302020204" pitchFamily="66" charset="0"/>
              <a:ea typeface="Manrope"/>
              <a:cs typeface="Manrope"/>
              <a:sym typeface="Manrop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31022"/>
              </a:buClr>
              <a:buSzPts val="1400"/>
              <a:buFont typeface="Manrope"/>
              <a:buChar char="●"/>
            </a:pPr>
            <a:r>
              <a:rPr lang="en" dirty="0">
                <a:solidFill>
                  <a:srgbClr val="131022"/>
                </a:solidFill>
                <a:highlight>
                  <a:schemeClr val="lt1"/>
                </a:highlight>
                <a:latin typeface="Comic Sans MS" panose="030F0702030302020204" pitchFamily="66" charset="0"/>
                <a:ea typeface="Manrope"/>
                <a:cs typeface="Manrope"/>
                <a:sym typeface="Manrope"/>
              </a:rPr>
              <a:t>The management has observed, though, that they do not receive enough information to enable them to act quickly and wisely based on facts.</a:t>
            </a:r>
            <a:endParaRPr dirty="0">
              <a:solidFill>
                <a:srgbClr val="131022"/>
              </a:solidFill>
              <a:highlight>
                <a:schemeClr val="lt1"/>
              </a:highlight>
              <a:latin typeface="Comic Sans MS" panose="030F0702030302020204" pitchFamily="66" charset="0"/>
              <a:ea typeface="Manrope"/>
              <a:cs typeface="Manrope"/>
              <a:sym typeface="Manrop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31022"/>
              </a:solidFill>
              <a:highlight>
                <a:schemeClr val="lt1"/>
              </a:highlight>
              <a:latin typeface="Comic Sans MS" panose="030F0702030302020204" pitchFamily="66" charset="0"/>
              <a:ea typeface="Manrope"/>
              <a:cs typeface="Manrope"/>
              <a:sym typeface="Manrop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31022"/>
              </a:buClr>
              <a:buSzPts val="1400"/>
              <a:buFont typeface="Manrope"/>
              <a:buChar char="●"/>
            </a:pPr>
            <a:r>
              <a:rPr lang="en" dirty="0">
                <a:solidFill>
                  <a:srgbClr val="131022"/>
                </a:solidFill>
                <a:highlight>
                  <a:schemeClr val="lt1"/>
                </a:highlight>
                <a:latin typeface="Comic Sans MS" panose="030F0702030302020204" pitchFamily="66" charset="0"/>
                <a:ea typeface="Manrope"/>
                <a:cs typeface="Manrope"/>
                <a:sym typeface="Manrope"/>
              </a:rPr>
              <a:t>They want to expand their data analytics team by adding several junior data analysts.</a:t>
            </a:r>
            <a:endParaRPr dirty="0">
              <a:solidFill>
                <a:srgbClr val="131022"/>
              </a:solidFill>
              <a:highlight>
                <a:schemeClr val="lt1"/>
              </a:highlight>
              <a:latin typeface="Comic Sans MS" panose="030F0702030302020204" pitchFamily="66" charset="0"/>
              <a:ea typeface="Manrope"/>
              <a:cs typeface="Manrope"/>
              <a:sym typeface="Manrop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31022"/>
              </a:solidFill>
              <a:highlight>
                <a:schemeClr val="lt1"/>
              </a:highlight>
              <a:latin typeface="Comic Sans MS" panose="030F0702030302020204" pitchFamily="66" charset="0"/>
              <a:ea typeface="Manrope"/>
              <a:cs typeface="Manrope"/>
              <a:sym typeface="Manrop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31022"/>
              </a:buClr>
              <a:buSzPts val="1400"/>
              <a:buFont typeface="Manrope"/>
              <a:buChar char="●"/>
            </a:pPr>
            <a:r>
              <a:rPr lang="en" dirty="0">
                <a:solidFill>
                  <a:srgbClr val="131022"/>
                </a:solidFill>
                <a:highlight>
                  <a:schemeClr val="lt1"/>
                </a:highlight>
                <a:latin typeface="Comic Sans MS" panose="030F0702030302020204" pitchFamily="66" charset="0"/>
                <a:ea typeface="Manrope"/>
                <a:cs typeface="Manrope"/>
                <a:sym typeface="Manrope"/>
              </a:rPr>
              <a:t>Tony Sharma, their data analytics director wanted to hire someone who is good at both tech and soft skills.</a:t>
            </a:r>
            <a:endParaRPr dirty="0">
              <a:solidFill>
                <a:srgbClr val="131022"/>
              </a:solidFill>
              <a:highlight>
                <a:schemeClr val="lt1"/>
              </a:highlight>
              <a:latin typeface="Comic Sans MS" panose="030F0702030302020204" pitchFamily="66" charset="0"/>
              <a:ea typeface="Manrope"/>
              <a:cs typeface="Manrope"/>
              <a:sym typeface="Manrop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31022"/>
              </a:solidFill>
              <a:highlight>
                <a:schemeClr val="lt1"/>
              </a:highlight>
              <a:latin typeface="Comic Sans MS" panose="030F0702030302020204" pitchFamily="66" charset="0"/>
              <a:ea typeface="Manrope"/>
              <a:cs typeface="Manrope"/>
              <a:sym typeface="Manrop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31022"/>
              </a:buClr>
              <a:buSzPts val="1200"/>
              <a:buFont typeface="Manrope"/>
              <a:buChar char="●"/>
            </a:pPr>
            <a:r>
              <a:rPr lang="en" dirty="0">
                <a:solidFill>
                  <a:srgbClr val="131022"/>
                </a:solidFill>
                <a:highlight>
                  <a:schemeClr val="lt1"/>
                </a:highlight>
                <a:latin typeface="Comic Sans MS" panose="030F0702030302020204" pitchFamily="66" charset="0"/>
                <a:ea typeface="Manrope"/>
                <a:cs typeface="Manrope"/>
                <a:sym typeface="Manrope"/>
              </a:rPr>
              <a:t>Hence, he decided to conduct a SQL challenge which will help him understand both the skills.</a:t>
            </a:r>
            <a:endParaRPr dirty="0">
              <a:solidFill>
                <a:srgbClr val="131022"/>
              </a:solidFill>
              <a:highlight>
                <a:schemeClr val="lt1"/>
              </a:highlight>
              <a:latin typeface="Comic Sans MS" panose="030F0702030302020204" pitchFamily="66" charset="0"/>
              <a:ea typeface="Manrope"/>
              <a:cs typeface="Manrope"/>
              <a:sym typeface="Manrop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31022"/>
              </a:solidFill>
              <a:highlight>
                <a:schemeClr val="lt1"/>
              </a:highlight>
              <a:latin typeface="Comic Sans MS" panose="030F0702030302020204" pitchFamily="66" charset="0"/>
              <a:ea typeface="Manrope"/>
              <a:cs typeface="Manrope"/>
              <a:sym typeface="Manrop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31022"/>
              </a:buClr>
              <a:buSzPts val="1200"/>
              <a:buFont typeface="Manrope"/>
              <a:buChar char="●"/>
            </a:pPr>
            <a:r>
              <a:rPr lang="en" dirty="0">
                <a:solidFill>
                  <a:srgbClr val="131022"/>
                </a:solidFill>
                <a:highlight>
                  <a:schemeClr val="lt1"/>
                </a:highlight>
                <a:latin typeface="Comic Sans MS" panose="030F0702030302020204" pitchFamily="66" charset="0"/>
                <a:ea typeface="Manrope"/>
                <a:cs typeface="Manrope"/>
                <a:sym typeface="Manrope"/>
              </a:rPr>
              <a:t>Objective of this project is to solve 10 Ad-Hoc Tasks.</a:t>
            </a:r>
            <a:endParaRPr sz="1200" dirty="0">
              <a:solidFill>
                <a:srgbClr val="131022"/>
              </a:solidFill>
              <a:highlight>
                <a:srgbClr val="FFFFFF"/>
              </a:highlight>
              <a:latin typeface="Comic Sans MS" panose="030F0702030302020204" pitchFamily="66" charset="0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621150" y="19550"/>
            <a:ext cx="7901700" cy="28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Objectives</a:t>
            </a:r>
            <a:endParaRPr sz="2400" b="1" dirty="0">
              <a:latin typeface="Comic Sans MS" panose="030F0702030302020204" pitchFamily="66" charset="0"/>
            </a:endParaRPr>
          </a:p>
        </p:txBody>
      </p:sp>
      <p:pic>
        <p:nvPicPr>
          <p:cNvPr id="230" name="Google Shape;230;p41"/>
          <p:cNvPicPr preferRelativeResize="0"/>
          <p:nvPr/>
        </p:nvPicPr>
        <p:blipFill rotWithShape="1">
          <a:blip r:embed="rId3">
            <a:alphaModFix/>
          </a:blip>
          <a:srcRect l="2037" t="1936" r="1637"/>
          <a:stretch/>
        </p:blipFill>
        <p:spPr>
          <a:xfrm>
            <a:off x="954087" y="442132"/>
            <a:ext cx="3413809" cy="437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1"/>
          <p:cNvPicPr preferRelativeResize="0"/>
          <p:nvPr/>
        </p:nvPicPr>
        <p:blipFill rotWithShape="1">
          <a:blip r:embed="rId4">
            <a:alphaModFix/>
          </a:blip>
          <a:srcRect l="1637" t="1469" b="1908"/>
          <a:stretch/>
        </p:blipFill>
        <p:spPr>
          <a:xfrm>
            <a:off x="4776105" y="381942"/>
            <a:ext cx="3486009" cy="4379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/>
          </p:nvPr>
        </p:nvSpPr>
        <p:spPr>
          <a:xfrm>
            <a:off x="3337050" y="0"/>
            <a:ext cx="24699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 dirty="0"/>
          </a:p>
        </p:txBody>
      </p:sp>
      <p:pic>
        <p:nvPicPr>
          <p:cNvPr id="237" name="Google Shape;237;p42"/>
          <p:cNvPicPr preferRelativeResize="0"/>
          <p:nvPr/>
        </p:nvPicPr>
        <p:blipFill rotWithShape="1">
          <a:blip r:embed="rId3">
            <a:alphaModFix/>
          </a:blip>
          <a:srcRect b="5935"/>
          <a:stretch/>
        </p:blipFill>
        <p:spPr>
          <a:xfrm>
            <a:off x="0" y="525725"/>
            <a:ext cx="9144000" cy="46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2"/>
          <p:cNvSpPr txBox="1"/>
          <p:nvPr/>
        </p:nvSpPr>
        <p:spPr>
          <a:xfrm>
            <a:off x="454875" y="933050"/>
            <a:ext cx="346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How to analyze the tasks? </a:t>
            </a:r>
            <a:endParaRPr sz="26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3337050" y="0"/>
            <a:ext cx="24699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 dirty="0"/>
          </a:p>
        </p:txBody>
      </p:sp>
      <p:pic>
        <p:nvPicPr>
          <p:cNvPr id="244" name="Google Shape;244;p43"/>
          <p:cNvPicPr preferRelativeResize="0"/>
          <p:nvPr/>
        </p:nvPicPr>
        <p:blipFill rotWithShape="1">
          <a:blip r:embed="rId3">
            <a:alphaModFix/>
          </a:blip>
          <a:srcRect b="5935"/>
          <a:stretch/>
        </p:blipFill>
        <p:spPr>
          <a:xfrm>
            <a:off x="0" y="525725"/>
            <a:ext cx="9144000" cy="46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3"/>
          <p:cNvSpPr txBox="1"/>
          <p:nvPr/>
        </p:nvSpPr>
        <p:spPr>
          <a:xfrm>
            <a:off x="4920350" y="1033025"/>
            <a:ext cx="386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It’s simple! We could use SQL and Power BI.</a:t>
            </a:r>
            <a:endParaRPr sz="26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 b="1"/>
              <a:t> team</a:t>
            </a:r>
            <a:endParaRPr b="1" dirty="0"/>
          </a:p>
        </p:txBody>
      </p:sp>
      <p:sp>
        <p:nvSpPr>
          <p:cNvPr id="251" name="Google Shape;251;p44"/>
          <p:cNvSpPr txBox="1">
            <a:spLocks noGrp="1"/>
          </p:cNvSpPr>
          <p:nvPr>
            <p:ph type="subTitle" idx="1"/>
          </p:nvPr>
        </p:nvSpPr>
        <p:spPr>
          <a:xfrm>
            <a:off x="1420271" y="3366200"/>
            <a:ext cx="272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Tony Sharma</a:t>
            </a:r>
            <a:endParaRPr dirty="0"/>
          </a:p>
        </p:txBody>
      </p:sp>
      <p:sp>
        <p:nvSpPr>
          <p:cNvPr id="252" name="Google Shape;252;p44"/>
          <p:cNvSpPr txBox="1">
            <a:spLocks noGrp="1"/>
          </p:cNvSpPr>
          <p:nvPr>
            <p:ph type="subTitle" idx="2"/>
          </p:nvPr>
        </p:nvSpPr>
        <p:spPr>
          <a:xfrm>
            <a:off x="1420250" y="3723200"/>
            <a:ext cx="27228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1022"/>
                </a:solidFill>
                <a:highlight>
                  <a:srgbClr val="FFFFFF"/>
                </a:highlight>
                <a:latin typeface="Manrope"/>
                <a:ea typeface="Manrope"/>
                <a:cs typeface="Manrope"/>
                <a:sym typeface="Manrope"/>
              </a:rPr>
              <a:t>Data Analytics Director</a:t>
            </a:r>
            <a:r>
              <a:rPr lang="en" sz="1800">
                <a:solidFill>
                  <a:srgbClr val="131022"/>
                </a:solidFill>
                <a:highlight>
                  <a:srgbClr val="FFFFFF"/>
                </a:highlight>
                <a:latin typeface="Manrope"/>
                <a:ea typeface="Manrope"/>
                <a:cs typeface="Manrope"/>
                <a:sym typeface="Manrope"/>
              </a:rPr>
              <a:t> </a:t>
            </a:r>
            <a:endParaRPr sz="2200" dirty="0"/>
          </a:p>
        </p:txBody>
      </p:sp>
      <p:sp>
        <p:nvSpPr>
          <p:cNvPr id="253" name="Google Shape;253;p44"/>
          <p:cNvSpPr txBox="1">
            <a:spLocks noGrp="1"/>
          </p:cNvSpPr>
          <p:nvPr>
            <p:ph type="subTitle" idx="3"/>
          </p:nvPr>
        </p:nvSpPr>
        <p:spPr>
          <a:xfrm>
            <a:off x="4861225" y="3366200"/>
            <a:ext cx="3261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 Shettigar</a:t>
            </a:r>
            <a:endParaRPr dirty="0"/>
          </a:p>
        </p:txBody>
      </p:sp>
      <p:sp>
        <p:nvSpPr>
          <p:cNvPr id="254" name="Google Shape;254;p44"/>
          <p:cNvSpPr txBox="1">
            <a:spLocks noGrp="1"/>
          </p:cNvSpPr>
          <p:nvPr>
            <p:ph type="subTitle" idx="4"/>
          </p:nvPr>
        </p:nvSpPr>
        <p:spPr>
          <a:xfrm>
            <a:off x="5000925" y="3723200"/>
            <a:ext cx="27228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</a:t>
            </a:r>
            <a:endParaRPr dirty="0"/>
          </a:p>
        </p:txBody>
      </p:sp>
      <p:pic>
        <p:nvPicPr>
          <p:cNvPr id="255" name="Google Shape;255;p44"/>
          <p:cNvPicPr preferRelativeResize="0"/>
          <p:nvPr/>
        </p:nvPicPr>
        <p:blipFill rotWithShape="1">
          <a:blip r:embed="rId3">
            <a:alphaModFix/>
          </a:blip>
          <a:srcRect t="11114" b="11106"/>
          <a:stretch/>
        </p:blipFill>
        <p:spPr>
          <a:xfrm>
            <a:off x="5316525" y="1152500"/>
            <a:ext cx="2091600" cy="20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4"/>
          <p:cNvPicPr preferRelativeResize="0"/>
          <p:nvPr/>
        </p:nvPicPr>
        <p:blipFill rotWithShape="1">
          <a:blip r:embed="rId4">
            <a:alphaModFix/>
          </a:blip>
          <a:srcRect t="12530" b="12523"/>
          <a:stretch/>
        </p:blipFill>
        <p:spPr>
          <a:xfrm>
            <a:off x="1735850" y="1152500"/>
            <a:ext cx="2091600" cy="20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st Moving Consumer Goods Company Profile by Slidesgo">
  <a:themeElements>
    <a:clrScheme name="Simple Light">
      <a:dk1>
        <a:srgbClr val="000000"/>
      </a:dk1>
      <a:lt1>
        <a:srgbClr val="FFFFFF"/>
      </a:lt1>
      <a:dk2>
        <a:srgbClr val="A3B0B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842</Words>
  <Application>Microsoft Office PowerPoint</Application>
  <PresentationFormat>On-screen Show (16:9)</PresentationFormat>
  <Paragraphs>113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Crimson Text</vt:lpstr>
      <vt:lpstr>Manrope</vt:lpstr>
      <vt:lpstr>Brush Script MT</vt:lpstr>
      <vt:lpstr>Arial</vt:lpstr>
      <vt:lpstr>Raleway</vt:lpstr>
      <vt:lpstr>Raleway Medium</vt:lpstr>
      <vt:lpstr>Georgia</vt:lpstr>
      <vt:lpstr>Comic Sans MS</vt:lpstr>
      <vt:lpstr>Old Standard TT</vt:lpstr>
      <vt:lpstr>PT Sans</vt:lpstr>
      <vt:lpstr>Raleway SemiBold</vt:lpstr>
      <vt:lpstr>Fast Moving Consumer Goods Company Profile by Slidesgo</vt:lpstr>
      <vt:lpstr>Paperback</vt:lpstr>
      <vt:lpstr>Consumer Goods Ad_Hoc Insights   Atliq Hardware</vt:lpstr>
      <vt:lpstr>Table of contents</vt:lpstr>
      <vt:lpstr>About us</vt:lpstr>
      <vt:lpstr>Market Presence</vt:lpstr>
      <vt:lpstr>Problem Statement</vt:lpstr>
      <vt:lpstr>Objectives</vt:lpstr>
      <vt:lpstr>Problem</vt:lpstr>
      <vt:lpstr>Solution</vt:lpstr>
      <vt:lpstr>Our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Attending!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Ad_Hoc Insights   Atliq Hardware</dc:title>
  <cp:lastModifiedBy>Abhishek Shettigar</cp:lastModifiedBy>
  <cp:revision>18</cp:revision>
  <dcterms:modified xsi:type="dcterms:W3CDTF">2023-12-17T14:57:41Z</dcterms:modified>
</cp:coreProperties>
</file>