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2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13.png" ContentType="image/png"/>
  <Override PartName="/ppt/media/image9.png" ContentType="image/png"/>
  <Override PartName="/ppt/media/image6.jpeg" ContentType="image/jpeg"/>
  <Override PartName="/ppt/media/image10.png" ContentType="image/png"/>
  <Override PartName="/ppt/media/image5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19.jpeg" ContentType="image/jpeg"/>
  <Override PartName="/ppt/media/image1.jpeg" ContentType="image/jpeg"/>
  <Override PartName="/ppt/media/image21.png" ContentType="image/png"/>
  <Override PartName="/ppt/media/image18.jpeg" ContentType="image/jpeg"/>
  <Override PartName="/ppt/media/image20.jpeg" ContentType="image/jpeg"/>
  <Override PartName="/ppt/media/image14.png" ContentType="image/png"/>
  <Override PartName="/ppt/media/image2.jpeg" ContentType="image/jpeg"/>
  <Override PartName="/ppt/media/image3.jpeg" ContentType="image/jpeg"/>
  <Override PartName="/ppt/media/image15.png" ContentType="image/png"/>
  <Override PartName="/ppt/media/image4.jpeg" ContentType="image/jpeg"/>
  <Override PartName="/ppt/media/image25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69C3967-B61F-4E84-88FA-0687920D6D8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dt" idx="3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 type="ftr" idx="3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PlaceHolder 6"/>
          <p:cNvSpPr>
            <a:spLocks noGrp="1"/>
          </p:cNvSpPr>
          <p:nvPr>
            <p:ph type="sldNum" idx="3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dt" idx="64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 type="ftr" idx="65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PlaceHolder 6"/>
          <p:cNvSpPr>
            <a:spLocks noGrp="1"/>
          </p:cNvSpPr>
          <p:nvPr>
            <p:ph type="sldNum" idx="66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 type="dt" idx="6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PlaceHolder 5"/>
          <p:cNvSpPr>
            <a:spLocks noGrp="1"/>
          </p:cNvSpPr>
          <p:nvPr>
            <p:ph type="ftr" idx="6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PlaceHolder 6"/>
          <p:cNvSpPr>
            <a:spLocks noGrp="1"/>
          </p:cNvSpPr>
          <p:nvPr>
            <p:ph type="sldNum" idx="6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dt" idx="7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PlaceHolder 5"/>
          <p:cNvSpPr>
            <a:spLocks noGrp="1"/>
          </p:cNvSpPr>
          <p:nvPr>
            <p:ph type="ftr" idx="7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PlaceHolder 6"/>
          <p:cNvSpPr>
            <a:spLocks noGrp="1"/>
          </p:cNvSpPr>
          <p:nvPr>
            <p:ph type="sldNum" idx="7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dt" idx="7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5"/>
          <p:cNvSpPr>
            <a:spLocks noGrp="1"/>
          </p:cNvSpPr>
          <p:nvPr>
            <p:ph type="ftr" idx="7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PlaceHolder 6"/>
          <p:cNvSpPr>
            <a:spLocks noGrp="1"/>
          </p:cNvSpPr>
          <p:nvPr>
            <p:ph type="sldNum" idx="7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48" name="PlaceHolder 2"/>
          <p:cNvSpPr>
            <a:spLocks noGrp="1"/>
          </p:cNvSpPr>
          <p:nvPr>
            <p:ph type="dt" idx="7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5"/>
          <p:cNvSpPr>
            <a:spLocks noGrp="1"/>
          </p:cNvSpPr>
          <p:nvPr>
            <p:ph type="ftr" idx="7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PlaceHolder 6"/>
          <p:cNvSpPr>
            <a:spLocks noGrp="1"/>
          </p:cNvSpPr>
          <p:nvPr>
            <p:ph type="sldNum" idx="7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54" name="PlaceHolder 2"/>
          <p:cNvSpPr>
            <a:spLocks noGrp="1"/>
          </p:cNvSpPr>
          <p:nvPr>
            <p:ph type="dt" idx="7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5"/>
          <p:cNvSpPr>
            <a:spLocks noGrp="1"/>
          </p:cNvSpPr>
          <p:nvPr>
            <p:ph type="ftr" idx="8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PlaceHolder 6"/>
          <p:cNvSpPr>
            <a:spLocks noGrp="1"/>
          </p:cNvSpPr>
          <p:nvPr>
            <p:ph type="sldNum" idx="8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dt" idx="82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5"/>
          <p:cNvSpPr>
            <a:spLocks noGrp="1"/>
          </p:cNvSpPr>
          <p:nvPr>
            <p:ph type="ftr" idx="83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PlaceHolder 6"/>
          <p:cNvSpPr>
            <a:spLocks noGrp="1"/>
          </p:cNvSpPr>
          <p:nvPr>
            <p:ph type="sldNum" idx="84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 type="dt" idx="85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5"/>
          <p:cNvSpPr>
            <a:spLocks noGrp="1"/>
          </p:cNvSpPr>
          <p:nvPr>
            <p:ph type="ftr" idx="86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PlaceHolder 6"/>
          <p:cNvSpPr>
            <a:spLocks noGrp="1"/>
          </p:cNvSpPr>
          <p:nvPr>
            <p:ph type="sldNum" idx="87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dt" idx="88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5"/>
          <p:cNvSpPr>
            <a:spLocks noGrp="1"/>
          </p:cNvSpPr>
          <p:nvPr>
            <p:ph type="ftr" idx="89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PlaceHolder 6"/>
          <p:cNvSpPr>
            <a:spLocks noGrp="1"/>
          </p:cNvSpPr>
          <p:nvPr>
            <p:ph type="sldNum" idx="90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78" name="PlaceHolder 2"/>
          <p:cNvSpPr>
            <a:spLocks noGrp="1"/>
          </p:cNvSpPr>
          <p:nvPr>
            <p:ph type="dt" idx="91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5"/>
          <p:cNvSpPr>
            <a:spLocks noGrp="1"/>
          </p:cNvSpPr>
          <p:nvPr>
            <p:ph type="ftr" idx="92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PlaceHolder 6"/>
          <p:cNvSpPr>
            <a:spLocks noGrp="1"/>
          </p:cNvSpPr>
          <p:nvPr>
            <p:ph type="sldNum" idx="93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dt" idx="4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ftr" idx="4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PlaceHolder 6"/>
          <p:cNvSpPr>
            <a:spLocks noGrp="1"/>
          </p:cNvSpPr>
          <p:nvPr>
            <p:ph type="sldNum" idx="4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dt" idx="94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5"/>
          <p:cNvSpPr>
            <a:spLocks noGrp="1"/>
          </p:cNvSpPr>
          <p:nvPr>
            <p:ph type="ftr" idx="95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PlaceHolder 6"/>
          <p:cNvSpPr>
            <a:spLocks noGrp="1"/>
          </p:cNvSpPr>
          <p:nvPr>
            <p:ph type="sldNum" idx="96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dt" idx="9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 type="ftr" idx="9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PlaceHolder 6"/>
          <p:cNvSpPr>
            <a:spLocks noGrp="1"/>
          </p:cNvSpPr>
          <p:nvPr>
            <p:ph type="sldNum" idx="9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96" name="PlaceHolder 2"/>
          <p:cNvSpPr>
            <a:spLocks noGrp="1"/>
          </p:cNvSpPr>
          <p:nvPr>
            <p:ph type="dt" idx="10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5"/>
          <p:cNvSpPr>
            <a:spLocks noGrp="1"/>
          </p:cNvSpPr>
          <p:nvPr>
            <p:ph type="ftr" idx="10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PlaceHolder 6"/>
          <p:cNvSpPr>
            <a:spLocks noGrp="1"/>
          </p:cNvSpPr>
          <p:nvPr>
            <p:ph type="sldNum" idx="10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702" name="PlaceHolder 2"/>
          <p:cNvSpPr>
            <a:spLocks noGrp="1"/>
          </p:cNvSpPr>
          <p:nvPr>
            <p:ph type="dt" idx="10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5"/>
          <p:cNvSpPr>
            <a:spLocks noGrp="1"/>
          </p:cNvSpPr>
          <p:nvPr>
            <p:ph type="ftr" idx="10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PlaceHolder 6"/>
          <p:cNvSpPr>
            <a:spLocks noGrp="1"/>
          </p:cNvSpPr>
          <p:nvPr>
            <p:ph type="sldNum" idx="10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82" name="PlaceHolder 2"/>
          <p:cNvSpPr>
            <a:spLocks noGrp="1"/>
          </p:cNvSpPr>
          <p:nvPr>
            <p:ph type="dt" idx="4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PlaceHolder 5"/>
          <p:cNvSpPr>
            <a:spLocks noGrp="1"/>
          </p:cNvSpPr>
          <p:nvPr>
            <p:ph type="ftr" idx="4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PlaceHolder 6"/>
          <p:cNvSpPr>
            <a:spLocks noGrp="1"/>
          </p:cNvSpPr>
          <p:nvPr>
            <p:ph type="sldNum" idx="4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dt" idx="4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PlaceHolder 5"/>
          <p:cNvSpPr>
            <a:spLocks noGrp="1"/>
          </p:cNvSpPr>
          <p:nvPr>
            <p:ph type="ftr" idx="4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PlaceHolder 6"/>
          <p:cNvSpPr>
            <a:spLocks noGrp="1"/>
          </p:cNvSpPr>
          <p:nvPr>
            <p:ph type="sldNum" idx="4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dt" idx="4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ftr" idx="5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sldNum" idx="5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 type="dt" idx="52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 type="ftr" idx="53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PlaceHolder 6"/>
          <p:cNvSpPr>
            <a:spLocks noGrp="1"/>
          </p:cNvSpPr>
          <p:nvPr>
            <p:ph type="sldNum" idx="54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dt" idx="55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 type="ftr" idx="56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PlaceHolder 6"/>
          <p:cNvSpPr>
            <a:spLocks noGrp="1"/>
          </p:cNvSpPr>
          <p:nvPr>
            <p:ph type="sldNum" idx="57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dt" idx="58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5" name="PlaceHolder 5"/>
          <p:cNvSpPr>
            <a:spLocks noGrp="1"/>
          </p:cNvSpPr>
          <p:nvPr>
            <p:ph type="ftr" idx="59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PlaceHolder 6"/>
          <p:cNvSpPr>
            <a:spLocks noGrp="1"/>
          </p:cNvSpPr>
          <p:nvPr>
            <p:ph type="sldNum" idx="60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200" spc="-1" strike="noStrike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dt" idx="61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1.7.2013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Img"/>
          </p:nvPr>
        </p:nvSpPr>
        <p:spPr>
          <a:xfrm>
            <a:off x="2857680" y="512640"/>
            <a:ext cx="3428640" cy="256680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9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PlaceHolder 5"/>
          <p:cNvSpPr>
            <a:spLocks noGrp="1"/>
          </p:cNvSpPr>
          <p:nvPr>
            <p:ph type="ftr" idx="62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PlaceHolder 6"/>
          <p:cNvSpPr>
            <a:spLocks noGrp="1"/>
          </p:cNvSpPr>
          <p:nvPr>
            <p:ph type="sldNum" idx="63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cs-CZ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‹</a:t>
            </a:r>
            <a:r>
              <a:rPr b="0" lang="cs-CZ" sz="1200" spc="-1" strike="noStrike">
                <a:solidFill>
                  <a:srgbClr val="000000"/>
                </a:solidFill>
                <a:latin typeface="Times New Roman"/>
              </a:rPr>
              <a:t>#›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57DD56-8A7B-4027-BE3C-51E0708A78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A9D4404-1F8F-4B09-AADF-534FF5BD3B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6630379-460D-44C6-8801-2E6FC79753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E468D6-A70D-405D-A78A-DAFB393B80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1CB90C0-4232-464D-B246-F2A697873F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73238A-DAC9-4A8B-A64B-F7510C4F6E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3619F7-239C-45DF-BAAF-451AFD0FD4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EC2928D-9E3E-4AB0-8ABF-DABAC443E6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0A515F-B397-4322-8C44-73FD4EE901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6CDA711-DF7A-4476-8608-52EE3A93F0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96DC5EA-F42F-459E-97AD-2C562E936C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B17FFB-607D-42A9-B23A-D02A8F57A2D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610B31-A902-4B19-8518-5F7216B6B81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4DA477-1B1F-4AC1-A207-72C1C86F9E2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D8D472-B417-415C-A89A-6DA189D717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ic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di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as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te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tit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le 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st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yl</a:t>
            </a: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BFB6CA-3C2A-4EBB-97C8-7175E0D1A2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6BC2DD-0818-4895-A9AE-3C6FAF6810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EEFF871-43C4-46F7-A232-578A449A4E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A10C49-F2FD-4A33-B28B-E7E327C1208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24424A-B50D-4024-A4D3-FAFEE9275AF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D75CC0-440E-4E77-A8DE-81D6420363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1CA1EE-4938-4540-8BBD-8C20DF241F0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2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75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" name="Group 6"/>
          <p:cNvGrpSpPr/>
          <p:nvPr/>
        </p:nvGrpSpPr>
        <p:grpSpPr>
          <a:xfrm>
            <a:off x="7850160" y="1898640"/>
            <a:ext cx="9445320" cy="1896120"/>
            <a:chOff x="7850160" y="1898640"/>
            <a:chExt cx="9445320" cy="1896120"/>
          </a:xfrm>
        </p:grpSpPr>
        <p:sp>
          <p:nvSpPr>
            <p:cNvPr id="78" name="Freeform 7"/>
            <p:cNvSpPr/>
            <p:nvPr/>
          </p:nvSpPr>
          <p:spPr>
            <a:xfrm>
              <a:off x="7850160" y="1934640"/>
              <a:ext cx="9445320" cy="186012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1860120"/>
                <a:gd name="textAreaBottom" fmla="*/ 1860480 h 1860120"/>
              </a:gdLst>
              <a:ahLst/>
              <a:rect l="textAreaLeft" t="textAreaTop" r="textAreaRight" b="textAreaBottom"/>
              <a:pathLst>
                <a:path w="12594035" h="2480865">
                  <a:moveTo>
                    <a:pt x="0" y="0"/>
                  </a:moveTo>
                  <a:lnTo>
                    <a:pt x="12594035" y="0"/>
                  </a:lnTo>
                  <a:lnTo>
                    <a:pt x="12594035" y="2480865"/>
                  </a:lnTo>
                  <a:lnTo>
                    <a:pt x="0" y="248086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TextBox 8"/>
            <p:cNvSpPr/>
            <p:nvPr/>
          </p:nvSpPr>
          <p:spPr>
            <a:xfrm>
              <a:off x="7850160" y="1898640"/>
              <a:ext cx="9445320" cy="18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IPL Best 11 Players  &amp; Win Prediction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0" name="Group 9"/>
          <p:cNvGrpSpPr/>
          <p:nvPr/>
        </p:nvGrpSpPr>
        <p:grpSpPr>
          <a:xfrm>
            <a:off x="7850160" y="4156200"/>
            <a:ext cx="9445320" cy="1878480"/>
            <a:chOff x="7850160" y="4156200"/>
            <a:chExt cx="9445320" cy="1878480"/>
          </a:xfrm>
        </p:grpSpPr>
        <p:sp>
          <p:nvSpPr>
            <p:cNvPr id="81" name="Freeform 10"/>
            <p:cNvSpPr/>
            <p:nvPr/>
          </p:nvSpPr>
          <p:spPr>
            <a:xfrm>
              <a:off x="7850160" y="4220280"/>
              <a:ext cx="9445320" cy="18140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1814040"/>
                <a:gd name="textAreaBottom" fmla="*/ 1814400 h 1814040"/>
              </a:gdLst>
              <a:ahLst/>
              <a:rect l="textAreaLeft" t="textAreaTop" r="textAreaRight" b="textAreaBottom"/>
              <a:pathLst>
                <a:path w="12594035" h="2419350">
                  <a:moveTo>
                    <a:pt x="0" y="0"/>
                  </a:moveTo>
                  <a:lnTo>
                    <a:pt x="12594035" y="0"/>
                  </a:lnTo>
                  <a:lnTo>
                    <a:pt x="12594035" y="2419350"/>
                  </a:lnTo>
                  <a:lnTo>
                    <a:pt x="0" y="241935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" name="TextBox 11"/>
            <p:cNvSpPr/>
            <p:nvPr/>
          </p:nvSpPr>
          <p:spPr>
            <a:xfrm>
              <a:off x="7850160" y="4156200"/>
              <a:ext cx="9445320" cy="1878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A Data Science Approach Comprehensive analysis of IPL data from 2008-2023. Machine learning models for player selection and match prediction. Innovative approach combining data science and sports analytics.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Group 12"/>
          <p:cNvGrpSpPr/>
          <p:nvPr/>
        </p:nvGrpSpPr>
        <p:grpSpPr>
          <a:xfrm>
            <a:off x="7850160" y="6289560"/>
            <a:ext cx="9445320" cy="517680"/>
            <a:chOff x="7850160" y="6289560"/>
            <a:chExt cx="9445320" cy="517680"/>
          </a:xfrm>
        </p:grpSpPr>
        <p:sp>
          <p:nvSpPr>
            <p:cNvPr id="84" name="Freeform 13"/>
            <p:cNvSpPr/>
            <p:nvPr/>
          </p:nvSpPr>
          <p:spPr>
            <a:xfrm>
              <a:off x="7850160" y="63536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TextBox 14"/>
            <p:cNvSpPr/>
            <p:nvPr/>
          </p:nvSpPr>
          <p:spPr>
            <a:xfrm>
              <a:off x="7850160" y="62895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612203039 ABHISHEK DHAIGUDE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6" name="Group 15"/>
          <p:cNvGrpSpPr/>
          <p:nvPr/>
        </p:nvGrpSpPr>
        <p:grpSpPr>
          <a:xfrm>
            <a:off x="7850160" y="7062120"/>
            <a:ext cx="9445320" cy="517680"/>
            <a:chOff x="7850160" y="7062120"/>
            <a:chExt cx="9445320" cy="517680"/>
          </a:xfrm>
        </p:grpSpPr>
        <p:sp>
          <p:nvSpPr>
            <p:cNvPr id="87" name="Freeform 16"/>
            <p:cNvSpPr/>
            <p:nvPr/>
          </p:nvSpPr>
          <p:spPr>
            <a:xfrm>
              <a:off x="7850160" y="712620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TextBox 17"/>
            <p:cNvSpPr/>
            <p:nvPr/>
          </p:nvSpPr>
          <p:spPr>
            <a:xfrm>
              <a:off x="7850160" y="70621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612203040 YASH DHIVAR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9" name="Group 18"/>
          <p:cNvGrpSpPr/>
          <p:nvPr/>
        </p:nvGrpSpPr>
        <p:grpSpPr>
          <a:xfrm>
            <a:off x="7850160" y="7834680"/>
            <a:ext cx="9445320" cy="517680"/>
            <a:chOff x="7850160" y="7834680"/>
            <a:chExt cx="9445320" cy="517680"/>
          </a:xfrm>
        </p:grpSpPr>
        <p:sp>
          <p:nvSpPr>
            <p:cNvPr id="90" name="Freeform 19"/>
            <p:cNvSpPr/>
            <p:nvPr/>
          </p:nvSpPr>
          <p:spPr>
            <a:xfrm>
              <a:off x="7850160" y="78987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" name="TextBox 20"/>
            <p:cNvSpPr/>
            <p:nvPr/>
          </p:nvSpPr>
          <p:spPr>
            <a:xfrm>
              <a:off x="7850160" y="783468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612203049  PRAMOD DUDHAL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263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4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Freeform 6"/>
          <p:cNvSpPr/>
          <p:nvPr/>
        </p:nvSpPr>
        <p:spPr>
          <a:xfrm>
            <a:off x="354240" y="3450240"/>
            <a:ext cx="6148800" cy="3385800"/>
          </a:xfrm>
          <a:custGeom>
            <a:avLst/>
            <a:gdLst>
              <a:gd name="textAreaLeft" fmla="*/ 0 w 6148800"/>
              <a:gd name="textAreaRight" fmla="*/ 6149160 w 6148800"/>
              <a:gd name="textAreaTop" fmla="*/ 0 h 3385800"/>
              <a:gd name="textAreaBottom" fmla="*/ 3386160 h 3385800"/>
            </a:gdLst>
            <a:ahLst/>
            <a:rect l="textAreaLeft" t="textAreaTop" r="textAreaRight" b="textAreaBottom"/>
            <a:pathLst>
              <a:path w="6149131" h="3386286">
                <a:moveTo>
                  <a:pt x="0" y="0"/>
                </a:moveTo>
                <a:lnTo>
                  <a:pt x="6149131" y="0"/>
                </a:lnTo>
                <a:lnTo>
                  <a:pt x="6149131" y="3386287"/>
                </a:lnTo>
                <a:lnTo>
                  <a:pt x="0" y="33862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" name="Group 7"/>
          <p:cNvGrpSpPr/>
          <p:nvPr/>
        </p:nvGrpSpPr>
        <p:grpSpPr>
          <a:xfrm>
            <a:off x="7850160" y="2912760"/>
            <a:ext cx="4465080" cy="572400"/>
            <a:chOff x="7850160" y="2912760"/>
            <a:chExt cx="4465080" cy="572400"/>
          </a:xfrm>
        </p:grpSpPr>
        <p:sp>
          <p:nvSpPr>
            <p:cNvPr id="267" name="Freeform 8"/>
            <p:cNvSpPr/>
            <p:nvPr/>
          </p:nvSpPr>
          <p:spPr>
            <a:xfrm>
              <a:off x="7850160" y="2927160"/>
              <a:ext cx="4465080" cy="558000"/>
            </a:xfrm>
            <a:custGeom>
              <a:avLst/>
              <a:gdLst>
                <a:gd name="textAreaLeft" fmla="*/ 0 w 4465080"/>
                <a:gd name="textAreaRight" fmla="*/ 4465440 w 4465080"/>
                <a:gd name="textAreaTop" fmla="*/ 0 h 558000"/>
                <a:gd name="textAreaBottom" fmla="*/ 558360 h 558000"/>
              </a:gdLst>
              <a:ahLst/>
              <a:rect l="textAreaLeft" t="textAreaTop" r="textAreaRight" b="textAreaBottom"/>
              <a:pathLst>
                <a:path w="5954117" h="744338">
                  <a:moveTo>
                    <a:pt x="0" y="0"/>
                  </a:moveTo>
                  <a:lnTo>
                    <a:pt x="5954117" y="0"/>
                  </a:lnTo>
                  <a:lnTo>
                    <a:pt x="5954117" y="744338"/>
                  </a:lnTo>
                  <a:lnTo>
                    <a:pt x="0" y="7443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" name="TextBox 9"/>
            <p:cNvSpPr/>
            <p:nvPr/>
          </p:nvSpPr>
          <p:spPr>
            <a:xfrm>
              <a:off x="7850160" y="2912760"/>
              <a:ext cx="4465080" cy="57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374"/>
                </a:lnSpc>
              </a:pPr>
              <a:r>
                <a:rPr b="0" lang="en-US" sz="3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3. Data Integration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9" name="Group 10"/>
          <p:cNvGrpSpPr/>
          <p:nvPr/>
        </p:nvGrpSpPr>
        <p:grpSpPr>
          <a:xfrm>
            <a:off x="7850160" y="3704760"/>
            <a:ext cx="9445320" cy="517680"/>
            <a:chOff x="7850160" y="3704760"/>
            <a:chExt cx="9445320" cy="517680"/>
          </a:xfrm>
        </p:grpSpPr>
        <p:sp>
          <p:nvSpPr>
            <p:cNvPr id="270" name="Freeform 11"/>
            <p:cNvSpPr/>
            <p:nvPr/>
          </p:nvSpPr>
          <p:spPr>
            <a:xfrm>
              <a:off x="7850160" y="37688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TextBox 12"/>
            <p:cNvSpPr/>
            <p:nvPr/>
          </p:nvSpPr>
          <p:spPr>
            <a:xfrm>
              <a:off x="7850160" y="37047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Merging Datasets: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2" name="Group 13"/>
          <p:cNvGrpSpPr/>
          <p:nvPr/>
        </p:nvGrpSpPr>
        <p:grpSpPr>
          <a:xfrm>
            <a:off x="7850160" y="4221720"/>
            <a:ext cx="9445320" cy="1026000"/>
            <a:chOff x="7850160" y="4221720"/>
            <a:chExt cx="9445320" cy="1026000"/>
          </a:xfrm>
        </p:grpSpPr>
        <p:sp>
          <p:nvSpPr>
            <p:cNvPr id="273" name="Freeform 14"/>
            <p:cNvSpPr/>
            <p:nvPr/>
          </p:nvSpPr>
          <p:spPr>
            <a:xfrm>
              <a:off x="7850160" y="4321800"/>
              <a:ext cx="9445320" cy="92592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25920"/>
                <a:gd name="textAreaBottom" fmla="*/ 926280 h 925920"/>
              </a:gdLst>
              <a:ahLst/>
              <a:rect l="textAreaLeft" t="textAreaTop" r="textAreaRight" b="textAreaBottom"/>
              <a:pathLst>
                <a:path w="12594035" h="1235075">
                  <a:moveTo>
                    <a:pt x="0" y="0"/>
                  </a:moveTo>
                  <a:lnTo>
                    <a:pt x="12594035" y="0"/>
                  </a:lnTo>
                  <a:lnTo>
                    <a:pt x="12594035" y="1235075"/>
                  </a:lnTo>
                  <a:lnTo>
                    <a:pt x="0" y="12350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" name="TextBox 15"/>
            <p:cNvSpPr/>
            <p:nvPr/>
          </p:nvSpPr>
          <p:spPr>
            <a:xfrm>
              <a:off x="7850160" y="4221720"/>
              <a:ext cx="9445320" cy="102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Consolas"/>
                  <a:ea typeface="Consolas"/>
                </a:rPr>
                <a:t>Merged matches.csv, deliveries.csv, and ball_by_ball.csv using match_id as the key.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5" name="Group 16"/>
          <p:cNvGrpSpPr/>
          <p:nvPr/>
        </p:nvGrpSpPr>
        <p:grpSpPr>
          <a:xfrm>
            <a:off x="7850160" y="5282640"/>
            <a:ext cx="9445320" cy="971280"/>
            <a:chOff x="7850160" y="5282640"/>
            <a:chExt cx="9445320" cy="971280"/>
          </a:xfrm>
        </p:grpSpPr>
        <p:sp>
          <p:nvSpPr>
            <p:cNvPr id="276" name="Freeform 17"/>
            <p:cNvSpPr/>
            <p:nvPr/>
          </p:nvSpPr>
          <p:spPr>
            <a:xfrm>
              <a:off x="7850160" y="534708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TextBox 18"/>
            <p:cNvSpPr/>
            <p:nvPr/>
          </p:nvSpPr>
          <p:spPr>
            <a:xfrm>
              <a:off x="7850160" y="528264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Integrated player performance data from multiple matches into unified statistics.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8" name="Group 19"/>
          <p:cNvGrpSpPr/>
          <p:nvPr/>
        </p:nvGrpSpPr>
        <p:grpSpPr>
          <a:xfrm>
            <a:off x="7850160" y="6289200"/>
            <a:ext cx="9445320" cy="517680"/>
            <a:chOff x="7850160" y="6289200"/>
            <a:chExt cx="9445320" cy="517680"/>
          </a:xfrm>
        </p:grpSpPr>
        <p:sp>
          <p:nvSpPr>
            <p:cNvPr id="279" name="Freeform 20"/>
            <p:cNvSpPr/>
            <p:nvPr/>
          </p:nvSpPr>
          <p:spPr>
            <a:xfrm>
              <a:off x="7850160" y="63536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" name="TextBox 21"/>
            <p:cNvSpPr/>
            <p:nvPr/>
          </p:nvSpPr>
          <p:spPr>
            <a:xfrm>
              <a:off x="7850160" y="628920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Combining Player Data: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81" name="Group 22"/>
          <p:cNvGrpSpPr/>
          <p:nvPr/>
        </p:nvGrpSpPr>
        <p:grpSpPr>
          <a:xfrm>
            <a:off x="7850160" y="6841800"/>
            <a:ext cx="9445320" cy="517680"/>
            <a:chOff x="7850160" y="6841800"/>
            <a:chExt cx="9445320" cy="517680"/>
          </a:xfrm>
        </p:grpSpPr>
        <p:sp>
          <p:nvSpPr>
            <p:cNvPr id="282" name="Freeform 23"/>
            <p:cNvSpPr/>
            <p:nvPr/>
          </p:nvSpPr>
          <p:spPr>
            <a:xfrm>
              <a:off x="7850160" y="69062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TextBox 24"/>
            <p:cNvSpPr/>
            <p:nvPr/>
          </p:nvSpPr>
          <p:spPr>
            <a:xfrm>
              <a:off x="7850160" y="684180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Combined batting and bowling stats to assign player roles.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5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286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Freeform 6"/>
          <p:cNvSpPr/>
          <p:nvPr/>
        </p:nvSpPr>
        <p:spPr>
          <a:xfrm>
            <a:off x="354600" y="3151080"/>
            <a:ext cx="6148800" cy="3984480"/>
          </a:xfrm>
          <a:custGeom>
            <a:avLst/>
            <a:gdLst>
              <a:gd name="textAreaLeft" fmla="*/ 0 w 6148800"/>
              <a:gd name="textAreaRight" fmla="*/ 6149160 w 6148800"/>
              <a:gd name="textAreaTop" fmla="*/ 0 h 3984480"/>
              <a:gd name="textAreaBottom" fmla="*/ 3984840 h 3984480"/>
            </a:gdLst>
            <a:ahLst/>
            <a:rect l="textAreaLeft" t="textAreaTop" r="textAreaRight" b="textAreaBottom"/>
            <a:pathLst>
              <a:path w="6148982" h="3984872">
                <a:moveTo>
                  <a:pt x="0" y="0"/>
                </a:moveTo>
                <a:lnTo>
                  <a:pt x="6148982" y="0"/>
                </a:lnTo>
                <a:lnTo>
                  <a:pt x="6148982" y="3984872"/>
                </a:lnTo>
                <a:lnTo>
                  <a:pt x="0" y="398487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9" name="Group 7"/>
          <p:cNvGrpSpPr/>
          <p:nvPr/>
        </p:nvGrpSpPr>
        <p:grpSpPr>
          <a:xfrm>
            <a:off x="7850160" y="1828800"/>
            <a:ext cx="4743360" cy="572040"/>
            <a:chOff x="7850160" y="1828800"/>
            <a:chExt cx="4743360" cy="572040"/>
          </a:xfrm>
        </p:grpSpPr>
        <p:sp>
          <p:nvSpPr>
            <p:cNvPr id="290" name="Freeform 8"/>
            <p:cNvSpPr/>
            <p:nvPr/>
          </p:nvSpPr>
          <p:spPr>
            <a:xfrm>
              <a:off x="7850160" y="1842840"/>
              <a:ext cx="4743360" cy="558000"/>
            </a:xfrm>
            <a:custGeom>
              <a:avLst/>
              <a:gdLst>
                <a:gd name="textAreaLeft" fmla="*/ 0 w 4743360"/>
                <a:gd name="textAreaRight" fmla="*/ 4743720 w 4743360"/>
                <a:gd name="textAreaTop" fmla="*/ 0 h 558000"/>
                <a:gd name="textAreaBottom" fmla="*/ 558360 h 558000"/>
              </a:gdLst>
              <a:ahLst/>
              <a:rect l="textAreaLeft" t="textAreaTop" r="textAreaRight" b="textAreaBottom"/>
              <a:pathLst>
                <a:path w="6325195" h="744338">
                  <a:moveTo>
                    <a:pt x="0" y="0"/>
                  </a:moveTo>
                  <a:lnTo>
                    <a:pt x="6325195" y="0"/>
                  </a:lnTo>
                  <a:lnTo>
                    <a:pt x="6325195" y="744338"/>
                  </a:lnTo>
                  <a:lnTo>
                    <a:pt x="0" y="7443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1" name="TextBox 9"/>
            <p:cNvSpPr/>
            <p:nvPr/>
          </p:nvSpPr>
          <p:spPr>
            <a:xfrm>
              <a:off x="7850160" y="1828800"/>
              <a:ext cx="4743360" cy="57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374"/>
                </a:lnSpc>
              </a:pPr>
              <a:r>
                <a:rPr b="0" lang="en-US" sz="3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4. Data Transformation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2" name="Group 10"/>
          <p:cNvGrpSpPr/>
          <p:nvPr/>
        </p:nvGrpSpPr>
        <p:grpSpPr>
          <a:xfrm>
            <a:off x="7850160" y="3111840"/>
            <a:ext cx="9445320" cy="517680"/>
            <a:chOff x="7850160" y="3111840"/>
            <a:chExt cx="9445320" cy="517680"/>
          </a:xfrm>
        </p:grpSpPr>
        <p:sp>
          <p:nvSpPr>
            <p:cNvPr id="293" name="Freeform 11"/>
            <p:cNvSpPr/>
            <p:nvPr/>
          </p:nvSpPr>
          <p:spPr>
            <a:xfrm>
              <a:off x="7850160" y="31762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7850160" y="31118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Feature Engineering: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5" name="Group 13"/>
          <p:cNvGrpSpPr/>
          <p:nvPr/>
        </p:nvGrpSpPr>
        <p:grpSpPr>
          <a:xfrm>
            <a:off x="7850160" y="3664440"/>
            <a:ext cx="9445320" cy="517680"/>
            <a:chOff x="7850160" y="3664440"/>
            <a:chExt cx="9445320" cy="517680"/>
          </a:xfrm>
        </p:grpSpPr>
        <p:sp>
          <p:nvSpPr>
            <p:cNvPr id="296" name="Freeform 14"/>
            <p:cNvSpPr/>
            <p:nvPr/>
          </p:nvSpPr>
          <p:spPr>
            <a:xfrm>
              <a:off x="7850160" y="37288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7850160" y="36644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Created new features like: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98" name="Group 16"/>
          <p:cNvGrpSpPr/>
          <p:nvPr/>
        </p:nvGrpSpPr>
        <p:grpSpPr>
          <a:xfrm>
            <a:off x="7850160" y="4217400"/>
            <a:ext cx="9445320" cy="517680"/>
            <a:chOff x="7850160" y="4217400"/>
            <a:chExt cx="9445320" cy="517680"/>
          </a:xfrm>
        </p:grpSpPr>
        <p:sp>
          <p:nvSpPr>
            <p:cNvPr id="299" name="Freeform 17"/>
            <p:cNvSpPr/>
            <p:nvPr/>
          </p:nvSpPr>
          <p:spPr>
            <a:xfrm>
              <a:off x="7850160" y="42814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0" name="TextBox 18"/>
            <p:cNvSpPr/>
            <p:nvPr/>
          </p:nvSpPr>
          <p:spPr>
            <a:xfrm>
              <a:off x="7850160" y="421740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3" marL="1187280" indent="-29664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￭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Strike Rate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= (Runs / Balls) × 100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1" name="Group 19"/>
          <p:cNvGrpSpPr/>
          <p:nvPr/>
        </p:nvGrpSpPr>
        <p:grpSpPr>
          <a:xfrm>
            <a:off x="7850160" y="4770000"/>
            <a:ext cx="9445320" cy="517680"/>
            <a:chOff x="7850160" y="4770000"/>
            <a:chExt cx="9445320" cy="517680"/>
          </a:xfrm>
        </p:grpSpPr>
        <p:sp>
          <p:nvSpPr>
            <p:cNvPr id="302" name="Freeform 20"/>
            <p:cNvSpPr/>
            <p:nvPr/>
          </p:nvSpPr>
          <p:spPr>
            <a:xfrm>
              <a:off x="7850160" y="48344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3" name="TextBox 21"/>
            <p:cNvSpPr/>
            <p:nvPr/>
          </p:nvSpPr>
          <p:spPr>
            <a:xfrm>
              <a:off x="7850160" y="477000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3" marL="1187280" indent="-29664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￭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Economy Rate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= (Runs Conceded / Overs Bowled)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4" name="Group 22"/>
          <p:cNvGrpSpPr/>
          <p:nvPr/>
        </p:nvGrpSpPr>
        <p:grpSpPr>
          <a:xfrm>
            <a:off x="7850160" y="5322960"/>
            <a:ext cx="9445320" cy="517680"/>
            <a:chOff x="7850160" y="5322960"/>
            <a:chExt cx="9445320" cy="517680"/>
          </a:xfrm>
        </p:grpSpPr>
        <p:sp>
          <p:nvSpPr>
            <p:cNvPr id="305" name="Freeform 23"/>
            <p:cNvSpPr/>
            <p:nvPr/>
          </p:nvSpPr>
          <p:spPr>
            <a:xfrm>
              <a:off x="7850160" y="53870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6" name="TextBox 24"/>
            <p:cNvSpPr/>
            <p:nvPr/>
          </p:nvSpPr>
          <p:spPr>
            <a:xfrm>
              <a:off x="7850160" y="53229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Categorical to Numerical (Label Encoder):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7" name="Group 25"/>
          <p:cNvGrpSpPr/>
          <p:nvPr/>
        </p:nvGrpSpPr>
        <p:grpSpPr>
          <a:xfrm>
            <a:off x="7850160" y="5875560"/>
            <a:ext cx="9445320" cy="971280"/>
            <a:chOff x="7850160" y="5875560"/>
            <a:chExt cx="9445320" cy="971280"/>
          </a:xfrm>
        </p:grpSpPr>
        <p:sp>
          <p:nvSpPr>
            <p:cNvPr id="308" name="Freeform 26"/>
            <p:cNvSpPr/>
            <p:nvPr/>
          </p:nvSpPr>
          <p:spPr>
            <a:xfrm>
              <a:off x="7850160" y="594000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TextBox 27"/>
            <p:cNvSpPr/>
            <p:nvPr/>
          </p:nvSpPr>
          <p:spPr>
            <a:xfrm>
              <a:off x="7850160" y="587556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Converted Categorical Data to Unique numerical values for model use.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0" name="Group 28"/>
          <p:cNvGrpSpPr/>
          <p:nvPr/>
        </p:nvGrpSpPr>
        <p:grpSpPr>
          <a:xfrm>
            <a:off x="7850160" y="6882120"/>
            <a:ext cx="9445320" cy="517680"/>
            <a:chOff x="7850160" y="6882120"/>
            <a:chExt cx="9445320" cy="517680"/>
          </a:xfrm>
        </p:grpSpPr>
        <p:sp>
          <p:nvSpPr>
            <p:cNvPr id="311" name="Freeform 29"/>
            <p:cNvSpPr/>
            <p:nvPr/>
          </p:nvSpPr>
          <p:spPr>
            <a:xfrm>
              <a:off x="7850160" y="694620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TextBox 30"/>
            <p:cNvSpPr/>
            <p:nvPr/>
          </p:nvSpPr>
          <p:spPr>
            <a:xfrm>
              <a:off x="7850160" y="68821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Normalize The Numerical Data: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31"/>
          <p:cNvGrpSpPr/>
          <p:nvPr/>
        </p:nvGrpSpPr>
        <p:grpSpPr>
          <a:xfrm>
            <a:off x="7850160" y="7434720"/>
            <a:ext cx="9445320" cy="517680"/>
            <a:chOff x="7850160" y="7434720"/>
            <a:chExt cx="9445320" cy="517680"/>
          </a:xfrm>
        </p:grpSpPr>
        <p:sp>
          <p:nvSpPr>
            <p:cNvPr id="314" name="Freeform 32"/>
            <p:cNvSpPr/>
            <p:nvPr/>
          </p:nvSpPr>
          <p:spPr>
            <a:xfrm>
              <a:off x="7850160" y="74991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TextBox 33"/>
            <p:cNvSpPr/>
            <p:nvPr/>
          </p:nvSpPr>
          <p:spPr>
            <a:xfrm>
              <a:off x="7850160" y="74347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Min-Max Scaler is used to normalized the data.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7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318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9" name="Group 5"/>
          <p:cNvGrpSpPr/>
          <p:nvPr/>
        </p:nvGrpSpPr>
        <p:grpSpPr>
          <a:xfrm>
            <a:off x="992160" y="1371600"/>
            <a:ext cx="8909280" cy="965520"/>
            <a:chOff x="992160" y="1371600"/>
            <a:chExt cx="8909280" cy="965520"/>
          </a:xfrm>
        </p:grpSpPr>
        <p:sp>
          <p:nvSpPr>
            <p:cNvPr id="320" name="Freeform 6"/>
            <p:cNvSpPr/>
            <p:nvPr/>
          </p:nvSpPr>
          <p:spPr>
            <a:xfrm>
              <a:off x="992160" y="1407240"/>
              <a:ext cx="8909280" cy="929880"/>
            </a:xfrm>
            <a:custGeom>
              <a:avLst/>
              <a:gdLst>
                <a:gd name="textAreaLeft" fmla="*/ 0 w 8909280"/>
                <a:gd name="textAreaRight" fmla="*/ 8909640 w 8909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11879462" h="1240433">
                  <a:moveTo>
                    <a:pt x="0" y="0"/>
                  </a:moveTo>
                  <a:lnTo>
                    <a:pt x="11879462" y="0"/>
                  </a:lnTo>
                  <a:lnTo>
                    <a:pt x="118794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TextBox 7"/>
            <p:cNvSpPr/>
            <p:nvPr/>
          </p:nvSpPr>
          <p:spPr>
            <a:xfrm>
              <a:off x="992160" y="1371600"/>
              <a:ext cx="8909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Machine Learning Models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2" name="Group 8"/>
          <p:cNvGrpSpPr/>
          <p:nvPr/>
        </p:nvGrpSpPr>
        <p:grpSpPr>
          <a:xfrm>
            <a:off x="992160" y="3301200"/>
            <a:ext cx="16303320" cy="517680"/>
            <a:chOff x="992160" y="3301200"/>
            <a:chExt cx="16303320" cy="517680"/>
          </a:xfrm>
        </p:grpSpPr>
        <p:sp>
          <p:nvSpPr>
            <p:cNvPr id="323" name="Freeform 9"/>
            <p:cNvSpPr/>
            <p:nvPr/>
          </p:nvSpPr>
          <p:spPr>
            <a:xfrm>
              <a:off x="992160" y="3365280"/>
              <a:ext cx="16303320" cy="4532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TextBox 10"/>
            <p:cNvSpPr/>
            <p:nvPr/>
          </p:nvSpPr>
          <p:spPr>
            <a:xfrm>
              <a:off x="992160" y="3301200"/>
              <a:ext cx="16303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We trained and compared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three powerful machine learning models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to predict match outcomes: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5" name="Group 11"/>
          <p:cNvGrpSpPr/>
          <p:nvPr/>
        </p:nvGrpSpPr>
        <p:grpSpPr>
          <a:xfrm>
            <a:off x="992160" y="4073760"/>
            <a:ext cx="16303320" cy="1424880"/>
            <a:chOff x="992160" y="4073760"/>
            <a:chExt cx="16303320" cy="1424880"/>
          </a:xfrm>
        </p:grpSpPr>
        <p:sp>
          <p:nvSpPr>
            <p:cNvPr id="326" name="Freeform 12"/>
            <p:cNvSpPr/>
            <p:nvPr/>
          </p:nvSpPr>
          <p:spPr>
            <a:xfrm>
              <a:off x="992160" y="4137840"/>
              <a:ext cx="16303320" cy="13604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1360440"/>
                <a:gd name="textAreaBottom" fmla="*/ 1360800 h 1360440"/>
              </a:gdLst>
              <a:ahLst/>
              <a:rect l="textAreaLeft" t="textAreaTop" r="textAreaRight" b="textAreaBottom"/>
              <a:pathLst>
                <a:path w="21738034" h="1814513">
                  <a:moveTo>
                    <a:pt x="0" y="0"/>
                  </a:moveTo>
                  <a:lnTo>
                    <a:pt x="21738034" y="0"/>
                  </a:lnTo>
                  <a:lnTo>
                    <a:pt x="21738034" y="1814513"/>
                  </a:lnTo>
                  <a:lnTo>
                    <a:pt x="0" y="18145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TextBox 13"/>
            <p:cNvSpPr/>
            <p:nvPr/>
          </p:nvSpPr>
          <p:spPr>
            <a:xfrm>
              <a:off x="992160" y="4073760"/>
              <a:ext cx="16303320" cy="142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XGBoost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marL="329760" indent="-164880" defTabSz="914400">
                <a:lnSpc>
                  <a:spcPts val="3563"/>
                </a:lnSpc>
                <a:tabLst>
                  <a:tab algn="l" pos="0"/>
                </a:tabLst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Gradient Boosting algorithm known for high accuracy and performance.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marL="329760" indent="-164880" defTabSz="914400">
                <a:lnSpc>
                  <a:spcPts val="3563"/>
                </a:lnSpc>
                <a:tabLst>
                  <a:tab algn="l" pos="0"/>
                </a:tabLst>
              </a:pPr>
              <a:r>
                <a:rPr b="0" lang="en-US" sz="2190" spc="-1" strike="noStrike">
                  <a:solidFill>
                    <a:srgbClr val="000000"/>
                  </a:solidFill>
                  <a:latin typeface="Inter"/>
                  <a:ea typeface="Inter"/>
                </a:rPr>
                <a:t>⚡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️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Used for predicting win probabilities and player performances.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8" name="Group 14"/>
          <p:cNvGrpSpPr/>
          <p:nvPr/>
        </p:nvGrpSpPr>
        <p:grpSpPr>
          <a:xfrm>
            <a:off x="992160" y="5533560"/>
            <a:ext cx="16303320" cy="1424880"/>
            <a:chOff x="992160" y="5533560"/>
            <a:chExt cx="16303320" cy="1424880"/>
          </a:xfrm>
        </p:grpSpPr>
        <p:sp>
          <p:nvSpPr>
            <p:cNvPr id="329" name="Freeform 15"/>
            <p:cNvSpPr/>
            <p:nvPr/>
          </p:nvSpPr>
          <p:spPr>
            <a:xfrm>
              <a:off x="992160" y="5598000"/>
              <a:ext cx="16303320" cy="13604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1360440"/>
                <a:gd name="textAreaBottom" fmla="*/ 1360800 h 1360440"/>
              </a:gdLst>
              <a:ahLst/>
              <a:rect l="textAreaLeft" t="textAreaTop" r="textAreaRight" b="textAreaBottom"/>
              <a:pathLst>
                <a:path w="21738034" h="1814513">
                  <a:moveTo>
                    <a:pt x="0" y="0"/>
                  </a:moveTo>
                  <a:lnTo>
                    <a:pt x="21738034" y="0"/>
                  </a:lnTo>
                  <a:lnTo>
                    <a:pt x="21738034" y="1814513"/>
                  </a:lnTo>
                  <a:lnTo>
                    <a:pt x="0" y="18145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TextBox 16"/>
            <p:cNvSpPr/>
            <p:nvPr/>
          </p:nvSpPr>
          <p:spPr>
            <a:xfrm>
              <a:off x="992160" y="5533560"/>
              <a:ext cx="16303320" cy="142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CatBoost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marL="329760" indent="-164880" defTabSz="914400">
                <a:lnSpc>
                  <a:spcPts val="3563"/>
                </a:lnSpc>
                <a:tabLst>
                  <a:tab algn="l" pos="0"/>
                </a:tabLst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Designed to handle categorical features efficiently without extra preprocessing.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marL="329760" indent="-164880" defTabSz="914400">
                <a:lnSpc>
                  <a:spcPts val="3563"/>
                </a:lnSpc>
                <a:tabLst>
                  <a:tab algn="l" pos="0"/>
                </a:tabLst>
              </a:pPr>
              <a:r>
                <a:rPr b="0" lang="en-US" sz="2190" spc="-1" strike="noStrike">
                  <a:solidFill>
                    <a:srgbClr val="000000"/>
                  </a:solidFill>
                  <a:latin typeface="Inter"/>
                  <a:ea typeface="Inter"/>
                </a:rPr>
                <a:t>🧠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Ideal for cricket data with team names, player roles, etc.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1" name="Group 17"/>
          <p:cNvGrpSpPr/>
          <p:nvPr/>
        </p:nvGrpSpPr>
        <p:grpSpPr>
          <a:xfrm>
            <a:off x="992160" y="6993720"/>
            <a:ext cx="16303320" cy="1424880"/>
            <a:chOff x="992160" y="6993720"/>
            <a:chExt cx="16303320" cy="1424880"/>
          </a:xfrm>
        </p:grpSpPr>
        <p:sp>
          <p:nvSpPr>
            <p:cNvPr id="332" name="Freeform 18"/>
            <p:cNvSpPr/>
            <p:nvPr/>
          </p:nvSpPr>
          <p:spPr>
            <a:xfrm>
              <a:off x="992160" y="7058160"/>
              <a:ext cx="16303320" cy="13604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1360440"/>
                <a:gd name="textAreaBottom" fmla="*/ 1360800 h 1360440"/>
              </a:gdLst>
              <a:ahLst/>
              <a:rect l="textAreaLeft" t="textAreaTop" r="textAreaRight" b="textAreaBottom"/>
              <a:pathLst>
                <a:path w="21738034" h="1814513">
                  <a:moveTo>
                    <a:pt x="0" y="0"/>
                  </a:moveTo>
                  <a:lnTo>
                    <a:pt x="21738034" y="0"/>
                  </a:lnTo>
                  <a:lnTo>
                    <a:pt x="21738034" y="1814513"/>
                  </a:lnTo>
                  <a:lnTo>
                    <a:pt x="0" y="18145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TextBox 19"/>
            <p:cNvSpPr/>
            <p:nvPr/>
          </p:nvSpPr>
          <p:spPr>
            <a:xfrm>
              <a:off x="992160" y="6993720"/>
              <a:ext cx="16303320" cy="142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Random Forest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marL="329760" indent="-164880" defTabSz="914400">
                <a:lnSpc>
                  <a:spcPts val="3563"/>
                </a:lnSpc>
                <a:tabLst>
                  <a:tab algn="l" pos="0"/>
                </a:tabLst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An ensemble of decision trees, great for reducing overfitting and improving generalization.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marL="329760" indent="-164880" defTabSz="914400">
                <a:lnSpc>
                  <a:spcPts val="3563"/>
                </a:lnSpc>
                <a:tabLst>
                  <a:tab algn="l" pos="0"/>
                </a:tabLst>
              </a:pPr>
              <a:r>
                <a:rPr b="0" lang="en-US" sz="2190" spc="-1" strike="noStrike">
                  <a:solidFill>
                    <a:srgbClr val="000000"/>
                  </a:solidFill>
                  <a:latin typeface="Inter"/>
                  <a:ea typeface="Inter"/>
                </a:rPr>
                <a:t>🌲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Used as an alternative prediction model to compare results with XGBoost.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5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336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37" name="Group 5"/>
          <p:cNvGrpSpPr/>
          <p:nvPr/>
        </p:nvGrpSpPr>
        <p:grpSpPr>
          <a:xfrm>
            <a:off x="840240" y="946080"/>
            <a:ext cx="8010360" cy="1596600"/>
            <a:chOff x="840240" y="946080"/>
            <a:chExt cx="8010360" cy="1596600"/>
          </a:xfrm>
        </p:grpSpPr>
        <p:sp>
          <p:nvSpPr>
            <p:cNvPr id="338" name="Freeform 6"/>
            <p:cNvSpPr/>
            <p:nvPr/>
          </p:nvSpPr>
          <p:spPr>
            <a:xfrm>
              <a:off x="840240" y="967680"/>
              <a:ext cx="8010360" cy="157500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1575000"/>
                <a:gd name="textAreaBottom" fmla="*/ 1575360 h 1575000"/>
              </a:gdLst>
              <a:ahLst/>
              <a:rect l="textAreaLeft" t="textAreaTop" r="textAreaRight" b="textAreaBottom"/>
              <a:pathLst>
                <a:path w="10681097" h="2100660">
                  <a:moveTo>
                    <a:pt x="0" y="0"/>
                  </a:moveTo>
                  <a:lnTo>
                    <a:pt x="10681097" y="0"/>
                  </a:lnTo>
                  <a:lnTo>
                    <a:pt x="10681097" y="2100660"/>
                  </a:lnTo>
                  <a:lnTo>
                    <a:pt x="0" y="210066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TextBox 7"/>
            <p:cNvSpPr/>
            <p:nvPr/>
          </p:nvSpPr>
          <p:spPr>
            <a:xfrm>
              <a:off x="840240" y="946080"/>
              <a:ext cx="8010360" cy="159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6188"/>
                </a:lnSpc>
              </a:pPr>
              <a:r>
                <a:rPr b="0" lang="en-US" sz="494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Model Training &amp; Prediction Workflow</a:t>
              </a:r>
              <a:endParaRPr b="0" lang="en-US" sz="494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0" name="Group 8"/>
          <p:cNvGrpSpPr/>
          <p:nvPr/>
        </p:nvGrpSpPr>
        <p:grpSpPr>
          <a:xfrm>
            <a:off x="840240" y="2725920"/>
            <a:ext cx="8010360" cy="441000"/>
            <a:chOff x="840240" y="2725920"/>
            <a:chExt cx="8010360" cy="441000"/>
          </a:xfrm>
        </p:grpSpPr>
        <p:sp>
          <p:nvSpPr>
            <p:cNvPr id="341" name="Freeform 9"/>
            <p:cNvSpPr/>
            <p:nvPr/>
          </p:nvSpPr>
          <p:spPr>
            <a:xfrm>
              <a:off x="840240" y="278316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TextBox 10"/>
            <p:cNvSpPr/>
            <p:nvPr/>
          </p:nvSpPr>
          <p:spPr>
            <a:xfrm>
              <a:off x="840240" y="272592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Player Performance Prediction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3" name="Group 11"/>
          <p:cNvGrpSpPr/>
          <p:nvPr/>
        </p:nvGrpSpPr>
        <p:grpSpPr>
          <a:xfrm>
            <a:off x="840240" y="3193920"/>
            <a:ext cx="8010360" cy="824760"/>
            <a:chOff x="840240" y="3193920"/>
            <a:chExt cx="8010360" cy="824760"/>
          </a:xfrm>
        </p:grpSpPr>
        <p:sp>
          <p:nvSpPr>
            <p:cNvPr id="344" name="Freeform 12"/>
            <p:cNvSpPr/>
            <p:nvPr/>
          </p:nvSpPr>
          <p:spPr>
            <a:xfrm>
              <a:off x="840240" y="3251160"/>
              <a:ext cx="8010360" cy="76752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767520"/>
                <a:gd name="textAreaBottom" fmla="*/ 767880 h 767520"/>
              </a:gdLst>
              <a:ahLst/>
              <a:rect l="textAreaLeft" t="textAreaTop" r="textAreaRight" b="textAreaBottom"/>
              <a:pathLst>
                <a:path w="10681097" h="1023938">
                  <a:moveTo>
                    <a:pt x="0" y="0"/>
                  </a:moveTo>
                  <a:lnTo>
                    <a:pt x="10681097" y="0"/>
                  </a:lnTo>
                  <a:lnTo>
                    <a:pt x="10681097" y="1023938"/>
                  </a:lnTo>
                  <a:lnTo>
                    <a:pt x="0" y="10239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TextBox 13"/>
            <p:cNvSpPr/>
            <p:nvPr/>
          </p:nvSpPr>
          <p:spPr>
            <a:xfrm>
              <a:off x="840240" y="3193920"/>
              <a:ext cx="8010360" cy="82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Trained 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XGBoost, CatBoost, Random Forest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 on player stats to predict fantasy points.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6" name="Group 14"/>
          <p:cNvGrpSpPr/>
          <p:nvPr/>
        </p:nvGrpSpPr>
        <p:grpSpPr>
          <a:xfrm>
            <a:off x="840240" y="4045680"/>
            <a:ext cx="8010360" cy="441000"/>
            <a:chOff x="840240" y="4045680"/>
            <a:chExt cx="8010360" cy="441000"/>
          </a:xfrm>
        </p:grpSpPr>
        <p:sp>
          <p:nvSpPr>
            <p:cNvPr id="347" name="Freeform 15"/>
            <p:cNvSpPr/>
            <p:nvPr/>
          </p:nvSpPr>
          <p:spPr>
            <a:xfrm>
              <a:off x="840240" y="410292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8" name="TextBox 16"/>
            <p:cNvSpPr/>
            <p:nvPr/>
          </p:nvSpPr>
          <p:spPr>
            <a:xfrm>
              <a:off x="840240" y="404568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Evaluated using 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Root Mean Squared Error (RMSE)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 for accuracy.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9" name="Group 17"/>
          <p:cNvGrpSpPr/>
          <p:nvPr/>
        </p:nvGrpSpPr>
        <p:grpSpPr>
          <a:xfrm>
            <a:off x="840240" y="4513680"/>
            <a:ext cx="8010360" cy="824760"/>
            <a:chOff x="840240" y="4513680"/>
            <a:chExt cx="8010360" cy="824760"/>
          </a:xfrm>
        </p:grpSpPr>
        <p:sp>
          <p:nvSpPr>
            <p:cNvPr id="350" name="Freeform 18"/>
            <p:cNvSpPr/>
            <p:nvPr/>
          </p:nvSpPr>
          <p:spPr>
            <a:xfrm>
              <a:off x="840240" y="4570920"/>
              <a:ext cx="8010360" cy="76752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767520"/>
                <a:gd name="textAreaBottom" fmla="*/ 767880 h 767520"/>
              </a:gdLst>
              <a:ahLst/>
              <a:rect l="textAreaLeft" t="textAreaTop" r="textAreaRight" b="textAreaBottom"/>
              <a:pathLst>
                <a:path w="10681097" h="1023938">
                  <a:moveTo>
                    <a:pt x="0" y="0"/>
                  </a:moveTo>
                  <a:lnTo>
                    <a:pt x="10681097" y="0"/>
                  </a:lnTo>
                  <a:lnTo>
                    <a:pt x="10681097" y="1023938"/>
                  </a:lnTo>
                  <a:lnTo>
                    <a:pt x="0" y="10239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TextBox 19"/>
            <p:cNvSpPr/>
            <p:nvPr/>
          </p:nvSpPr>
          <p:spPr>
            <a:xfrm>
              <a:off x="840240" y="4513680"/>
              <a:ext cx="8010360" cy="82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Combined predictions using a weighted 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ensemble model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 for improved reliability.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2" name="Group 20"/>
          <p:cNvGrpSpPr/>
          <p:nvPr/>
        </p:nvGrpSpPr>
        <p:grpSpPr>
          <a:xfrm>
            <a:off x="840240" y="5365440"/>
            <a:ext cx="8010360" cy="450360"/>
            <a:chOff x="840240" y="5365440"/>
            <a:chExt cx="8010360" cy="450360"/>
          </a:xfrm>
        </p:grpSpPr>
        <p:sp>
          <p:nvSpPr>
            <p:cNvPr id="353" name="Freeform 21"/>
            <p:cNvSpPr/>
            <p:nvPr/>
          </p:nvSpPr>
          <p:spPr>
            <a:xfrm>
              <a:off x="840240" y="5422680"/>
              <a:ext cx="8010360" cy="39312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93120"/>
                <a:gd name="textAreaBottom" fmla="*/ 393480 h 393120"/>
              </a:gdLst>
              <a:ahLst/>
              <a:rect l="textAreaLeft" t="textAreaTop" r="textAreaRight" b="textAreaBottom"/>
              <a:pathLst>
                <a:path w="10681097" h="524668">
                  <a:moveTo>
                    <a:pt x="0" y="0"/>
                  </a:moveTo>
                  <a:lnTo>
                    <a:pt x="10681097" y="0"/>
                  </a:lnTo>
                  <a:lnTo>
                    <a:pt x="10681097" y="524668"/>
                  </a:lnTo>
                  <a:lnTo>
                    <a:pt x="0" y="5246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4" name="TextBox 22"/>
            <p:cNvSpPr/>
            <p:nvPr/>
          </p:nvSpPr>
          <p:spPr>
            <a:xfrm>
              <a:off x="840240" y="5365440"/>
              <a:ext cx="8010360" cy="45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Saved models using joblib for later use in team selection.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5" name="Group 23"/>
          <p:cNvGrpSpPr/>
          <p:nvPr/>
        </p:nvGrpSpPr>
        <p:grpSpPr>
          <a:xfrm>
            <a:off x="840240" y="5843160"/>
            <a:ext cx="8010360" cy="824760"/>
            <a:chOff x="840240" y="5843160"/>
            <a:chExt cx="8010360" cy="824760"/>
          </a:xfrm>
        </p:grpSpPr>
        <p:sp>
          <p:nvSpPr>
            <p:cNvPr id="356" name="Freeform 24"/>
            <p:cNvSpPr/>
            <p:nvPr/>
          </p:nvSpPr>
          <p:spPr>
            <a:xfrm>
              <a:off x="840240" y="5900040"/>
              <a:ext cx="8010360" cy="76752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767520"/>
                <a:gd name="textAreaBottom" fmla="*/ 767880 h 767520"/>
              </a:gdLst>
              <a:ahLst/>
              <a:rect l="textAreaLeft" t="textAreaTop" r="textAreaRight" b="textAreaBottom"/>
              <a:pathLst>
                <a:path w="10681097" h="1023938">
                  <a:moveTo>
                    <a:pt x="0" y="0"/>
                  </a:moveTo>
                  <a:lnTo>
                    <a:pt x="10681097" y="0"/>
                  </a:lnTo>
                  <a:lnTo>
                    <a:pt x="10681097" y="1023938"/>
                  </a:lnTo>
                  <a:lnTo>
                    <a:pt x="0" y="10239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7" name="TextBox 25"/>
            <p:cNvSpPr/>
            <p:nvPr/>
          </p:nvSpPr>
          <p:spPr>
            <a:xfrm>
              <a:off x="840240" y="5843160"/>
              <a:ext cx="8010360" cy="824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Trained 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XGBoost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 and 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Random Forest classifiers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 to predict winning team.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58" name="Group 26"/>
          <p:cNvGrpSpPr/>
          <p:nvPr/>
        </p:nvGrpSpPr>
        <p:grpSpPr>
          <a:xfrm>
            <a:off x="840240" y="6694920"/>
            <a:ext cx="8010360" cy="441000"/>
            <a:chOff x="840240" y="6694920"/>
            <a:chExt cx="8010360" cy="441000"/>
          </a:xfrm>
        </p:grpSpPr>
        <p:sp>
          <p:nvSpPr>
            <p:cNvPr id="359" name="Freeform 27"/>
            <p:cNvSpPr/>
            <p:nvPr/>
          </p:nvSpPr>
          <p:spPr>
            <a:xfrm>
              <a:off x="840240" y="675216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0" name="TextBox 28"/>
            <p:cNvSpPr/>
            <p:nvPr/>
          </p:nvSpPr>
          <p:spPr>
            <a:xfrm>
              <a:off x="840240" y="669492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Evaluated on IPL 2023 data using 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accuracy score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1" name="Group 29"/>
          <p:cNvGrpSpPr/>
          <p:nvPr/>
        </p:nvGrpSpPr>
        <p:grpSpPr>
          <a:xfrm>
            <a:off x="840240" y="7162920"/>
            <a:ext cx="8010360" cy="440640"/>
            <a:chOff x="840240" y="7162920"/>
            <a:chExt cx="8010360" cy="440640"/>
          </a:xfrm>
        </p:grpSpPr>
        <p:sp>
          <p:nvSpPr>
            <p:cNvPr id="362" name="Freeform 30"/>
            <p:cNvSpPr/>
            <p:nvPr/>
          </p:nvSpPr>
          <p:spPr>
            <a:xfrm>
              <a:off x="840240" y="721980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3" name="TextBox 31"/>
            <p:cNvSpPr/>
            <p:nvPr/>
          </p:nvSpPr>
          <p:spPr>
            <a:xfrm>
              <a:off x="840240" y="716292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Player Credit Assignment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4" name="Group 32"/>
          <p:cNvGrpSpPr/>
          <p:nvPr/>
        </p:nvGrpSpPr>
        <p:grpSpPr>
          <a:xfrm>
            <a:off x="840240" y="7630560"/>
            <a:ext cx="8010360" cy="441000"/>
            <a:chOff x="840240" y="7630560"/>
            <a:chExt cx="8010360" cy="441000"/>
          </a:xfrm>
        </p:grpSpPr>
        <p:sp>
          <p:nvSpPr>
            <p:cNvPr id="365" name="Freeform 33"/>
            <p:cNvSpPr/>
            <p:nvPr/>
          </p:nvSpPr>
          <p:spPr>
            <a:xfrm>
              <a:off x="840240" y="768780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6" name="TextBox 34"/>
            <p:cNvSpPr/>
            <p:nvPr/>
          </p:nvSpPr>
          <p:spPr>
            <a:xfrm>
              <a:off x="840240" y="763056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Credits dynamically calculated using: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7" name="Group 35"/>
          <p:cNvGrpSpPr/>
          <p:nvPr/>
        </p:nvGrpSpPr>
        <p:grpSpPr>
          <a:xfrm>
            <a:off x="840240" y="8098560"/>
            <a:ext cx="8010360" cy="441000"/>
            <a:chOff x="840240" y="8098560"/>
            <a:chExt cx="8010360" cy="441000"/>
          </a:xfrm>
        </p:grpSpPr>
        <p:sp>
          <p:nvSpPr>
            <p:cNvPr id="368" name="Freeform 36"/>
            <p:cNvSpPr/>
            <p:nvPr/>
          </p:nvSpPr>
          <p:spPr>
            <a:xfrm>
              <a:off x="840240" y="815580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9" name="TextBox 37"/>
            <p:cNvSpPr/>
            <p:nvPr/>
          </p:nvSpPr>
          <p:spPr>
            <a:xfrm>
              <a:off x="840240" y="809856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11360" indent="-23724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Predicted performance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0" name="Group 38"/>
          <p:cNvGrpSpPr/>
          <p:nvPr/>
        </p:nvGrpSpPr>
        <p:grpSpPr>
          <a:xfrm>
            <a:off x="840240" y="8566560"/>
            <a:ext cx="8010360" cy="441000"/>
            <a:chOff x="840240" y="8566560"/>
            <a:chExt cx="8010360" cy="441000"/>
          </a:xfrm>
        </p:grpSpPr>
        <p:sp>
          <p:nvSpPr>
            <p:cNvPr id="371" name="Freeform 39"/>
            <p:cNvSpPr/>
            <p:nvPr/>
          </p:nvSpPr>
          <p:spPr>
            <a:xfrm>
              <a:off x="840240" y="862380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2" name="TextBox 40"/>
            <p:cNvSpPr/>
            <p:nvPr/>
          </p:nvSpPr>
          <p:spPr>
            <a:xfrm>
              <a:off x="840240" y="856656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11360" indent="-23724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Player role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 (Batsman, Bowler, etc.)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73" name="Group 41"/>
          <p:cNvGrpSpPr/>
          <p:nvPr/>
        </p:nvGrpSpPr>
        <p:grpSpPr>
          <a:xfrm>
            <a:off x="840240" y="9034560"/>
            <a:ext cx="8010360" cy="440640"/>
            <a:chOff x="840240" y="9034560"/>
            <a:chExt cx="8010360" cy="440640"/>
          </a:xfrm>
        </p:grpSpPr>
        <p:sp>
          <p:nvSpPr>
            <p:cNvPr id="374" name="Freeform 42"/>
            <p:cNvSpPr/>
            <p:nvPr/>
          </p:nvSpPr>
          <p:spPr>
            <a:xfrm>
              <a:off x="840240" y="9091440"/>
              <a:ext cx="8010360" cy="383760"/>
            </a:xfrm>
            <a:custGeom>
              <a:avLst/>
              <a:gdLst>
                <a:gd name="textAreaLeft" fmla="*/ 0 w 8010360"/>
                <a:gd name="textAreaRight" fmla="*/ 8010720 w 801036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10681097" h="511968">
                  <a:moveTo>
                    <a:pt x="0" y="0"/>
                  </a:moveTo>
                  <a:lnTo>
                    <a:pt x="10681097" y="0"/>
                  </a:lnTo>
                  <a:lnTo>
                    <a:pt x="10681097" y="511968"/>
                  </a:lnTo>
                  <a:lnTo>
                    <a:pt x="0" y="51196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5" name="TextBox 43"/>
            <p:cNvSpPr/>
            <p:nvPr/>
          </p:nvSpPr>
          <p:spPr>
            <a:xfrm>
              <a:off x="840240" y="9034560"/>
              <a:ext cx="8010360" cy="44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282600" indent="-141480" defTabSz="914400">
                <a:lnSpc>
                  <a:spcPts val="2999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Ensures realistic credit range (</a:t>
              </a:r>
              <a:r>
                <a:rPr b="1" lang="en-US" sz="187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8.0 to 10.5</a:t>
              </a:r>
              <a:r>
                <a:rPr b="0" lang="en-US" sz="1870" spc="-1" strike="noStrike">
                  <a:solidFill>
                    <a:srgbClr val="272525"/>
                  </a:solidFill>
                  <a:latin typeface="Inter"/>
                  <a:ea typeface="Inter"/>
                </a:rPr>
                <a:t>) like fantasy platforms.</a:t>
              </a:r>
              <a:endParaRPr b="0" lang="en-US" sz="1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76" name="Freeform 44"/>
          <p:cNvSpPr/>
          <p:nvPr/>
        </p:nvSpPr>
        <p:spPr>
          <a:xfrm>
            <a:off x="9446400" y="1774440"/>
            <a:ext cx="6616080" cy="2932560"/>
          </a:xfrm>
          <a:custGeom>
            <a:avLst/>
            <a:gdLst>
              <a:gd name="textAreaLeft" fmla="*/ 0 w 6616080"/>
              <a:gd name="textAreaRight" fmla="*/ 6616440 w 6616080"/>
              <a:gd name="textAreaTop" fmla="*/ 0 h 2932560"/>
              <a:gd name="textAreaBottom" fmla="*/ 2932920 h 2932560"/>
            </a:gdLst>
            <a:ahLst/>
            <a:rect l="textAreaLeft" t="textAreaTop" r="textAreaRight" b="textAreaBottom"/>
            <a:pathLst>
              <a:path w="6616601" h="2932807">
                <a:moveTo>
                  <a:pt x="0" y="0"/>
                </a:moveTo>
                <a:lnTo>
                  <a:pt x="6616601" y="0"/>
                </a:lnTo>
                <a:lnTo>
                  <a:pt x="6616601" y="2932807"/>
                </a:lnTo>
                <a:lnTo>
                  <a:pt x="0" y="293280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Freeform 45"/>
          <p:cNvSpPr/>
          <p:nvPr/>
        </p:nvSpPr>
        <p:spPr>
          <a:xfrm>
            <a:off x="9446400" y="5631480"/>
            <a:ext cx="7548480" cy="2881080"/>
          </a:xfrm>
          <a:custGeom>
            <a:avLst/>
            <a:gdLst>
              <a:gd name="textAreaLeft" fmla="*/ 0 w 7548480"/>
              <a:gd name="textAreaRight" fmla="*/ 7548840 w 7548480"/>
              <a:gd name="textAreaTop" fmla="*/ 0 h 2881080"/>
              <a:gd name="textAreaBottom" fmla="*/ 2881440 h 2881080"/>
            </a:gdLst>
            <a:ahLst/>
            <a:rect l="textAreaLeft" t="textAreaTop" r="textAreaRight" b="textAreaBottom"/>
            <a:pathLst>
              <a:path w="7548711" h="2881312">
                <a:moveTo>
                  <a:pt x="0" y="0"/>
                </a:moveTo>
                <a:lnTo>
                  <a:pt x="7548711" y="0"/>
                </a:lnTo>
                <a:lnTo>
                  <a:pt x="7548711" y="2881312"/>
                </a:lnTo>
                <a:lnTo>
                  <a:pt x="0" y="288131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9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380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81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82" name="Group 6"/>
          <p:cNvGrpSpPr/>
          <p:nvPr/>
        </p:nvGrpSpPr>
        <p:grpSpPr>
          <a:xfrm>
            <a:off x="7850160" y="1615320"/>
            <a:ext cx="9445320" cy="1896120"/>
            <a:chOff x="7850160" y="1615320"/>
            <a:chExt cx="9445320" cy="1896120"/>
          </a:xfrm>
        </p:grpSpPr>
        <p:sp>
          <p:nvSpPr>
            <p:cNvPr id="383" name="Freeform 7"/>
            <p:cNvSpPr/>
            <p:nvPr/>
          </p:nvSpPr>
          <p:spPr>
            <a:xfrm>
              <a:off x="7850160" y="1650960"/>
              <a:ext cx="9445320" cy="186012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1860120"/>
                <a:gd name="textAreaBottom" fmla="*/ 1860480 h 1860120"/>
              </a:gdLst>
              <a:ahLst/>
              <a:rect l="textAreaLeft" t="textAreaTop" r="textAreaRight" b="textAreaBottom"/>
              <a:pathLst>
                <a:path w="12594035" h="2480865">
                  <a:moveTo>
                    <a:pt x="0" y="0"/>
                  </a:moveTo>
                  <a:lnTo>
                    <a:pt x="12594035" y="0"/>
                  </a:lnTo>
                  <a:lnTo>
                    <a:pt x="12594035" y="2480865"/>
                  </a:lnTo>
                  <a:lnTo>
                    <a:pt x="0" y="248086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TextBox 8"/>
            <p:cNvSpPr/>
            <p:nvPr/>
          </p:nvSpPr>
          <p:spPr>
            <a:xfrm>
              <a:off x="7850160" y="1615320"/>
              <a:ext cx="9445320" cy="18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Team Selection with Linear Programming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5" name="Group 9"/>
          <p:cNvGrpSpPr/>
          <p:nvPr/>
        </p:nvGrpSpPr>
        <p:grpSpPr>
          <a:xfrm>
            <a:off x="7850160" y="3872520"/>
            <a:ext cx="9445320" cy="1424880"/>
            <a:chOff x="7850160" y="3872520"/>
            <a:chExt cx="9445320" cy="1424880"/>
          </a:xfrm>
        </p:grpSpPr>
        <p:sp>
          <p:nvSpPr>
            <p:cNvPr id="386" name="Freeform 10"/>
            <p:cNvSpPr/>
            <p:nvPr/>
          </p:nvSpPr>
          <p:spPr>
            <a:xfrm>
              <a:off x="7850160" y="3936960"/>
              <a:ext cx="9445320" cy="13604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1360440"/>
                <a:gd name="textAreaBottom" fmla="*/ 1360800 h 1360440"/>
              </a:gdLst>
              <a:ahLst/>
              <a:rect l="textAreaLeft" t="textAreaTop" r="textAreaRight" b="textAreaBottom"/>
              <a:pathLst>
                <a:path w="12594035" h="1814513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TextBox 11"/>
            <p:cNvSpPr/>
            <p:nvPr/>
          </p:nvSpPr>
          <p:spPr>
            <a:xfrm>
              <a:off x="7850160" y="3872520"/>
              <a:ext cx="9445320" cy="142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Objective: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Maximize total predicted points using player selection and captaincy roles.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8" name="Group 12"/>
          <p:cNvGrpSpPr/>
          <p:nvPr/>
        </p:nvGrpSpPr>
        <p:grpSpPr>
          <a:xfrm>
            <a:off x="7850160" y="5552640"/>
            <a:ext cx="9445320" cy="517680"/>
            <a:chOff x="7850160" y="5552640"/>
            <a:chExt cx="9445320" cy="517680"/>
          </a:xfrm>
        </p:grpSpPr>
        <p:sp>
          <p:nvSpPr>
            <p:cNvPr id="389" name="Freeform 13"/>
            <p:cNvSpPr/>
            <p:nvPr/>
          </p:nvSpPr>
          <p:spPr>
            <a:xfrm>
              <a:off x="7850160" y="561672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TextBox 14"/>
            <p:cNvSpPr/>
            <p:nvPr/>
          </p:nvSpPr>
          <p:spPr>
            <a:xfrm>
              <a:off x="7850160" y="55526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We use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PuLP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, a Python library for solving optimization problems.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1" name="Group 15"/>
          <p:cNvGrpSpPr/>
          <p:nvPr/>
        </p:nvGrpSpPr>
        <p:grpSpPr>
          <a:xfrm>
            <a:off x="7850160" y="6105240"/>
            <a:ext cx="9445320" cy="971280"/>
            <a:chOff x="7850160" y="6105240"/>
            <a:chExt cx="9445320" cy="971280"/>
          </a:xfrm>
        </p:grpSpPr>
        <p:sp>
          <p:nvSpPr>
            <p:cNvPr id="392" name="Freeform 16"/>
            <p:cNvSpPr/>
            <p:nvPr/>
          </p:nvSpPr>
          <p:spPr>
            <a:xfrm>
              <a:off x="7850160" y="616968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TextBox 17"/>
            <p:cNvSpPr/>
            <p:nvPr/>
          </p:nvSpPr>
          <p:spPr>
            <a:xfrm>
              <a:off x="7850160" y="610524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Our goal: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Maximize total predicted points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while respecting Dream11 rules.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4" name="Group 18"/>
          <p:cNvGrpSpPr/>
          <p:nvPr/>
        </p:nvGrpSpPr>
        <p:grpSpPr>
          <a:xfrm>
            <a:off x="7850160" y="7111440"/>
            <a:ext cx="9445320" cy="517680"/>
            <a:chOff x="7850160" y="7111440"/>
            <a:chExt cx="9445320" cy="517680"/>
          </a:xfrm>
        </p:grpSpPr>
        <p:sp>
          <p:nvSpPr>
            <p:cNvPr id="395" name="Freeform 19"/>
            <p:cNvSpPr/>
            <p:nvPr/>
          </p:nvSpPr>
          <p:spPr>
            <a:xfrm>
              <a:off x="7850160" y="71758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TextBox 20"/>
            <p:cNvSpPr/>
            <p:nvPr/>
          </p:nvSpPr>
          <p:spPr>
            <a:xfrm>
              <a:off x="7850160" y="71114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Constraints include: player count, credits, roles, and team limits.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97" name="Group 21"/>
          <p:cNvGrpSpPr/>
          <p:nvPr/>
        </p:nvGrpSpPr>
        <p:grpSpPr>
          <a:xfrm>
            <a:off x="7850160" y="7664400"/>
            <a:ext cx="9445320" cy="971280"/>
            <a:chOff x="7850160" y="7664400"/>
            <a:chExt cx="9445320" cy="971280"/>
          </a:xfrm>
        </p:grpSpPr>
        <p:sp>
          <p:nvSpPr>
            <p:cNvPr id="398" name="Freeform 22"/>
            <p:cNvSpPr/>
            <p:nvPr/>
          </p:nvSpPr>
          <p:spPr>
            <a:xfrm>
              <a:off x="7850160" y="772848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9" name="TextBox 23"/>
            <p:cNvSpPr/>
            <p:nvPr/>
          </p:nvSpPr>
          <p:spPr>
            <a:xfrm>
              <a:off x="7850160" y="766440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PuLP selects the best 11 players, along with a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Captain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and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Vice-Captain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1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402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3" name="Freeform 5"/>
          <p:cNvSpPr/>
          <p:nvPr/>
        </p:nvSpPr>
        <p:spPr>
          <a:xfrm>
            <a:off x="1143000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4" name="Group 6"/>
          <p:cNvGrpSpPr/>
          <p:nvPr/>
        </p:nvGrpSpPr>
        <p:grpSpPr>
          <a:xfrm>
            <a:off x="992160" y="3300120"/>
            <a:ext cx="9445320" cy="517680"/>
            <a:chOff x="992160" y="3300120"/>
            <a:chExt cx="9445320" cy="517680"/>
          </a:xfrm>
        </p:grpSpPr>
        <p:sp>
          <p:nvSpPr>
            <p:cNvPr id="405" name="Freeform 7"/>
            <p:cNvSpPr/>
            <p:nvPr/>
          </p:nvSpPr>
          <p:spPr>
            <a:xfrm>
              <a:off x="992160" y="33645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6" name="TextBox 8"/>
            <p:cNvSpPr/>
            <p:nvPr/>
          </p:nvSpPr>
          <p:spPr>
            <a:xfrm>
              <a:off x="992160" y="33001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Key insights lead to better team strategy.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07" name="Group 9"/>
          <p:cNvGrpSpPr/>
          <p:nvPr/>
        </p:nvGrpSpPr>
        <p:grpSpPr>
          <a:xfrm>
            <a:off x="992160" y="4072680"/>
            <a:ext cx="9445320" cy="2332080"/>
            <a:chOff x="992160" y="4072680"/>
            <a:chExt cx="9445320" cy="2332080"/>
          </a:xfrm>
        </p:grpSpPr>
        <p:sp>
          <p:nvSpPr>
            <p:cNvPr id="408" name="Freeform 10"/>
            <p:cNvSpPr/>
            <p:nvPr/>
          </p:nvSpPr>
          <p:spPr>
            <a:xfrm>
              <a:off x="992160" y="4137120"/>
              <a:ext cx="9445320" cy="2267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2267640"/>
                <a:gd name="textAreaBottom" fmla="*/ 2268000 h 2267640"/>
              </a:gdLst>
              <a:ahLst/>
              <a:rect l="textAreaLeft" t="textAreaTop" r="textAreaRight" b="textAreaBottom"/>
              <a:pathLst>
                <a:path w="12594035" h="3024188">
                  <a:moveTo>
                    <a:pt x="0" y="0"/>
                  </a:moveTo>
                  <a:lnTo>
                    <a:pt x="12594035" y="0"/>
                  </a:lnTo>
                  <a:lnTo>
                    <a:pt x="12594035" y="3024188"/>
                  </a:lnTo>
                  <a:lnTo>
                    <a:pt x="0" y="302418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9" name="TextBox 11"/>
            <p:cNvSpPr/>
            <p:nvPr/>
          </p:nvSpPr>
          <p:spPr>
            <a:xfrm>
              <a:off x="992160" y="4072680"/>
              <a:ext cx="9445320" cy="2332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Using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PuLP Linear Programming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, we optimize player selection by evaluating performance, roles, and credit scores within strict constraints (like max 11 players and 100 total credits).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This ensures a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strategically balanced team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that maximizes winning potential—just like real-world Dream11 strategies.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1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412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3" name="Group 5"/>
          <p:cNvGrpSpPr/>
          <p:nvPr/>
        </p:nvGrpSpPr>
        <p:grpSpPr>
          <a:xfrm>
            <a:off x="934920" y="237960"/>
            <a:ext cx="13200480" cy="905040"/>
            <a:chOff x="934920" y="237960"/>
            <a:chExt cx="13200480" cy="905040"/>
          </a:xfrm>
        </p:grpSpPr>
        <p:sp>
          <p:nvSpPr>
            <p:cNvPr id="414" name="Freeform 6"/>
            <p:cNvSpPr/>
            <p:nvPr/>
          </p:nvSpPr>
          <p:spPr>
            <a:xfrm>
              <a:off x="934920" y="266400"/>
              <a:ext cx="13200480" cy="876240"/>
            </a:xfrm>
            <a:custGeom>
              <a:avLst/>
              <a:gdLst>
                <a:gd name="textAreaLeft" fmla="*/ 0 w 13200480"/>
                <a:gd name="textAreaRight" fmla="*/ 13200840 w 13200480"/>
                <a:gd name="textAreaTop" fmla="*/ 0 h 876240"/>
                <a:gd name="textAreaBottom" fmla="*/ 876600 h 876240"/>
              </a:gdLst>
              <a:ahLst/>
              <a:rect l="textAreaLeft" t="textAreaTop" r="textAreaRight" b="textAreaBottom"/>
              <a:pathLst>
                <a:path w="17601208" h="1168995">
                  <a:moveTo>
                    <a:pt x="0" y="0"/>
                  </a:moveTo>
                  <a:lnTo>
                    <a:pt x="17601208" y="0"/>
                  </a:lnTo>
                  <a:lnTo>
                    <a:pt x="17601208" y="1168995"/>
                  </a:lnTo>
                  <a:lnTo>
                    <a:pt x="0" y="116899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TextBox 7"/>
            <p:cNvSpPr/>
            <p:nvPr/>
          </p:nvSpPr>
          <p:spPr>
            <a:xfrm>
              <a:off x="934920" y="237960"/>
              <a:ext cx="13200480" cy="905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6874"/>
                </a:lnSpc>
              </a:pPr>
              <a:r>
                <a:rPr b="0" lang="en-US" sz="5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IPL Best 11 Player &amp; Win Prediction Logic</a:t>
              </a:r>
              <a:endParaRPr b="0" lang="en-US" sz="5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6" name="Group 8"/>
          <p:cNvGrpSpPr/>
          <p:nvPr/>
        </p:nvGrpSpPr>
        <p:grpSpPr>
          <a:xfrm>
            <a:off x="934920" y="2286000"/>
            <a:ext cx="4208040" cy="566280"/>
            <a:chOff x="934920" y="2286000"/>
            <a:chExt cx="4208040" cy="566280"/>
          </a:xfrm>
        </p:grpSpPr>
        <p:sp>
          <p:nvSpPr>
            <p:cNvPr id="417" name="Freeform 9"/>
            <p:cNvSpPr/>
            <p:nvPr/>
          </p:nvSpPr>
          <p:spPr>
            <a:xfrm>
              <a:off x="934920" y="2307600"/>
              <a:ext cx="4208040" cy="544680"/>
            </a:xfrm>
            <a:custGeom>
              <a:avLst/>
              <a:gdLst>
                <a:gd name="textAreaLeft" fmla="*/ 0 w 4208040"/>
                <a:gd name="textAreaRight" fmla="*/ 4208400 w 4208040"/>
                <a:gd name="textAreaTop" fmla="*/ 0 h 544680"/>
                <a:gd name="textAreaBottom" fmla="*/ 545040 h 544680"/>
              </a:gdLst>
              <a:ahLst/>
              <a:rect l="textAreaLeft" t="textAreaTop" r="textAreaRight" b="textAreaBottom"/>
              <a:pathLst>
                <a:path w="5611217" h="726877">
                  <a:moveTo>
                    <a:pt x="0" y="0"/>
                  </a:moveTo>
                  <a:lnTo>
                    <a:pt x="5611217" y="0"/>
                  </a:lnTo>
                  <a:lnTo>
                    <a:pt x="5611217" y="726877"/>
                  </a:lnTo>
                  <a:lnTo>
                    <a:pt x="0" y="7268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8" name="TextBox 10"/>
            <p:cNvSpPr/>
            <p:nvPr/>
          </p:nvSpPr>
          <p:spPr>
            <a:xfrm>
              <a:off x="934920" y="2286000"/>
              <a:ext cx="420804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124"/>
                </a:lnSpc>
              </a:pPr>
              <a:r>
                <a:rPr b="0" lang="en-US" sz="3309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🎯 </a:t>
              </a:r>
              <a:r>
                <a:rPr b="0" lang="en-US" sz="3309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Objective</a:t>
              </a:r>
              <a:endParaRPr b="0" lang="en-US" sz="3309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9" name="Group 11"/>
          <p:cNvGrpSpPr/>
          <p:nvPr/>
        </p:nvGrpSpPr>
        <p:grpSpPr>
          <a:xfrm>
            <a:off x="934920" y="2895840"/>
            <a:ext cx="16417440" cy="498600"/>
            <a:chOff x="934920" y="2895840"/>
            <a:chExt cx="16417440" cy="498600"/>
          </a:xfrm>
        </p:grpSpPr>
        <p:sp>
          <p:nvSpPr>
            <p:cNvPr id="420" name="Freeform 12"/>
            <p:cNvSpPr/>
            <p:nvPr/>
          </p:nvSpPr>
          <p:spPr>
            <a:xfrm>
              <a:off x="934920" y="296748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1" name="TextBox 13"/>
            <p:cNvSpPr/>
            <p:nvPr/>
          </p:nvSpPr>
          <p:spPr>
            <a:xfrm>
              <a:off x="934920" y="289584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11040" indent="-155520" defTabSz="914400">
                <a:lnSpc>
                  <a:spcPts val="3311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Maximize total predicted points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 scored by the selected 11 players.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2" name="Group 14"/>
          <p:cNvGrpSpPr/>
          <p:nvPr/>
        </p:nvGrpSpPr>
        <p:grpSpPr>
          <a:xfrm>
            <a:off x="934920" y="3416760"/>
            <a:ext cx="16417440" cy="498600"/>
            <a:chOff x="934920" y="3416760"/>
            <a:chExt cx="16417440" cy="498600"/>
          </a:xfrm>
        </p:grpSpPr>
        <p:sp>
          <p:nvSpPr>
            <p:cNvPr id="423" name="Freeform 15"/>
            <p:cNvSpPr/>
            <p:nvPr/>
          </p:nvSpPr>
          <p:spPr>
            <a:xfrm>
              <a:off x="934920" y="348840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4" name="TextBox 16"/>
            <p:cNvSpPr/>
            <p:nvPr/>
          </p:nvSpPr>
          <p:spPr>
            <a:xfrm>
              <a:off x="934920" y="341676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11040" indent="-155520" defTabSz="914400">
                <a:lnSpc>
                  <a:spcPts val="3311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This includes weighted points if a player is chosen as </a:t>
              </a: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captain (×2)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 or </a:t>
              </a: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vice-captain (×1.5)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.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5" name="Group 17"/>
          <p:cNvGrpSpPr/>
          <p:nvPr/>
        </p:nvGrpSpPr>
        <p:grpSpPr>
          <a:xfrm>
            <a:off x="934920" y="4295160"/>
            <a:ext cx="4208040" cy="566280"/>
            <a:chOff x="934920" y="4295160"/>
            <a:chExt cx="4208040" cy="566280"/>
          </a:xfrm>
        </p:grpSpPr>
        <p:sp>
          <p:nvSpPr>
            <p:cNvPr id="426" name="Freeform 18"/>
            <p:cNvSpPr/>
            <p:nvPr/>
          </p:nvSpPr>
          <p:spPr>
            <a:xfrm>
              <a:off x="934920" y="4316400"/>
              <a:ext cx="4208040" cy="544680"/>
            </a:xfrm>
            <a:custGeom>
              <a:avLst/>
              <a:gdLst>
                <a:gd name="textAreaLeft" fmla="*/ 0 w 4208040"/>
                <a:gd name="textAreaRight" fmla="*/ 4208400 w 4208040"/>
                <a:gd name="textAreaTop" fmla="*/ 0 h 544680"/>
                <a:gd name="textAreaBottom" fmla="*/ 545040 h 544680"/>
              </a:gdLst>
              <a:ahLst/>
              <a:rect l="textAreaLeft" t="textAreaTop" r="textAreaRight" b="textAreaBottom"/>
              <a:pathLst>
                <a:path w="5611217" h="726877">
                  <a:moveTo>
                    <a:pt x="0" y="0"/>
                  </a:moveTo>
                  <a:lnTo>
                    <a:pt x="5611217" y="0"/>
                  </a:lnTo>
                  <a:lnTo>
                    <a:pt x="5611217" y="726877"/>
                  </a:lnTo>
                  <a:lnTo>
                    <a:pt x="0" y="72687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7" name="TextBox 19"/>
            <p:cNvSpPr/>
            <p:nvPr/>
          </p:nvSpPr>
          <p:spPr>
            <a:xfrm>
              <a:off x="934920" y="4295160"/>
              <a:ext cx="420804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124"/>
                </a:lnSpc>
              </a:pPr>
              <a:r>
                <a:rPr b="0" lang="en-US" sz="3309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✅ </a:t>
              </a:r>
              <a:r>
                <a:rPr b="0" lang="en-US" sz="3309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Constraints</a:t>
              </a:r>
              <a:endParaRPr b="0" lang="en-US" sz="3309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8" name="Group 20"/>
          <p:cNvGrpSpPr/>
          <p:nvPr/>
        </p:nvGrpSpPr>
        <p:grpSpPr>
          <a:xfrm>
            <a:off x="934920" y="5190840"/>
            <a:ext cx="16417440" cy="498600"/>
            <a:chOff x="934920" y="5190840"/>
            <a:chExt cx="16417440" cy="498600"/>
          </a:xfrm>
        </p:grpSpPr>
        <p:sp>
          <p:nvSpPr>
            <p:cNvPr id="429" name="Freeform 21"/>
            <p:cNvSpPr/>
            <p:nvPr/>
          </p:nvSpPr>
          <p:spPr>
            <a:xfrm>
              <a:off x="934920" y="526248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0" name="TextBox 22"/>
            <p:cNvSpPr/>
            <p:nvPr/>
          </p:nvSpPr>
          <p:spPr>
            <a:xfrm>
              <a:off x="934920" y="519084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311"/>
                </a:lnSpc>
              </a:pP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To make it realistic (as per Dream11 rules), we enforce these constraints: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1" name="Group 23"/>
          <p:cNvGrpSpPr/>
          <p:nvPr/>
        </p:nvGrpSpPr>
        <p:grpSpPr>
          <a:xfrm>
            <a:off x="934920" y="5918760"/>
            <a:ext cx="16417440" cy="498600"/>
            <a:chOff x="934920" y="5918760"/>
            <a:chExt cx="16417440" cy="498600"/>
          </a:xfrm>
        </p:grpSpPr>
        <p:sp>
          <p:nvSpPr>
            <p:cNvPr id="432" name="Freeform 24"/>
            <p:cNvSpPr/>
            <p:nvPr/>
          </p:nvSpPr>
          <p:spPr>
            <a:xfrm>
              <a:off x="934920" y="599040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3" name="TextBox 25"/>
            <p:cNvSpPr/>
            <p:nvPr/>
          </p:nvSpPr>
          <p:spPr>
            <a:xfrm>
              <a:off x="934920" y="591876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11040" indent="-155520" defTabSz="914400">
                <a:lnSpc>
                  <a:spcPts val="3311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Exactly 11 players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 must be selected.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4" name="Group 26"/>
          <p:cNvGrpSpPr/>
          <p:nvPr/>
        </p:nvGrpSpPr>
        <p:grpSpPr>
          <a:xfrm>
            <a:off x="934920" y="6439680"/>
            <a:ext cx="16417440" cy="498600"/>
            <a:chOff x="934920" y="6439680"/>
            <a:chExt cx="16417440" cy="498600"/>
          </a:xfrm>
        </p:grpSpPr>
        <p:sp>
          <p:nvSpPr>
            <p:cNvPr id="435" name="Freeform 27"/>
            <p:cNvSpPr/>
            <p:nvPr/>
          </p:nvSpPr>
          <p:spPr>
            <a:xfrm>
              <a:off x="934920" y="651132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6" name="TextBox 28"/>
            <p:cNvSpPr/>
            <p:nvPr/>
          </p:nvSpPr>
          <p:spPr>
            <a:xfrm>
              <a:off x="934920" y="643968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11040" indent="-155520" defTabSz="914400">
                <a:lnSpc>
                  <a:spcPts val="3311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Credit Limit: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7" name="Group 29"/>
          <p:cNvGrpSpPr/>
          <p:nvPr/>
        </p:nvGrpSpPr>
        <p:grpSpPr>
          <a:xfrm>
            <a:off x="934920" y="6960600"/>
            <a:ext cx="16417440" cy="498600"/>
            <a:chOff x="934920" y="6960600"/>
            <a:chExt cx="16417440" cy="498600"/>
          </a:xfrm>
        </p:grpSpPr>
        <p:sp>
          <p:nvSpPr>
            <p:cNvPr id="438" name="Freeform 30"/>
            <p:cNvSpPr/>
            <p:nvPr/>
          </p:nvSpPr>
          <p:spPr>
            <a:xfrm>
              <a:off x="934920" y="703224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TextBox 31"/>
            <p:cNvSpPr/>
            <p:nvPr/>
          </p:nvSpPr>
          <p:spPr>
            <a:xfrm>
              <a:off x="934920" y="696060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39800" indent="-246600" defTabSz="914400">
                <a:lnSpc>
                  <a:spcPts val="3311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The total credits used by all 11 players must be </a:t>
              </a: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≤ 100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.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0" name="Group 32"/>
          <p:cNvGrpSpPr/>
          <p:nvPr/>
        </p:nvGrpSpPr>
        <p:grpSpPr>
          <a:xfrm>
            <a:off x="934920" y="7481520"/>
            <a:ext cx="16417440" cy="498600"/>
            <a:chOff x="934920" y="7481520"/>
            <a:chExt cx="16417440" cy="498600"/>
          </a:xfrm>
        </p:grpSpPr>
        <p:sp>
          <p:nvSpPr>
            <p:cNvPr id="441" name="Freeform 33"/>
            <p:cNvSpPr/>
            <p:nvPr/>
          </p:nvSpPr>
          <p:spPr>
            <a:xfrm>
              <a:off x="934920" y="755316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2" name="TextBox 34"/>
            <p:cNvSpPr/>
            <p:nvPr/>
          </p:nvSpPr>
          <p:spPr>
            <a:xfrm>
              <a:off x="934920" y="748152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11040" indent="-155520" defTabSz="914400">
                <a:lnSpc>
                  <a:spcPts val="3311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Team Composition: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3" name="Group 35"/>
          <p:cNvGrpSpPr/>
          <p:nvPr/>
        </p:nvGrpSpPr>
        <p:grpSpPr>
          <a:xfrm>
            <a:off x="934920" y="8002440"/>
            <a:ext cx="16417440" cy="498600"/>
            <a:chOff x="934920" y="8002440"/>
            <a:chExt cx="16417440" cy="498600"/>
          </a:xfrm>
        </p:grpSpPr>
        <p:sp>
          <p:nvSpPr>
            <p:cNvPr id="444" name="Freeform 36"/>
            <p:cNvSpPr/>
            <p:nvPr/>
          </p:nvSpPr>
          <p:spPr>
            <a:xfrm>
              <a:off x="934920" y="807408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5" name="TextBox 37"/>
            <p:cNvSpPr/>
            <p:nvPr/>
          </p:nvSpPr>
          <p:spPr>
            <a:xfrm>
              <a:off x="934920" y="800244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39800" indent="-246600" defTabSz="914400">
                <a:lnSpc>
                  <a:spcPts val="3311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From </a:t>
              </a: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Team 1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: ≤ 7 players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6" name="Group 38"/>
          <p:cNvGrpSpPr/>
          <p:nvPr/>
        </p:nvGrpSpPr>
        <p:grpSpPr>
          <a:xfrm>
            <a:off x="934920" y="8523360"/>
            <a:ext cx="16417440" cy="498600"/>
            <a:chOff x="934920" y="8523360"/>
            <a:chExt cx="16417440" cy="498600"/>
          </a:xfrm>
        </p:grpSpPr>
        <p:sp>
          <p:nvSpPr>
            <p:cNvPr id="447" name="Freeform 39"/>
            <p:cNvSpPr/>
            <p:nvPr/>
          </p:nvSpPr>
          <p:spPr>
            <a:xfrm>
              <a:off x="934920" y="859500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TextBox 40"/>
            <p:cNvSpPr/>
            <p:nvPr/>
          </p:nvSpPr>
          <p:spPr>
            <a:xfrm>
              <a:off x="934920" y="852336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39800" indent="-246600" defTabSz="914400">
                <a:lnSpc>
                  <a:spcPts val="3311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From </a:t>
              </a:r>
              <a:r>
                <a:rPr b="1" lang="en-US" sz="206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Team 2</a:t>
              </a: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: ≤ 7 players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49" name="Group 41"/>
          <p:cNvGrpSpPr/>
          <p:nvPr/>
        </p:nvGrpSpPr>
        <p:grpSpPr>
          <a:xfrm>
            <a:off x="934920" y="9044280"/>
            <a:ext cx="16417440" cy="498600"/>
            <a:chOff x="934920" y="9044280"/>
            <a:chExt cx="16417440" cy="498600"/>
          </a:xfrm>
        </p:grpSpPr>
        <p:sp>
          <p:nvSpPr>
            <p:cNvPr id="450" name="Freeform 42"/>
            <p:cNvSpPr/>
            <p:nvPr/>
          </p:nvSpPr>
          <p:spPr>
            <a:xfrm>
              <a:off x="934920" y="9115560"/>
              <a:ext cx="16417440" cy="426960"/>
            </a:xfrm>
            <a:custGeom>
              <a:avLst/>
              <a:gdLst>
                <a:gd name="textAreaLeft" fmla="*/ 0 w 16417440"/>
                <a:gd name="textAreaRight" fmla="*/ 16417800 w 16417440"/>
                <a:gd name="textAreaTop" fmla="*/ 0 h 426960"/>
                <a:gd name="textAreaBottom" fmla="*/ 427320 h 426960"/>
              </a:gdLst>
              <a:ahLst/>
              <a:rect l="textAreaLeft" t="textAreaTop" r="textAreaRight" b="textAreaBottom"/>
              <a:pathLst>
                <a:path w="21890434" h="569913">
                  <a:moveTo>
                    <a:pt x="0" y="0"/>
                  </a:moveTo>
                  <a:lnTo>
                    <a:pt x="21890434" y="0"/>
                  </a:lnTo>
                  <a:lnTo>
                    <a:pt x="21890434" y="569913"/>
                  </a:lnTo>
                  <a:lnTo>
                    <a:pt x="0" y="5699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1" name="TextBox 43"/>
            <p:cNvSpPr/>
            <p:nvPr/>
          </p:nvSpPr>
          <p:spPr>
            <a:xfrm>
              <a:off x="934920" y="9044280"/>
              <a:ext cx="16417440" cy="498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39800" indent="-246600" defTabSz="914400">
                <a:lnSpc>
                  <a:spcPts val="3311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060" spc="-1" strike="noStrike">
                  <a:solidFill>
                    <a:srgbClr val="272525"/>
                  </a:solidFill>
                  <a:latin typeface="Inter"/>
                  <a:ea typeface="Inter"/>
                </a:rPr>
                <a:t>(So you can't just pick 10 players from one team.)</a:t>
              </a:r>
              <a:endParaRPr b="0" lang="en-US" sz="20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3" name="Group 3"/>
          <p:cNvGrpSpPr/>
          <p:nvPr/>
        </p:nvGrpSpPr>
        <p:grpSpPr>
          <a:xfrm>
            <a:off x="360" y="360"/>
            <a:ext cx="18287640" cy="10286640"/>
            <a:chOff x="360" y="360"/>
            <a:chExt cx="18287640" cy="10286640"/>
          </a:xfrm>
        </p:grpSpPr>
        <p:sp>
          <p:nvSpPr>
            <p:cNvPr id="454" name="Freeform 4"/>
            <p:cNvSpPr/>
            <p:nvPr/>
          </p:nvSpPr>
          <p:spPr>
            <a:xfrm>
              <a:off x="360" y="36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5" name="Group 5"/>
          <p:cNvGrpSpPr/>
          <p:nvPr/>
        </p:nvGrpSpPr>
        <p:grpSpPr>
          <a:xfrm>
            <a:off x="914400" y="228600"/>
            <a:ext cx="13352040" cy="907920"/>
            <a:chOff x="914400" y="228600"/>
            <a:chExt cx="13352040" cy="907920"/>
          </a:xfrm>
        </p:grpSpPr>
        <p:sp>
          <p:nvSpPr>
            <p:cNvPr id="456" name="Freeform 6"/>
            <p:cNvSpPr/>
            <p:nvPr/>
          </p:nvSpPr>
          <p:spPr>
            <a:xfrm>
              <a:off x="914400" y="250200"/>
              <a:ext cx="13352040" cy="886320"/>
            </a:xfrm>
            <a:custGeom>
              <a:avLst/>
              <a:gdLst>
                <a:gd name="textAreaLeft" fmla="*/ 0 w 13352040"/>
                <a:gd name="textAreaRight" fmla="*/ 13352400 w 13352040"/>
                <a:gd name="textAreaTop" fmla="*/ 0 h 886320"/>
                <a:gd name="textAreaBottom" fmla="*/ 886680 h 886320"/>
              </a:gdLst>
              <a:ahLst/>
              <a:rect l="textAreaLeft" t="textAreaTop" r="textAreaRight" b="textAreaBottom"/>
              <a:pathLst>
                <a:path w="17803019" h="1182290">
                  <a:moveTo>
                    <a:pt x="0" y="0"/>
                  </a:moveTo>
                  <a:lnTo>
                    <a:pt x="17803019" y="0"/>
                  </a:lnTo>
                  <a:lnTo>
                    <a:pt x="17803019" y="1182290"/>
                  </a:lnTo>
                  <a:lnTo>
                    <a:pt x="0" y="118229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7" name="TextBox 7"/>
            <p:cNvSpPr/>
            <p:nvPr/>
          </p:nvSpPr>
          <p:spPr>
            <a:xfrm>
              <a:off x="914400" y="228600"/>
              <a:ext cx="13352040" cy="907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6936"/>
                </a:lnSpc>
              </a:pPr>
              <a:r>
                <a:rPr b="0" lang="en-US" sz="556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IPL Best 11 Player &amp; Win Prediction Logic</a:t>
              </a:r>
              <a:endParaRPr b="0" lang="en-US" sz="556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58" name="Group 8"/>
          <p:cNvGrpSpPr/>
          <p:nvPr/>
        </p:nvGrpSpPr>
        <p:grpSpPr>
          <a:xfrm>
            <a:off x="945720" y="2020680"/>
            <a:ext cx="4256280" cy="572040"/>
            <a:chOff x="945720" y="2020680"/>
            <a:chExt cx="4256280" cy="572040"/>
          </a:xfrm>
        </p:grpSpPr>
        <p:sp>
          <p:nvSpPr>
            <p:cNvPr id="459" name="Freeform 9"/>
            <p:cNvSpPr/>
            <p:nvPr/>
          </p:nvSpPr>
          <p:spPr>
            <a:xfrm>
              <a:off x="945720" y="2041920"/>
              <a:ext cx="4256280" cy="550800"/>
            </a:xfrm>
            <a:custGeom>
              <a:avLst/>
              <a:gdLst>
                <a:gd name="textAreaLeft" fmla="*/ 0 w 4256280"/>
                <a:gd name="textAreaRight" fmla="*/ 4256640 w 4256280"/>
                <a:gd name="textAreaTop" fmla="*/ 0 h 550800"/>
                <a:gd name="textAreaBottom" fmla="*/ 551160 h 550800"/>
              </a:gdLst>
              <a:ahLst/>
              <a:rect l="textAreaLeft" t="textAreaTop" r="textAreaRight" b="textAreaBottom"/>
              <a:pathLst>
                <a:path w="5675512" h="734813">
                  <a:moveTo>
                    <a:pt x="0" y="0"/>
                  </a:moveTo>
                  <a:lnTo>
                    <a:pt x="5675512" y="0"/>
                  </a:lnTo>
                  <a:lnTo>
                    <a:pt x="5675512" y="734813"/>
                  </a:lnTo>
                  <a:lnTo>
                    <a:pt x="0" y="7348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0" name="TextBox 10"/>
            <p:cNvSpPr/>
            <p:nvPr/>
          </p:nvSpPr>
          <p:spPr>
            <a:xfrm>
              <a:off x="945720" y="2020680"/>
              <a:ext cx="4256280" cy="57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187"/>
                </a:lnSpc>
              </a:pPr>
              <a:r>
                <a:rPr b="0" lang="en-US" sz="3309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✅ </a:t>
              </a:r>
              <a:r>
                <a:rPr b="0" lang="en-US" sz="3309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Constraints</a:t>
              </a:r>
              <a:endParaRPr b="0" lang="en-US" sz="3309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1" name="Group 11"/>
          <p:cNvGrpSpPr/>
          <p:nvPr/>
        </p:nvGrpSpPr>
        <p:grpSpPr>
          <a:xfrm>
            <a:off x="945720" y="2941200"/>
            <a:ext cx="16396200" cy="489240"/>
            <a:chOff x="945720" y="2941200"/>
            <a:chExt cx="16396200" cy="489240"/>
          </a:xfrm>
        </p:grpSpPr>
        <p:sp>
          <p:nvSpPr>
            <p:cNvPr id="462" name="Freeform 12"/>
            <p:cNvSpPr/>
            <p:nvPr/>
          </p:nvSpPr>
          <p:spPr>
            <a:xfrm>
              <a:off x="945720" y="299844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3" name="TextBox 13"/>
            <p:cNvSpPr/>
            <p:nvPr/>
          </p:nvSpPr>
          <p:spPr>
            <a:xfrm>
              <a:off x="945720" y="294120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373"/>
                </a:lnSpc>
              </a:pP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To make it realistic (as per Dream11 rules), we enforce these constraints: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4" name="Group 14"/>
          <p:cNvGrpSpPr/>
          <p:nvPr/>
        </p:nvGrpSpPr>
        <p:grpSpPr>
          <a:xfrm>
            <a:off x="945720" y="3677400"/>
            <a:ext cx="16396200" cy="489240"/>
            <a:chOff x="945720" y="3677400"/>
            <a:chExt cx="16396200" cy="489240"/>
          </a:xfrm>
        </p:grpSpPr>
        <p:sp>
          <p:nvSpPr>
            <p:cNvPr id="465" name="Freeform 15"/>
            <p:cNvSpPr/>
            <p:nvPr/>
          </p:nvSpPr>
          <p:spPr>
            <a:xfrm>
              <a:off x="945720" y="373464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6" name="TextBox 16"/>
            <p:cNvSpPr/>
            <p:nvPr/>
          </p:nvSpPr>
          <p:spPr>
            <a:xfrm>
              <a:off x="945720" y="367740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373"/>
                </a:lnSpc>
              </a:pP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4. Roles (Player Types):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67" name="Group 17"/>
          <p:cNvGrpSpPr/>
          <p:nvPr/>
        </p:nvGrpSpPr>
        <p:grpSpPr>
          <a:xfrm>
            <a:off x="945720" y="4413960"/>
            <a:ext cx="16396200" cy="489240"/>
            <a:chOff x="945720" y="4413960"/>
            <a:chExt cx="16396200" cy="489240"/>
          </a:xfrm>
        </p:grpSpPr>
        <p:sp>
          <p:nvSpPr>
            <p:cNvPr id="468" name="Freeform 18"/>
            <p:cNvSpPr/>
            <p:nvPr/>
          </p:nvSpPr>
          <p:spPr>
            <a:xfrm>
              <a:off x="945720" y="447084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9" name="TextBox 19"/>
            <p:cNvSpPr/>
            <p:nvPr/>
          </p:nvSpPr>
          <p:spPr>
            <a:xfrm>
              <a:off x="945720" y="441396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49160" indent="-24984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Batsmen:</a:t>
              </a: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 Minimum 3, Maximum 5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0" name="Group 20"/>
          <p:cNvGrpSpPr/>
          <p:nvPr/>
        </p:nvGrpSpPr>
        <p:grpSpPr>
          <a:xfrm>
            <a:off x="945720" y="4940640"/>
            <a:ext cx="16396200" cy="489240"/>
            <a:chOff x="945720" y="4940640"/>
            <a:chExt cx="16396200" cy="489240"/>
          </a:xfrm>
        </p:grpSpPr>
        <p:sp>
          <p:nvSpPr>
            <p:cNvPr id="471" name="Freeform 21"/>
            <p:cNvSpPr/>
            <p:nvPr/>
          </p:nvSpPr>
          <p:spPr>
            <a:xfrm>
              <a:off x="945720" y="499788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2" name="TextBox 22"/>
            <p:cNvSpPr/>
            <p:nvPr/>
          </p:nvSpPr>
          <p:spPr>
            <a:xfrm>
              <a:off x="945720" y="494064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49160" indent="-24984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Bowlers:</a:t>
              </a: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 Minimum 3, Maximum 5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3" name="Group 23"/>
          <p:cNvGrpSpPr/>
          <p:nvPr/>
        </p:nvGrpSpPr>
        <p:grpSpPr>
          <a:xfrm>
            <a:off x="945720" y="5467320"/>
            <a:ext cx="16396200" cy="489240"/>
            <a:chOff x="945720" y="5467320"/>
            <a:chExt cx="16396200" cy="489240"/>
          </a:xfrm>
        </p:grpSpPr>
        <p:sp>
          <p:nvSpPr>
            <p:cNvPr id="474" name="Freeform 24"/>
            <p:cNvSpPr/>
            <p:nvPr/>
          </p:nvSpPr>
          <p:spPr>
            <a:xfrm>
              <a:off x="945720" y="552456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5" name="TextBox 25"/>
            <p:cNvSpPr/>
            <p:nvPr/>
          </p:nvSpPr>
          <p:spPr>
            <a:xfrm>
              <a:off x="945720" y="546732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49160" indent="-24984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All-Rounders:</a:t>
              </a: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 Minimum 1, Maximum 3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6" name="Group 26"/>
          <p:cNvGrpSpPr/>
          <p:nvPr/>
        </p:nvGrpSpPr>
        <p:grpSpPr>
          <a:xfrm>
            <a:off x="945720" y="5994360"/>
            <a:ext cx="16396200" cy="489240"/>
            <a:chOff x="945720" y="5994360"/>
            <a:chExt cx="16396200" cy="489240"/>
          </a:xfrm>
        </p:grpSpPr>
        <p:sp>
          <p:nvSpPr>
            <p:cNvPr id="477" name="Freeform 27"/>
            <p:cNvSpPr/>
            <p:nvPr/>
          </p:nvSpPr>
          <p:spPr>
            <a:xfrm>
              <a:off x="945720" y="605160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8" name="TextBox 28"/>
            <p:cNvSpPr/>
            <p:nvPr/>
          </p:nvSpPr>
          <p:spPr>
            <a:xfrm>
              <a:off x="945720" y="599436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49160" indent="-24984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Wicket-Keepers:</a:t>
              </a: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 Minimum 1, Maximum 2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79" name="Group 29"/>
          <p:cNvGrpSpPr/>
          <p:nvPr/>
        </p:nvGrpSpPr>
        <p:grpSpPr>
          <a:xfrm>
            <a:off x="945720" y="6730560"/>
            <a:ext cx="16396200" cy="489240"/>
            <a:chOff x="945720" y="6730560"/>
            <a:chExt cx="16396200" cy="489240"/>
          </a:xfrm>
        </p:grpSpPr>
        <p:sp>
          <p:nvSpPr>
            <p:cNvPr id="480" name="Freeform 30"/>
            <p:cNvSpPr/>
            <p:nvPr/>
          </p:nvSpPr>
          <p:spPr>
            <a:xfrm>
              <a:off x="945720" y="678780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1" name="TextBox 31"/>
            <p:cNvSpPr/>
            <p:nvPr/>
          </p:nvSpPr>
          <p:spPr>
            <a:xfrm>
              <a:off x="945720" y="673056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373"/>
                </a:lnSpc>
              </a:pP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5. Captain &amp; Vice-Captain: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2" name="Group 32"/>
          <p:cNvGrpSpPr/>
          <p:nvPr/>
        </p:nvGrpSpPr>
        <p:grpSpPr>
          <a:xfrm>
            <a:off x="945720" y="7466760"/>
            <a:ext cx="16396200" cy="489240"/>
            <a:chOff x="945720" y="7466760"/>
            <a:chExt cx="16396200" cy="489240"/>
          </a:xfrm>
        </p:grpSpPr>
        <p:sp>
          <p:nvSpPr>
            <p:cNvPr id="483" name="Freeform 33"/>
            <p:cNvSpPr/>
            <p:nvPr/>
          </p:nvSpPr>
          <p:spPr>
            <a:xfrm>
              <a:off x="945720" y="752400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4" name="TextBox 34"/>
            <p:cNvSpPr/>
            <p:nvPr/>
          </p:nvSpPr>
          <p:spPr>
            <a:xfrm>
              <a:off x="945720" y="746676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49160" indent="-24984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Choose exactly </a:t>
              </a: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1 captain</a:t>
              </a: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 and </a:t>
              </a:r>
              <a:r>
                <a:rPr b="1" lang="en-US" sz="213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1 vice-captain</a:t>
              </a: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 from the selected 11 players.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5" name="Group 35"/>
          <p:cNvGrpSpPr/>
          <p:nvPr/>
        </p:nvGrpSpPr>
        <p:grpSpPr>
          <a:xfrm>
            <a:off x="945720" y="7993800"/>
            <a:ext cx="16396200" cy="489240"/>
            <a:chOff x="945720" y="7993800"/>
            <a:chExt cx="16396200" cy="489240"/>
          </a:xfrm>
        </p:grpSpPr>
        <p:sp>
          <p:nvSpPr>
            <p:cNvPr id="486" name="Freeform 36"/>
            <p:cNvSpPr/>
            <p:nvPr/>
          </p:nvSpPr>
          <p:spPr>
            <a:xfrm>
              <a:off x="945720" y="805068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7" name="TextBox 37"/>
            <p:cNvSpPr/>
            <p:nvPr/>
          </p:nvSpPr>
          <p:spPr>
            <a:xfrm>
              <a:off x="945720" y="799380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49160" indent="-24984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Their contribution to predicted points is multiplied: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8" name="Group 38"/>
          <p:cNvGrpSpPr/>
          <p:nvPr/>
        </p:nvGrpSpPr>
        <p:grpSpPr>
          <a:xfrm>
            <a:off x="945720" y="8520480"/>
            <a:ext cx="16396200" cy="489240"/>
            <a:chOff x="945720" y="8520480"/>
            <a:chExt cx="16396200" cy="489240"/>
          </a:xfrm>
        </p:grpSpPr>
        <p:sp>
          <p:nvSpPr>
            <p:cNvPr id="489" name="Freeform 39"/>
            <p:cNvSpPr/>
            <p:nvPr/>
          </p:nvSpPr>
          <p:spPr>
            <a:xfrm>
              <a:off x="945720" y="857772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0" name="TextBox 40"/>
            <p:cNvSpPr/>
            <p:nvPr/>
          </p:nvSpPr>
          <p:spPr>
            <a:xfrm>
              <a:off x="945720" y="852048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3" marL="1177560" indent="-29448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￭"/>
              </a:pP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Captain → ×2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91" name="Group 41"/>
          <p:cNvGrpSpPr/>
          <p:nvPr/>
        </p:nvGrpSpPr>
        <p:grpSpPr>
          <a:xfrm>
            <a:off x="945720" y="9047520"/>
            <a:ext cx="16396200" cy="489240"/>
            <a:chOff x="945720" y="9047520"/>
            <a:chExt cx="16396200" cy="489240"/>
          </a:xfrm>
        </p:grpSpPr>
        <p:sp>
          <p:nvSpPr>
            <p:cNvPr id="492" name="Freeform 42"/>
            <p:cNvSpPr/>
            <p:nvPr/>
          </p:nvSpPr>
          <p:spPr>
            <a:xfrm>
              <a:off x="945720" y="9104400"/>
              <a:ext cx="16396200" cy="432000"/>
            </a:xfrm>
            <a:custGeom>
              <a:avLst/>
              <a:gdLst>
                <a:gd name="textAreaLeft" fmla="*/ 0 w 16396200"/>
                <a:gd name="textAreaRight" fmla="*/ 16396560 w 16396200"/>
                <a:gd name="textAreaTop" fmla="*/ 0 h 432000"/>
                <a:gd name="textAreaBottom" fmla="*/ 432360 h 432000"/>
              </a:gdLst>
              <a:ahLst/>
              <a:rect l="textAreaLeft" t="textAreaTop" r="textAreaRight" b="textAreaBottom"/>
              <a:pathLst>
                <a:path w="21861859" h="576462">
                  <a:moveTo>
                    <a:pt x="0" y="0"/>
                  </a:moveTo>
                  <a:lnTo>
                    <a:pt x="21861859" y="0"/>
                  </a:lnTo>
                  <a:lnTo>
                    <a:pt x="21861859" y="576462"/>
                  </a:lnTo>
                  <a:lnTo>
                    <a:pt x="0" y="57646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3" name="TextBox 43"/>
            <p:cNvSpPr/>
            <p:nvPr/>
          </p:nvSpPr>
          <p:spPr>
            <a:xfrm>
              <a:off x="945720" y="9047520"/>
              <a:ext cx="16396200" cy="489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3" marL="1177560" indent="-294480" defTabSz="914400">
                <a:lnSpc>
                  <a:spcPts val="3373"/>
                </a:lnSpc>
                <a:buClr>
                  <a:srgbClr val="272525"/>
                </a:buClr>
                <a:buFont typeface="Arial"/>
                <a:buChar char="￭"/>
              </a:pPr>
              <a:r>
                <a:rPr b="0" lang="en-US" sz="2130" spc="-1" strike="noStrike">
                  <a:solidFill>
                    <a:srgbClr val="272525"/>
                  </a:solidFill>
                  <a:latin typeface="Inter"/>
                  <a:ea typeface="Inter"/>
                </a:rPr>
                <a:t>Vice-captain → ×1.5</a:t>
              </a:r>
              <a:endParaRPr b="0" lang="en-US" sz="21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5" name="Group 3"/>
          <p:cNvGrpSpPr/>
          <p:nvPr/>
        </p:nvGrpSpPr>
        <p:grpSpPr>
          <a:xfrm>
            <a:off x="360" y="360"/>
            <a:ext cx="18287640" cy="10286640"/>
            <a:chOff x="360" y="360"/>
            <a:chExt cx="18287640" cy="10286640"/>
          </a:xfrm>
        </p:grpSpPr>
        <p:sp>
          <p:nvSpPr>
            <p:cNvPr id="496" name="Freeform 4"/>
            <p:cNvSpPr/>
            <p:nvPr/>
          </p:nvSpPr>
          <p:spPr>
            <a:xfrm>
              <a:off x="360" y="36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97" name="Group 5"/>
          <p:cNvGrpSpPr/>
          <p:nvPr/>
        </p:nvGrpSpPr>
        <p:grpSpPr>
          <a:xfrm>
            <a:off x="992160" y="2234880"/>
            <a:ext cx="14007240" cy="965520"/>
            <a:chOff x="992160" y="2234880"/>
            <a:chExt cx="14007240" cy="965520"/>
          </a:xfrm>
        </p:grpSpPr>
        <p:sp>
          <p:nvSpPr>
            <p:cNvPr id="498" name="Freeform 6"/>
            <p:cNvSpPr/>
            <p:nvPr/>
          </p:nvSpPr>
          <p:spPr>
            <a:xfrm>
              <a:off x="992160" y="2270520"/>
              <a:ext cx="14007240" cy="929880"/>
            </a:xfrm>
            <a:custGeom>
              <a:avLst/>
              <a:gdLst>
                <a:gd name="textAreaLeft" fmla="*/ 0 w 14007240"/>
                <a:gd name="textAreaRight" fmla="*/ 14007600 w 1400724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18676938" h="1240433">
                  <a:moveTo>
                    <a:pt x="0" y="0"/>
                  </a:moveTo>
                  <a:lnTo>
                    <a:pt x="18676938" y="0"/>
                  </a:lnTo>
                  <a:lnTo>
                    <a:pt x="18676938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9" name="TextBox 7"/>
            <p:cNvSpPr/>
            <p:nvPr/>
          </p:nvSpPr>
          <p:spPr>
            <a:xfrm>
              <a:off x="992160" y="2234880"/>
              <a:ext cx="1400724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IPL Best 11 Player &amp; Win Prediction Logic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0" name="Group 8"/>
          <p:cNvGrpSpPr/>
          <p:nvPr/>
        </p:nvGrpSpPr>
        <p:grpSpPr>
          <a:xfrm>
            <a:off x="992160" y="4245120"/>
            <a:ext cx="4465080" cy="600840"/>
            <a:chOff x="992160" y="4245120"/>
            <a:chExt cx="4465080" cy="600840"/>
          </a:xfrm>
        </p:grpSpPr>
        <p:sp>
          <p:nvSpPr>
            <p:cNvPr id="501" name="Freeform 9"/>
            <p:cNvSpPr/>
            <p:nvPr/>
          </p:nvSpPr>
          <p:spPr>
            <a:xfrm>
              <a:off x="992160" y="4259160"/>
              <a:ext cx="4465080" cy="586440"/>
            </a:xfrm>
            <a:custGeom>
              <a:avLst/>
              <a:gdLst>
                <a:gd name="textAreaLeft" fmla="*/ 0 w 4465080"/>
                <a:gd name="textAreaRight" fmla="*/ 4465440 w 4465080"/>
                <a:gd name="textAreaTop" fmla="*/ 0 h 586440"/>
                <a:gd name="textAreaBottom" fmla="*/ 586800 h 586440"/>
              </a:gdLst>
              <a:ahLst/>
              <a:rect l="textAreaLeft" t="textAreaTop" r="textAreaRight" b="textAreaBottom"/>
              <a:pathLst>
                <a:path w="5954117" h="782438">
                  <a:moveTo>
                    <a:pt x="0" y="0"/>
                  </a:moveTo>
                  <a:lnTo>
                    <a:pt x="5954117" y="0"/>
                  </a:lnTo>
                  <a:lnTo>
                    <a:pt x="5954117" y="782438"/>
                  </a:lnTo>
                  <a:lnTo>
                    <a:pt x="0" y="7824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2" name="TextBox 10"/>
            <p:cNvSpPr/>
            <p:nvPr/>
          </p:nvSpPr>
          <p:spPr>
            <a:xfrm>
              <a:off x="992160" y="4245120"/>
              <a:ext cx="4465080" cy="60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374"/>
                </a:lnSpc>
              </a:pPr>
              <a:r>
                <a:rPr b="0" lang="en-US" sz="3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🧮 </a:t>
              </a:r>
              <a:r>
                <a:rPr b="0" lang="en-US" sz="3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How It Works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3" name="Group 11"/>
          <p:cNvGrpSpPr/>
          <p:nvPr/>
        </p:nvGrpSpPr>
        <p:grpSpPr>
          <a:xfrm>
            <a:off x="992160" y="5207040"/>
            <a:ext cx="16303320" cy="517680"/>
            <a:chOff x="992160" y="5207040"/>
            <a:chExt cx="16303320" cy="517680"/>
          </a:xfrm>
        </p:grpSpPr>
        <p:sp>
          <p:nvSpPr>
            <p:cNvPr id="504" name="Freeform 12"/>
            <p:cNvSpPr/>
            <p:nvPr/>
          </p:nvSpPr>
          <p:spPr>
            <a:xfrm>
              <a:off x="992160" y="5271480"/>
              <a:ext cx="16303320" cy="4532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5" name="TextBox 13"/>
            <p:cNvSpPr/>
            <p:nvPr/>
          </p:nvSpPr>
          <p:spPr>
            <a:xfrm>
              <a:off x="992160" y="5207040"/>
              <a:ext cx="16303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We represent each player as a variable: 1 if selected, 0 if not.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6" name="Group 14"/>
          <p:cNvGrpSpPr/>
          <p:nvPr/>
        </p:nvGrpSpPr>
        <p:grpSpPr>
          <a:xfrm>
            <a:off x="992160" y="5759640"/>
            <a:ext cx="16303320" cy="517680"/>
            <a:chOff x="992160" y="5759640"/>
            <a:chExt cx="16303320" cy="517680"/>
          </a:xfrm>
        </p:grpSpPr>
        <p:sp>
          <p:nvSpPr>
            <p:cNvPr id="507" name="Freeform 15"/>
            <p:cNvSpPr/>
            <p:nvPr/>
          </p:nvSpPr>
          <p:spPr>
            <a:xfrm>
              <a:off x="992160" y="5824080"/>
              <a:ext cx="16303320" cy="4532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TextBox 16"/>
            <p:cNvSpPr/>
            <p:nvPr/>
          </p:nvSpPr>
          <p:spPr>
            <a:xfrm>
              <a:off x="992160" y="5759640"/>
              <a:ext cx="16303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Use an optimization solver to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maximize total fantasy points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09" name="Group 17"/>
          <p:cNvGrpSpPr/>
          <p:nvPr/>
        </p:nvGrpSpPr>
        <p:grpSpPr>
          <a:xfrm>
            <a:off x="992160" y="6312600"/>
            <a:ext cx="16303320" cy="517680"/>
            <a:chOff x="992160" y="6312600"/>
            <a:chExt cx="16303320" cy="517680"/>
          </a:xfrm>
        </p:grpSpPr>
        <p:sp>
          <p:nvSpPr>
            <p:cNvPr id="510" name="Freeform 18"/>
            <p:cNvSpPr/>
            <p:nvPr/>
          </p:nvSpPr>
          <p:spPr>
            <a:xfrm>
              <a:off x="992160" y="6376680"/>
              <a:ext cx="16303320" cy="4532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1" name="TextBox 19"/>
            <p:cNvSpPr/>
            <p:nvPr/>
          </p:nvSpPr>
          <p:spPr>
            <a:xfrm>
              <a:off x="992160" y="6312600"/>
              <a:ext cx="16303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Apply all the above constraints so the selected team is valid under Dream11 rules.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2" name="Group 20"/>
          <p:cNvGrpSpPr/>
          <p:nvPr/>
        </p:nvGrpSpPr>
        <p:grpSpPr>
          <a:xfrm>
            <a:off x="992160" y="6865200"/>
            <a:ext cx="16303320" cy="517680"/>
            <a:chOff x="992160" y="6865200"/>
            <a:chExt cx="16303320" cy="517680"/>
          </a:xfrm>
        </p:grpSpPr>
        <p:sp>
          <p:nvSpPr>
            <p:cNvPr id="513" name="Freeform 21"/>
            <p:cNvSpPr/>
            <p:nvPr/>
          </p:nvSpPr>
          <p:spPr>
            <a:xfrm>
              <a:off x="992160" y="6929640"/>
              <a:ext cx="16303320" cy="4532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4" name="TextBox 22"/>
            <p:cNvSpPr/>
            <p:nvPr/>
          </p:nvSpPr>
          <p:spPr>
            <a:xfrm>
              <a:off x="992160" y="6865200"/>
              <a:ext cx="16303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The solver picks the best 11 players + the best captain and vice-captain to achieve the </a:t>
              </a: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highest total predicted points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6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17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8" name="Group 5"/>
          <p:cNvGrpSpPr/>
          <p:nvPr/>
        </p:nvGrpSpPr>
        <p:grpSpPr>
          <a:xfrm>
            <a:off x="922320" y="696240"/>
            <a:ext cx="6917040" cy="892800"/>
            <a:chOff x="922320" y="696240"/>
            <a:chExt cx="6917040" cy="892800"/>
          </a:xfrm>
        </p:grpSpPr>
        <p:sp>
          <p:nvSpPr>
            <p:cNvPr id="519" name="Freeform 6"/>
            <p:cNvSpPr/>
            <p:nvPr/>
          </p:nvSpPr>
          <p:spPr>
            <a:xfrm>
              <a:off x="922320" y="724680"/>
              <a:ext cx="6917040" cy="864360"/>
            </a:xfrm>
            <a:custGeom>
              <a:avLst/>
              <a:gdLst>
                <a:gd name="textAreaLeft" fmla="*/ 0 w 6917040"/>
                <a:gd name="textAreaRight" fmla="*/ 6917400 w 6917040"/>
                <a:gd name="textAreaTop" fmla="*/ 0 h 864360"/>
                <a:gd name="textAreaBottom" fmla="*/ 864720 h 864360"/>
              </a:gdLst>
              <a:ahLst/>
              <a:rect l="textAreaLeft" t="textAreaTop" r="textAreaRight" b="textAreaBottom"/>
              <a:pathLst>
                <a:path w="9223375" h="1152922">
                  <a:moveTo>
                    <a:pt x="0" y="0"/>
                  </a:moveTo>
                  <a:lnTo>
                    <a:pt x="9223375" y="0"/>
                  </a:lnTo>
                  <a:lnTo>
                    <a:pt x="9223375" y="1152922"/>
                  </a:lnTo>
                  <a:lnTo>
                    <a:pt x="0" y="1152922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0" name="TextBox 7"/>
            <p:cNvSpPr/>
            <p:nvPr/>
          </p:nvSpPr>
          <p:spPr>
            <a:xfrm>
              <a:off x="922320" y="696240"/>
              <a:ext cx="6917040" cy="892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6749"/>
                </a:lnSpc>
              </a:pPr>
              <a:r>
                <a:rPr b="0" lang="en-US" sz="543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Flask Web App</a:t>
              </a:r>
              <a:endParaRPr b="0" lang="en-US" sz="543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1" name="Freeform 8"/>
          <p:cNvSpPr/>
          <p:nvPr/>
        </p:nvSpPr>
        <p:spPr>
          <a:xfrm>
            <a:off x="922320" y="1984680"/>
            <a:ext cx="16443000" cy="8221320"/>
          </a:xfrm>
          <a:custGeom>
            <a:avLst/>
            <a:gdLst>
              <a:gd name="textAreaLeft" fmla="*/ 0 w 16443000"/>
              <a:gd name="textAreaRight" fmla="*/ 16443360 w 16443000"/>
              <a:gd name="textAreaTop" fmla="*/ 0 h 8221320"/>
              <a:gd name="textAreaBottom" fmla="*/ 8221680 h 8221320"/>
            </a:gdLst>
            <a:ahLst/>
            <a:rect l="textAreaLeft" t="textAreaTop" r="textAreaRight" b="textAreaBottom"/>
            <a:pathLst>
              <a:path w="16443424" h="8221712">
                <a:moveTo>
                  <a:pt x="0" y="0"/>
                </a:moveTo>
                <a:lnTo>
                  <a:pt x="16443424" y="0"/>
                </a:lnTo>
                <a:lnTo>
                  <a:pt x="16443424" y="8221713"/>
                </a:lnTo>
                <a:lnTo>
                  <a:pt x="0" y="8221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94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5" name="Group 5"/>
          <p:cNvGrpSpPr/>
          <p:nvPr/>
        </p:nvGrpSpPr>
        <p:grpSpPr>
          <a:xfrm>
            <a:off x="992160" y="1592280"/>
            <a:ext cx="7442280" cy="965520"/>
            <a:chOff x="992160" y="1592280"/>
            <a:chExt cx="7442280" cy="965520"/>
          </a:xfrm>
        </p:grpSpPr>
        <p:sp>
          <p:nvSpPr>
            <p:cNvPr id="96" name="Freeform 6"/>
            <p:cNvSpPr/>
            <p:nvPr/>
          </p:nvSpPr>
          <p:spPr>
            <a:xfrm>
              <a:off x="992160" y="162792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" name="TextBox 7"/>
            <p:cNvSpPr/>
            <p:nvPr/>
          </p:nvSpPr>
          <p:spPr>
            <a:xfrm>
              <a:off x="992160" y="159228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Project Overview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8" name="Group 8"/>
          <p:cNvGrpSpPr/>
          <p:nvPr/>
        </p:nvGrpSpPr>
        <p:grpSpPr>
          <a:xfrm>
            <a:off x="992160" y="3061080"/>
            <a:ext cx="16303320" cy="1424880"/>
            <a:chOff x="992160" y="3061080"/>
            <a:chExt cx="16303320" cy="1424880"/>
          </a:xfrm>
        </p:grpSpPr>
        <p:sp>
          <p:nvSpPr>
            <p:cNvPr id="99" name="Freeform 9"/>
            <p:cNvSpPr/>
            <p:nvPr/>
          </p:nvSpPr>
          <p:spPr>
            <a:xfrm>
              <a:off x="992160" y="3125520"/>
              <a:ext cx="16303320" cy="13604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1360440"/>
                <a:gd name="textAreaBottom" fmla="*/ 1360800 h 1360440"/>
              </a:gdLst>
              <a:ahLst/>
              <a:rect l="textAreaLeft" t="textAreaTop" r="textAreaRight" b="textAreaBottom"/>
              <a:pathLst>
                <a:path w="21738034" h="1814513">
                  <a:moveTo>
                    <a:pt x="0" y="0"/>
                  </a:moveTo>
                  <a:lnTo>
                    <a:pt x="21738034" y="0"/>
                  </a:lnTo>
                  <a:lnTo>
                    <a:pt x="21738034" y="1814513"/>
                  </a:lnTo>
                  <a:lnTo>
                    <a:pt x="0" y="181451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" name="TextBox 10"/>
            <p:cNvSpPr/>
            <p:nvPr/>
          </p:nvSpPr>
          <p:spPr>
            <a:xfrm>
              <a:off x="992160" y="3061080"/>
              <a:ext cx="16303320" cy="142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Objective: Optimize team composition and match win probability. Data source: Complete IPL match and player performance records. Methodology integrates machine learning and linear programming. Advanced predictive modeling techniques used.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1" name="Freeform 11"/>
          <p:cNvSpPr/>
          <p:nvPr/>
        </p:nvSpPr>
        <p:spPr>
          <a:xfrm>
            <a:off x="5628240" y="4987800"/>
            <a:ext cx="3402000" cy="3402000"/>
          </a:xfrm>
          <a:custGeom>
            <a:avLst/>
            <a:gdLst>
              <a:gd name="textAreaLeft" fmla="*/ 0 w 3402000"/>
              <a:gd name="textAreaRight" fmla="*/ 3402360 w 3402000"/>
              <a:gd name="textAreaTop" fmla="*/ 0 h 3402000"/>
              <a:gd name="textAreaBottom" fmla="*/ 3402360 h 3402000"/>
            </a:gdLst>
            <a:ahLst/>
            <a:rect l="textAreaLeft" t="textAreaTop" r="textAreaRight" b="textAreaBottom"/>
            <a:pathLst>
              <a:path w="3402360" h="3402360">
                <a:moveTo>
                  <a:pt x="0" y="0"/>
                </a:moveTo>
                <a:lnTo>
                  <a:pt x="3402360" y="0"/>
                </a:lnTo>
                <a:lnTo>
                  <a:pt x="3402360" y="3402361"/>
                </a:lnTo>
                <a:lnTo>
                  <a:pt x="0" y="3402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Freeform 12"/>
          <p:cNvSpPr/>
          <p:nvPr/>
        </p:nvSpPr>
        <p:spPr>
          <a:xfrm>
            <a:off x="9257400" y="4987800"/>
            <a:ext cx="3402000" cy="3402000"/>
          </a:xfrm>
          <a:custGeom>
            <a:avLst/>
            <a:gdLst>
              <a:gd name="textAreaLeft" fmla="*/ 0 w 3402000"/>
              <a:gd name="textAreaRight" fmla="*/ 3402360 w 3402000"/>
              <a:gd name="textAreaTop" fmla="*/ 0 h 3402000"/>
              <a:gd name="textAreaBottom" fmla="*/ 3402360 h 3402000"/>
            </a:gdLst>
            <a:ahLst/>
            <a:rect l="textAreaLeft" t="textAreaTop" r="textAreaRight" b="textAreaBottom"/>
            <a:pathLst>
              <a:path w="3402360" h="3402360">
                <a:moveTo>
                  <a:pt x="0" y="0"/>
                </a:moveTo>
                <a:lnTo>
                  <a:pt x="3402360" y="0"/>
                </a:lnTo>
                <a:lnTo>
                  <a:pt x="3402360" y="3402361"/>
                </a:lnTo>
                <a:lnTo>
                  <a:pt x="0" y="34023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3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24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25" name="Group 5"/>
          <p:cNvGrpSpPr/>
          <p:nvPr/>
        </p:nvGrpSpPr>
        <p:grpSpPr>
          <a:xfrm>
            <a:off x="990360" y="749520"/>
            <a:ext cx="7428600" cy="957240"/>
            <a:chOff x="990360" y="749520"/>
            <a:chExt cx="7428600" cy="957240"/>
          </a:xfrm>
        </p:grpSpPr>
        <p:sp>
          <p:nvSpPr>
            <p:cNvPr id="526" name="Freeform 6"/>
            <p:cNvSpPr/>
            <p:nvPr/>
          </p:nvSpPr>
          <p:spPr>
            <a:xfrm>
              <a:off x="990360" y="778320"/>
              <a:ext cx="7428600" cy="928440"/>
            </a:xfrm>
            <a:custGeom>
              <a:avLst/>
              <a:gdLst>
                <a:gd name="textAreaLeft" fmla="*/ 0 w 7428600"/>
                <a:gd name="textAreaRight" fmla="*/ 7428960 w 7428600"/>
                <a:gd name="textAreaTop" fmla="*/ 0 h 928440"/>
                <a:gd name="textAreaBottom" fmla="*/ 928800 h 928440"/>
              </a:gdLst>
              <a:ahLst/>
              <a:rect l="textAreaLeft" t="textAreaTop" r="textAreaRight" b="textAreaBottom"/>
              <a:pathLst>
                <a:path w="9905207" h="1238250">
                  <a:moveTo>
                    <a:pt x="0" y="0"/>
                  </a:moveTo>
                  <a:lnTo>
                    <a:pt x="9905207" y="0"/>
                  </a:lnTo>
                  <a:lnTo>
                    <a:pt x="9905207" y="1238250"/>
                  </a:lnTo>
                  <a:lnTo>
                    <a:pt x="0" y="123825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7" name="TextBox 7"/>
            <p:cNvSpPr/>
            <p:nvPr/>
          </p:nvSpPr>
          <p:spPr>
            <a:xfrm>
              <a:off x="990360" y="749520"/>
              <a:ext cx="7428600" cy="956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251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Flask Web App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28" name="Freeform 8"/>
          <p:cNvSpPr/>
          <p:nvPr/>
        </p:nvSpPr>
        <p:spPr>
          <a:xfrm>
            <a:off x="4311360" y="2273040"/>
            <a:ext cx="9665280" cy="7237440"/>
          </a:xfrm>
          <a:custGeom>
            <a:avLst/>
            <a:gdLst>
              <a:gd name="textAreaLeft" fmla="*/ 0 w 9665280"/>
              <a:gd name="textAreaRight" fmla="*/ 9665640 w 9665280"/>
              <a:gd name="textAreaTop" fmla="*/ 0 h 7237440"/>
              <a:gd name="textAreaBottom" fmla="*/ 7237800 h 7237440"/>
            </a:gdLst>
            <a:ahLst/>
            <a:rect l="textAreaLeft" t="textAreaTop" r="textAreaRight" b="textAreaBottom"/>
            <a:pathLst>
              <a:path w="9665494" h="7237809">
                <a:moveTo>
                  <a:pt x="0" y="0"/>
                </a:moveTo>
                <a:lnTo>
                  <a:pt x="9665494" y="0"/>
                </a:lnTo>
                <a:lnTo>
                  <a:pt x="9665494" y="7237808"/>
                </a:lnTo>
                <a:lnTo>
                  <a:pt x="0" y="72378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0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31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32" name="Group 5"/>
          <p:cNvGrpSpPr/>
          <p:nvPr/>
        </p:nvGrpSpPr>
        <p:grpSpPr>
          <a:xfrm>
            <a:off x="992160" y="2870640"/>
            <a:ext cx="7442280" cy="965520"/>
            <a:chOff x="992160" y="2870640"/>
            <a:chExt cx="7442280" cy="965520"/>
          </a:xfrm>
        </p:grpSpPr>
        <p:sp>
          <p:nvSpPr>
            <p:cNvPr id="533" name="Freeform 6"/>
            <p:cNvSpPr/>
            <p:nvPr/>
          </p:nvSpPr>
          <p:spPr>
            <a:xfrm>
              <a:off x="992160" y="290628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4" name="TextBox 7"/>
            <p:cNvSpPr/>
            <p:nvPr/>
          </p:nvSpPr>
          <p:spPr>
            <a:xfrm>
              <a:off x="992160" y="287064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Flask Web App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5" name="Freeform 8"/>
          <p:cNvSpPr/>
          <p:nvPr/>
        </p:nvSpPr>
        <p:spPr>
          <a:xfrm>
            <a:off x="992160" y="4403520"/>
            <a:ext cx="15292800" cy="2976480"/>
          </a:xfrm>
          <a:custGeom>
            <a:avLst/>
            <a:gdLst>
              <a:gd name="textAreaLeft" fmla="*/ 0 w 15292800"/>
              <a:gd name="textAreaRight" fmla="*/ 15293160 w 15292800"/>
              <a:gd name="textAreaTop" fmla="*/ 0 h 2976480"/>
              <a:gd name="textAreaBottom" fmla="*/ 2976840 h 2976480"/>
            </a:gdLst>
            <a:ahLst/>
            <a:rect l="textAreaLeft" t="textAreaTop" r="textAreaRight" b="textAreaBottom"/>
            <a:pathLst>
              <a:path w="15293131" h="2977009">
                <a:moveTo>
                  <a:pt x="0" y="0"/>
                </a:moveTo>
                <a:lnTo>
                  <a:pt x="15293131" y="0"/>
                </a:lnTo>
                <a:lnTo>
                  <a:pt x="15293131" y="2977009"/>
                </a:lnTo>
                <a:lnTo>
                  <a:pt x="0" y="29770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7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38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9" name="Freeform 5"/>
          <p:cNvSpPr/>
          <p:nvPr/>
        </p:nvSpPr>
        <p:spPr>
          <a:xfrm>
            <a:off x="1143000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Freeform 6"/>
          <p:cNvSpPr/>
          <p:nvPr/>
        </p:nvSpPr>
        <p:spPr>
          <a:xfrm>
            <a:off x="11784240" y="2958120"/>
            <a:ext cx="6148800" cy="4370760"/>
          </a:xfrm>
          <a:custGeom>
            <a:avLst/>
            <a:gdLst>
              <a:gd name="textAreaLeft" fmla="*/ 0 w 6148800"/>
              <a:gd name="textAreaRight" fmla="*/ 6149160 w 6148800"/>
              <a:gd name="textAreaTop" fmla="*/ 0 h 4370760"/>
              <a:gd name="textAreaBottom" fmla="*/ 4371120 h 4370760"/>
            </a:gdLst>
            <a:ahLst/>
            <a:rect l="textAreaLeft" t="textAreaTop" r="textAreaRight" b="textAreaBottom"/>
            <a:pathLst>
              <a:path w="6149131" h="4371082">
                <a:moveTo>
                  <a:pt x="0" y="0"/>
                </a:moveTo>
                <a:lnTo>
                  <a:pt x="6149131" y="0"/>
                </a:lnTo>
                <a:lnTo>
                  <a:pt x="6149131" y="4371082"/>
                </a:lnTo>
                <a:lnTo>
                  <a:pt x="0" y="43710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1" name="Group 7"/>
          <p:cNvGrpSpPr/>
          <p:nvPr/>
        </p:nvGrpSpPr>
        <p:grpSpPr>
          <a:xfrm>
            <a:off x="992160" y="2761200"/>
            <a:ext cx="7442280" cy="965520"/>
            <a:chOff x="992160" y="2761200"/>
            <a:chExt cx="7442280" cy="965520"/>
          </a:xfrm>
        </p:grpSpPr>
        <p:sp>
          <p:nvSpPr>
            <p:cNvPr id="542" name="Freeform 8"/>
            <p:cNvSpPr/>
            <p:nvPr/>
          </p:nvSpPr>
          <p:spPr>
            <a:xfrm>
              <a:off x="992160" y="279684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3" name="TextBox 9"/>
            <p:cNvSpPr/>
            <p:nvPr/>
          </p:nvSpPr>
          <p:spPr>
            <a:xfrm>
              <a:off x="992160" y="276120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Challenges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4" name="Group 10"/>
          <p:cNvGrpSpPr/>
          <p:nvPr/>
        </p:nvGrpSpPr>
        <p:grpSpPr>
          <a:xfrm>
            <a:off x="992160" y="4088160"/>
            <a:ext cx="9445320" cy="631080"/>
            <a:chOff x="992160" y="4088160"/>
            <a:chExt cx="9445320" cy="631080"/>
          </a:xfrm>
        </p:grpSpPr>
        <p:sp>
          <p:nvSpPr>
            <p:cNvPr id="545" name="Freeform 11"/>
            <p:cNvSpPr/>
            <p:nvPr/>
          </p:nvSpPr>
          <p:spPr>
            <a:xfrm>
              <a:off x="992160" y="415260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6" name="TextBox 12"/>
            <p:cNvSpPr/>
            <p:nvPr/>
          </p:nvSpPr>
          <p:spPr>
            <a:xfrm>
              <a:off x="992160" y="408816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Data inconsistencies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47" name="Group 13"/>
          <p:cNvGrpSpPr/>
          <p:nvPr/>
        </p:nvGrpSpPr>
        <p:grpSpPr>
          <a:xfrm>
            <a:off x="992160" y="4754160"/>
            <a:ext cx="9445320" cy="631080"/>
            <a:chOff x="992160" y="4754160"/>
            <a:chExt cx="9445320" cy="631080"/>
          </a:xfrm>
        </p:grpSpPr>
        <p:sp>
          <p:nvSpPr>
            <p:cNvPr id="548" name="Freeform 14"/>
            <p:cNvSpPr/>
            <p:nvPr/>
          </p:nvSpPr>
          <p:spPr>
            <a:xfrm>
              <a:off x="992160" y="481860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9" name="TextBox 15"/>
            <p:cNvSpPr/>
            <p:nvPr/>
          </p:nvSpPr>
          <p:spPr>
            <a:xfrm>
              <a:off x="992160" y="475416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Player name mismatches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0" name="Group 16"/>
          <p:cNvGrpSpPr/>
          <p:nvPr/>
        </p:nvGrpSpPr>
        <p:grpSpPr>
          <a:xfrm>
            <a:off x="992160" y="5420160"/>
            <a:ext cx="9445320" cy="631080"/>
            <a:chOff x="992160" y="5420160"/>
            <a:chExt cx="9445320" cy="631080"/>
          </a:xfrm>
        </p:grpSpPr>
        <p:sp>
          <p:nvSpPr>
            <p:cNvPr id="551" name="Freeform 17"/>
            <p:cNvSpPr/>
            <p:nvPr/>
          </p:nvSpPr>
          <p:spPr>
            <a:xfrm>
              <a:off x="992160" y="548460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2" name="TextBox 18"/>
            <p:cNvSpPr/>
            <p:nvPr/>
          </p:nvSpPr>
          <p:spPr>
            <a:xfrm>
              <a:off x="992160" y="542016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Handling new players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53" name="Group 19"/>
          <p:cNvGrpSpPr/>
          <p:nvPr/>
        </p:nvGrpSpPr>
        <p:grpSpPr>
          <a:xfrm>
            <a:off x="992160" y="6086160"/>
            <a:ext cx="9445320" cy="631080"/>
            <a:chOff x="992160" y="6086160"/>
            <a:chExt cx="9445320" cy="631080"/>
          </a:xfrm>
        </p:grpSpPr>
        <p:sp>
          <p:nvSpPr>
            <p:cNvPr id="554" name="Freeform 20"/>
            <p:cNvSpPr/>
            <p:nvPr/>
          </p:nvSpPr>
          <p:spPr>
            <a:xfrm>
              <a:off x="992160" y="615060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5" name="TextBox 21"/>
            <p:cNvSpPr/>
            <p:nvPr/>
          </p:nvSpPr>
          <p:spPr>
            <a:xfrm>
              <a:off x="992160" y="608616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Balancing model accuracy vs interpretability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7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58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9" name="Freeform 5"/>
          <p:cNvSpPr/>
          <p:nvPr/>
        </p:nvSpPr>
        <p:spPr>
          <a:xfrm>
            <a:off x="0" y="0"/>
            <a:ext cx="18287640" cy="35438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3543840"/>
              <a:gd name="textAreaBottom" fmla="*/ 3544200 h 3543840"/>
            </a:gdLst>
            <a:ahLst/>
            <a:rect l="textAreaLeft" t="textAreaTop" r="textAreaRight" b="textAreaBottom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60" name="Group 6"/>
          <p:cNvGrpSpPr/>
          <p:nvPr/>
        </p:nvGrpSpPr>
        <p:grpSpPr>
          <a:xfrm>
            <a:off x="992160" y="5362200"/>
            <a:ext cx="11563560" cy="965520"/>
            <a:chOff x="992160" y="5362200"/>
            <a:chExt cx="11563560" cy="965520"/>
          </a:xfrm>
        </p:grpSpPr>
        <p:sp>
          <p:nvSpPr>
            <p:cNvPr id="561" name="Freeform 7"/>
            <p:cNvSpPr/>
            <p:nvPr/>
          </p:nvSpPr>
          <p:spPr>
            <a:xfrm>
              <a:off x="992160" y="5397840"/>
              <a:ext cx="11563560" cy="929880"/>
            </a:xfrm>
            <a:custGeom>
              <a:avLst/>
              <a:gdLst>
                <a:gd name="textAreaLeft" fmla="*/ 0 w 11563560"/>
                <a:gd name="textAreaRight" fmla="*/ 11563920 w 1156356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15418594" h="1240433">
                  <a:moveTo>
                    <a:pt x="0" y="0"/>
                  </a:moveTo>
                  <a:lnTo>
                    <a:pt x="15418594" y="0"/>
                  </a:lnTo>
                  <a:lnTo>
                    <a:pt x="15418594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2" name="TextBox 8"/>
            <p:cNvSpPr/>
            <p:nvPr/>
          </p:nvSpPr>
          <p:spPr>
            <a:xfrm>
              <a:off x="992160" y="5362200"/>
              <a:ext cx="1156356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Conclusion and Future Directions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3" name="Group 9"/>
          <p:cNvGrpSpPr/>
          <p:nvPr/>
        </p:nvGrpSpPr>
        <p:grpSpPr>
          <a:xfrm>
            <a:off x="992160" y="6689160"/>
            <a:ext cx="16303320" cy="971280"/>
            <a:chOff x="992160" y="6689160"/>
            <a:chExt cx="16303320" cy="971280"/>
          </a:xfrm>
        </p:grpSpPr>
        <p:sp>
          <p:nvSpPr>
            <p:cNvPr id="564" name="Freeform 10"/>
            <p:cNvSpPr/>
            <p:nvPr/>
          </p:nvSpPr>
          <p:spPr>
            <a:xfrm>
              <a:off x="992160" y="6753240"/>
              <a:ext cx="16303320" cy="9068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21738034" h="1209675">
                  <a:moveTo>
                    <a:pt x="0" y="0"/>
                  </a:moveTo>
                  <a:lnTo>
                    <a:pt x="21738034" y="0"/>
                  </a:lnTo>
                  <a:lnTo>
                    <a:pt x="21738034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5" name="TextBox 11"/>
            <p:cNvSpPr/>
            <p:nvPr/>
          </p:nvSpPr>
          <p:spPr>
            <a:xfrm>
              <a:off x="992160" y="6689160"/>
              <a:ext cx="16303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Impact of data-driven approach in sports analytics. Potential applications beyond IPL. Recommendations for team management. Future research and model improvement strategies.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66" name="Group 12"/>
          <p:cNvGrpSpPr/>
          <p:nvPr/>
        </p:nvGrpSpPr>
        <p:grpSpPr>
          <a:xfrm>
            <a:off x="992160" y="7915320"/>
            <a:ext cx="16303320" cy="517680"/>
            <a:chOff x="992160" y="7915320"/>
            <a:chExt cx="16303320" cy="517680"/>
          </a:xfrm>
        </p:grpSpPr>
        <p:sp>
          <p:nvSpPr>
            <p:cNvPr id="567" name="Freeform 13"/>
            <p:cNvSpPr/>
            <p:nvPr/>
          </p:nvSpPr>
          <p:spPr>
            <a:xfrm>
              <a:off x="992160" y="7979400"/>
              <a:ext cx="16303320" cy="4532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21738034" h="604838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68" name="TextBox 14"/>
            <p:cNvSpPr/>
            <p:nvPr/>
          </p:nvSpPr>
          <p:spPr>
            <a:xfrm>
              <a:off x="992160" y="7915320"/>
              <a:ext cx="16303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 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Data science is changing the game!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4" name="Group 3"/>
          <p:cNvGrpSpPr/>
          <p:nvPr/>
        </p:nvGrpSpPr>
        <p:grpSpPr>
          <a:xfrm>
            <a:off x="0" y="36000"/>
            <a:ext cx="18287640" cy="10286640"/>
            <a:chOff x="0" y="36000"/>
            <a:chExt cx="18287640" cy="10286640"/>
          </a:xfrm>
        </p:grpSpPr>
        <p:sp>
          <p:nvSpPr>
            <p:cNvPr id="105" name="Freeform 4"/>
            <p:cNvSpPr/>
            <p:nvPr/>
          </p:nvSpPr>
          <p:spPr>
            <a:xfrm>
              <a:off x="0" y="3600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6" name="Group 5"/>
          <p:cNvGrpSpPr/>
          <p:nvPr/>
        </p:nvGrpSpPr>
        <p:grpSpPr>
          <a:xfrm>
            <a:off x="992160" y="3076560"/>
            <a:ext cx="7442280" cy="965520"/>
            <a:chOff x="992160" y="3076560"/>
            <a:chExt cx="7442280" cy="965520"/>
          </a:xfrm>
        </p:grpSpPr>
        <p:sp>
          <p:nvSpPr>
            <p:cNvPr id="107" name="Freeform 6"/>
            <p:cNvSpPr/>
            <p:nvPr/>
          </p:nvSpPr>
          <p:spPr>
            <a:xfrm>
              <a:off x="992160" y="311220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TextBox 7"/>
            <p:cNvSpPr/>
            <p:nvPr/>
          </p:nvSpPr>
          <p:spPr>
            <a:xfrm>
              <a:off x="992160" y="307656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Objective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09" name="Group 8"/>
          <p:cNvGrpSpPr/>
          <p:nvPr/>
        </p:nvGrpSpPr>
        <p:grpSpPr>
          <a:xfrm>
            <a:off x="1600200" y="4545360"/>
            <a:ext cx="15695280" cy="631080"/>
            <a:chOff x="1600200" y="4545360"/>
            <a:chExt cx="15695280" cy="631080"/>
          </a:xfrm>
        </p:grpSpPr>
        <p:sp>
          <p:nvSpPr>
            <p:cNvPr id="110" name="Freeform 9"/>
            <p:cNvSpPr/>
            <p:nvPr/>
          </p:nvSpPr>
          <p:spPr>
            <a:xfrm>
              <a:off x="1600200" y="4609800"/>
              <a:ext cx="15695280" cy="566640"/>
            </a:xfrm>
            <a:custGeom>
              <a:avLst/>
              <a:gdLst>
                <a:gd name="textAreaLeft" fmla="*/ 0 w 15695280"/>
                <a:gd name="textAreaRight" fmla="*/ 15695640 w 1569528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21738034" h="755848">
                  <a:moveTo>
                    <a:pt x="0" y="0"/>
                  </a:moveTo>
                  <a:lnTo>
                    <a:pt x="21738034" y="0"/>
                  </a:lnTo>
                  <a:lnTo>
                    <a:pt x="21738034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TextBox 10"/>
            <p:cNvSpPr/>
            <p:nvPr/>
          </p:nvSpPr>
          <p:spPr>
            <a:xfrm>
              <a:off x="1600200" y="4545360"/>
              <a:ext cx="1569528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Predict IPL match winner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2" name="Group 11"/>
          <p:cNvGrpSpPr/>
          <p:nvPr/>
        </p:nvGrpSpPr>
        <p:grpSpPr>
          <a:xfrm>
            <a:off x="973080" y="4696920"/>
            <a:ext cx="392040" cy="392040"/>
            <a:chOff x="973080" y="4696920"/>
            <a:chExt cx="392040" cy="392040"/>
          </a:xfrm>
        </p:grpSpPr>
        <p:sp>
          <p:nvSpPr>
            <p:cNvPr id="113" name="Freeform 12"/>
            <p:cNvSpPr/>
            <p:nvPr/>
          </p:nvSpPr>
          <p:spPr>
            <a:xfrm>
              <a:off x="973080" y="4696920"/>
              <a:ext cx="392040" cy="392040"/>
            </a:xfrm>
            <a:custGeom>
              <a:avLst/>
              <a:gdLst>
                <a:gd name="textAreaLeft" fmla="*/ 0 w 392040"/>
                <a:gd name="textAreaRight" fmla="*/ 392400 w 39204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523240" h="523367">
                  <a:moveTo>
                    <a:pt x="0" y="223901"/>
                  </a:moveTo>
                  <a:cubicBezTo>
                    <a:pt x="0" y="100203"/>
                    <a:pt x="100203" y="0"/>
                    <a:pt x="223901" y="0"/>
                  </a:cubicBezTo>
                  <a:lnTo>
                    <a:pt x="299466" y="0"/>
                  </a:lnTo>
                  <a:lnTo>
                    <a:pt x="299466" y="25400"/>
                  </a:lnTo>
                  <a:lnTo>
                    <a:pt x="299466" y="0"/>
                  </a:lnTo>
                  <a:cubicBezTo>
                    <a:pt x="423037" y="0"/>
                    <a:pt x="523240" y="100203"/>
                    <a:pt x="523240" y="223901"/>
                  </a:cubicBezTo>
                  <a:lnTo>
                    <a:pt x="523240" y="299466"/>
                  </a:lnTo>
                  <a:lnTo>
                    <a:pt x="497840" y="299466"/>
                  </a:lnTo>
                  <a:lnTo>
                    <a:pt x="523240" y="299466"/>
                  </a:lnTo>
                  <a:cubicBezTo>
                    <a:pt x="523240" y="423164"/>
                    <a:pt x="423037" y="523367"/>
                    <a:pt x="299339" y="523367"/>
                  </a:cubicBezTo>
                  <a:lnTo>
                    <a:pt x="299339" y="497967"/>
                  </a:lnTo>
                  <a:lnTo>
                    <a:pt x="299339" y="523367"/>
                  </a:lnTo>
                  <a:lnTo>
                    <a:pt x="223901" y="523367"/>
                  </a:lnTo>
                  <a:lnTo>
                    <a:pt x="223901" y="497967"/>
                  </a:lnTo>
                  <a:lnTo>
                    <a:pt x="223901" y="523367"/>
                  </a:lnTo>
                  <a:cubicBezTo>
                    <a:pt x="100203" y="523240"/>
                    <a:pt x="0" y="423037"/>
                    <a:pt x="0" y="299466"/>
                  </a:cubicBezTo>
                  <a:lnTo>
                    <a:pt x="0" y="223901"/>
                  </a:lnTo>
                  <a:lnTo>
                    <a:pt x="25400" y="223901"/>
                  </a:lnTo>
                  <a:lnTo>
                    <a:pt x="0" y="223901"/>
                  </a:lnTo>
                  <a:moveTo>
                    <a:pt x="50800" y="223901"/>
                  </a:moveTo>
                  <a:lnTo>
                    <a:pt x="50800" y="299466"/>
                  </a:lnTo>
                  <a:lnTo>
                    <a:pt x="25400" y="299466"/>
                  </a:lnTo>
                  <a:lnTo>
                    <a:pt x="50800" y="299466"/>
                  </a:lnTo>
                  <a:cubicBezTo>
                    <a:pt x="50800" y="394970"/>
                    <a:pt x="128270" y="472440"/>
                    <a:pt x="223901" y="472440"/>
                  </a:cubicBezTo>
                  <a:lnTo>
                    <a:pt x="299466" y="472440"/>
                  </a:lnTo>
                  <a:cubicBezTo>
                    <a:pt x="395097" y="472440"/>
                    <a:pt x="472567" y="394970"/>
                    <a:pt x="472567" y="299339"/>
                  </a:cubicBezTo>
                  <a:lnTo>
                    <a:pt x="472567" y="223901"/>
                  </a:lnTo>
                  <a:lnTo>
                    <a:pt x="497967" y="223901"/>
                  </a:lnTo>
                  <a:lnTo>
                    <a:pt x="472567" y="223901"/>
                  </a:lnTo>
                  <a:cubicBezTo>
                    <a:pt x="472440" y="128270"/>
                    <a:pt x="394970" y="50800"/>
                    <a:pt x="299466" y="50800"/>
                  </a:cubicBezTo>
                  <a:lnTo>
                    <a:pt x="223901" y="50800"/>
                  </a:lnTo>
                  <a:lnTo>
                    <a:pt x="223901" y="25400"/>
                  </a:lnTo>
                  <a:lnTo>
                    <a:pt x="223901" y="50800"/>
                  </a:lnTo>
                  <a:cubicBezTo>
                    <a:pt x="128270" y="50800"/>
                    <a:pt x="50800" y="128270"/>
                    <a:pt x="50800" y="223901"/>
                  </a:cubicBezTo>
                  <a:close/>
                </a:path>
              </a:pathLst>
            </a:custGeom>
            <a:solidFill>
              <a:srgbClr val="007e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4" name="Group 13"/>
          <p:cNvGrpSpPr/>
          <p:nvPr/>
        </p:nvGrpSpPr>
        <p:grpSpPr>
          <a:xfrm>
            <a:off x="1600200" y="5211360"/>
            <a:ext cx="16303320" cy="631080"/>
            <a:chOff x="1600200" y="5211360"/>
            <a:chExt cx="16303320" cy="631080"/>
          </a:xfrm>
        </p:grpSpPr>
        <p:sp>
          <p:nvSpPr>
            <p:cNvPr id="115" name="Freeform 14"/>
            <p:cNvSpPr/>
            <p:nvPr/>
          </p:nvSpPr>
          <p:spPr>
            <a:xfrm>
              <a:off x="1600200" y="5275800"/>
              <a:ext cx="16303320" cy="566640"/>
            </a:xfrm>
            <a:custGeom>
              <a:avLst/>
              <a:gdLst>
                <a:gd name="textAreaLeft" fmla="*/ 0 w 16303320"/>
                <a:gd name="textAreaRight" fmla="*/ 16303680 w 16303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21738034" h="755848">
                  <a:moveTo>
                    <a:pt x="0" y="0"/>
                  </a:moveTo>
                  <a:lnTo>
                    <a:pt x="21738034" y="0"/>
                  </a:lnTo>
                  <a:lnTo>
                    <a:pt x="21738034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TextBox 15"/>
            <p:cNvSpPr/>
            <p:nvPr/>
          </p:nvSpPr>
          <p:spPr>
            <a:xfrm>
              <a:off x="1600200" y="5211360"/>
              <a:ext cx="16303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Predict best-performing XI for Dream11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7" name="Group 16"/>
          <p:cNvGrpSpPr/>
          <p:nvPr/>
        </p:nvGrpSpPr>
        <p:grpSpPr>
          <a:xfrm>
            <a:off x="973080" y="5362920"/>
            <a:ext cx="392040" cy="392040"/>
            <a:chOff x="973080" y="5362920"/>
            <a:chExt cx="392040" cy="392040"/>
          </a:xfrm>
        </p:grpSpPr>
        <p:sp>
          <p:nvSpPr>
            <p:cNvPr id="118" name="Freeform 17"/>
            <p:cNvSpPr/>
            <p:nvPr/>
          </p:nvSpPr>
          <p:spPr>
            <a:xfrm>
              <a:off x="973080" y="5362920"/>
              <a:ext cx="392040" cy="392040"/>
            </a:xfrm>
            <a:custGeom>
              <a:avLst/>
              <a:gdLst>
                <a:gd name="textAreaLeft" fmla="*/ 0 w 392040"/>
                <a:gd name="textAreaRight" fmla="*/ 392400 w 39204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523240" h="523367">
                  <a:moveTo>
                    <a:pt x="0" y="223901"/>
                  </a:moveTo>
                  <a:cubicBezTo>
                    <a:pt x="0" y="100203"/>
                    <a:pt x="100203" y="0"/>
                    <a:pt x="223901" y="0"/>
                  </a:cubicBezTo>
                  <a:lnTo>
                    <a:pt x="299466" y="0"/>
                  </a:lnTo>
                  <a:lnTo>
                    <a:pt x="299466" y="25400"/>
                  </a:lnTo>
                  <a:lnTo>
                    <a:pt x="299466" y="0"/>
                  </a:lnTo>
                  <a:cubicBezTo>
                    <a:pt x="423037" y="0"/>
                    <a:pt x="523240" y="100203"/>
                    <a:pt x="523240" y="223901"/>
                  </a:cubicBezTo>
                  <a:lnTo>
                    <a:pt x="523240" y="299466"/>
                  </a:lnTo>
                  <a:lnTo>
                    <a:pt x="497840" y="299466"/>
                  </a:lnTo>
                  <a:lnTo>
                    <a:pt x="523240" y="299466"/>
                  </a:lnTo>
                  <a:cubicBezTo>
                    <a:pt x="523240" y="423164"/>
                    <a:pt x="423037" y="523367"/>
                    <a:pt x="299339" y="523367"/>
                  </a:cubicBezTo>
                  <a:lnTo>
                    <a:pt x="299339" y="497967"/>
                  </a:lnTo>
                  <a:lnTo>
                    <a:pt x="299339" y="523367"/>
                  </a:lnTo>
                  <a:lnTo>
                    <a:pt x="223901" y="523367"/>
                  </a:lnTo>
                  <a:lnTo>
                    <a:pt x="223901" y="497967"/>
                  </a:lnTo>
                  <a:lnTo>
                    <a:pt x="223901" y="523367"/>
                  </a:lnTo>
                  <a:cubicBezTo>
                    <a:pt x="100203" y="523240"/>
                    <a:pt x="0" y="423037"/>
                    <a:pt x="0" y="299466"/>
                  </a:cubicBezTo>
                  <a:lnTo>
                    <a:pt x="0" y="223901"/>
                  </a:lnTo>
                  <a:lnTo>
                    <a:pt x="25400" y="223901"/>
                  </a:lnTo>
                  <a:lnTo>
                    <a:pt x="0" y="223901"/>
                  </a:lnTo>
                  <a:moveTo>
                    <a:pt x="50800" y="223901"/>
                  </a:moveTo>
                  <a:lnTo>
                    <a:pt x="50800" y="299466"/>
                  </a:lnTo>
                  <a:lnTo>
                    <a:pt x="25400" y="299466"/>
                  </a:lnTo>
                  <a:lnTo>
                    <a:pt x="50800" y="299466"/>
                  </a:lnTo>
                  <a:cubicBezTo>
                    <a:pt x="50800" y="394970"/>
                    <a:pt x="128270" y="472440"/>
                    <a:pt x="223901" y="472440"/>
                  </a:cubicBezTo>
                  <a:lnTo>
                    <a:pt x="299466" y="472440"/>
                  </a:lnTo>
                  <a:cubicBezTo>
                    <a:pt x="395097" y="472440"/>
                    <a:pt x="472567" y="394970"/>
                    <a:pt x="472567" y="299339"/>
                  </a:cubicBezTo>
                  <a:lnTo>
                    <a:pt x="472567" y="223901"/>
                  </a:lnTo>
                  <a:lnTo>
                    <a:pt x="497967" y="223901"/>
                  </a:lnTo>
                  <a:lnTo>
                    <a:pt x="472567" y="223901"/>
                  </a:lnTo>
                  <a:cubicBezTo>
                    <a:pt x="472440" y="128270"/>
                    <a:pt x="394970" y="50800"/>
                    <a:pt x="299466" y="50800"/>
                  </a:cubicBezTo>
                  <a:lnTo>
                    <a:pt x="223901" y="50800"/>
                  </a:lnTo>
                  <a:lnTo>
                    <a:pt x="223901" y="25400"/>
                  </a:lnTo>
                  <a:lnTo>
                    <a:pt x="223901" y="50800"/>
                  </a:lnTo>
                  <a:cubicBezTo>
                    <a:pt x="128270" y="50800"/>
                    <a:pt x="50800" y="128270"/>
                    <a:pt x="50800" y="223901"/>
                  </a:cubicBezTo>
                  <a:close/>
                </a:path>
              </a:pathLst>
            </a:custGeom>
            <a:solidFill>
              <a:srgbClr val="007e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9" name="Group 18"/>
          <p:cNvGrpSpPr/>
          <p:nvPr/>
        </p:nvGrpSpPr>
        <p:grpSpPr>
          <a:xfrm>
            <a:off x="1600200" y="5877360"/>
            <a:ext cx="15695280" cy="631080"/>
            <a:chOff x="1600200" y="5877360"/>
            <a:chExt cx="15695280" cy="631080"/>
          </a:xfrm>
        </p:grpSpPr>
        <p:sp>
          <p:nvSpPr>
            <p:cNvPr id="120" name="Freeform 19"/>
            <p:cNvSpPr/>
            <p:nvPr/>
          </p:nvSpPr>
          <p:spPr>
            <a:xfrm>
              <a:off x="1600200" y="5941800"/>
              <a:ext cx="15695280" cy="566640"/>
            </a:xfrm>
            <a:custGeom>
              <a:avLst/>
              <a:gdLst>
                <a:gd name="textAreaLeft" fmla="*/ 0 w 15695280"/>
                <a:gd name="textAreaRight" fmla="*/ 15695640 w 1569528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21738034" h="755848">
                  <a:moveTo>
                    <a:pt x="0" y="0"/>
                  </a:moveTo>
                  <a:lnTo>
                    <a:pt x="21738034" y="0"/>
                  </a:lnTo>
                  <a:lnTo>
                    <a:pt x="21738034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TextBox 20"/>
            <p:cNvSpPr/>
            <p:nvPr/>
          </p:nvSpPr>
          <p:spPr>
            <a:xfrm>
              <a:off x="1600200" y="5877360"/>
              <a:ext cx="1569528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Use machine learning for accurate insights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2" name="Group 21"/>
          <p:cNvGrpSpPr/>
          <p:nvPr/>
        </p:nvGrpSpPr>
        <p:grpSpPr>
          <a:xfrm>
            <a:off x="973080" y="6028920"/>
            <a:ext cx="392040" cy="392040"/>
            <a:chOff x="973080" y="6028920"/>
            <a:chExt cx="392040" cy="392040"/>
          </a:xfrm>
        </p:grpSpPr>
        <p:sp>
          <p:nvSpPr>
            <p:cNvPr id="123" name="Freeform 22"/>
            <p:cNvSpPr/>
            <p:nvPr/>
          </p:nvSpPr>
          <p:spPr>
            <a:xfrm>
              <a:off x="973080" y="6028920"/>
              <a:ext cx="392040" cy="392040"/>
            </a:xfrm>
            <a:custGeom>
              <a:avLst/>
              <a:gdLst>
                <a:gd name="textAreaLeft" fmla="*/ 0 w 392040"/>
                <a:gd name="textAreaRight" fmla="*/ 392400 w 39204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523240" h="523367">
                  <a:moveTo>
                    <a:pt x="0" y="223901"/>
                  </a:moveTo>
                  <a:cubicBezTo>
                    <a:pt x="0" y="100203"/>
                    <a:pt x="100203" y="0"/>
                    <a:pt x="223901" y="0"/>
                  </a:cubicBezTo>
                  <a:lnTo>
                    <a:pt x="299466" y="0"/>
                  </a:lnTo>
                  <a:lnTo>
                    <a:pt x="299466" y="25400"/>
                  </a:lnTo>
                  <a:lnTo>
                    <a:pt x="299466" y="0"/>
                  </a:lnTo>
                  <a:cubicBezTo>
                    <a:pt x="423037" y="0"/>
                    <a:pt x="523240" y="100203"/>
                    <a:pt x="523240" y="223901"/>
                  </a:cubicBezTo>
                  <a:lnTo>
                    <a:pt x="523240" y="299466"/>
                  </a:lnTo>
                  <a:lnTo>
                    <a:pt x="497840" y="299466"/>
                  </a:lnTo>
                  <a:lnTo>
                    <a:pt x="523240" y="299466"/>
                  </a:lnTo>
                  <a:cubicBezTo>
                    <a:pt x="523240" y="423164"/>
                    <a:pt x="423037" y="523367"/>
                    <a:pt x="299339" y="523367"/>
                  </a:cubicBezTo>
                  <a:lnTo>
                    <a:pt x="299339" y="497967"/>
                  </a:lnTo>
                  <a:lnTo>
                    <a:pt x="299339" y="523367"/>
                  </a:lnTo>
                  <a:lnTo>
                    <a:pt x="223901" y="523367"/>
                  </a:lnTo>
                  <a:lnTo>
                    <a:pt x="223901" y="497967"/>
                  </a:lnTo>
                  <a:lnTo>
                    <a:pt x="223901" y="523367"/>
                  </a:lnTo>
                  <a:cubicBezTo>
                    <a:pt x="100203" y="523240"/>
                    <a:pt x="0" y="423037"/>
                    <a:pt x="0" y="299466"/>
                  </a:cubicBezTo>
                  <a:lnTo>
                    <a:pt x="0" y="223901"/>
                  </a:lnTo>
                  <a:lnTo>
                    <a:pt x="25400" y="223901"/>
                  </a:lnTo>
                  <a:lnTo>
                    <a:pt x="0" y="223901"/>
                  </a:lnTo>
                  <a:moveTo>
                    <a:pt x="50800" y="223901"/>
                  </a:moveTo>
                  <a:lnTo>
                    <a:pt x="50800" y="299466"/>
                  </a:lnTo>
                  <a:lnTo>
                    <a:pt x="25400" y="299466"/>
                  </a:lnTo>
                  <a:lnTo>
                    <a:pt x="50800" y="299466"/>
                  </a:lnTo>
                  <a:cubicBezTo>
                    <a:pt x="50800" y="394970"/>
                    <a:pt x="128270" y="472440"/>
                    <a:pt x="223901" y="472440"/>
                  </a:cubicBezTo>
                  <a:lnTo>
                    <a:pt x="299466" y="472440"/>
                  </a:lnTo>
                  <a:cubicBezTo>
                    <a:pt x="395097" y="472440"/>
                    <a:pt x="472567" y="394970"/>
                    <a:pt x="472567" y="299339"/>
                  </a:cubicBezTo>
                  <a:lnTo>
                    <a:pt x="472567" y="223901"/>
                  </a:lnTo>
                  <a:lnTo>
                    <a:pt x="497967" y="223901"/>
                  </a:lnTo>
                  <a:lnTo>
                    <a:pt x="472567" y="223901"/>
                  </a:lnTo>
                  <a:cubicBezTo>
                    <a:pt x="472440" y="128270"/>
                    <a:pt x="394970" y="50800"/>
                    <a:pt x="299466" y="50800"/>
                  </a:cubicBezTo>
                  <a:lnTo>
                    <a:pt x="223901" y="50800"/>
                  </a:lnTo>
                  <a:lnTo>
                    <a:pt x="223901" y="25400"/>
                  </a:lnTo>
                  <a:lnTo>
                    <a:pt x="223901" y="50800"/>
                  </a:lnTo>
                  <a:cubicBezTo>
                    <a:pt x="128270" y="50800"/>
                    <a:pt x="50800" y="128270"/>
                    <a:pt x="50800" y="223901"/>
                  </a:cubicBezTo>
                  <a:close/>
                </a:path>
              </a:pathLst>
            </a:custGeom>
            <a:solidFill>
              <a:srgbClr val="007e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4" name="Group 23"/>
          <p:cNvGrpSpPr/>
          <p:nvPr/>
        </p:nvGrpSpPr>
        <p:grpSpPr>
          <a:xfrm>
            <a:off x="1600200" y="6543360"/>
            <a:ext cx="15695280" cy="631080"/>
            <a:chOff x="1600200" y="6543360"/>
            <a:chExt cx="15695280" cy="631080"/>
          </a:xfrm>
        </p:grpSpPr>
        <p:sp>
          <p:nvSpPr>
            <p:cNvPr id="125" name="Freeform 24"/>
            <p:cNvSpPr/>
            <p:nvPr/>
          </p:nvSpPr>
          <p:spPr>
            <a:xfrm>
              <a:off x="1600200" y="6607800"/>
              <a:ext cx="15695280" cy="566640"/>
            </a:xfrm>
            <a:custGeom>
              <a:avLst/>
              <a:gdLst>
                <a:gd name="textAreaLeft" fmla="*/ 0 w 15695280"/>
                <a:gd name="textAreaRight" fmla="*/ 15695640 w 1569528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21738034" h="755848">
                  <a:moveTo>
                    <a:pt x="0" y="0"/>
                  </a:moveTo>
                  <a:lnTo>
                    <a:pt x="21738034" y="0"/>
                  </a:lnTo>
                  <a:lnTo>
                    <a:pt x="21738034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TextBox 25"/>
            <p:cNvSpPr/>
            <p:nvPr/>
          </p:nvSpPr>
          <p:spPr>
            <a:xfrm>
              <a:off x="1600200" y="6543360"/>
              <a:ext cx="1569528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563"/>
                </a:lnSpc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Optimize team selection using budget and rule constraints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7" name="Group 26"/>
          <p:cNvGrpSpPr/>
          <p:nvPr/>
        </p:nvGrpSpPr>
        <p:grpSpPr>
          <a:xfrm>
            <a:off x="973080" y="6694920"/>
            <a:ext cx="392040" cy="392040"/>
            <a:chOff x="973080" y="6694920"/>
            <a:chExt cx="392040" cy="392040"/>
          </a:xfrm>
        </p:grpSpPr>
        <p:sp>
          <p:nvSpPr>
            <p:cNvPr id="128" name="Freeform 27"/>
            <p:cNvSpPr/>
            <p:nvPr/>
          </p:nvSpPr>
          <p:spPr>
            <a:xfrm>
              <a:off x="973080" y="6694920"/>
              <a:ext cx="392040" cy="392040"/>
            </a:xfrm>
            <a:custGeom>
              <a:avLst/>
              <a:gdLst>
                <a:gd name="textAreaLeft" fmla="*/ 0 w 392040"/>
                <a:gd name="textAreaRight" fmla="*/ 392400 w 392040"/>
                <a:gd name="textAreaTop" fmla="*/ 0 h 392040"/>
                <a:gd name="textAreaBottom" fmla="*/ 392400 h 392040"/>
              </a:gdLst>
              <a:ahLst/>
              <a:rect l="textAreaLeft" t="textAreaTop" r="textAreaRight" b="textAreaBottom"/>
              <a:pathLst>
                <a:path w="523240" h="523367">
                  <a:moveTo>
                    <a:pt x="0" y="223901"/>
                  </a:moveTo>
                  <a:cubicBezTo>
                    <a:pt x="0" y="100203"/>
                    <a:pt x="100203" y="0"/>
                    <a:pt x="223901" y="0"/>
                  </a:cubicBezTo>
                  <a:lnTo>
                    <a:pt x="299466" y="0"/>
                  </a:lnTo>
                  <a:lnTo>
                    <a:pt x="299466" y="25400"/>
                  </a:lnTo>
                  <a:lnTo>
                    <a:pt x="299466" y="0"/>
                  </a:lnTo>
                  <a:cubicBezTo>
                    <a:pt x="423037" y="0"/>
                    <a:pt x="523240" y="100203"/>
                    <a:pt x="523240" y="223901"/>
                  </a:cubicBezTo>
                  <a:lnTo>
                    <a:pt x="523240" y="299466"/>
                  </a:lnTo>
                  <a:lnTo>
                    <a:pt x="497840" y="299466"/>
                  </a:lnTo>
                  <a:lnTo>
                    <a:pt x="523240" y="299466"/>
                  </a:lnTo>
                  <a:cubicBezTo>
                    <a:pt x="523240" y="423164"/>
                    <a:pt x="423037" y="523367"/>
                    <a:pt x="299339" y="523367"/>
                  </a:cubicBezTo>
                  <a:lnTo>
                    <a:pt x="299339" y="497967"/>
                  </a:lnTo>
                  <a:lnTo>
                    <a:pt x="299339" y="523367"/>
                  </a:lnTo>
                  <a:lnTo>
                    <a:pt x="223901" y="523367"/>
                  </a:lnTo>
                  <a:lnTo>
                    <a:pt x="223901" y="497967"/>
                  </a:lnTo>
                  <a:lnTo>
                    <a:pt x="223901" y="523367"/>
                  </a:lnTo>
                  <a:cubicBezTo>
                    <a:pt x="100203" y="523240"/>
                    <a:pt x="0" y="423037"/>
                    <a:pt x="0" y="299466"/>
                  </a:cubicBezTo>
                  <a:lnTo>
                    <a:pt x="0" y="223901"/>
                  </a:lnTo>
                  <a:lnTo>
                    <a:pt x="25400" y="223901"/>
                  </a:lnTo>
                  <a:lnTo>
                    <a:pt x="0" y="223901"/>
                  </a:lnTo>
                  <a:moveTo>
                    <a:pt x="50800" y="223901"/>
                  </a:moveTo>
                  <a:lnTo>
                    <a:pt x="50800" y="299466"/>
                  </a:lnTo>
                  <a:lnTo>
                    <a:pt x="25400" y="299466"/>
                  </a:lnTo>
                  <a:lnTo>
                    <a:pt x="50800" y="299466"/>
                  </a:lnTo>
                  <a:cubicBezTo>
                    <a:pt x="50800" y="394970"/>
                    <a:pt x="128270" y="472440"/>
                    <a:pt x="223901" y="472440"/>
                  </a:cubicBezTo>
                  <a:lnTo>
                    <a:pt x="299466" y="472440"/>
                  </a:lnTo>
                  <a:cubicBezTo>
                    <a:pt x="395097" y="472440"/>
                    <a:pt x="472567" y="394970"/>
                    <a:pt x="472567" y="299339"/>
                  </a:cubicBezTo>
                  <a:lnTo>
                    <a:pt x="472567" y="223901"/>
                  </a:lnTo>
                  <a:lnTo>
                    <a:pt x="497967" y="223901"/>
                  </a:lnTo>
                  <a:lnTo>
                    <a:pt x="472567" y="223901"/>
                  </a:lnTo>
                  <a:cubicBezTo>
                    <a:pt x="472440" y="128270"/>
                    <a:pt x="394970" y="50800"/>
                    <a:pt x="299466" y="50800"/>
                  </a:cubicBezTo>
                  <a:lnTo>
                    <a:pt x="223901" y="50800"/>
                  </a:lnTo>
                  <a:lnTo>
                    <a:pt x="223901" y="25400"/>
                  </a:lnTo>
                  <a:lnTo>
                    <a:pt x="223901" y="50800"/>
                  </a:lnTo>
                  <a:cubicBezTo>
                    <a:pt x="128270" y="50800"/>
                    <a:pt x="50800" y="128270"/>
                    <a:pt x="50800" y="223901"/>
                  </a:cubicBezTo>
                  <a:close/>
                </a:path>
              </a:pathLst>
            </a:custGeom>
            <a:solidFill>
              <a:srgbClr val="007e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0" name="Group 3"/>
          <p:cNvGrpSpPr/>
          <p:nvPr/>
        </p:nvGrpSpPr>
        <p:grpSpPr>
          <a:xfrm>
            <a:off x="0" y="36000"/>
            <a:ext cx="18287640" cy="10286640"/>
            <a:chOff x="0" y="36000"/>
            <a:chExt cx="18287640" cy="10286640"/>
          </a:xfrm>
        </p:grpSpPr>
        <p:sp>
          <p:nvSpPr>
            <p:cNvPr id="131" name="Freeform 4"/>
            <p:cNvSpPr/>
            <p:nvPr/>
          </p:nvSpPr>
          <p:spPr>
            <a:xfrm>
              <a:off x="0" y="3600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2" name="Freeform 5"/>
          <p:cNvSpPr/>
          <p:nvPr/>
        </p:nvSpPr>
        <p:spPr>
          <a:xfrm>
            <a:off x="1143000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6"/>
          <p:cNvGrpSpPr/>
          <p:nvPr/>
        </p:nvGrpSpPr>
        <p:grpSpPr>
          <a:xfrm>
            <a:off x="992160" y="3191040"/>
            <a:ext cx="7442280" cy="965520"/>
            <a:chOff x="992160" y="3191040"/>
            <a:chExt cx="7442280" cy="965520"/>
          </a:xfrm>
        </p:grpSpPr>
        <p:sp>
          <p:nvSpPr>
            <p:cNvPr id="134" name="Freeform 7"/>
            <p:cNvSpPr/>
            <p:nvPr/>
          </p:nvSpPr>
          <p:spPr>
            <a:xfrm>
              <a:off x="992160" y="322668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TextBox 8"/>
            <p:cNvSpPr/>
            <p:nvPr/>
          </p:nvSpPr>
          <p:spPr>
            <a:xfrm>
              <a:off x="992160" y="319104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Dataset Overview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6" name="Group 9"/>
          <p:cNvGrpSpPr/>
          <p:nvPr/>
        </p:nvGrpSpPr>
        <p:grpSpPr>
          <a:xfrm>
            <a:off x="992160" y="4560840"/>
            <a:ext cx="7093440" cy="505440"/>
            <a:chOff x="992160" y="4560840"/>
            <a:chExt cx="7093440" cy="505440"/>
          </a:xfrm>
        </p:grpSpPr>
        <p:sp>
          <p:nvSpPr>
            <p:cNvPr id="137" name="Freeform 10"/>
            <p:cNvSpPr/>
            <p:nvPr/>
          </p:nvSpPr>
          <p:spPr>
            <a:xfrm>
              <a:off x="992160" y="4582440"/>
              <a:ext cx="7093440" cy="483840"/>
            </a:xfrm>
            <a:custGeom>
              <a:avLst/>
              <a:gdLst>
                <a:gd name="textAreaLeft" fmla="*/ 0 w 7093440"/>
                <a:gd name="textAreaRight" fmla="*/ 7093800 w 7093440"/>
                <a:gd name="textAreaTop" fmla="*/ 0 h 483840"/>
                <a:gd name="textAreaBottom" fmla="*/ 484200 h 483840"/>
              </a:gdLst>
              <a:ahLst/>
              <a:rect l="textAreaLeft" t="textAreaTop" r="textAreaRight" b="textAreaBottom"/>
              <a:pathLst>
                <a:path w="9458523" h="645517">
                  <a:moveTo>
                    <a:pt x="0" y="0"/>
                  </a:moveTo>
                  <a:lnTo>
                    <a:pt x="9458523" y="0"/>
                  </a:lnTo>
                  <a:lnTo>
                    <a:pt x="9458523" y="645517"/>
                  </a:lnTo>
                  <a:lnTo>
                    <a:pt x="0" y="64551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TextBox 11"/>
            <p:cNvSpPr/>
            <p:nvPr/>
          </p:nvSpPr>
          <p:spPr>
            <a:xfrm>
              <a:off x="992160" y="4560840"/>
              <a:ext cx="7093440" cy="50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26"/>
                </a:lnSpc>
              </a:pPr>
              <a:r>
                <a:rPr b="0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🏏 </a:t>
              </a:r>
              <a:r>
                <a:rPr b="0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1. Deliveries Dataset </a:t>
              </a:r>
              <a:r>
                <a:rPr b="0" i="1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(Ball-by-ball data)</a:t>
              </a:r>
              <a:endParaRPr b="0" lang="en-US" sz="2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39" name="Group 12"/>
          <p:cNvGrpSpPr/>
          <p:nvPr/>
        </p:nvGrpSpPr>
        <p:grpSpPr>
          <a:xfrm>
            <a:off x="992160" y="5427360"/>
            <a:ext cx="9445320" cy="517680"/>
            <a:chOff x="992160" y="5427360"/>
            <a:chExt cx="9445320" cy="517680"/>
          </a:xfrm>
        </p:grpSpPr>
        <p:sp>
          <p:nvSpPr>
            <p:cNvPr id="140" name="Freeform 13"/>
            <p:cNvSpPr/>
            <p:nvPr/>
          </p:nvSpPr>
          <p:spPr>
            <a:xfrm>
              <a:off x="992160" y="549144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TextBox 14"/>
            <p:cNvSpPr/>
            <p:nvPr/>
          </p:nvSpPr>
          <p:spPr>
            <a:xfrm>
              <a:off x="992160" y="54273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Granularity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: Per delivery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2" name="Group 15"/>
          <p:cNvGrpSpPr/>
          <p:nvPr/>
        </p:nvGrpSpPr>
        <p:grpSpPr>
          <a:xfrm>
            <a:off x="992160" y="5944320"/>
            <a:ext cx="9445320" cy="563040"/>
            <a:chOff x="992160" y="5944320"/>
            <a:chExt cx="9445320" cy="563040"/>
          </a:xfrm>
        </p:grpSpPr>
        <p:sp>
          <p:nvSpPr>
            <p:cNvPr id="143" name="Freeform 16"/>
            <p:cNvSpPr/>
            <p:nvPr/>
          </p:nvSpPr>
          <p:spPr>
            <a:xfrm>
              <a:off x="992160" y="6044400"/>
              <a:ext cx="9445320" cy="46296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62960"/>
                <a:gd name="textAreaBottom" fmla="*/ 463320 h 462960"/>
              </a:gdLst>
              <a:ahLst/>
              <a:rect l="textAreaLeft" t="textAreaTop" r="textAreaRight" b="textAreaBottom"/>
              <a:pathLst>
                <a:path w="12594035" h="617538">
                  <a:moveTo>
                    <a:pt x="0" y="0"/>
                  </a:moveTo>
                  <a:lnTo>
                    <a:pt x="12594035" y="0"/>
                  </a:lnTo>
                  <a:lnTo>
                    <a:pt x="12594035" y="617538"/>
                  </a:lnTo>
                  <a:lnTo>
                    <a:pt x="0" y="6175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TextBox 17"/>
            <p:cNvSpPr/>
            <p:nvPr/>
          </p:nvSpPr>
          <p:spPr>
            <a:xfrm>
              <a:off x="992160" y="5944320"/>
              <a:ext cx="9445320" cy="56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Consolas Bold"/>
                  <a:ea typeface="Consolas Bold"/>
                </a:rPr>
                <a:t>Key Columns</a:t>
              </a:r>
              <a:r>
                <a:rPr b="0" lang="en-US" sz="2190" spc="-1" strike="noStrike">
                  <a:solidFill>
                    <a:srgbClr val="272525"/>
                  </a:solidFill>
                  <a:latin typeface="Consolas"/>
                  <a:ea typeface="Consolas"/>
                </a:rPr>
                <a:t>: match_id, batsman, bowler, runs, dismissal_kind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5" name="Group 18"/>
          <p:cNvGrpSpPr/>
          <p:nvPr/>
        </p:nvGrpSpPr>
        <p:grpSpPr>
          <a:xfrm>
            <a:off x="1070280" y="7026120"/>
            <a:ext cx="9445320" cy="517680"/>
            <a:chOff x="1070280" y="7026120"/>
            <a:chExt cx="9445320" cy="517680"/>
          </a:xfrm>
        </p:grpSpPr>
        <p:sp>
          <p:nvSpPr>
            <p:cNvPr id="146" name="Freeform 19"/>
            <p:cNvSpPr/>
            <p:nvPr/>
          </p:nvSpPr>
          <p:spPr>
            <a:xfrm>
              <a:off x="1070280" y="70905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TextBox 20"/>
            <p:cNvSpPr/>
            <p:nvPr/>
          </p:nvSpPr>
          <p:spPr>
            <a:xfrm>
              <a:off x="1070280" y="70261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Used For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: Player-level stats and form tracking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9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150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Freeform 5"/>
          <p:cNvSpPr/>
          <p:nvPr/>
        </p:nvSpPr>
        <p:spPr>
          <a:xfrm>
            <a:off x="1143000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2" name="Group 6"/>
          <p:cNvGrpSpPr/>
          <p:nvPr/>
        </p:nvGrpSpPr>
        <p:grpSpPr>
          <a:xfrm>
            <a:off x="992160" y="2959560"/>
            <a:ext cx="7442280" cy="965520"/>
            <a:chOff x="992160" y="2959560"/>
            <a:chExt cx="7442280" cy="965520"/>
          </a:xfrm>
        </p:grpSpPr>
        <p:sp>
          <p:nvSpPr>
            <p:cNvPr id="153" name="Freeform 7"/>
            <p:cNvSpPr/>
            <p:nvPr/>
          </p:nvSpPr>
          <p:spPr>
            <a:xfrm>
              <a:off x="992160" y="299520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TextBox 8"/>
            <p:cNvSpPr/>
            <p:nvPr/>
          </p:nvSpPr>
          <p:spPr>
            <a:xfrm>
              <a:off x="992160" y="295956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Dataset Overview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5" name="Group 9"/>
          <p:cNvGrpSpPr/>
          <p:nvPr/>
        </p:nvGrpSpPr>
        <p:grpSpPr>
          <a:xfrm>
            <a:off x="992160" y="4329360"/>
            <a:ext cx="8659800" cy="505080"/>
            <a:chOff x="992160" y="4329360"/>
            <a:chExt cx="8659800" cy="505080"/>
          </a:xfrm>
        </p:grpSpPr>
        <p:sp>
          <p:nvSpPr>
            <p:cNvPr id="156" name="Freeform 10"/>
            <p:cNvSpPr/>
            <p:nvPr/>
          </p:nvSpPr>
          <p:spPr>
            <a:xfrm>
              <a:off x="992160" y="4350600"/>
              <a:ext cx="8659800" cy="483840"/>
            </a:xfrm>
            <a:custGeom>
              <a:avLst/>
              <a:gdLst>
                <a:gd name="textAreaLeft" fmla="*/ 0 w 8659800"/>
                <a:gd name="textAreaRight" fmla="*/ 8660160 w 8659800"/>
                <a:gd name="textAreaTop" fmla="*/ 0 h 483840"/>
                <a:gd name="textAreaBottom" fmla="*/ 484200 h 483840"/>
              </a:gdLst>
              <a:ahLst/>
              <a:rect l="textAreaLeft" t="textAreaTop" r="textAreaRight" b="textAreaBottom"/>
              <a:pathLst>
                <a:path w="11546682" h="645517">
                  <a:moveTo>
                    <a:pt x="0" y="0"/>
                  </a:moveTo>
                  <a:lnTo>
                    <a:pt x="11546682" y="0"/>
                  </a:lnTo>
                  <a:lnTo>
                    <a:pt x="11546682" y="645517"/>
                  </a:lnTo>
                  <a:lnTo>
                    <a:pt x="0" y="64551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TextBox 11"/>
            <p:cNvSpPr/>
            <p:nvPr/>
          </p:nvSpPr>
          <p:spPr>
            <a:xfrm>
              <a:off x="992160" y="4329360"/>
              <a:ext cx="8659800" cy="50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26"/>
                </a:lnSpc>
              </a:pPr>
              <a:r>
                <a:rPr b="0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📋 </a:t>
              </a:r>
              <a:r>
                <a:rPr b="0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2. Match Summary Dataset </a:t>
              </a:r>
              <a:r>
                <a:rPr b="0" i="1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(Team performance)</a:t>
              </a:r>
              <a:endParaRPr b="0" lang="en-US" sz="2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8" name="Group 12"/>
          <p:cNvGrpSpPr/>
          <p:nvPr/>
        </p:nvGrpSpPr>
        <p:grpSpPr>
          <a:xfrm>
            <a:off x="992160" y="5195880"/>
            <a:ext cx="9445320" cy="517680"/>
            <a:chOff x="992160" y="5195880"/>
            <a:chExt cx="9445320" cy="517680"/>
          </a:xfrm>
        </p:grpSpPr>
        <p:sp>
          <p:nvSpPr>
            <p:cNvPr id="159" name="Freeform 13"/>
            <p:cNvSpPr/>
            <p:nvPr/>
          </p:nvSpPr>
          <p:spPr>
            <a:xfrm>
              <a:off x="992160" y="52599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" name="TextBox 14"/>
            <p:cNvSpPr/>
            <p:nvPr/>
          </p:nvSpPr>
          <p:spPr>
            <a:xfrm>
              <a:off x="992160" y="519588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Granularity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: Match summary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1" name="Group 15"/>
          <p:cNvGrpSpPr/>
          <p:nvPr/>
        </p:nvGrpSpPr>
        <p:grpSpPr>
          <a:xfrm>
            <a:off x="992160" y="5712840"/>
            <a:ext cx="9445320" cy="1026000"/>
            <a:chOff x="992160" y="5712840"/>
            <a:chExt cx="9445320" cy="1026000"/>
          </a:xfrm>
        </p:grpSpPr>
        <p:sp>
          <p:nvSpPr>
            <p:cNvPr id="162" name="Freeform 16"/>
            <p:cNvSpPr/>
            <p:nvPr/>
          </p:nvSpPr>
          <p:spPr>
            <a:xfrm>
              <a:off x="992160" y="5812920"/>
              <a:ext cx="9445320" cy="92592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25920"/>
                <a:gd name="textAreaBottom" fmla="*/ 926280 h 925920"/>
              </a:gdLst>
              <a:ahLst/>
              <a:rect l="textAreaLeft" t="textAreaTop" r="textAreaRight" b="textAreaBottom"/>
              <a:pathLst>
                <a:path w="12594035" h="1235075">
                  <a:moveTo>
                    <a:pt x="0" y="0"/>
                  </a:moveTo>
                  <a:lnTo>
                    <a:pt x="12594035" y="0"/>
                  </a:lnTo>
                  <a:lnTo>
                    <a:pt x="12594035" y="1235075"/>
                  </a:lnTo>
                  <a:lnTo>
                    <a:pt x="0" y="12350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" name="TextBox 17"/>
            <p:cNvSpPr/>
            <p:nvPr/>
          </p:nvSpPr>
          <p:spPr>
            <a:xfrm>
              <a:off x="992160" y="5712840"/>
              <a:ext cx="9445320" cy="102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Consolas Bold"/>
                  <a:ea typeface="Consolas Bold"/>
                </a:rPr>
                <a:t>Key Columns</a:t>
              </a:r>
              <a:r>
                <a:rPr b="0" lang="en-US" sz="2190" spc="-1" strike="noStrike">
                  <a:solidFill>
                    <a:srgbClr val="272525"/>
                  </a:solidFill>
                  <a:latin typeface="Consolas"/>
                  <a:ea typeface="Consolas"/>
                </a:rPr>
                <a:t>: match_id, team_1, team_2, venue, total_runs, wickets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64" name="Group 18"/>
          <p:cNvGrpSpPr/>
          <p:nvPr/>
        </p:nvGrpSpPr>
        <p:grpSpPr>
          <a:xfrm>
            <a:off x="992160" y="6773760"/>
            <a:ext cx="9445320" cy="517680"/>
            <a:chOff x="992160" y="6773760"/>
            <a:chExt cx="9445320" cy="517680"/>
          </a:xfrm>
        </p:grpSpPr>
        <p:sp>
          <p:nvSpPr>
            <p:cNvPr id="165" name="Freeform 19"/>
            <p:cNvSpPr/>
            <p:nvPr/>
          </p:nvSpPr>
          <p:spPr>
            <a:xfrm>
              <a:off x="992160" y="683820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" name="TextBox 20"/>
            <p:cNvSpPr/>
            <p:nvPr/>
          </p:nvSpPr>
          <p:spPr>
            <a:xfrm>
              <a:off x="992160" y="67737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Used For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: Team-level feature extraction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169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0" name="Freeform 5"/>
          <p:cNvSpPr/>
          <p:nvPr/>
        </p:nvSpPr>
        <p:spPr>
          <a:xfrm>
            <a:off x="1143000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Group 6"/>
          <p:cNvGrpSpPr/>
          <p:nvPr/>
        </p:nvGrpSpPr>
        <p:grpSpPr>
          <a:xfrm>
            <a:off x="992160" y="2959560"/>
            <a:ext cx="7442280" cy="965520"/>
            <a:chOff x="992160" y="2959560"/>
            <a:chExt cx="7442280" cy="965520"/>
          </a:xfrm>
        </p:grpSpPr>
        <p:sp>
          <p:nvSpPr>
            <p:cNvPr id="172" name="Freeform 7"/>
            <p:cNvSpPr/>
            <p:nvPr/>
          </p:nvSpPr>
          <p:spPr>
            <a:xfrm>
              <a:off x="992160" y="299520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TextBox 8"/>
            <p:cNvSpPr/>
            <p:nvPr/>
          </p:nvSpPr>
          <p:spPr>
            <a:xfrm>
              <a:off x="992160" y="295956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Dataset Overview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4" name="Group 9"/>
          <p:cNvGrpSpPr/>
          <p:nvPr/>
        </p:nvGrpSpPr>
        <p:grpSpPr>
          <a:xfrm>
            <a:off x="992160" y="4329360"/>
            <a:ext cx="6881760" cy="505080"/>
            <a:chOff x="992160" y="4329360"/>
            <a:chExt cx="6881760" cy="505080"/>
          </a:xfrm>
        </p:grpSpPr>
        <p:sp>
          <p:nvSpPr>
            <p:cNvPr id="175" name="Freeform 10"/>
            <p:cNvSpPr/>
            <p:nvPr/>
          </p:nvSpPr>
          <p:spPr>
            <a:xfrm>
              <a:off x="992160" y="4350600"/>
              <a:ext cx="6881760" cy="483840"/>
            </a:xfrm>
            <a:custGeom>
              <a:avLst/>
              <a:gdLst>
                <a:gd name="textAreaLeft" fmla="*/ 0 w 6881760"/>
                <a:gd name="textAreaRight" fmla="*/ 6882120 w 6881760"/>
                <a:gd name="textAreaTop" fmla="*/ 0 h 483840"/>
                <a:gd name="textAreaBottom" fmla="*/ 484200 h 483840"/>
              </a:gdLst>
              <a:ahLst/>
              <a:rect l="textAreaLeft" t="textAreaTop" r="textAreaRight" b="textAreaBottom"/>
              <a:pathLst>
                <a:path w="9176345" h="645517">
                  <a:moveTo>
                    <a:pt x="0" y="0"/>
                  </a:moveTo>
                  <a:lnTo>
                    <a:pt x="9176345" y="0"/>
                  </a:lnTo>
                  <a:lnTo>
                    <a:pt x="9176345" y="645517"/>
                  </a:lnTo>
                  <a:lnTo>
                    <a:pt x="0" y="645517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" name="TextBox 11"/>
            <p:cNvSpPr/>
            <p:nvPr/>
          </p:nvSpPr>
          <p:spPr>
            <a:xfrm>
              <a:off x="992160" y="4329360"/>
              <a:ext cx="6881760" cy="505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3626"/>
                </a:lnSpc>
              </a:pPr>
              <a:r>
                <a:rPr b="0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🗂️ </a:t>
              </a:r>
              <a:r>
                <a:rPr b="0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3. Metadata Dataset </a:t>
              </a:r>
              <a:r>
                <a:rPr b="0" i="1" lang="en-US" sz="287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(Contextual info)</a:t>
              </a:r>
              <a:endParaRPr b="0" lang="en-US" sz="287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7" name="Group 12"/>
          <p:cNvGrpSpPr/>
          <p:nvPr/>
        </p:nvGrpSpPr>
        <p:grpSpPr>
          <a:xfrm>
            <a:off x="992160" y="5195880"/>
            <a:ext cx="9445320" cy="517680"/>
            <a:chOff x="992160" y="5195880"/>
            <a:chExt cx="9445320" cy="517680"/>
          </a:xfrm>
        </p:grpSpPr>
        <p:sp>
          <p:nvSpPr>
            <p:cNvPr id="178" name="Freeform 13"/>
            <p:cNvSpPr/>
            <p:nvPr/>
          </p:nvSpPr>
          <p:spPr>
            <a:xfrm>
              <a:off x="992160" y="52599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TextBox 14"/>
            <p:cNvSpPr/>
            <p:nvPr/>
          </p:nvSpPr>
          <p:spPr>
            <a:xfrm>
              <a:off x="992160" y="519588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Granularity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: Match-level metadata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0" name="Group 15"/>
          <p:cNvGrpSpPr/>
          <p:nvPr/>
        </p:nvGrpSpPr>
        <p:grpSpPr>
          <a:xfrm>
            <a:off x="992160" y="5712840"/>
            <a:ext cx="9445320" cy="1026000"/>
            <a:chOff x="992160" y="5712840"/>
            <a:chExt cx="9445320" cy="1026000"/>
          </a:xfrm>
        </p:grpSpPr>
        <p:sp>
          <p:nvSpPr>
            <p:cNvPr id="181" name="Freeform 16"/>
            <p:cNvSpPr/>
            <p:nvPr/>
          </p:nvSpPr>
          <p:spPr>
            <a:xfrm>
              <a:off x="992160" y="5812920"/>
              <a:ext cx="9445320" cy="92592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25920"/>
                <a:gd name="textAreaBottom" fmla="*/ 926280 h 925920"/>
              </a:gdLst>
              <a:ahLst/>
              <a:rect l="textAreaLeft" t="textAreaTop" r="textAreaRight" b="textAreaBottom"/>
              <a:pathLst>
                <a:path w="12594035" h="1235075">
                  <a:moveTo>
                    <a:pt x="0" y="0"/>
                  </a:moveTo>
                  <a:lnTo>
                    <a:pt x="12594035" y="0"/>
                  </a:lnTo>
                  <a:lnTo>
                    <a:pt x="12594035" y="1235075"/>
                  </a:lnTo>
                  <a:lnTo>
                    <a:pt x="0" y="12350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TextBox 17"/>
            <p:cNvSpPr/>
            <p:nvPr/>
          </p:nvSpPr>
          <p:spPr>
            <a:xfrm>
              <a:off x="992160" y="5712840"/>
              <a:ext cx="9445320" cy="1026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Consolas Bold"/>
                  <a:ea typeface="Consolas Bold"/>
                </a:rPr>
                <a:t>Key Columns</a:t>
              </a:r>
              <a:r>
                <a:rPr b="0" lang="en-US" sz="2190" spc="-1" strike="noStrike">
                  <a:solidFill>
                    <a:srgbClr val="272525"/>
                  </a:solidFill>
                  <a:latin typeface="Consolas"/>
                  <a:ea typeface="Consolas"/>
                </a:rPr>
                <a:t>: match_id, date, toss_winner, winner, player_of_match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3" name="Group 18"/>
          <p:cNvGrpSpPr/>
          <p:nvPr/>
        </p:nvGrpSpPr>
        <p:grpSpPr>
          <a:xfrm>
            <a:off x="992160" y="6773760"/>
            <a:ext cx="9445320" cy="517680"/>
            <a:chOff x="992160" y="6773760"/>
            <a:chExt cx="9445320" cy="517680"/>
          </a:xfrm>
        </p:grpSpPr>
        <p:sp>
          <p:nvSpPr>
            <p:cNvPr id="184" name="Freeform 19"/>
            <p:cNvSpPr/>
            <p:nvPr/>
          </p:nvSpPr>
          <p:spPr>
            <a:xfrm>
              <a:off x="992160" y="683820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" name="TextBox 20"/>
            <p:cNvSpPr/>
            <p:nvPr/>
          </p:nvSpPr>
          <p:spPr>
            <a:xfrm>
              <a:off x="992160" y="67737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Used For</a:t>
              </a: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: Model labels, toss analysis, match outcome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7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188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9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Freeform 6"/>
          <p:cNvSpPr/>
          <p:nvPr/>
        </p:nvSpPr>
        <p:spPr>
          <a:xfrm>
            <a:off x="354240" y="2127960"/>
            <a:ext cx="6148800" cy="6031080"/>
          </a:xfrm>
          <a:custGeom>
            <a:avLst/>
            <a:gdLst>
              <a:gd name="textAreaLeft" fmla="*/ 0 w 6148800"/>
              <a:gd name="textAreaRight" fmla="*/ 6149160 w 6148800"/>
              <a:gd name="textAreaTop" fmla="*/ 0 h 6031080"/>
              <a:gd name="textAreaBottom" fmla="*/ 6031440 h 6031080"/>
            </a:gdLst>
            <a:ahLst/>
            <a:rect l="textAreaLeft" t="textAreaTop" r="textAreaRight" b="textAreaBottom"/>
            <a:pathLst>
              <a:path w="6149131" h="6031409">
                <a:moveTo>
                  <a:pt x="0" y="0"/>
                </a:moveTo>
                <a:lnTo>
                  <a:pt x="6149131" y="0"/>
                </a:lnTo>
                <a:lnTo>
                  <a:pt x="6149131" y="6031409"/>
                </a:lnTo>
                <a:lnTo>
                  <a:pt x="0" y="603140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1" name="Group 7"/>
          <p:cNvGrpSpPr/>
          <p:nvPr/>
        </p:nvGrpSpPr>
        <p:grpSpPr>
          <a:xfrm>
            <a:off x="7850160" y="3147480"/>
            <a:ext cx="7442280" cy="965520"/>
            <a:chOff x="7850160" y="3147480"/>
            <a:chExt cx="7442280" cy="965520"/>
          </a:xfrm>
        </p:grpSpPr>
        <p:sp>
          <p:nvSpPr>
            <p:cNvPr id="192" name="Freeform 8"/>
            <p:cNvSpPr/>
            <p:nvPr/>
          </p:nvSpPr>
          <p:spPr>
            <a:xfrm>
              <a:off x="7850160" y="3183120"/>
              <a:ext cx="7442280" cy="929880"/>
            </a:xfrm>
            <a:custGeom>
              <a:avLst/>
              <a:gdLst>
                <a:gd name="textAreaLeft" fmla="*/ 0 w 7442280"/>
                <a:gd name="textAreaRight" fmla="*/ 7442640 w 7442280"/>
                <a:gd name="textAreaTop" fmla="*/ 0 h 929880"/>
                <a:gd name="textAreaBottom" fmla="*/ 930240 h 929880"/>
              </a:gdLst>
              <a:ahLst/>
              <a:rect l="textAreaLeft" t="textAreaTop" r="textAreaRight" b="textAreaBottom"/>
              <a:pathLst>
                <a:path w="9923662" h="1240433">
                  <a:moveTo>
                    <a:pt x="0" y="0"/>
                  </a:moveTo>
                  <a:lnTo>
                    <a:pt x="9923662" y="0"/>
                  </a:lnTo>
                  <a:lnTo>
                    <a:pt x="9923662" y="1240433"/>
                  </a:lnTo>
                  <a:lnTo>
                    <a:pt x="0" y="1240433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TextBox 9"/>
            <p:cNvSpPr/>
            <p:nvPr/>
          </p:nvSpPr>
          <p:spPr>
            <a:xfrm>
              <a:off x="7850160" y="3147480"/>
              <a:ext cx="7442280" cy="96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7313"/>
                </a:lnSpc>
              </a:pPr>
              <a:r>
                <a:rPr b="0" lang="en-US" sz="581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Data Preprocessing</a:t>
              </a:r>
              <a:endParaRPr b="0" lang="en-US" sz="581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4" name="Group 10"/>
          <p:cNvGrpSpPr/>
          <p:nvPr/>
        </p:nvGrpSpPr>
        <p:grpSpPr>
          <a:xfrm>
            <a:off x="7850160" y="4474440"/>
            <a:ext cx="9445320" cy="631080"/>
            <a:chOff x="7850160" y="4474440"/>
            <a:chExt cx="9445320" cy="631080"/>
          </a:xfrm>
        </p:grpSpPr>
        <p:sp>
          <p:nvSpPr>
            <p:cNvPr id="195" name="Freeform 11"/>
            <p:cNvSpPr/>
            <p:nvPr/>
          </p:nvSpPr>
          <p:spPr>
            <a:xfrm>
              <a:off x="7850160" y="453888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" name="TextBox 12"/>
            <p:cNvSpPr/>
            <p:nvPr/>
          </p:nvSpPr>
          <p:spPr>
            <a:xfrm>
              <a:off x="7850160" y="447444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Data Reduction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7" name="Group 13"/>
          <p:cNvGrpSpPr/>
          <p:nvPr/>
        </p:nvGrpSpPr>
        <p:grpSpPr>
          <a:xfrm>
            <a:off x="7850160" y="5140440"/>
            <a:ext cx="9445320" cy="631080"/>
            <a:chOff x="7850160" y="5140440"/>
            <a:chExt cx="9445320" cy="631080"/>
          </a:xfrm>
        </p:grpSpPr>
        <p:sp>
          <p:nvSpPr>
            <p:cNvPr id="198" name="Freeform 14"/>
            <p:cNvSpPr/>
            <p:nvPr/>
          </p:nvSpPr>
          <p:spPr>
            <a:xfrm>
              <a:off x="7850160" y="520488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" name="TextBox 15"/>
            <p:cNvSpPr/>
            <p:nvPr/>
          </p:nvSpPr>
          <p:spPr>
            <a:xfrm>
              <a:off x="7850160" y="514044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Data cleaning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0" name="Group 16"/>
          <p:cNvGrpSpPr/>
          <p:nvPr/>
        </p:nvGrpSpPr>
        <p:grpSpPr>
          <a:xfrm>
            <a:off x="7850160" y="5806440"/>
            <a:ext cx="9445320" cy="631080"/>
            <a:chOff x="7850160" y="5806440"/>
            <a:chExt cx="9445320" cy="631080"/>
          </a:xfrm>
        </p:grpSpPr>
        <p:sp>
          <p:nvSpPr>
            <p:cNvPr id="201" name="Freeform 17"/>
            <p:cNvSpPr/>
            <p:nvPr/>
          </p:nvSpPr>
          <p:spPr>
            <a:xfrm>
              <a:off x="7850160" y="587088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" name="TextBox 18"/>
            <p:cNvSpPr/>
            <p:nvPr/>
          </p:nvSpPr>
          <p:spPr>
            <a:xfrm>
              <a:off x="7850160" y="580644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Data Integration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3" name="Group 19"/>
          <p:cNvGrpSpPr/>
          <p:nvPr/>
        </p:nvGrpSpPr>
        <p:grpSpPr>
          <a:xfrm>
            <a:off x="7850160" y="6472440"/>
            <a:ext cx="9445320" cy="631080"/>
            <a:chOff x="7850160" y="6472440"/>
            <a:chExt cx="9445320" cy="631080"/>
          </a:xfrm>
        </p:grpSpPr>
        <p:sp>
          <p:nvSpPr>
            <p:cNvPr id="204" name="Freeform 20"/>
            <p:cNvSpPr/>
            <p:nvPr/>
          </p:nvSpPr>
          <p:spPr>
            <a:xfrm>
              <a:off x="7850160" y="6536880"/>
              <a:ext cx="9445320" cy="5666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566640"/>
                <a:gd name="textAreaBottom" fmla="*/ 567000 h 566640"/>
              </a:gdLst>
              <a:ahLst/>
              <a:rect l="textAreaLeft" t="textAreaTop" r="textAreaRight" b="textAreaBottom"/>
              <a:pathLst>
                <a:path w="12594035" h="755848">
                  <a:moveTo>
                    <a:pt x="0" y="0"/>
                  </a:moveTo>
                  <a:lnTo>
                    <a:pt x="12594035" y="0"/>
                  </a:lnTo>
                  <a:lnTo>
                    <a:pt x="12594035" y="755848"/>
                  </a:lnTo>
                  <a:lnTo>
                    <a:pt x="0" y="75584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TextBox 21"/>
            <p:cNvSpPr/>
            <p:nvPr/>
          </p:nvSpPr>
          <p:spPr>
            <a:xfrm>
              <a:off x="7850160" y="6472440"/>
              <a:ext cx="9445320" cy="630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OpenSymbol"/>
                <a:buAutoNum type="arabicPeriod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Data Transformation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208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9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Freeform 6"/>
          <p:cNvSpPr/>
          <p:nvPr/>
        </p:nvSpPr>
        <p:spPr>
          <a:xfrm>
            <a:off x="354240" y="3560760"/>
            <a:ext cx="6148800" cy="3165120"/>
          </a:xfrm>
          <a:custGeom>
            <a:avLst/>
            <a:gdLst>
              <a:gd name="textAreaLeft" fmla="*/ 0 w 6148800"/>
              <a:gd name="textAreaRight" fmla="*/ 6149160 w 6148800"/>
              <a:gd name="textAreaTop" fmla="*/ 0 h 3165120"/>
              <a:gd name="textAreaBottom" fmla="*/ 3165480 h 3165120"/>
            </a:gdLst>
            <a:ahLst/>
            <a:rect l="textAreaLeft" t="textAreaTop" r="textAreaRight" b="textAreaBottom"/>
            <a:pathLst>
              <a:path w="6149131" h="3165574">
                <a:moveTo>
                  <a:pt x="0" y="0"/>
                </a:moveTo>
                <a:lnTo>
                  <a:pt x="6149131" y="0"/>
                </a:lnTo>
                <a:lnTo>
                  <a:pt x="6149131" y="3165574"/>
                </a:lnTo>
                <a:lnTo>
                  <a:pt x="0" y="316557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" name="Group 7"/>
          <p:cNvGrpSpPr/>
          <p:nvPr/>
        </p:nvGrpSpPr>
        <p:grpSpPr>
          <a:xfrm>
            <a:off x="7850160" y="2414520"/>
            <a:ext cx="4465080" cy="572040"/>
            <a:chOff x="7850160" y="2414520"/>
            <a:chExt cx="4465080" cy="572040"/>
          </a:xfrm>
        </p:grpSpPr>
        <p:sp>
          <p:nvSpPr>
            <p:cNvPr id="212" name="Freeform 8"/>
            <p:cNvSpPr/>
            <p:nvPr/>
          </p:nvSpPr>
          <p:spPr>
            <a:xfrm>
              <a:off x="7850160" y="2428560"/>
              <a:ext cx="4465080" cy="558000"/>
            </a:xfrm>
            <a:custGeom>
              <a:avLst/>
              <a:gdLst>
                <a:gd name="textAreaLeft" fmla="*/ 0 w 4465080"/>
                <a:gd name="textAreaRight" fmla="*/ 4465440 w 4465080"/>
                <a:gd name="textAreaTop" fmla="*/ 0 h 558000"/>
                <a:gd name="textAreaBottom" fmla="*/ 558360 h 558000"/>
              </a:gdLst>
              <a:ahLst/>
              <a:rect l="textAreaLeft" t="textAreaTop" r="textAreaRight" b="textAreaBottom"/>
              <a:pathLst>
                <a:path w="5954117" h="744338">
                  <a:moveTo>
                    <a:pt x="0" y="0"/>
                  </a:moveTo>
                  <a:lnTo>
                    <a:pt x="5954117" y="0"/>
                  </a:lnTo>
                  <a:lnTo>
                    <a:pt x="5954117" y="744338"/>
                  </a:lnTo>
                  <a:lnTo>
                    <a:pt x="0" y="7443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TextBox 9"/>
            <p:cNvSpPr/>
            <p:nvPr/>
          </p:nvSpPr>
          <p:spPr>
            <a:xfrm>
              <a:off x="7850160" y="2414520"/>
              <a:ext cx="4465080" cy="57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374"/>
                </a:lnSpc>
              </a:pPr>
              <a:r>
                <a:rPr b="0" lang="en-US" sz="3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1. Data Reduction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4" name="Group 10"/>
          <p:cNvGrpSpPr/>
          <p:nvPr/>
        </p:nvGrpSpPr>
        <p:grpSpPr>
          <a:xfrm>
            <a:off x="7850160" y="3206160"/>
            <a:ext cx="9445320" cy="517680"/>
            <a:chOff x="7850160" y="3206160"/>
            <a:chExt cx="9445320" cy="517680"/>
          </a:xfrm>
        </p:grpSpPr>
        <p:sp>
          <p:nvSpPr>
            <p:cNvPr id="215" name="Freeform 11"/>
            <p:cNvSpPr/>
            <p:nvPr/>
          </p:nvSpPr>
          <p:spPr>
            <a:xfrm>
              <a:off x="7850160" y="327060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TextBox 12"/>
            <p:cNvSpPr/>
            <p:nvPr/>
          </p:nvSpPr>
          <p:spPr>
            <a:xfrm>
              <a:off x="7850160" y="320616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Aggregation: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17" name="Group 13"/>
          <p:cNvGrpSpPr/>
          <p:nvPr/>
        </p:nvGrpSpPr>
        <p:grpSpPr>
          <a:xfrm>
            <a:off x="7850160" y="3759120"/>
            <a:ext cx="9445320" cy="971280"/>
            <a:chOff x="7850160" y="3759120"/>
            <a:chExt cx="9445320" cy="971280"/>
          </a:xfrm>
        </p:grpSpPr>
        <p:sp>
          <p:nvSpPr>
            <p:cNvPr id="218" name="Freeform 14"/>
            <p:cNvSpPr/>
            <p:nvPr/>
          </p:nvSpPr>
          <p:spPr>
            <a:xfrm>
              <a:off x="7850160" y="382320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TextBox 15"/>
            <p:cNvSpPr/>
            <p:nvPr/>
          </p:nvSpPr>
          <p:spPr>
            <a:xfrm>
              <a:off x="7850160" y="375912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Aggregated per-ball data into match-level and player-level statistics.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0" name="Group 16"/>
          <p:cNvGrpSpPr/>
          <p:nvPr/>
        </p:nvGrpSpPr>
        <p:grpSpPr>
          <a:xfrm>
            <a:off x="7850160" y="4765320"/>
            <a:ext cx="9445320" cy="517680"/>
            <a:chOff x="7850160" y="4765320"/>
            <a:chExt cx="9445320" cy="517680"/>
          </a:xfrm>
        </p:grpSpPr>
        <p:sp>
          <p:nvSpPr>
            <p:cNvPr id="221" name="Freeform 17"/>
            <p:cNvSpPr/>
            <p:nvPr/>
          </p:nvSpPr>
          <p:spPr>
            <a:xfrm>
              <a:off x="7850160" y="48297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TextBox 18"/>
            <p:cNvSpPr/>
            <p:nvPr/>
          </p:nvSpPr>
          <p:spPr>
            <a:xfrm>
              <a:off x="7850160" y="47653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Column Selection: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3" name="Group 19"/>
          <p:cNvGrpSpPr/>
          <p:nvPr/>
        </p:nvGrpSpPr>
        <p:grpSpPr>
          <a:xfrm>
            <a:off x="7850160" y="5317920"/>
            <a:ext cx="9445320" cy="981000"/>
            <a:chOff x="7850160" y="5317920"/>
            <a:chExt cx="9445320" cy="981000"/>
          </a:xfrm>
        </p:grpSpPr>
        <p:sp>
          <p:nvSpPr>
            <p:cNvPr id="224" name="Freeform 20"/>
            <p:cNvSpPr/>
            <p:nvPr/>
          </p:nvSpPr>
          <p:spPr>
            <a:xfrm>
              <a:off x="7850160" y="5382360"/>
              <a:ext cx="9445320" cy="91656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16560"/>
                <a:gd name="textAreaBottom" fmla="*/ 916920 h 916560"/>
              </a:gdLst>
              <a:ahLst/>
              <a:rect l="textAreaLeft" t="textAreaTop" r="textAreaRight" b="textAreaBottom"/>
              <a:pathLst>
                <a:path w="12594035" h="1222375">
                  <a:moveTo>
                    <a:pt x="0" y="0"/>
                  </a:moveTo>
                  <a:lnTo>
                    <a:pt x="12594035" y="0"/>
                  </a:lnTo>
                  <a:lnTo>
                    <a:pt x="12594035" y="1222375"/>
                  </a:lnTo>
                  <a:lnTo>
                    <a:pt x="0" y="12223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TextBox 21"/>
            <p:cNvSpPr/>
            <p:nvPr/>
          </p:nvSpPr>
          <p:spPr>
            <a:xfrm>
              <a:off x="7850160" y="5317920"/>
              <a:ext cx="9445320" cy="980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Dropped irrelevant columns (e.g., umpire1, umpire2) to reduce dimensionality.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6" name="Group 22"/>
          <p:cNvGrpSpPr/>
          <p:nvPr/>
        </p:nvGrpSpPr>
        <p:grpSpPr>
          <a:xfrm>
            <a:off x="7850160" y="6333840"/>
            <a:ext cx="9445320" cy="517680"/>
            <a:chOff x="7850160" y="6333840"/>
            <a:chExt cx="9445320" cy="517680"/>
          </a:xfrm>
        </p:grpSpPr>
        <p:sp>
          <p:nvSpPr>
            <p:cNvPr id="227" name="Freeform 23"/>
            <p:cNvSpPr/>
            <p:nvPr/>
          </p:nvSpPr>
          <p:spPr>
            <a:xfrm>
              <a:off x="7850160" y="63982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" name="TextBox 24"/>
            <p:cNvSpPr/>
            <p:nvPr/>
          </p:nvSpPr>
          <p:spPr>
            <a:xfrm>
              <a:off x="7850160" y="63338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Grouping: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9" name="Group 25"/>
          <p:cNvGrpSpPr/>
          <p:nvPr/>
        </p:nvGrpSpPr>
        <p:grpSpPr>
          <a:xfrm>
            <a:off x="7850160" y="6886800"/>
            <a:ext cx="9445320" cy="971280"/>
            <a:chOff x="7850160" y="6886800"/>
            <a:chExt cx="9445320" cy="971280"/>
          </a:xfrm>
        </p:grpSpPr>
        <p:sp>
          <p:nvSpPr>
            <p:cNvPr id="230" name="Freeform 26"/>
            <p:cNvSpPr/>
            <p:nvPr/>
          </p:nvSpPr>
          <p:spPr>
            <a:xfrm>
              <a:off x="7850160" y="695088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TextBox 27"/>
            <p:cNvSpPr/>
            <p:nvPr/>
          </p:nvSpPr>
          <p:spPr>
            <a:xfrm>
              <a:off x="7850160" y="688680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Grouped data by match ID, player name, and team to simplify processing.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reeform 2"/>
          <p:cNvSpPr/>
          <p:nvPr/>
        </p:nvSpPr>
        <p:spPr>
          <a:xfrm>
            <a:off x="0" y="0"/>
            <a:ext cx="18287640" cy="10286640"/>
          </a:xfrm>
          <a:custGeom>
            <a:avLst/>
            <a:gdLst>
              <a:gd name="textAreaLeft" fmla="*/ 0 w 18287640"/>
              <a:gd name="textAreaRight" fmla="*/ 18288000 w 1828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3" name="Group 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234" name="Freeform 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0286640"/>
                <a:gd name="textAreaBottom" fmla="*/ 10287000 h 10286640"/>
              </a:gdLst>
              <a:ahLst/>
              <a:rect l="textAreaLeft" t="textAreaTop" r="textAreaRight" b="textAreaBottom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Freeform 5"/>
          <p:cNvSpPr/>
          <p:nvPr/>
        </p:nvSpPr>
        <p:spPr>
          <a:xfrm>
            <a:off x="0" y="0"/>
            <a:ext cx="6857640" cy="10286640"/>
          </a:xfrm>
          <a:custGeom>
            <a:avLst/>
            <a:gdLst>
              <a:gd name="textAreaLeft" fmla="*/ 0 w 6857640"/>
              <a:gd name="textAreaRight" fmla="*/ 6858000 w 6857640"/>
              <a:gd name="textAreaTop" fmla="*/ 0 h 10286640"/>
              <a:gd name="textAreaBottom" fmla="*/ 10287000 h 10286640"/>
            </a:gdLst>
            <a:ahLst/>
            <a:rect l="textAreaLeft" t="textAreaTop" r="textAreaRight" b="textAreaBottom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Freeform 6"/>
          <p:cNvSpPr/>
          <p:nvPr/>
        </p:nvSpPr>
        <p:spPr>
          <a:xfrm>
            <a:off x="354240" y="3563280"/>
            <a:ext cx="6148800" cy="3159720"/>
          </a:xfrm>
          <a:custGeom>
            <a:avLst/>
            <a:gdLst>
              <a:gd name="textAreaLeft" fmla="*/ 0 w 6148800"/>
              <a:gd name="textAreaRight" fmla="*/ 6149160 w 6148800"/>
              <a:gd name="textAreaTop" fmla="*/ 0 h 3159720"/>
              <a:gd name="textAreaBottom" fmla="*/ 3160080 h 3159720"/>
            </a:gdLst>
            <a:ahLst/>
            <a:rect l="textAreaLeft" t="textAreaTop" r="textAreaRight" b="textAreaBottom"/>
            <a:pathLst>
              <a:path w="6149131" h="3160216">
                <a:moveTo>
                  <a:pt x="0" y="0"/>
                </a:moveTo>
                <a:lnTo>
                  <a:pt x="6149131" y="0"/>
                </a:lnTo>
                <a:lnTo>
                  <a:pt x="6149131" y="3160216"/>
                </a:lnTo>
                <a:lnTo>
                  <a:pt x="0" y="31602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7" name="Group 7"/>
          <p:cNvGrpSpPr/>
          <p:nvPr/>
        </p:nvGrpSpPr>
        <p:grpSpPr>
          <a:xfrm>
            <a:off x="7850160" y="2355480"/>
            <a:ext cx="4465080" cy="572040"/>
            <a:chOff x="7850160" y="2355480"/>
            <a:chExt cx="4465080" cy="572040"/>
          </a:xfrm>
        </p:grpSpPr>
        <p:sp>
          <p:nvSpPr>
            <p:cNvPr id="238" name="Freeform 8"/>
            <p:cNvSpPr/>
            <p:nvPr/>
          </p:nvSpPr>
          <p:spPr>
            <a:xfrm>
              <a:off x="7850160" y="2369520"/>
              <a:ext cx="4465080" cy="558000"/>
            </a:xfrm>
            <a:custGeom>
              <a:avLst/>
              <a:gdLst>
                <a:gd name="textAreaLeft" fmla="*/ 0 w 4465080"/>
                <a:gd name="textAreaRight" fmla="*/ 4465440 w 4465080"/>
                <a:gd name="textAreaTop" fmla="*/ 0 h 558000"/>
                <a:gd name="textAreaBottom" fmla="*/ 558360 h 558000"/>
              </a:gdLst>
              <a:ahLst/>
              <a:rect l="textAreaLeft" t="textAreaTop" r="textAreaRight" b="textAreaBottom"/>
              <a:pathLst>
                <a:path w="5954117" h="744338">
                  <a:moveTo>
                    <a:pt x="0" y="0"/>
                  </a:moveTo>
                  <a:lnTo>
                    <a:pt x="5954117" y="0"/>
                  </a:lnTo>
                  <a:lnTo>
                    <a:pt x="5954117" y="744338"/>
                  </a:lnTo>
                  <a:lnTo>
                    <a:pt x="0" y="7443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9" name="TextBox 9"/>
            <p:cNvSpPr/>
            <p:nvPr/>
          </p:nvSpPr>
          <p:spPr>
            <a:xfrm>
              <a:off x="7850160" y="2355480"/>
              <a:ext cx="4465080" cy="572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ts val="4374"/>
                </a:lnSpc>
              </a:pPr>
              <a:r>
                <a:rPr b="0" lang="en-US" sz="3500" spc="-1" strike="noStrike">
                  <a:solidFill>
                    <a:srgbClr val="000000"/>
                  </a:solidFill>
                  <a:latin typeface="Petrona"/>
                  <a:ea typeface="Petrona"/>
                </a:rPr>
                <a:t>2. Data Cleaning</a:t>
              </a:r>
              <a:endParaRPr b="0" lang="en-US" sz="35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0" name="Group 10"/>
          <p:cNvGrpSpPr/>
          <p:nvPr/>
        </p:nvGrpSpPr>
        <p:grpSpPr>
          <a:xfrm>
            <a:off x="7850160" y="3147120"/>
            <a:ext cx="9445320" cy="517680"/>
            <a:chOff x="7850160" y="3147120"/>
            <a:chExt cx="9445320" cy="517680"/>
          </a:xfrm>
        </p:grpSpPr>
        <p:sp>
          <p:nvSpPr>
            <p:cNvPr id="241" name="Freeform 11"/>
            <p:cNvSpPr/>
            <p:nvPr/>
          </p:nvSpPr>
          <p:spPr>
            <a:xfrm>
              <a:off x="7850160" y="321156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" name="TextBox 12"/>
            <p:cNvSpPr/>
            <p:nvPr/>
          </p:nvSpPr>
          <p:spPr>
            <a:xfrm>
              <a:off x="7850160" y="314712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Handling Missing Values: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3" name="Group 13"/>
          <p:cNvGrpSpPr/>
          <p:nvPr/>
        </p:nvGrpSpPr>
        <p:grpSpPr>
          <a:xfrm>
            <a:off x="7850160" y="3699720"/>
            <a:ext cx="9445320" cy="971280"/>
            <a:chOff x="7850160" y="3699720"/>
            <a:chExt cx="9445320" cy="971280"/>
          </a:xfrm>
        </p:grpSpPr>
        <p:sp>
          <p:nvSpPr>
            <p:cNvPr id="244" name="Freeform 14"/>
            <p:cNvSpPr/>
            <p:nvPr/>
          </p:nvSpPr>
          <p:spPr>
            <a:xfrm>
              <a:off x="7850160" y="3764160"/>
              <a:ext cx="9445320" cy="9068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06840"/>
                <a:gd name="textAreaBottom" fmla="*/ 907200 h 906840"/>
              </a:gdLst>
              <a:ahLst/>
              <a:rect l="textAreaLeft" t="textAreaTop" r="textAreaRight" b="textAreaBottom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TextBox 15"/>
            <p:cNvSpPr/>
            <p:nvPr/>
          </p:nvSpPr>
          <p:spPr>
            <a:xfrm>
              <a:off x="7850160" y="3699720"/>
              <a:ext cx="9445320" cy="97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Dropped rows with missing match outcomes (e.g., no result matches).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6" name="Group 16"/>
          <p:cNvGrpSpPr/>
          <p:nvPr/>
        </p:nvGrpSpPr>
        <p:grpSpPr>
          <a:xfrm>
            <a:off x="7850160" y="4706280"/>
            <a:ext cx="9445320" cy="527040"/>
            <a:chOff x="7850160" y="4706280"/>
            <a:chExt cx="9445320" cy="527040"/>
          </a:xfrm>
        </p:grpSpPr>
        <p:sp>
          <p:nvSpPr>
            <p:cNvPr id="247" name="Freeform 17"/>
            <p:cNvSpPr/>
            <p:nvPr/>
          </p:nvSpPr>
          <p:spPr>
            <a:xfrm>
              <a:off x="7850160" y="4770360"/>
              <a:ext cx="9445320" cy="46296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62960"/>
                <a:gd name="textAreaBottom" fmla="*/ 463320 h 462960"/>
              </a:gdLst>
              <a:ahLst/>
              <a:rect l="textAreaLeft" t="textAreaTop" r="textAreaRight" b="textAreaBottom"/>
              <a:pathLst>
                <a:path w="12594035" h="617538">
                  <a:moveTo>
                    <a:pt x="0" y="0"/>
                  </a:moveTo>
                  <a:lnTo>
                    <a:pt x="12594035" y="0"/>
                  </a:lnTo>
                  <a:lnTo>
                    <a:pt x="12594035" y="617538"/>
                  </a:lnTo>
                  <a:lnTo>
                    <a:pt x="0" y="6175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TextBox 18"/>
            <p:cNvSpPr/>
            <p:nvPr/>
          </p:nvSpPr>
          <p:spPr>
            <a:xfrm>
              <a:off x="7850160" y="4706280"/>
              <a:ext cx="9445320" cy="527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Filled missing city or venue names using available metadata.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49" name="Group 19"/>
          <p:cNvGrpSpPr/>
          <p:nvPr/>
        </p:nvGrpSpPr>
        <p:grpSpPr>
          <a:xfrm>
            <a:off x="7850160" y="5268600"/>
            <a:ext cx="9445320" cy="517680"/>
            <a:chOff x="7850160" y="5268600"/>
            <a:chExt cx="9445320" cy="517680"/>
          </a:xfrm>
        </p:grpSpPr>
        <p:sp>
          <p:nvSpPr>
            <p:cNvPr id="250" name="Freeform 20"/>
            <p:cNvSpPr/>
            <p:nvPr/>
          </p:nvSpPr>
          <p:spPr>
            <a:xfrm>
              <a:off x="7850160" y="53326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TextBox 21"/>
            <p:cNvSpPr/>
            <p:nvPr/>
          </p:nvSpPr>
          <p:spPr>
            <a:xfrm>
              <a:off x="7850160" y="526860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Standardizing Formats: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22"/>
          <p:cNvGrpSpPr/>
          <p:nvPr/>
        </p:nvGrpSpPr>
        <p:grpSpPr>
          <a:xfrm>
            <a:off x="7850160" y="5821200"/>
            <a:ext cx="9445320" cy="990360"/>
            <a:chOff x="7850160" y="5821200"/>
            <a:chExt cx="9445320" cy="990360"/>
          </a:xfrm>
        </p:grpSpPr>
        <p:sp>
          <p:nvSpPr>
            <p:cNvPr id="253" name="Freeform 23"/>
            <p:cNvSpPr/>
            <p:nvPr/>
          </p:nvSpPr>
          <p:spPr>
            <a:xfrm>
              <a:off x="7850160" y="5885640"/>
              <a:ext cx="9445320" cy="92592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925920"/>
                <a:gd name="textAreaBottom" fmla="*/ 926280 h 925920"/>
              </a:gdLst>
              <a:ahLst/>
              <a:rect l="textAreaLeft" t="textAreaTop" r="textAreaRight" b="textAreaBottom"/>
              <a:pathLst>
                <a:path w="12594035" h="1235075">
                  <a:moveTo>
                    <a:pt x="0" y="0"/>
                  </a:moveTo>
                  <a:lnTo>
                    <a:pt x="12594035" y="0"/>
                  </a:lnTo>
                  <a:lnTo>
                    <a:pt x="12594035" y="1235075"/>
                  </a:lnTo>
                  <a:lnTo>
                    <a:pt x="0" y="1235075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" name="TextBox 24"/>
            <p:cNvSpPr/>
            <p:nvPr/>
          </p:nvSpPr>
          <p:spPr>
            <a:xfrm>
              <a:off x="7850160" y="5821200"/>
              <a:ext cx="9445320" cy="990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Uniformed player and team names (e.g., 'Delhi Daredevils' → 'Delhi Capitals').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5" name="Group 25"/>
          <p:cNvGrpSpPr/>
          <p:nvPr/>
        </p:nvGrpSpPr>
        <p:grpSpPr>
          <a:xfrm>
            <a:off x="7850160" y="6846840"/>
            <a:ext cx="9445320" cy="517680"/>
            <a:chOff x="7850160" y="6846840"/>
            <a:chExt cx="9445320" cy="517680"/>
          </a:xfrm>
        </p:grpSpPr>
        <p:sp>
          <p:nvSpPr>
            <p:cNvPr id="256" name="Freeform 26"/>
            <p:cNvSpPr/>
            <p:nvPr/>
          </p:nvSpPr>
          <p:spPr>
            <a:xfrm>
              <a:off x="7850160" y="691092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TextBox 27"/>
            <p:cNvSpPr/>
            <p:nvPr/>
          </p:nvSpPr>
          <p:spPr>
            <a:xfrm>
              <a:off x="7850160" y="68468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1" marL="329760" indent="-16488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•"/>
              </a:pPr>
              <a:r>
                <a:rPr b="1" lang="en-US" sz="2190" spc="-1" strike="noStrike">
                  <a:solidFill>
                    <a:srgbClr val="272525"/>
                  </a:solidFill>
                  <a:latin typeface="Inter Bold"/>
                  <a:ea typeface="Inter Bold"/>
                </a:rPr>
                <a:t>Removing Duplicates: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8" name="Group 28"/>
          <p:cNvGrpSpPr/>
          <p:nvPr/>
        </p:nvGrpSpPr>
        <p:grpSpPr>
          <a:xfrm>
            <a:off x="7850160" y="7399440"/>
            <a:ext cx="9445320" cy="517680"/>
            <a:chOff x="7850160" y="7399440"/>
            <a:chExt cx="9445320" cy="517680"/>
          </a:xfrm>
        </p:grpSpPr>
        <p:sp>
          <p:nvSpPr>
            <p:cNvPr id="259" name="Freeform 29"/>
            <p:cNvSpPr/>
            <p:nvPr/>
          </p:nvSpPr>
          <p:spPr>
            <a:xfrm>
              <a:off x="7850160" y="7463880"/>
              <a:ext cx="9445320" cy="453240"/>
            </a:xfrm>
            <a:custGeom>
              <a:avLst/>
              <a:gdLst>
                <a:gd name="textAreaLeft" fmla="*/ 0 w 9445320"/>
                <a:gd name="textAreaRight" fmla="*/ 9445680 w 9445320"/>
                <a:gd name="textAreaTop" fmla="*/ 0 h 453240"/>
                <a:gd name="textAreaBottom" fmla="*/ 453600 h 453240"/>
              </a:gdLst>
              <a:ahLst/>
              <a:rect l="textAreaLeft" t="textAreaTop" r="textAreaRight" b="textAreaBottom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" name="TextBox 30"/>
            <p:cNvSpPr/>
            <p:nvPr/>
          </p:nvSpPr>
          <p:spPr>
            <a:xfrm>
              <a:off x="7850160" y="7399440"/>
              <a:ext cx="9445320" cy="51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lvl="2" marL="758520" indent="-252720" defTabSz="914400">
                <a:lnSpc>
                  <a:spcPts val="3563"/>
                </a:lnSpc>
                <a:buClr>
                  <a:srgbClr val="272525"/>
                </a:buClr>
                <a:buFont typeface="Arial"/>
                <a:buChar char="⚬"/>
              </a:pPr>
              <a:r>
                <a:rPr b="0" lang="en-US" sz="2190" spc="-1" strike="noStrike">
                  <a:solidFill>
                    <a:srgbClr val="272525"/>
                  </a:solidFill>
                  <a:latin typeface="Inter"/>
                  <a:ea typeface="Inter"/>
                </a:rPr>
                <a:t>Ensured unique match IDs and filtered overlapping data.</a:t>
              </a:r>
              <a:endParaRPr b="0" lang="en-US" sz="219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DAGmORQ5K3Q</dc:identifier>
  <dc:language>en-US</dc:language>
  <cp:lastModifiedBy/>
  <dcterms:modified xsi:type="dcterms:W3CDTF">2025-05-01T23:46:15Z</dcterms:modified>
  <cp:revision>2</cp:revision>
  <dc:subject/>
  <dc:title>IPL-Best-11-Players-and-Win-Prediction.pptx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1948592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S10.3.1</vt:lpwstr>
  </property>
  <property fmtid="{D5CDD505-2E9C-101B-9397-08002B2CF9AE}" pid="5" name="PresentationFormat">
    <vt:lpwstr>On-screen Show (4:3)</vt:lpwstr>
  </property>
</Properties>
</file>