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7" r:id="rId1"/>
  </p:sldMasterIdLst>
  <p:sldIdLst>
    <p:sldId id="256" r:id="rId2"/>
    <p:sldId id="294" r:id="rId3"/>
    <p:sldId id="258" r:id="rId4"/>
    <p:sldId id="259" r:id="rId5"/>
    <p:sldId id="260" r:id="rId6"/>
    <p:sldId id="267" r:id="rId7"/>
    <p:sldId id="261" r:id="rId8"/>
    <p:sldId id="270" r:id="rId9"/>
    <p:sldId id="265" r:id="rId10"/>
    <p:sldId id="262" r:id="rId11"/>
    <p:sldId id="264" r:id="rId12"/>
    <p:sldId id="273" r:id="rId13"/>
    <p:sldId id="275" r:id="rId14"/>
    <p:sldId id="285" r:id="rId15"/>
    <p:sldId id="276" r:id="rId16"/>
    <p:sldId id="274" r:id="rId17"/>
    <p:sldId id="277" r:id="rId18"/>
    <p:sldId id="283" r:id="rId19"/>
    <p:sldId id="284" r:id="rId20"/>
    <p:sldId id="278" r:id="rId21"/>
    <p:sldId id="295" r:id="rId22"/>
    <p:sldId id="280" r:id="rId23"/>
    <p:sldId id="281" r:id="rId24"/>
    <p:sldId id="286" r:id="rId25"/>
    <p:sldId id="289" r:id="rId26"/>
    <p:sldId id="287" r:id="rId27"/>
    <p:sldId id="290" r:id="rId28"/>
    <p:sldId id="279" r:id="rId29"/>
    <p:sldId id="288" r:id="rId30"/>
    <p:sldId id="282" r:id="rId31"/>
    <p:sldId id="291" r:id="rId32"/>
    <p:sldId id="293" r:id="rId33"/>
    <p:sldId id="27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03" autoAdjust="0"/>
    <p:restoredTop sz="94660"/>
  </p:normalViewPr>
  <p:slideViewPr>
    <p:cSldViewPr snapToGrid="0">
      <p:cViewPr>
        <p:scale>
          <a:sx n="70" d="100"/>
          <a:sy n="70" d="100"/>
        </p:scale>
        <p:origin x="-332" y="-6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46CE7D5-CF57-46EF-B807-FDD0502418D4}" type="datetimeFigureOut">
              <a:rPr lang="en-US" smtClean="0"/>
              <a:pPr/>
              <a:t>3/20/2022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30EA680-D336-4FF7-8B7A-9848BB0A1C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6CE7D5-CF57-46EF-B807-FDD0502418D4}" type="datetimeFigureOut">
              <a:rPr lang="en-US" smtClean="0"/>
              <a:pPr/>
              <a:t>3/20/2022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6CE7D5-CF57-46EF-B807-FDD0502418D4}" type="datetimeFigureOut">
              <a:rPr lang="en-US" smtClean="0"/>
              <a:pPr/>
              <a:t>3/20/2022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6CE7D5-CF57-46EF-B807-FDD0502418D4}" type="datetimeFigureOut">
              <a:rPr lang="en-US" smtClean="0"/>
              <a:pPr/>
              <a:t>3/20/2022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0EA680-D336-4FF7-8B7A-9848BB0A1C32}"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46CE7D5-CF57-46EF-B807-FDD0502418D4}" type="datetimeFigureOut">
              <a:rPr lang="en-US" smtClean="0"/>
              <a:pPr/>
              <a:t>3/20/2022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30EA680-D336-4FF7-8B7A-9848BB0A1C32}"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46CE7D5-CF57-46EF-B807-FDD0502418D4}" type="datetimeFigureOut">
              <a:rPr lang="en-US" smtClean="0"/>
              <a:pPr/>
              <a:t>3/20/2022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30EA680-D336-4FF7-8B7A-9848BB0A1C32}"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46CE7D5-CF57-46EF-B807-FDD0502418D4}" type="datetimeFigureOut">
              <a:rPr lang="en-US" smtClean="0"/>
              <a:pPr/>
              <a:t>3/20/2022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46CE7D5-CF57-46EF-B807-FDD0502418D4}" type="datetimeFigureOut">
              <a:rPr lang="en-US" smtClean="0"/>
              <a:pPr/>
              <a:t>3/20/2022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30EA680-D336-4FF7-8B7A-9848BB0A1C32}"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46CE7D5-CF57-46EF-B807-FDD0502418D4}" type="datetimeFigureOut">
              <a:rPr lang="en-US" smtClean="0"/>
              <a:pPr/>
              <a:t>3/20/2022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846CE7D5-CF57-46EF-B807-FDD0502418D4}" type="datetimeFigureOut">
              <a:rPr lang="en-US" smtClean="0"/>
              <a:pPr/>
              <a:t>3/20/2022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30EA680-D336-4FF7-8B7A-9848BB0A1C3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46CE7D5-CF57-46EF-B807-FDD0502418D4}" type="datetimeFigureOut">
              <a:rPr lang="en-US" smtClean="0"/>
              <a:pPr/>
              <a:t>3/20/2022</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30EA680-D336-4FF7-8B7A-9848BB0A1C32}"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846CE7D5-CF57-46EF-B807-FDD0502418D4}" type="datetimeFigureOut">
              <a:rPr lang="en-US" smtClean="0"/>
              <a:pPr/>
              <a:t>3/20/2022</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330EA680-D336-4FF7-8B7A-9848BB0A1C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6" Type="http://schemas.openxmlformats.org/officeDocument/2006/relationships/hyperlink" Target="https://www.youtube.com/" TargetMode="External"/><Relationship Id="rId5" Type="http://schemas.openxmlformats.org/officeDocument/2006/relationships/hyperlink" Target="https://www.geeksforgeeks.org/" TargetMode="External"/><Relationship Id="rId4" Type="http://schemas.openxmlformats.org/officeDocument/2006/relationships/hyperlink" Target="http://dspace.daffodilvarsity.edu.bd:8080/handle/123456789/5013"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9592" y="263098"/>
            <a:ext cx="4793381" cy="632051"/>
          </a:xfrm>
        </p:spPr>
        <p:txBody>
          <a:bodyPr>
            <a:normAutofit/>
          </a:bodyPr>
          <a:lstStyle/>
          <a:p>
            <a:pPr algn="ctr"/>
            <a:r>
              <a:rPr lang="en-US" sz="3200" dirty="0" smtClean="0">
                <a:latin typeface="Cooper Black" pitchFamily="18" charset="0"/>
                <a:cs typeface="Times New Roman" panose="02020603050405020304" pitchFamily="18" charset="0"/>
              </a:rPr>
              <a:t>E-MEDICARE</a:t>
            </a:r>
            <a:endParaRPr lang="en-US" sz="3200" b="1" dirty="0">
              <a:latin typeface="Cooper Black" pitchFamily="18" charset="0"/>
              <a:cs typeface="Times New Roman" panose="02020603050405020304" pitchFamily="18" charset="0"/>
            </a:endParaRPr>
          </a:p>
        </p:txBody>
      </p:sp>
      <p:sp>
        <p:nvSpPr>
          <p:cNvPr id="3" name="Subtitle 2"/>
          <p:cNvSpPr>
            <a:spLocks noGrp="1"/>
          </p:cNvSpPr>
          <p:nvPr>
            <p:ph type="subTitle" idx="1"/>
          </p:nvPr>
        </p:nvSpPr>
        <p:spPr>
          <a:xfrm>
            <a:off x="1524000" y="981777"/>
            <a:ext cx="9144000" cy="5130265"/>
          </a:xfrm>
        </p:spPr>
        <p:txBody>
          <a:bodyPr vert="horz" lIns="91440" tIns="45720" rIns="91440" bIns="45720" rtlCol="0" anchor="t">
            <a:normAutofit/>
          </a:bodyPr>
          <a:lstStyle/>
          <a:p>
            <a:pPr algn="ctr"/>
            <a:r>
              <a:rPr lang="en-US" sz="2400" b="1" dirty="0" smtClean="0">
                <a:latin typeface="Cooper Black" pitchFamily="18" charset="0"/>
                <a:cs typeface="Times New Roman" panose="02020603050405020304" pitchFamily="18" charset="0"/>
              </a:rPr>
              <a:t>GROUP  1  :PROJECT MEMBERS</a:t>
            </a:r>
            <a:endParaRPr lang="en-US" sz="2400" b="1" dirty="0">
              <a:latin typeface="Cooper Black" pitchFamily="18" charset="0"/>
              <a:cs typeface="Times New Roman" panose="02020603050405020304" pitchFamily="18" charset="0"/>
            </a:endParaRPr>
          </a:p>
          <a:p>
            <a:pPr algn="l"/>
            <a:r>
              <a:rPr lang="en-IN" sz="2000" dirty="0">
                <a:latin typeface="Cooper Black" pitchFamily="18" charset="0"/>
                <a:ea typeface="+mn-lt"/>
                <a:cs typeface="Arial" pitchFamily="34" charset="0"/>
              </a:rPr>
              <a:t>1.   </a:t>
            </a:r>
            <a:r>
              <a:rPr lang="en-US" sz="2000" dirty="0" smtClean="0">
                <a:latin typeface="Cooper Black" pitchFamily="18" charset="0"/>
                <a:cs typeface="Arial" pitchFamily="34" charset="0"/>
              </a:rPr>
              <a:t>Abhijit Bandu Jawale </a:t>
            </a:r>
          </a:p>
          <a:p>
            <a:pPr algn="l"/>
            <a:r>
              <a:rPr lang="en-IN" sz="2000" dirty="0" smtClean="0">
                <a:latin typeface="Cooper Black" pitchFamily="18" charset="0"/>
                <a:ea typeface="+mn-lt"/>
                <a:cs typeface="Arial" pitchFamily="34" charset="0"/>
              </a:rPr>
              <a:t>2</a:t>
            </a:r>
            <a:r>
              <a:rPr lang="en-IN" sz="2000" dirty="0">
                <a:latin typeface="Cooper Black" pitchFamily="18" charset="0"/>
                <a:ea typeface="+mn-lt"/>
                <a:cs typeface="Arial" pitchFamily="34" charset="0"/>
              </a:rPr>
              <a:t>.   </a:t>
            </a:r>
            <a:r>
              <a:rPr lang="en-US" sz="2000" dirty="0" smtClean="0">
                <a:latin typeface="Cooper Black" pitchFamily="18" charset="0"/>
                <a:cs typeface="Arial" pitchFamily="34" charset="0"/>
              </a:rPr>
              <a:t>Abhishek G R</a:t>
            </a:r>
          </a:p>
          <a:p>
            <a:pPr algn="l"/>
            <a:r>
              <a:rPr lang="en-IN" sz="2000" dirty="0" smtClean="0">
                <a:latin typeface="Cooper Black" pitchFamily="18" charset="0"/>
                <a:ea typeface="+mn-lt"/>
                <a:cs typeface="Arial" pitchFamily="34" charset="0"/>
              </a:rPr>
              <a:t>3.   </a:t>
            </a:r>
            <a:r>
              <a:rPr lang="en-US" sz="2000" dirty="0" smtClean="0">
                <a:latin typeface="Cooper Black" pitchFamily="18" charset="0"/>
                <a:cs typeface="Arial" pitchFamily="34" charset="0"/>
              </a:rPr>
              <a:t>Alaparthi Sai Madhavi</a:t>
            </a:r>
          </a:p>
          <a:p>
            <a:pPr algn="l"/>
            <a:r>
              <a:rPr lang="en-IN" sz="2000" dirty="0" smtClean="0">
                <a:latin typeface="Cooper Black" pitchFamily="18" charset="0"/>
                <a:ea typeface="+mn-lt"/>
                <a:cs typeface="Arial" pitchFamily="34" charset="0"/>
              </a:rPr>
              <a:t>4</a:t>
            </a:r>
            <a:r>
              <a:rPr lang="en-IN" sz="2000" dirty="0">
                <a:latin typeface="Cooper Black" pitchFamily="18" charset="0"/>
                <a:ea typeface="+mn-lt"/>
                <a:cs typeface="Arial" pitchFamily="34" charset="0"/>
              </a:rPr>
              <a:t>.   </a:t>
            </a:r>
            <a:r>
              <a:rPr lang="en-US" sz="2000" dirty="0" smtClean="0">
                <a:latin typeface="Cooper Black" pitchFamily="18" charset="0"/>
                <a:cs typeface="Arial" pitchFamily="34" charset="0"/>
              </a:rPr>
              <a:t>Byrraju Bala Durga Kiran Raju</a:t>
            </a:r>
          </a:p>
          <a:p>
            <a:pPr algn="l"/>
            <a:r>
              <a:rPr lang="en-IN" sz="2000" dirty="0" smtClean="0">
                <a:latin typeface="Cooper Black" pitchFamily="18" charset="0"/>
                <a:ea typeface="+mn-lt"/>
                <a:cs typeface="Arial" pitchFamily="34" charset="0"/>
              </a:rPr>
              <a:t>5.</a:t>
            </a:r>
            <a:r>
              <a:rPr lang="en-US" sz="2000" dirty="0" smtClean="0">
                <a:latin typeface="Cooper Black" pitchFamily="18" charset="0"/>
                <a:cs typeface="Arial" pitchFamily="34" charset="0"/>
              </a:rPr>
              <a:t>   Deepika Jaibeeb Sivara</a:t>
            </a:r>
            <a:endParaRPr lang="en-US" sz="2000" dirty="0">
              <a:latin typeface="Cooper Black" pitchFamily="18" charset="0"/>
              <a:ea typeface="+mn-lt"/>
              <a:cs typeface="Arial" pitchFamily="34" charset="0"/>
            </a:endParaRPr>
          </a:p>
          <a:p>
            <a:pPr algn="l"/>
            <a:r>
              <a:rPr lang="en-IN" sz="2000" dirty="0" smtClean="0">
                <a:latin typeface="Cooper Black" pitchFamily="18" charset="0"/>
                <a:ea typeface="+mn-lt"/>
                <a:cs typeface="Arial" pitchFamily="34" charset="0"/>
              </a:rPr>
              <a:t>6</a:t>
            </a:r>
            <a:r>
              <a:rPr lang="en-IN" sz="2000" dirty="0">
                <a:latin typeface="Cooper Black" pitchFamily="18" charset="0"/>
                <a:ea typeface="+mn-lt"/>
                <a:cs typeface="Arial" pitchFamily="34" charset="0"/>
              </a:rPr>
              <a:t>.   </a:t>
            </a:r>
            <a:r>
              <a:rPr lang="en-US" sz="2000" dirty="0" smtClean="0">
                <a:latin typeface="Cooper Black" pitchFamily="18" charset="0"/>
                <a:cs typeface="Arial" pitchFamily="34" charset="0"/>
              </a:rPr>
              <a:t>Kajal Ashok Gaikwad</a:t>
            </a:r>
            <a:endParaRPr lang="en-US" sz="2000" dirty="0">
              <a:latin typeface="Cooper Black" pitchFamily="18" charset="0"/>
              <a:ea typeface="+mn-lt"/>
              <a:cs typeface="Arial" pitchFamily="34" charset="0"/>
            </a:endParaRPr>
          </a:p>
          <a:p>
            <a:pPr algn="l"/>
            <a:r>
              <a:rPr lang="en-IN" sz="2000" dirty="0">
                <a:latin typeface="Cooper Black" pitchFamily="18" charset="0"/>
                <a:ea typeface="+mn-lt"/>
                <a:cs typeface="Arial" pitchFamily="34" charset="0"/>
              </a:rPr>
              <a:t>7.  </a:t>
            </a:r>
            <a:r>
              <a:rPr lang="en-IN" sz="2000" dirty="0" smtClean="0">
                <a:latin typeface="Cooper Black" pitchFamily="18" charset="0"/>
                <a:ea typeface="+mn-lt"/>
                <a:cs typeface="Arial" pitchFamily="34" charset="0"/>
              </a:rPr>
              <a:t> Khdija khan</a:t>
            </a:r>
            <a:endParaRPr lang="en-US" sz="2000" dirty="0">
              <a:latin typeface="Cooper Black" pitchFamily="18" charset="0"/>
              <a:ea typeface="+mn-lt"/>
              <a:cs typeface="Arial" pitchFamily="34" charset="0"/>
            </a:endParaRPr>
          </a:p>
          <a:p>
            <a:pPr algn="l"/>
            <a:r>
              <a:rPr lang="en-IN" sz="2000" dirty="0" smtClean="0">
                <a:latin typeface="Cooper Black" pitchFamily="18" charset="0"/>
                <a:ea typeface="+mn-lt"/>
                <a:cs typeface="Arial" pitchFamily="34" charset="0"/>
              </a:rPr>
              <a:t>8</a:t>
            </a:r>
            <a:r>
              <a:rPr lang="en-IN" sz="2000" dirty="0">
                <a:latin typeface="Cooper Black" pitchFamily="18" charset="0"/>
                <a:ea typeface="+mn-lt"/>
                <a:cs typeface="Arial" pitchFamily="34" charset="0"/>
              </a:rPr>
              <a:t>.   </a:t>
            </a:r>
            <a:r>
              <a:rPr lang="en-US" sz="2000" dirty="0" smtClean="0">
                <a:latin typeface="Cooper Black" pitchFamily="18" charset="0"/>
                <a:cs typeface="Arial" pitchFamily="34" charset="0"/>
              </a:rPr>
              <a:t>Nilesh Dharmraj Tale</a:t>
            </a:r>
            <a:endParaRPr lang="en-US" sz="2000" dirty="0">
              <a:latin typeface="Cooper Black" pitchFamily="18" charset="0"/>
              <a:ea typeface="+mn-lt"/>
              <a:cs typeface="Arial" pitchFamily="34" charset="0"/>
            </a:endParaRPr>
          </a:p>
          <a:p>
            <a:pPr algn="l"/>
            <a:r>
              <a:rPr lang="en-IN" sz="2000" dirty="0" smtClean="0">
                <a:latin typeface="Cooper Black" pitchFamily="18" charset="0"/>
                <a:ea typeface="+mn-lt"/>
                <a:cs typeface="Arial" pitchFamily="34" charset="0"/>
              </a:rPr>
              <a:t>9</a:t>
            </a:r>
            <a:r>
              <a:rPr lang="en-IN" sz="2000" dirty="0">
                <a:latin typeface="Cooper Black" pitchFamily="18" charset="0"/>
                <a:ea typeface="+mn-lt"/>
                <a:cs typeface="Arial" pitchFamily="34" charset="0"/>
              </a:rPr>
              <a:t>.  </a:t>
            </a:r>
            <a:r>
              <a:rPr lang="en-US" sz="2000" dirty="0" smtClean="0">
                <a:latin typeface="Cooper Black" pitchFamily="18" charset="0"/>
                <a:cs typeface="Arial" pitchFamily="34" charset="0"/>
              </a:rPr>
              <a:t> Sahil Khan</a:t>
            </a:r>
            <a:endParaRPr lang="en-US" sz="2000" dirty="0">
              <a:latin typeface="Cooper Black" pitchFamily="18" charset="0"/>
              <a:ea typeface="+mn-lt"/>
              <a:cs typeface="Arial" pitchFamily="34" charset="0"/>
            </a:endParaRPr>
          </a:p>
          <a:p>
            <a:pPr algn="l"/>
            <a:r>
              <a:rPr lang="en-IN" sz="2000" dirty="0" smtClean="0">
                <a:latin typeface="Cooper Black" pitchFamily="18" charset="0"/>
                <a:ea typeface="+mn-lt"/>
                <a:cs typeface="Arial" pitchFamily="34" charset="0"/>
              </a:rPr>
              <a:t>10. </a:t>
            </a:r>
            <a:r>
              <a:rPr lang="en-IN" sz="2000" dirty="0" smtClean="0">
                <a:latin typeface="Cooper Black" pitchFamily="18" charset="0"/>
                <a:cs typeface="Arial" pitchFamily="34" charset="0"/>
              </a:rPr>
              <a:t>Tupili Sai</a:t>
            </a:r>
            <a:endParaRPr lang="en-US" sz="2000" dirty="0">
              <a:latin typeface="Cooper Black" pitchFamily="18" charset="0"/>
              <a:cs typeface="Arial" pitchFamily="34" charset="0"/>
            </a:endParaRPr>
          </a:p>
          <a:p>
            <a:endParaRPr lang="en-US" dirty="0">
              <a:cs typeface="Calibri"/>
            </a:endParaRPr>
          </a:p>
          <a:p>
            <a:endParaRPr lang="en-US" dirty="0">
              <a:cs typeface="Calibri"/>
            </a:endParaRPr>
          </a:p>
        </p:txBody>
      </p:sp>
      <p:sp>
        <p:nvSpPr>
          <p:cNvPr id="4" name="TextBox 3">
            <a:extLst>
              <a:ext uri="{FF2B5EF4-FFF2-40B4-BE49-F238E27FC236}">
                <a16:creationId xmlns:a16="http://schemas.microsoft.com/office/drawing/2014/main" xmlns="" id="{2693B7DD-904C-45AD-A0C6-933EB551E432}"/>
              </a:ext>
            </a:extLst>
          </p:cNvPr>
          <p:cNvSpPr txBox="1"/>
          <p:nvPr/>
        </p:nvSpPr>
        <p:spPr>
          <a:xfrm>
            <a:off x="4154032" y="317323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xmlns=""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4FD418B-F461-410B-A958-DCEBAD08A49B}"/>
              </a:ext>
            </a:extLst>
          </p:cNvPr>
          <p:cNvSpPr>
            <a:spLocks noGrp="1"/>
          </p:cNvSpPr>
          <p:nvPr>
            <p:ph idx="1"/>
          </p:nvPr>
        </p:nvSpPr>
        <p:spPr>
          <a:xfrm>
            <a:off x="856648" y="1645920"/>
            <a:ext cx="10647964" cy="4265302"/>
          </a:xfrm>
        </p:spPr>
        <p:txBody>
          <a:bodyPr vert="horz" lIns="91440" tIns="45720" rIns="91440" bIns="45720" rtlCol="0" anchor="t">
            <a:normAutofit/>
          </a:bodyPr>
          <a:lstStyle/>
          <a:p>
            <a:pPr algn="just">
              <a:lnSpc>
                <a:spcPct val="150000"/>
              </a:lnSpc>
              <a:buFont typeface="Wingdings" pitchFamily="2" charset="2"/>
              <a:buChar char="Ø"/>
            </a:pPr>
            <a:r>
              <a:rPr lang="en-US" sz="2000" dirty="0" smtClean="0">
                <a:latin typeface="Arial" pitchFamily="34" charset="0"/>
                <a:cs typeface="Arial" pitchFamily="34" charset="0"/>
              </a:rPr>
              <a:t>UML, short for Unified Modeling Language</a:t>
            </a:r>
          </a:p>
          <a:p>
            <a:pPr algn="just">
              <a:lnSpc>
                <a:spcPct val="150000"/>
              </a:lnSpc>
              <a:buFont typeface="Wingdings" pitchFamily="2" charset="2"/>
              <a:buChar char="Ø"/>
            </a:pPr>
            <a:r>
              <a:rPr lang="en-US" sz="2000" dirty="0" smtClean="0">
                <a:latin typeface="Arial" pitchFamily="34" charset="0"/>
                <a:cs typeface="Arial" pitchFamily="34" charset="0"/>
              </a:rPr>
              <a:t>It is a standardized modeling language consisting of an integrated set of diagrams, developed to help system and software developers for specifying, visualizing, constructing, and documenting the artifacts of software systems, as well as for business modeling and other non-software systems.</a:t>
            </a:r>
          </a:p>
          <a:p>
            <a:pPr algn="just">
              <a:lnSpc>
                <a:spcPct val="150000"/>
              </a:lnSpc>
              <a:buFont typeface="Wingdings" pitchFamily="2" charset="2"/>
              <a:buChar char="Ø"/>
            </a:pPr>
            <a:r>
              <a:rPr lang="en-US" sz="2000" dirty="0" smtClean="0">
                <a:latin typeface="Arial" pitchFamily="34" charset="0"/>
                <a:cs typeface="Arial" pitchFamily="34" charset="0"/>
              </a:rPr>
              <a:t>The UML is a very important part of developing object oriented software and the software development process. </a:t>
            </a:r>
            <a:endParaRPr lang="en-US" sz="2000" dirty="0" smtClean="0">
              <a:latin typeface="Arial" pitchFamily="34" charset="0"/>
              <a:ea typeface="+mn-lt"/>
              <a:cs typeface="Arial" pitchFamily="34" charset="0"/>
            </a:endParaRPr>
          </a:p>
          <a:p>
            <a:pPr algn="just">
              <a:lnSpc>
                <a:spcPct val="150000"/>
              </a:lnSpc>
              <a:buFont typeface="Wingdings" pitchFamily="2" charset="2"/>
              <a:buChar char="Ø"/>
            </a:pPr>
            <a:r>
              <a:rPr lang="en-US" sz="2000" dirty="0" smtClean="0">
                <a:latin typeface="Arial" pitchFamily="34" charset="0"/>
                <a:cs typeface="Arial" pitchFamily="34" charset="0"/>
              </a:rPr>
              <a:t>The UML uses mostly graphical notations to express the design of software projects. </a:t>
            </a:r>
            <a:endParaRPr lang="en-US" sz="2000" dirty="0" smtClean="0">
              <a:latin typeface="Arial" pitchFamily="34" charset="0"/>
              <a:ea typeface="+mn-lt"/>
              <a:cs typeface="Arial" pitchFamily="34" charset="0"/>
            </a:endParaRPr>
          </a:p>
          <a:p>
            <a:pPr algn="just">
              <a:lnSpc>
                <a:spcPct val="150000"/>
              </a:lnSpc>
              <a:buFont typeface="Wingdings" pitchFamily="2" charset="2"/>
              <a:buChar char="Ø"/>
            </a:pPr>
            <a:endParaRPr lang="en-US" sz="2000" dirty="0" smtClean="0">
              <a:latin typeface="Arial" pitchFamily="34" charset="0"/>
              <a:ea typeface="+mn-lt"/>
              <a:cs typeface="Arial" pitchFamily="34" charset="0"/>
            </a:endParaRPr>
          </a:p>
          <a:p>
            <a:pPr algn="just">
              <a:lnSpc>
                <a:spcPct val="150000"/>
              </a:lnSpc>
              <a:buFont typeface="Wingdings" pitchFamily="2" charset="2"/>
              <a:buChar char="Ø"/>
            </a:pPr>
            <a:endParaRPr lang="en-US" sz="2000" dirty="0">
              <a:latin typeface="Arial" pitchFamily="34" charset="0"/>
              <a:cs typeface="Arial" pitchFamily="34" charset="0"/>
            </a:endParaRPr>
          </a:p>
        </p:txBody>
      </p:sp>
      <p:sp>
        <p:nvSpPr>
          <p:cNvPr id="2" name="Title 1">
            <a:extLst>
              <a:ext uri="{FF2B5EF4-FFF2-40B4-BE49-F238E27FC236}">
                <a16:creationId xmlns:a16="http://schemas.microsoft.com/office/drawing/2014/main" xmlns="" id="{AD8E6E01-945A-4190-8742-A8E0FC94BE49}"/>
              </a:ext>
            </a:extLst>
          </p:cNvPr>
          <p:cNvSpPr>
            <a:spLocks noGrp="1"/>
          </p:cNvSpPr>
          <p:nvPr>
            <p:ph type="title"/>
          </p:nvPr>
        </p:nvSpPr>
        <p:spPr>
          <a:xfrm>
            <a:off x="905577" y="500063"/>
            <a:ext cx="10515600" cy="741596"/>
          </a:xfrm>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smtClean="0">
                <a:latin typeface="Cooper Black" pitchFamily="18" charset="0"/>
                <a:cs typeface="Times New Roman" panose="02020603050405020304" pitchFamily="18" charset="0"/>
              </a:rPr>
              <a:t>UML </a:t>
            </a:r>
            <a:r>
              <a:rPr lang="en-US" sz="3200" b="1" dirty="0">
                <a:latin typeface="Cooper Black" pitchFamily="18" charset="0"/>
                <a:cs typeface="Times New Roman" panose="02020603050405020304" pitchFamily="18" charset="0"/>
              </a:rPr>
              <a:t>DIAGRAMS</a:t>
            </a:r>
          </a:p>
        </p:txBody>
      </p:sp>
    </p:spTree>
    <p:extLst>
      <p:ext uri="{BB962C8B-B14F-4D97-AF65-F5344CB8AC3E}">
        <p14:creationId xmlns:p14="http://schemas.microsoft.com/office/powerpoint/2010/main" xmlns="" val="721396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95226C-4A8F-48CD-BEFB-4EAFB53CB97E}"/>
              </a:ext>
            </a:extLst>
          </p:cNvPr>
          <p:cNvSpPr>
            <a:spLocks noGrp="1"/>
          </p:cNvSpPr>
          <p:nvPr>
            <p:ph type="title"/>
          </p:nvPr>
        </p:nvSpPr>
        <p:spPr>
          <a:xfrm>
            <a:off x="838200" y="336249"/>
            <a:ext cx="10515600" cy="621072"/>
          </a:xfrm>
        </p:spPr>
        <p:txBody>
          <a:bodyPr>
            <a:noAutofit/>
          </a:bodyPr>
          <a:lstStyle/>
          <a:p>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3200" b="1" dirty="0" smtClean="0">
                <a:latin typeface="Cooper Black" pitchFamily="18" charset="0"/>
                <a:cs typeface="Times New Roman" panose="02020603050405020304" pitchFamily="18" charset="0"/>
              </a:rPr>
              <a:t>CLASS </a:t>
            </a:r>
            <a:r>
              <a:rPr lang="en-US" sz="3200" b="1" dirty="0">
                <a:effectLst/>
                <a:latin typeface="Cooper Black" pitchFamily="18" charset="0"/>
                <a:cs typeface="Times New Roman" panose="02020603050405020304" pitchFamily="18" charset="0"/>
              </a:rPr>
              <a:t>DIAGRAM</a:t>
            </a:r>
          </a:p>
        </p:txBody>
      </p:sp>
      <p:pic>
        <p:nvPicPr>
          <p:cNvPr id="4" name="Picture 3" descr="Class Diagram.png"/>
          <p:cNvPicPr>
            <a:picLocks noChangeAspect="1"/>
          </p:cNvPicPr>
          <p:nvPr/>
        </p:nvPicPr>
        <p:blipFill>
          <a:blip r:embed="rId2" cstate="print"/>
          <a:stretch>
            <a:fillRect/>
          </a:stretch>
        </p:blipFill>
        <p:spPr>
          <a:xfrm>
            <a:off x="2073068" y="1679485"/>
            <a:ext cx="8045863" cy="3499030"/>
          </a:xfrm>
          <a:prstGeom prst="rect">
            <a:avLst/>
          </a:prstGeom>
        </p:spPr>
      </p:pic>
    </p:spTree>
    <p:extLst>
      <p:ext uri="{BB962C8B-B14F-4D97-AF65-F5344CB8AC3E}">
        <p14:creationId xmlns:p14="http://schemas.microsoft.com/office/powerpoint/2010/main" xmlns="" val="3636506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40EE7C7-6285-4C15-8622-6F1B2848F90A}"/>
              </a:ext>
            </a:extLst>
          </p:cNvPr>
          <p:cNvSpPr>
            <a:spLocks noGrp="1"/>
          </p:cNvSpPr>
          <p:nvPr>
            <p:ph idx="1"/>
          </p:nvPr>
        </p:nvSpPr>
        <p:spPr/>
        <p:txBody>
          <a:bodyPr/>
          <a:lstStyle/>
          <a:p>
            <a:pPr marL="0" indent="0">
              <a:buNone/>
            </a:pPr>
            <a:r>
              <a:rPr lang="en-US" sz="2000" b="1" dirty="0" smtClean="0">
                <a:latin typeface="Arial" pitchFamily="34" charset="0"/>
                <a:cs typeface="Arial" pitchFamily="34" charset="0"/>
              </a:rPr>
              <a:t>                                                              HOME </a:t>
            </a:r>
            <a:r>
              <a:rPr lang="en-US" sz="2000" b="1" dirty="0">
                <a:latin typeface="Arial" pitchFamily="34" charset="0"/>
                <a:cs typeface="Arial" pitchFamily="34" charset="0"/>
              </a:rPr>
              <a:t>PAGE</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3AA03793-2F24-4406-B36E-EA6ED86AFC72}"/>
              </a:ext>
            </a:extLst>
          </p:cNvPr>
          <p:cNvSpPr>
            <a:spLocks noGrp="1"/>
          </p:cNvSpPr>
          <p:nvPr>
            <p:ph type="title"/>
          </p:nvPr>
        </p:nvSpPr>
        <p:spPr/>
        <p:txBody>
          <a:bodyPr>
            <a:normAutofit/>
          </a:bodyPr>
          <a:lstStyle/>
          <a:p>
            <a:pPr algn="ctr"/>
            <a:r>
              <a:rPr lang="en-US" sz="3200" b="1" dirty="0">
                <a:latin typeface="Cooper Black" pitchFamily="18" charset="0"/>
                <a:cs typeface="Times New Roman" panose="02020603050405020304" pitchFamily="18" charset="0"/>
              </a:rPr>
              <a:t>OUTPUT </a:t>
            </a:r>
            <a:r>
              <a:rPr lang="en-US" sz="3200" b="1" dirty="0">
                <a:effectLst/>
                <a:latin typeface="Cooper Black" pitchFamily="18" charset="0"/>
                <a:cs typeface="Times New Roman" panose="02020603050405020304" pitchFamily="18" charset="0"/>
              </a:rPr>
              <a:t>SCREENSHOTS</a:t>
            </a:r>
            <a:endParaRPr lang="en-IN" sz="3200" b="1" dirty="0">
              <a:effectLst/>
              <a:latin typeface="Cooper Black" pitchFamily="18" charset="0"/>
              <a:cs typeface="Times New Roman" panose="02020603050405020304" pitchFamily="18" charset="0"/>
            </a:endParaRPr>
          </a:p>
        </p:txBody>
      </p:sp>
      <p:pic>
        <p:nvPicPr>
          <p:cNvPr id="8" name="Picture 7" descr="home1.jpg"/>
          <p:cNvPicPr>
            <a:picLocks noChangeAspect="1"/>
          </p:cNvPicPr>
          <p:nvPr/>
        </p:nvPicPr>
        <p:blipFill>
          <a:blip r:embed="rId2" cstate="print"/>
          <a:stretch>
            <a:fillRect/>
          </a:stretch>
        </p:blipFill>
        <p:spPr>
          <a:xfrm>
            <a:off x="760397" y="2026086"/>
            <a:ext cx="10472286" cy="3874200"/>
          </a:xfrm>
          <a:prstGeom prst="rect">
            <a:avLst/>
          </a:prstGeom>
        </p:spPr>
      </p:pic>
    </p:spTree>
    <p:extLst>
      <p:ext uri="{BB962C8B-B14F-4D97-AF65-F5344CB8AC3E}">
        <p14:creationId xmlns:p14="http://schemas.microsoft.com/office/powerpoint/2010/main" xmlns="" val="936338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F9C35D-AE16-4652-A969-AE9DA1195E83}"/>
              </a:ext>
            </a:extLst>
          </p:cNvPr>
          <p:cNvSpPr>
            <a:spLocks noGrp="1"/>
          </p:cNvSpPr>
          <p:nvPr>
            <p:ph type="title"/>
          </p:nvPr>
        </p:nvSpPr>
        <p:spPr>
          <a:xfrm>
            <a:off x="609600" y="274638"/>
            <a:ext cx="10972800" cy="1053648"/>
          </a:xfrm>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                        </a:t>
            </a:r>
            <a:r>
              <a:rPr lang="en-US" sz="3200" b="1" dirty="0" smtClean="0">
                <a:effectLst/>
                <a:latin typeface="Cooper Black" pitchFamily="18" charset="0"/>
                <a:cs typeface="Times New Roman" panose="02020603050405020304" pitchFamily="18" charset="0"/>
              </a:rPr>
              <a:t>CATEGORY</a:t>
            </a:r>
            <a:r>
              <a:rPr lang="en-US" sz="3200" b="1" dirty="0" smtClean="0">
                <a:latin typeface="Cooper Black" pitchFamily="18" charset="0"/>
                <a:cs typeface="Times New Roman" panose="02020603050405020304" pitchFamily="18" charset="0"/>
              </a:rPr>
              <a:t> PAGES</a:t>
            </a:r>
            <a:endParaRPr lang="en-IN" sz="3200" b="1" dirty="0">
              <a:latin typeface="Cooper Black" pitchFamily="18" charset="0"/>
              <a:cs typeface="Times New Roman" panose="02020603050405020304" pitchFamily="18" charset="0"/>
            </a:endParaRPr>
          </a:p>
        </p:txBody>
      </p:sp>
      <p:sp>
        <p:nvSpPr>
          <p:cNvPr id="7" name="Rectangle 6"/>
          <p:cNvSpPr/>
          <p:nvPr/>
        </p:nvSpPr>
        <p:spPr>
          <a:xfrm>
            <a:off x="4706755" y="1337912"/>
            <a:ext cx="2353612" cy="400110"/>
          </a:xfrm>
          <a:prstGeom prst="rect">
            <a:avLst/>
          </a:prstGeom>
        </p:spPr>
        <p:txBody>
          <a:bodyPr wrap="square">
            <a:spAutoFit/>
          </a:bodyPr>
          <a:lstStyle/>
          <a:p>
            <a:r>
              <a:rPr lang="en-US" sz="2000" b="1" dirty="0" smtClean="0">
                <a:latin typeface="Arial" pitchFamily="34" charset="0"/>
                <a:cs typeface="Arial" pitchFamily="34" charset="0"/>
              </a:rPr>
              <a:t>ANTIPYRETICS</a:t>
            </a:r>
            <a:endParaRPr lang="en-US" sz="2000" dirty="0">
              <a:latin typeface="Arial" pitchFamily="34" charset="0"/>
              <a:cs typeface="Arial" pitchFamily="34" charset="0"/>
            </a:endParaRPr>
          </a:p>
        </p:txBody>
      </p:sp>
      <p:pic>
        <p:nvPicPr>
          <p:cNvPr id="10" name="Content Placeholder 9" descr="antypy.jpg"/>
          <p:cNvPicPr>
            <a:picLocks noGrp="1" noChangeAspect="1"/>
          </p:cNvPicPr>
          <p:nvPr>
            <p:ph idx="1"/>
          </p:nvPr>
        </p:nvPicPr>
        <p:blipFill>
          <a:blip r:embed="rId2" cstate="print"/>
          <a:stretch>
            <a:fillRect/>
          </a:stretch>
        </p:blipFill>
        <p:spPr>
          <a:xfrm>
            <a:off x="2073275" y="1994694"/>
            <a:ext cx="8045450" cy="3498850"/>
          </a:xfrm>
        </p:spPr>
      </p:pic>
    </p:spTree>
    <p:extLst>
      <p:ext uri="{BB962C8B-B14F-4D97-AF65-F5344CB8AC3E}">
        <p14:creationId xmlns:p14="http://schemas.microsoft.com/office/powerpoint/2010/main" xmlns="" val="1015696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62012"/>
            <a:ext cx="10972800" cy="955625"/>
          </a:xfrm>
        </p:spPr>
        <p:txBody>
          <a:bodyPr/>
          <a:lstStyle/>
          <a:p>
            <a:r>
              <a:rPr lang="en-GB" dirty="0" smtClean="0"/>
              <a:t>                    </a:t>
            </a:r>
            <a:r>
              <a:rPr lang="en-GB" sz="3200" dirty="0" smtClean="0">
                <a:latin typeface="Cooper Black" pitchFamily="18" charset="0"/>
              </a:rPr>
              <a:t> </a:t>
            </a:r>
            <a:r>
              <a:rPr lang="en-GB" sz="3200" dirty="0" smtClean="0">
                <a:effectLst/>
                <a:latin typeface="Cooper Black" pitchFamily="18" charset="0"/>
              </a:rPr>
              <a:t>ANALGESICS</a:t>
            </a:r>
            <a:r>
              <a:rPr lang="en-GB" sz="3200" dirty="0" smtClean="0">
                <a:latin typeface="Cooper Black" pitchFamily="18" charset="0"/>
              </a:rPr>
              <a:t> </a:t>
            </a:r>
            <a:endParaRPr lang="en-US" sz="3200" dirty="0">
              <a:latin typeface="Cooper Black" pitchFamily="18" charset="0"/>
            </a:endParaRPr>
          </a:p>
        </p:txBody>
      </p:sp>
      <p:pic>
        <p:nvPicPr>
          <p:cNvPr id="6" name="Content Placeholder 5" descr="anal.jpg"/>
          <p:cNvPicPr>
            <a:picLocks noGrp="1" noChangeAspect="1"/>
          </p:cNvPicPr>
          <p:nvPr>
            <p:ph idx="1"/>
          </p:nvPr>
        </p:nvPicPr>
        <p:blipFill>
          <a:blip r:embed="rId2" cstate="print"/>
          <a:stretch>
            <a:fillRect/>
          </a:stretch>
        </p:blipFill>
        <p:spPr>
          <a:xfrm>
            <a:off x="2073275" y="1994694"/>
            <a:ext cx="8045450" cy="349885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9A6E31-C671-4B2B-B529-198470713F45}"/>
              </a:ext>
            </a:extLst>
          </p:cNvPr>
          <p:cNvSpPr>
            <a:spLocks noGrp="1"/>
          </p:cNvSpPr>
          <p:nvPr>
            <p:ph type="title"/>
          </p:nvPr>
        </p:nvSpPr>
        <p:spPr>
          <a:xfrm>
            <a:off x="609600" y="274638"/>
            <a:ext cx="10972800" cy="803391"/>
          </a:xfrm>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                            </a:t>
            </a:r>
            <a:r>
              <a:rPr lang="en-US" sz="3200" b="1" dirty="0" smtClean="0">
                <a:effectLst/>
                <a:latin typeface="Cooper Black" pitchFamily="18" charset="0"/>
                <a:cs typeface="Times New Roman" panose="02020603050405020304" pitchFamily="18" charset="0"/>
              </a:rPr>
              <a:t>ANTIBIOTICS</a:t>
            </a:r>
            <a:endParaRPr lang="en-IN" sz="3200" b="1" dirty="0">
              <a:effectLst/>
              <a:latin typeface="Cooper Black" pitchFamily="18" charset="0"/>
              <a:cs typeface="Times New Roman" panose="02020603050405020304" pitchFamily="18" charset="0"/>
            </a:endParaRPr>
          </a:p>
        </p:txBody>
      </p:sp>
      <p:pic>
        <p:nvPicPr>
          <p:cNvPr id="8" name="Content Placeholder 7" descr="Anti.jpg"/>
          <p:cNvPicPr>
            <a:picLocks noGrp="1" noChangeAspect="1"/>
          </p:cNvPicPr>
          <p:nvPr>
            <p:ph idx="1"/>
          </p:nvPr>
        </p:nvPicPr>
        <p:blipFill>
          <a:blip r:embed="rId2" cstate="print"/>
          <a:stretch>
            <a:fillRect/>
          </a:stretch>
        </p:blipFill>
        <p:spPr>
          <a:xfrm>
            <a:off x="2073275" y="1994694"/>
            <a:ext cx="8045450" cy="3498850"/>
          </a:xfrm>
        </p:spPr>
      </p:pic>
    </p:spTree>
    <p:extLst>
      <p:ext uri="{BB962C8B-B14F-4D97-AF65-F5344CB8AC3E}">
        <p14:creationId xmlns:p14="http://schemas.microsoft.com/office/powerpoint/2010/main" xmlns="" val="4018775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bout.jpg"/>
          <p:cNvPicPr>
            <a:picLocks noGrp="1" noChangeAspect="1"/>
          </p:cNvPicPr>
          <p:nvPr>
            <p:ph idx="1"/>
          </p:nvPr>
        </p:nvPicPr>
        <p:blipFill>
          <a:blip r:embed="rId2" cstate="print"/>
          <a:stretch>
            <a:fillRect/>
          </a:stretch>
        </p:blipFill>
        <p:spPr>
          <a:xfrm>
            <a:off x="798897" y="1299411"/>
            <a:ext cx="10558914" cy="4312118"/>
          </a:xfrm>
        </p:spPr>
      </p:pic>
      <p:sp>
        <p:nvSpPr>
          <p:cNvPr id="2" name="Title 1">
            <a:extLst>
              <a:ext uri="{FF2B5EF4-FFF2-40B4-BE49-F238E27FC236}">
                <a16:creationId xmlns:a16="http://schemas.microsoft.com/office/drawing/2014/main" xmlns="" id="{8CB7F37F-98E5-46D3-9852-B6F38FC0DCF6}"/>
              </a:ext>
            </a:extLst>
          </p:cNvPr>
          <p:cNvSpPr>
            <a:spLocks noGrp="1"/>
          </p:cNvSpPr>
          <p:nvPr>
            <p:ph type="title"/>
          </p:nvPr>
        </p:nvSpPr>
        <p:spPr>
          <a:xfrm>
            <a:off x="609600" y="274638"/>
            <a:ext cx="10972800" cy="870768"/>
          </a:xfrm>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en-US" sz="3200" b="1" dirty="0" smtClean="0">
                <a:latin typeface="Cooper Black" pitchFamily="18" charset="0"/>
                <a:cs typeface="Times New Roman" panose="02020603050405020304" pitchFamily="18" charset="0"/>
              </a:rPr>
              <a:t>ABOUT </a:t>
            </a:r>
            <a:r>
              <a:rPr lang="en-US" sz="3200" b="1" dirty="0">
                <a:latin typeface="Cooper Black" pitchFamily="18" charset="0"/>
                <a:cs typeface="Times New Roman" panose="02020603050405020304" pitchFamily="18" charset="0"/>
              </a:rPr>
              <a:t>US PAGE</a:t>
            </a:r>
            <a:endParaRPr lang="en-IN" sz="3200" b="1" dirty="0">
              <a:latin typeface="Cooper Black" pitchFamily="18" charset="0"/>
              <a:cs typeface="Times New Roman" panose="02020603050405020304" pitchFamily="18" charset="0"/>
            </a:endParaRPr>
          </a:p>
        </p:txBody>
      </p:sp>
    </p:spTree>
    <p:extLst>
      <p:ext uri="{BB962C8B-B14F-4D97-AF65-F5344CB8AC3E}">
        <p14:creationId xmlns:p14="http://schemas.microsoft.com/office/powerpoint/2010/main" xmlns="" val="2610247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086661-804E-4F30-9D7F-76375D4DA45B}"/>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en-US" sz="3200" b="1" dirty="0" smtClean="0">
                <a:effectLst/>
                <a:latin typeface="Cooper Black" pitchFamily="18" charset="0"/>
                <a:cs typeface="Times New Roman" panose="02020603050405020304" pitchFamily="18" charset="0"/>
              </a:rPr>
              <a:t>ADMIN </a:t>
            </a:r>
            <a:r>
              <a:rPr lang="en-US" sz="3200" b="1" dirty="0">
                <a:effectLst/>
                <a:latin typeface="Cooper Black" pitchFamily="18" charset="0"/>
                <a:cs typeface="Times New Roman" panose="02020603050405020304" pitchFamily="18" charset="0"/>
              </a:rPr>
              <a:t>LOGIN PAGE</a:t>
            </a:r>
            <a:endParaRPr lang="en-IN" sz="3200" b="1" dirty="0">
              <a:effectLst/>
              <a:latin typeface="Cooper Black" pitchFamily="18" charset="0"/>
              <a:cs typeface="Times New Roman" panose="02020603050405020304" pitchFamily="18" charset="0"/>
            </a:endParaRPr>
          </a:p>
        </p:txBody>
      </p:sp>
      <p:pic>
        <p:nvPicPr>
          <p:cNvPr id="9" name="Content Placeholder 8" descr="admin.jpg"/>
          <p:cNvPicPr>
            <a:picLocks noGrp="1" noChangeAspect="1"/>
          </p:cNvPicPr>
          <p:nvPr>
            <p:ph idx="1"/>
          </p:nvPr>
        </p:nvPicPr>
        <p:blipFill>
          <a:blip r:embed="rId2" cstate="print"/>
          <a:stretch>
            <a:fillRect/>
          </a:stretch>
        </p:blipFill>
        <p:spPr>
          <a:xfrm>
            <a:off x="2124075" y="1994694"/>
            <a:ext cx="7943850" cy="3498850"/>
          </a:xfrm>
        </p:spPr>
      </p:pic>
    </p:spTree>
    <p:extLst>
      <p:ext uri="{BB962C8B-B14F-4D97-AF65-F5344CB8AC3E}">
        <p14:creationId xmlns:p14="http://schemas.microsoft.com/office/powerpoint/2010/main" xmlns="" val="1978415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Cooper Black" pitchFamily="18" charset="0"/>
                <a:cs typeface="Times New Roman" pitchFamily="18" charset="0"/>
              </a:rPr>
              <a:t>                                USER </a:t>
            </a:r>
            <a:r>
              <a:rPr lang="en-GB" sz="3200" dirty="0" smtClean="0">
                <a:effectLst/>
                <a:latin typeface="Cooper Black" pitchFamily="18" charset="0"/>
                <a:cs typeface="Times New Roman" pitchFamily="18" charset="0"/>
              </a:rPr>
              <a:t>LOGIN</a:t>
            </a:r>
            <a:r>
              <a:rPr lang="en-GB" sz="3200" dirty="0" smtClean="0">
                <a:latin typeface="Cooper Black" pitchFamily="18" charset="0"/>
                <a:cs typeface="Times New Roman" pitchFamily="18" charset="0"/>
              </a:rPr>
              <a:t> PAGE</a:t>
            </a:r>
            <a:endParaRPr lang="en-US" sz="3200" dirty="0">
              <a:latin typeface="Cooper Black" pitchFamily="18" charset="0"/>
              <a:cs typeface="Times New Roman" pitchFamily="18" charset="0"/>
            </a:endParaRPr>
          </a:p>
        </p:txBody>
      </p:sp>
      <p:pic>
        <p:nvPicPr>
          <p:cNvPr id="6" name="Content Placeholder 5" descr="user.jpg"/>
          <p:cNvPicPr>
            <a:picLocks noGrp="1" noChangeAspect="1"/>
          </p:cNvPicPr>
          <p:nvPr>
            <p:ph idx="1"/>
          </p:nvPr>
        </p:nvPicPr>
        <p:blipFill>
          <a:blip r:embed="rId2" cstate="print"/>
          <a:stretch>
            <a:fillRect/>
          </a:stretch>
        </p:blipFill>
        <p:spPr>
          <a:xfrm>
            <a:off x="2073275" y="1994694"/>
            <a:ext cx="8045450" cy="349885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ign.jpg"/>
          <p:cNvPicPr>
            <a:picLocks noGrp="1" noChangeAspect="1"/>
          </p:cNvPicPr>
          <p:nvPr>
            <p:ph idx="1"/>
          </p:nvPr>
        </p:nvPicPr>
        <p:blipFill>
          <a:blip r:embed="rId2" cstate="print"/>
          <a:stretch>
            <a:fillRect/>
          </a:stretch>
        </p:blipFill>
        <p:spPr>
          <a:xfrm>
            <a:off x="2054225" y="1956594"/>
            <a:ext cx="8083550" cy="3575050"/>
          </a:xfrm>
        </p:spPr>
      </p:pic>
      <p:sp>
        <p:nvSpPr>
          <p:cNvPr id="2" name="Title 1"/>
          <p:cNvSpPr>
            <a:spLocks noGrp="1"/>
          </p:cNvSpPr>
          <p:nvPr>
            <p:ph type="title"/>
          </p:nvPr>
        </p:nvSpPr>
        <p:spPr/>
        <p:txBody>
          <a:bodyPr>
            <a:normAutofit/>
          </a:bodyPr>
          <a:lstStyle/>
          <a:p>
            <a:r>
              <a:rPr lang="en-GB" sz="3200" dirty="0" smtClean="0">
                <a:latin typeface="Times New Roman" pitchFamily="18" charset="0"/>
                <a:cs typeface="Times New Roman" pitchFamily="18" charset="0"/>
              </a:rPr>
              <a:t>                                 </a:t>
            </a:r>
            <a:r>
              <a:rPr lang="en-GB" sz="3200" dirty="0" smtClean="0">
                <a:effectLst/>
                <a:latin typeface="Cooper Black" pitchFamily="18" charset="0"/>
                <a:cs typeface="Times New Roman" pitchFamily="18" charset="0"/>
              </a:rPr>
              <a:t>SIGN-UP</a:t>
            </a:r>
            <a:r>
              <a:rPr lang="en-GB" sz="3200" dirty="0" smtClean="0">
                <a:latin typeface="Cooper Black" pitchFamily="18" charset="0"/>
                <a:cs typeface="Times New Roman" pitchFamily="18" charset="0"/>
              </a:rPr>
              <a:t> PAGE</a:t>
            </a:r>
            <a:endParaRPr lang="en-US" sz="3200" dirty="0">
              <a:latin typeface="Cooper Black"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sz="2000" dirty="0" smtClean="0">
                <a:latin typeface="Arial" pitchFamily="34" charset="0"/>
                <a:cs typeface="Arial" pitchFamily="34" charset="0"/>
              </a:rPr>
              <a:t>Abstract</a:t>
            </a:r>
          </a:p>
          <a:p>
            <a:r>
              <a:rPr lang="en-GB" sz="2000" dirty="0" smtClean="0">
                <a:latin typeface="Arial" pitchFamily="34" charset="0"/>
                <a:cs typeface="Arial" pitchFamily="34" charset="0"/>
              </a:rPr>
              <a:t>Introduction</a:t>
            </a:r>
          </a:p>
          <a:p>
            <a:r>
              <a:rPr lang="en-GB" sz="2000" dirty="0" smtClean="0">
                <a:latin typeface="Arial" pitchFamily="34" charset="0"/>
                <a:cs typeface="Arial" pitchFamily="34" charset="0"/>
              </a:rPr>
              <a:t>Proposed system</a:t>
            </a:r>
          </a:p>
          <a:p>
            <a:r>
              <a:rPr lang="en-GB" sz="2000" dirty="0" smtClean="0">
                <a:latin typeface="Arial" pitchFamily="34" charset="0"/>
                <a:cs typeface="Arial" pitchFamily="34" charset="0"/>
              </a:rPr>
              <a:t>Technology used</a:t>
            </a:r>
          </a:p>
          <a:p>
            <a:r>
              <a:rPr lang="en-GB" sz="2000" dirty="0" smtClean="0">
                <a:latin typeface="Arial" pitchFamily="34" charset="0"/>
                <a:cs typeface="Arial" pitchFamily="34" charset="0"/>
              </a:rPr>
              <a:t>Environment</a:t>
            </a:r>
          </a:p>
          <a:p>
            <a:r>
              <a:rPr lang="en-GB" sz="2000" dirty="0" smtClean="0">
                <a:latin typeface="Arial" pitchFamily="34" charset="0"/>
                <a:cs typeface="Arial" pitchFamily="34" charset="0"/>
              </a:rPr>
              <a:t>Modules</a:t>
            </a:r>
          </a:p>
          <a:p>
            <a:r>
              <a:rPr lang="en-GB" sz="2000" dirty="0" smtClean="0">
                <a:latin typeface="Arial" pitchFamily="34" charset="0"/>
                <a:cs typeface="Arial" pitchFamily="34" charset="0"/>
              </a:rPr>
              <a:t>ER Diagram</a:t>
            </a:r>
          </a:p>
          <a:p>
            <a:r>
              <a:rPr lang="en-GB" sz="2000" dirty="0" smtClean="0">
                <a:latin typeface="Arial" pitchFamily="34" charset="0"/>
                <a:cs typeface="Arial" pitchFamily="34" charset="0"/>
              </a:rPr>
              <a:t>UML Diagram</a:t>
            </a:r>
          </a:p>
          <a:p>
            <a:r>
              <a:rPr lang="en-GB" sz="2000" dirty="0" smtClean="0">
                <a:latin typeface="Arial" pitchFamily="34" charset="0"/>
                <a:cs typeface="Arial" pitchFamily="34" charset="0"/>
              </a:rPr>
              <a:t>Output </a:t>
            </a:r>
          </a:p>
          <a:p>
            <a:r>
              <a:rPr lang="en-GB" sz="2000" dirty="0" smtClean="0">
                <a:latin typeface="Arial" pitchFamily="34" charset="0"/>
                <a:cs typeface="Arial" pitchFamily="34" charset="0"/>
              </a:rPr>
              <a:t>Advantages</a:t>
            </a:r>
          </a:p>
          <a:p>
            <a:r>
              <a:rPr lang="en-GB" sz="2000" dirty="0" smtClean="0">
                <a:latin typeface="Arial" pitchFamily="34" charset="0"/>
                <a:cs typeface="Arial" pitchFamily="34" charset="0"/>
              </a:rPr>
              <a:t>Conclusion</a:t>
            </a:r>
          </a:p>
          <a:p>
            <a:r>
              <a:rPr lang="en-GB" sz="2000" dirty="0" smtClean="0">
                <a:latin typeface="Arial" pitchFamily="34" charset="0"/>
                <a:cs typeface="Arial" pitchFamily="34" charset="0"/>
              </a:rPr>
              <a:t>Future Scope</a:t>
            </a:r>
          </a:p>
          <a:p>
            <a:r>
              <a:rPr lang="en-GB" sz="2000" dirty="0" smtClean="0">
                <a:latin typeface="Arial" pitchFamily="34" charset="0"/>
                <a:cs typeface="Arial" pitchFamily="34" charset="0"/>
              </a:rPr>
              <a:t>References</a:t>
            </a:r>
          </a:p>
          <a:p>
            <a:endParaRPr lang="en-GB" sz="2000" dirty="0" smtClean="0">
              <a:latin typeface="Arial" pitchFamily="34" charset="0"/>
              <a:cs typeface="Arial" pitchFamily="34" charset="0"/>
            </a:endParaRPr>
          </a:p>
          <a:p>
            <a:endParaRPr lang="en-GB" sz="2000" dirty="0" smtClean="0">
              <a:latin typeface="Arial" pitchFamily="34" charset="0"/>
              <a:cs typeface="Arial" pitchFamily="34" charset="0"/>
            </a:endParaRPr>
          </a:p>
          <a:p>
            <a:endParaRPr lang="en-GB" sz="2000" dirty="0" smtClean="0">
              <a:latin typeface="Arial" pitchFamily="34" charset="0"/>
              <a:cs typeface="Arial" pitchFamily="34" charset="0"/>
            </a:endParaRPr>
          </a:p>
          <a:p>
            <a:endParaRPr lang="en-GB" sz="2000" dirty="0" smtClean="0">
              <a:latin typeface="Arial" pitchFamily="34" charset="0"/>
              <a:cs typeface="Arial" pitchFamily="34" charset="0"/>
            </a:endParaRPr>
          </a:p>
          <a:p>
            <a:endParaRPr lang="en-GB" sz="2000" dirty="0" smtClean="0">
              <a:latin typeface="Arial" pitchFamily="34" charset="0"/>
              <a:cs typeface="Arial" pitchFamily="34" charset="0"/>
            </a:endParaRPr>
          </a:p>
          <a:p>
            <a:endParaRPr lang="en-GB" sz="2000" dirty="0" smtClean="0">
              <a:latin typeface="Arial" pitchFamily="34" charset="0"/>
              <a:cs typeface="Arial" pitchFamily="34" charset="0"/>
            </a:endParaRPr>
          </a:p>
          <a:p>
            <a:endParaRPr lang="en-US" sz="2000" dirty="0">
              <a:latin typeface="Arial" pitchFamily="34" charset="0"/>
              <a:cs typeface="Arial" pitchFamily="34" charset="0"/>
            </a:endParaRPr>
          </a:p>
        </p:txBody>
      </p:sp>
      <p:sp>
        <p:nvSpPr>
          <p:cNvPr id="3" name="Title 2"/>
          <p:cNvSpPr>
            <a:spLocks noGrp="1"/>
          </p:cNvSpPr>
          <p:nvPr>
            <p:ph type="title"/>
          </p:nvPr>
        </p:nvSpPr>
        <p:spPr/>
        <p:txBody>
          <a:bodyPr>
            <a:normAutofit/>
          </a:bodyPr>
          <a:lstStyle/>
          <a:p>
            <a:r>
              <a:rPr lang="en-GB" sz="3200" dirty="0" smtClean="0">
                <a:latin typeface="Cooper Black" pitchFamily="18" charset="0"/>
              </a:rPr>
              <a:t>                                   CONTENTS</a:t>
            </a:r>
            <a:endParaRPr lang="en-US" sz="3200" dirty="0">
              <a:latin typeface="Cooper Black"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04981E-74F8-4279-AAB9-E502EF0BCFE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dirty="0" smtClean="0">
                <a:effectLst/>
                <a:latin typeface="Cooper Black" pitchFamily="18" charset="0"/>
                <a:cs typeface="Times New Roman" panose="02020603050405020304" pitchFamily="18" charset="0"/>
              </a:rPr>
              <a:t>AVAILABLE</a:t>
            </a:r>
            <a:r>
              <a:rPr lang="en-US" sz="3200" b="1" dirty="0" smtClean="0">
                <a:latin typeface="Cooper Black" pitchFamily="18" charset="0"/>
                <a:cs typeface="Times New Roman" panose="02020603050405020304" pitchFamily="18" charset="0"/>
              </a:rPr>
              <a:t> PRODUCTS</a:t>
            </a:r>
            <a:endParaRPr lang="en-IN" sz="3200" b="1" dirty="0">
              <a:latin typeface="Cooper Black" pitchFamily="18" charset="0"/>
              <a:cs typeface="Times New Roman" panose="02020603050405020304" pitchFamily="18" charset="0"/>
            </a:endParaRPr>
          </a:p>
        </p:txBody>
      </p:sp>
      <p:pic>
        <p:nvPicPr>
          <p:cNvPr id="10" name="Content Placeholder 9" descr="all2.jpg"/>
          <p:cNvPicPr>
            <a:picLocks noGrp="1" noChangeAspect="1"/>
          </p:cNvPicPr>
          <p:nvPr>
            <p:ph idx="1"/>
          </p:nvPr>
        </p:nvPicPr>
        <p:blipFill>
          <a:blip r:embed="rId2" cstate="print"/>
          <a:stretch>
            <a:fillRect/>
          </a:stretch>
        </p:blipFill>
        <p:spPr>
          <a:xfrm>
            <a:off x="2073275" y="1994694"/>
            <a:ext cx="8045450" cy="3498850"/>
          </a:xfrm>
        </p:spPr>
      </p:pic>
    </p:spTree>
    <p:extLst>
      <p:ext uri="{BB962C8B-B14F-4D97-AF65-F5344CB8AC3E}">
        <p14:creationId xmlns:p14="http://schemas.microsoft.com/office/powerpoint/2010/main" xmlns="" val="1600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ll pro.jpg"/>
          <p:cNvPicPr>
            <a:picLocks noGrp="1" noChangeAspect="1"/>
          </p:cNvPicPr>
          <p:nvPr>
            <p:ph idx="1"/>
          </p:nvPr>
        </p:nvPicPr>
        <p:blipFill>
          <a:blip r:embed="rId2" cstate="print"/>
          <a:stretch>
            <a:fillRect/>
          </a:stretch>
        </p:blipFill>
        <p:spPr>
          <a:xfrm>
            <a:off x="2092325" y="1994694"/>
            <a:ext cx="8007350" cy="3498850"/>
          </a:xfrm>
        </p:spPr>
      </p:pic>
      <p:sp>
        <p:nvSpPr>
          <p:cNvPr id="3" name="Title 2"/>
          <p:cNvSpPr>
            <a:spLocks noGrp="1"/>
          </p:cNvSpPr>
          <p:nvPr>
            <p:ph type="title"/>
          </p:nvPr>
        </p:nvSpPr>
        <p:spPr/>
        <p:txBody>
          <a:bodyPr>
            <a:normAutofit/>
          </a:bodyPr>
          <a:lstStyle/>
          <a:p>
            <a:pPr algn="ctr"/>
            <a:r>
              <a:rPr lang="en-GB" sz="3200" dirty="0" smtClean="0">
                <a:latin typeface="Cooper Black" pitchFamily="18" charset="0"/>
              </a:rPr>
              <a:t>ALL PRODUCTS</a:t>
            </a:r>
            <a:endParaRPr lang="en-US" sz="3200" dirty="0">
              <a:latin typeface="Cooper Black"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8DF92-1D05-496C-88A3-1DF1CCBCC429}"/>
              </a:ext>
            </a:extLst>
          </p:cNvPr>
          <p:cNvSpPr>
            <a:spLocks noGrp="1"/>
          </p:cNvSpPr>
          <p:nvPr>
            <p:ph type="title"/>
          </p:nvPr>
        </p:nvSpPr>
        <p:spPr>
          <a:xfrm>
            <a:off x="609600" y="274638"/>
            <a:ext cx="10972800" cy="976646"/>
          </a:xfrm>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         </a:t>
            </a:r>
            <a:r>
              <a:rPr lang="en-US" sz="3200" b="1" dirty="0" smtClean="0">
                <a:latin typeface="Cooper Black" pitchFamily="18" charset="0"/>
                <a:cs typeface="Times New Roman" panose="02020603050405020304" pitchFamily="18" charset="0"/>
              </a:rPr>
              <a:t>CART </a:t>
            </a:r>
            <a:r>
              <a:rPr lang="en-US" sz="3200" b="1" dirty="0">
                <a:latin typeface="Cooper Black" pitchFamily="18" charset="0"/>
                <a:cs typeface="Times New Roman" panose="02020603050405020304" pitchFamily="18" charset="0"/>
              </a:rPr>
              <a:t>LIST PAGE</a:t>
            </a:r>
            <a:endParaRPr lang="en-IN" sz="3200" b="1" dirty="0">
              <a:latin typeface="Cooper Black" pitchFamily="18" charset="0"/>
              <a:cs typeface="Times New Roman" panose="02020603050405020304" pitchFamily="18" charset="0"/>
            </a:endParaRPr>
          </a:p>
        </p:txBody>
      </p:sp>
      <p:pic>
        <p:nvPicPr>
          <p:cNvPr id="10" name="Picture 9" descr="cart.jpg"/>
          <p:cNvPicPr>
            <a:picLocks noChangeAspect="1"/>
          </p:cNvPicPr>
          <p:nvPr/>
        </p:nvPicPr>
        <p:blipFill>
          <a:blip r:embed="rId2" cstate="print"/>
          <a:stretch>
            <a:fillRect/>
          </a:stretch>
        </p:blipFill>
        <p:spPr>
          <a:xfrm>
            <a:off x="2073275" y="1679575"/>
            <a:ext cx="8045450" cy="3498850"/>
          </a:xfrm>
          <a:prstGeom prst="rect">
            <a:avLst/>
          </a:prstGeom>
        </p:spPr>
      </p:pic>
    </p:spTree>
    <p:extLst>
      <p:ext uri="{BB962C8B-B14F-4D97-AF65-F5344CB8AC3E}">
        <p14:creationId xmlns:p14="http://schemas.microsoft.com/office/powerpoint/2010/main" xmlns="" val="18675747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uppro.jpg"/>
          <p:cNvPicPr>
            <a:picLocks noGrp="1" noChangeAspect="1"/>
          </p:cNvPicPr>
          <p:nvPr>
            <p:ph idx="1"/>
          </p:nvPr>
        </p:nvPicPr>
        <p:blipFill>
          <a:blip r:embed="rId2" cstate="print"/>
          <a:stretch>
            <a:fillRect/>
          </a:stretch>
        </p:blipFill>
        <p:spPr>
          <a:xfrm>
            <a:off x="2101850" y="1969294"/>
            <a:ext cx="7988300" cy="3549650"/>
          </a:xfrm>
        </p:spPr>
      </p:pic>
      <p:sp>
        <p:nvSpPr>
          <p:cNvPr id="2" name="Title 1">
            <a:extLst>
              <a:ext uri="{FF2B5EF4-FFF2-40B4-BE49-F238E27FC236}">
                <a16:creationId xmlns:a16="http://schemas.microsoft.com/office/drawing/2014/main" xmlns="" id="{59A4B19E-8DA0-462D-80CC-2D20F66C8A17}"/>
              </a:ext>
            </a:extLst>
          </p:cNvPr>
          <p:cNvSpPr>
            <a:spLocks noGrp="1"/>
          </p:cNvSpPr>
          <p:nvPr>
            <p:ph type="title"/>
          </p:nvPr>
        </p:nvSpPr>
        <p:spPr>
          <a:xfrm>
            <a:off x="2419671" y="518232"/>
            <a:ext cx="8911687" cy="829305"/>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en-US" sz="3200" b="1" dirty="0" smtClean="0">
                <a:latin typeface="Cooper Black" pitchFamily="18" charset="0"/>
                <a:cs typeface="Times New Roman" panose="02020603050405020304" pitchFamily="18" charset="0"/>
              </a:rPr>
              <a:t>UPDATE </a:t>
            </a:r>
            <a:r>
              <a:rPr lang="en-US" sz="3200" b="1" dirty="0">
                <a:effectLst/>
                <a:latin typeface="Cooper Black" pitchFamily="18" charset="0"/>
                <a:cs typeface="Times New Roman" panose="02020603050405020304" pitchFamily="18" charset="0"/>
              </a:rPr>
              <a:t>MEDICINE</a:t>
            </a:r>
            <a:r>
              <a:rPr lang="en-US" sz="3200" b="1" dirty="0">
                <a:latin typeface="Cooper Black" pitchFamily="18" charset="0"/>
                <a:cs typeface="Times New Roman" panose="02020603050405020304" pitchFamily="18" charset="0"/>
              </a:rPr>
              <a:t> DETAILS PAGE</a:t>
            </a:r>
            <a:endParaRPr lang="en-IN" sz="3200" b="1" dirty="0">
              <a:latin typeface="Cooper Black" pitchFamily="18" charset="0"/>
              <a:cs typeface="Times New Roman" panose="02020603050405020304" pitchFamily="18" charset="0"/>
            </a:endParaRPr>
          </a:p>
        </p:txBody>
      </p:sp>
    </p:spTree>
    <p:extLst>
      <p:ext uri="{BB962C8B-B14F-4D97-AF65-F5344CB8AC3E}">
        <p14:creationId xmlns:p14="http://schemas.microsoft.com/office/powerpoint/2010/main" xmlns="" val="33584508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28520"/>
          </a:xfrm>
        </p:spPr>
        <p:txBody>
          <a:bodyPr>
            <a:normAutofit/>
          </a:bodyPr>
          <a:lstStyle/>
          <a:p>
            <a:r>
              <a:rPr lang="en-GB" sz="3200" b="1" dirty="0" smtClean="0">
                <a:latin typeface="Cooper Black" pitchFamily="18" charset="0"/>
                <a:cs typeface="Times New Roman" pitchFamily="18" charset="0"/>
              </a:rPr>
              <a:t>                                        Billing address</a:t>
            </a:r>
            <a:endParaRPr lang="en-US" sz="3200" b="1" dirty="0">
              <a:latin typeface="Cooper Black" pitchFamily="18" charset="0"/>
              <a:cs typeface="Times New Roman" pitchFamily="18" charset="0"/>
            </a:endParaRPr>
          </a:p>
        </p:txBody>
      </p:sp>
      <p:pic>
        <p:nvPicPr>
          <p:cNvPr id="7" name="Content Placeholder 6" descr="bill.jpg"/>
          <p:cNvPicPr>
            <a:picLocks noGrp="1" noChangeAspect="1"/>
          </p:cNvPicPr>
          <p:nvPr>
            <p:ph idx="1"/>
          </p:nvPr>
        </p:nvPicPr>
        <p:blipFill>
          <a:blip r:embed="rId2" cstate="print"/>
          <a:stretch>
            <a:fillRect/>
          </a:stretch>
        </p:blipFill>
        <p:spPr>
          <a:xfrm>
            <a:off x="2073275" y="1994694"/>
            <a:ext cx="8045450" cy="3498850"/>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yment.jpg"/>
          <p:cNvPicPr>
            <a:picLocks noGrp="1" noChangeAspect="1"/>
          </p:cNvPicPr>
          <p:nvPr>
            <p:ph idx="1"/>
          </p:nvPr>
        </p:nvPicPr>
        <p:blipFill>
          <a:blip r:embed="rId2" cstate="print"/>
          <a:stretch>
            <a:fillRect/>
          </a:stretch>
        </p:blipFill>
        <p:spPr>
          <a:xfrm>
            <a:off x="2073275" y="1994694"/>
            <a:ext cx="8045450" cy="3498850"/>
          </a:xfrm>
        </p:spPr>
      </p:pic>
      <p:sp>
        <p:nvSpPr>
          <p:cNvPr id="3" name="Title 2"/>
          <p:cNvSpPr>
            <a:spLocks noGrp="1"/>
          </p:cNvSpPr>
          <p:nvPr>
            <p:ph type="title"/>
          </p:nvPr>
        </p:nvSpPr>
        <p:spPr/>
        <p:txBody>
          <a:bodyPr>
            <a:normAutofit/>
          </a:bodyPr>
          <a:lstStyle/>
          <a:p>
            <a:r>
              <a:rPr lang="en-GB" sz="3200" dirty="0" smtClean="0">
                <a:latin typeface="Cooper Black" pitchFamily="18" charset="0"/>
              </a:rPr>
              <a:t>                                      PAYMENT PAGE</a:t>
            </a:r>
            <a:endParaRPr lang="en-US" sz="3200" dirty="0">
              <a:latin typeface="Cooper Black"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034398"/>
          </a:xfrm>
        </p:spPr>
        <p:txBody>
          <a:bodyPr>
            <a:normAutofit/>
          </a:bodyPr>
          <a:lstStyle/>
          <a:p>
            <a:r>
              <a:rPr lang="en-GB" sz="3200" b="1" dirty="0" smtClean="0">
                <a:latin typeface="Cooper Black" pitchFamily="18" charset="0"/>
                <a:cs typeface="Times New Roman" pitchFamily="18" charset="0"/>
              </a:rPr>
              <a:t>                     </a:t>
            </a:r>
            <a:r>
              <a:rPr lang="en-GB" sz="3200" b="1" dirty="0" smtClean="0">
                <a:effectLst/>
                <a:latin typeface="Cooper Black" pitchFamily="18" charset="0"/>
                <a:cs typeface="Times New Roman" pitchFamily="18" charset="0"/>
              </a:rPr>
              <a:t>             </a:t>
            </a:r>
            <a:r>
              <a:rPr lang="en-GB" sz="3200" b="1" dirty="0" smtClean="0">
                <a:latin typeface="Cooper Black" pitchFamily="18" charset="0"/>
                <a:cs typeface="Times New Roman" pitchFamily="18" charset="0"/>
              </a:rPr>
              <a:t> </a:t>
            </a:r>
            <a:r>
              <a:rPr lang="en-GB" sz="3200" b="1" dirty="0" smtClean="0">
                <a:effectLst/>
                <a:latin typeface="Cooper Black" pitchFamily="18" charset="0"/>
                <a:cs typeface="Times New Roman" pitchFamily="18" charset="0"/>
              </a:rPr>
              <a:t>Payment</a:t>
            </a:r>
            <a:r>
              <a:rPr lang="en-GB" sz="3200" b="1" dirty="0" smtClean="0">
                <a:latin typeface="Cooper Black" pitchFamily="18" charset="0"/>
                <a:cs typeface="Times New Roman" pitchFamily="18" charset="0"/>
              </a:rPr>
              <a:t> successfully</a:t>
            </a:r>
            <a:endParaRPr lang="en-US" sz="3200" b="1" dirty="0">
              <a:latin typeface="Cooper Black" pitchFamily="18" charset="0"/>
              <a:cs typeface="Times New Roman" pitchFamily="18" charset="0"/>
            </a:endParaRPr>
          </a:p>
        </p:txBody>
      </p:sp>
      <p:pic>
        <p:nvPicPr>
          <p:cNvPr id="7" name="Picture 6" descr="paysucess 1.jpg"/>
          <p:cNvPicPr>
            <a:picLocks noChangeAspect="1"/>
          </p:cNvPicPr>
          <p:nvPr/>
        </p:nvPicPr>
        <p:blipFill>
          <a:blip r:embed="rId2" cstate="print"/>
          <a:stretch>
            <a:fillRect/>
          </a:stretch>
        </p:blipFill>
        <p:spPr>
          <a:xfrm>
            <a:off x="2073275" y="1679575"/>
            <a:ext cx="8045450" cy="349885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ogout.jpg"/>
          <p:cNvPicPr>
            <a:picLocks noGrp="1" noChangeAspect="1"/>
          </p:cNvPicPr>
          <p:nvPr>
            <p:ph idx="1"/>
          </p:nvPr>
        </p:nvPicPr>
        <p:blipFill>
          <a:blip r:embed="rId2" cstate="print"/>
          <a:stretch>
            <a:fillRect/>
          </a:stretch>
        </p:blipFill>
        <p:spPr>
          <a:xfrm>
            <a:off x="2073275" y="1994694"/>
            <a:ext cx="8045450" cy="3498850"/>
          </a:xfrm>
        </p:spPr>
      </p:pic>
      <p:sp>
        <p:nvSpPr>
          <p:cNvPr id="3" name="Title 2"/>
          <p:cNvSpPr>
            <a:spLocks noGrp="1"/>
          </p:cNvSpPr>
          <p:nvPr>
            <p:ph type="title"/>
          </p:nvPr>
        </p:nvSpPr>
        <p:spPr/>
        <p:txBody>
          <a:bodyPr>
            <a:normAutofit/>
          </a:bodyPr>
          <a:lstStyle/>
          <a:p>
            <a:r>
              <a:rPr lang="en-GB" sz="3200" dirty="0" smtClean="0">
                <a:latin typeface="Cooper Black" pitchFamily="18" charset="0"/>
              </a:rPr>
              <a:t>                                        </a:t>
            </a:r>
            <a:r>
              <a:rPr lang="en-GB" sz="3200" dirty="0" smtClean="0">
                <a:effectLst/>
                <a:latin typeface="Cooper Black" pitchFamily="18" charset="0"/>
              </a:rPr>
              <a:t>LOGOUT</a:t>
            </a:r>
            <a:r>
              <a:rPr lang="en-GB" sz="3200" dirty="0" smtClean="0">
                <a:latin typeface="Cooper Black" pitchFamily="18" charset="0"/>
              </a:rPr>
              <a:t> PAGE</a:t>
            </a:r>
            <a:endParaRPr lang="en-US" sz="3200" dirty="0">
              <a:latin typeface="Cooper Black"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93E36-BDE0-41C8-80A2-BD881964E59A}"/>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dirty="0" smtClean="0">
                <a:effectLst/>
                <a:latin typeface="Times New Roman" panose="02020603050405020304" pitchFamily="18" charset="0"/>
                <a:cs typeface="Times New Roman" panose="02020603050405020304" pitchFamily="18" charset="0"/>
              </a:rPr>
              <a:t>                               </a:t>
            </a:r>
            <a:r>
              <a:rPr lang="en-US" sz="3200" b="1" dirty="0" smtClean="0">
                <a:latin typeface="Cooper Black" pitchFamily="18" charset="0"/>
                <a:cs typeface="Times New Roman" panose="02020603050405020304" pitchFamily="18" charset="0"/>
              </a:rPr>
              <a:t>CONTACT </a:t>
            </a:r>
            <a:r>
              <a:rPr lang="en-US" sz="3200" b="1" dirty="0">
                <a:latin typeface="Cooper Black" pitchFamily="18" charset="0"/>
                <a:cs typeface="Times New Roman" panose="02020603050405020304" pitchFamily="18" charset="0"/>
              </a:rPr>
              <a:t>US PAGE</a:t>
            </a:r>
            <a:endParaRPr lang="en-IN" sz="3200" b="1" dirty="0">
              <a:latin typeface="Cooper Black" pitchFamily="18" charset="0"/>
              <a:cs typeface="Times New Roman" panose="02020603050405020304" pitchFamily="18" charset="0"/>
            </a:endParaRPr>
          </a:p>
        </p:txBody>
      </p:sp>
      <p:pic>
        <p:nvPicPr>
          <p:cNvPr id="8" name="Content Placeholder 7" descr="contact.jpg"/>
          <p:cNvPicPr>
            <a:picLocks noGrp="1" noChangeAspect="1"/>
          </p:cNvPicPr>
          <p:nvPr>
            <p:ph idx="1"/>
          </p:nvPr>
        </p:nvPicPr>
        <p:blipFill>
          <a:blip r:embed="rId2" cstate="print"/>
          <a:stretch>
            <a:fillRect/>
          </a:stretch>
        </p:blipFill>
        <p:spPr>
          <a:xfrm>
            <a:off x="2073275" y="1994694"/>
            <a:ext cx="8045450" cy="3498850"/>
          </a:xfrm>
        </p:spPr>
      </p:pic>
    </p:spTree>
    <p:extLst>
      <p:ext uri="{BB962C8B-B14F-4D97-AF65-F5344CB8AC3E}">
        <p14:creationId xmlns:p14="http://schemas.microsoft.com/office/powerpoint/2010/main" xmlns="" val="6238970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indent="-342900">
              <a:lnSpc>
                <a:spcPct val="150000"/>
              </a:lnSpc>
              <a:buFont typeface="Wingdings" panose="020B0604020202020204" pitchFamily="34" charset="0"/>
              <a:buChar char="Ø"/>
            </a:pPr>
            <a:r>
              <a:rPr lang="en-US" sz="2000" dirty="0" smtClean="0">
                <a:latin typeface="Arial" pitchFamily="34" charset="0"/>
                <a:ea typeface="+mn-lt"/>
                <a:cs typeface="Arial" pitchFamily="34" charset="0"/>
              </a:rPr>
              <a:t>User can view details of the medicines without going anywhere.</a:t>
            </a:r>
          </a:p>
          <a:p>
            <a:pPr marL="342900" indent="-342900">
              <a:lnSpc>
                <a:spcPct val="150000"/>
              </a:lnSpc>
              <a:buFont typeface="Wingdings" panose="020B0604020202020204" pitchFamily="34" charset="0"/>
              <a:buChar char="Ø"/>
            </a:pPr>
            <a:r>
              <a:rPr lang="en-GB" sz="2000" dirty="0" smtClean="0">
                <a:latin typeface="Arial" pitchFamily="34" charset="0"/>
                <a:ea typeface="+mn-lt"/>
                <a:cs typeface="Arial" pitchFamily="34" charset="0"/>
              </a:rPr>
              <a:t>User can change their delivery address</a:t>
            </a:r>
            <a:endParaRPr lang="en-US" sz="2000" dirty="0" smtClean="0">
              <a:latin typeface="Arial" pitchFamily="34" charset="0"/>
              <a:ea typeface="+mn-lt"/>
              <a:cs typeface="Arial" pitchFamily="34" charset="0"/>
            </a:endParaRPr>
          </a:p>
          <a:p>
            <a:pPr marL="342900" indent="-342900">
              <a:lnSpc>
                <a:spcPct val="150000"/>
              </a:lnSpc>
              <a:buFont typeface="Wingdings" panose="020B0604020202020204" pitchFamily="34" charset="0"/>
              <a:buChar char="Ø"/>
            </a:pPr>
            <a:r>
              <a:rPr lang="en-US" sz="2000" dirty="0" smtClean="0">
                <a:latin typeface="Arial" pitchFamily="34" charset="0"/>
                <a:ea typeface="+mn-lt"/>
                <a:cs typeface="Arial" pitchFamily="34" charset="0"/>
              </a:rPr>
              <a:t>It is convenient for users as this system provides accurate cost and description of the system.</a:t>
            </a:r>
          </a:p>
          <a:p>
            <a:pPr marL="342900" indent="-342900">
              <a:lnSpc>
                <a:spcPct val="150000"/>
              </a:lnSpc>
              <a:buFont typeface="Wingdings" panose="020B0604020202020204" pitchFamily="34" charset="0"/>
              <a:buChar char="Ø"/>
            </a:pPr>
            <a:r>
              <a:rPr lang="en-US" sz="2000" dirty="0" smtClean="0">
                <a:latin typeface="Arial" pitchFamily="34" charset="0"/>
                <a:ea typeface="+mn-lt"/>
                <a:cs typeface="Arial" pitchFamily="34" charset="0"/>
              </a:rPr>
              <a:t>The website is flexible to be used and for e-shopping.</a:t>
            </a:r>
          </a:p>
          <a:p>
            <a:pPr marL="342900" indent="-342900">
              <a:lnSpc>
                <a:spcPct val="150000"/>
              </a:lnSpc>
              <a:buFont typeface="Wingdings" panose="020B0604020202020204" pitchFamily="34" charset="0"/>
              <a:buChar char="Ø"/>
            </a:pPr>
            <a:r>
              <a:rPr lang="en-US" sz="2000" dirty="0" smtClean="0">
                <a:latin typeface="Arial" pitchFamily="34" charset="0"/>
                <a:ea typeface="+mn-lt"/>
                <a:cs typeface="Arial" pitchFamily="34" charset="0"/>
              </a:rPr>
              <a:t>User can view different categories of product of different </a:t>
            </a:r>
            <a:r>
              <a:rPr lang="en-US" sz="2000" dirty="0" err="1" smtClean="0">
                <a:latin typeface="Arial" pitchFamily="34" charset="0"/>
                <a:ea typeface="+mn-lt"/>
                <a:cs typeface="Arial" pitchFamily="34" charset="0"/>
              </a:rPr>
              <a:t>pharma</a:t>
            </a:r>
            <a:r>
              <a:rPr lang="en-US" sz="2000" dirty="0" smtClean="0">
                <a:latin typeface="Arial" pitchFamily="34" charset="0"/>
                <a:ea typeface="+mn-lt"/>
                <a:cs typeface="Arial" pitchFamily="34" charset="0"/>
              </a:rPr>
              <a:t> company at a single place.</a:t>
            </a:r>
          </a:p>
        </p:txBody>
      </p:sp>
      <p:sp>
        <p:nvSpPr>
          <p:cNvPr id="3" name="Title 2"/>
          <p:cNvSpPr>
            <a:spLocks noGrp="1"/>
          </p:cNvSpPr>
          <p:nvPr>
            <p:ph type="title"/>
          </p:nvPr>
        </p:nvSpPr>
        <p:spPr>
          <a:xfrm>
            <a:off x="609600" y="274638"/>
            <a:ext cx="10972800" cy="880394"/>
          </a:xfrm>
        </p:spPr>
        <p:txBody>
          <a:bodyPr>
            <a:normAutofit/>
          </a:bodyPr>
          <a:lstStyle/>
          <a:p>
            <a:r>
              <a:rPr lang="en-GB" sz="3200" dirty="0" smtClean="0">
                <a:latin typeface="Cooper Black" pitchFamily="18" charset="0"/>
              </a:rPr>
              <a:t>                                   </a:t>
            </a:r>
            <a:r>
              <a:rPr lang="en-GB" sz="3200" dirty="0" smtClean="0">
                <a:effectLst/>
                <a:latin typeface="Cooper Black" pitchFamily="18" charset="0"/>
              </a:rPr>
              <a:t>ADVANTAGES</a:t>
            </a:r>
            <a:endParaRPr lang="en-US" sz="3200" dirty="0">
              <a:effectLst/>
              <a:latin typeface="Cooper Black"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9376A5A-45C3-4276-9D70-C4CE93CE8BD5}"/>
              </a:ext>
            </a:extLst>
          </p:cNvPr>
          <p:cNvSpPr>
            <a:spLocks noGrp="1"/>
          </p:cNvSpPr>
          <p:nvPr>
            <p:ph idx="1"/>
          </p:nvPr>
        </p:nvSpPr>
        <p:spPr>
          <a:xfrm>
            <a:off x="823865" y="1491915"/>
            <a:ext cx="10058400" cy="4764505"/>
          </a:xfrm>
        </p:spPr>
        <p:txBody>
          <a:bodyPr vert="horz" lIns="91440" tIns="45720" rIns="91440" bIns="45720" rtlCol="0" anchor="t">
            <a:noAutofit/>
          </a:bodyPr>
          <a:lstStyle/>
          <a:p>
            <a:pPr lvl="1" algn="just">
              <a:lnSpc>
                <a:spcPct val="150000"/>
              </a:lnSpc>
              <a:buFont typeface="Wingdings" panose="05000000000000000000" pitchFamily="2" charset="2"/>
              <a:buChar char="Ø"/>
            </a:pPr>
            <a:r>
              <a:rPr lang="en-US" sz="2000" dirty="0" smtClean="0">
                <a:latin typeface="Arial" pitchFamily="34" charset="0"/>
                <a:ea typeface="+mn-lt"/>
                <a:cs typeface="Arial" pitchFamily="34" charset="0"/>
              </a:rPr>
              <a:t>The purpose of E-Medicare System is to automate the existing manual system by the help of computerized equipment's and full-fledged computer software, fulfilling their requirements, so that their valuable data/information can be stored for a longer period with easy accessing and manipulation of the same.</a:t>
            </a:r>
          </a:p>
          <a:p>
            <a:pPr lvl="1" algn="just">
              <a:lnSpc>
                <a:spcPct val="150000"/>
              </a:lnSpc>
              <a:buFont typeface="Wingdings" panose="020B0604020202020204" pitchFamily="34" charset="0"/>
              <a:buChar char="Ø"/>
            </a:pPr>
            <a:r>
              <a:rPr lang="en-US" sz="2000" dirty="0" smtClean="0">
                <a:latin typeface="Arial" pitchFamily="34" charset="0"/>
                <a:ea typeface="+mn-lt"/>
                <a:cs typeface="Arial" pitchFamily="34" charset="0"/>
              </a:rPr>
              <a:t>E-Medicare </a:t>
            </a:r>
            <a:r>
              <a:rPr lang="en-US" sz="2000" dirty="0">
                <a:latin typeface="Arial" pitchFamily="34" charset="0"/>
                <a:ea typeface="+mn-lt"/>
                <a:cs typeface="Arial" pitchFamily="34" charset="0"/>
              </a:rPr>
              <a:t>System, as described above, can lead to error free, secure, reliable and fast management system. </a:t>
            </a:r>
          </a:p>
          <a:p>
            <a:endParaRPr lang="en-US" sz="2400" dirty="0">
              <a:latin typeface="Garamond"/>
              <a:cs typeface="Calibri"/>
            </a:endParaRPr>
          </a:p>
        </p:txBody>
      </p:sp>
      <p:sp>
        <p:nvSpPr>
          <p:cNvPr id="2" name="Title 1">
            <a:extLst>
              <a:ext uri="{FF2B5EF4-FFF2-40B4-BE49-F238E27FC236}">
                <a16:creationId xmlns:a16="http://schemas.microsoft.com/office/drawing/2014/main" xmlns="" id="{D4997F7B-E540-47AD-8F42-7D7946551B25}"/>
              </a:ext>
            </a:extLst>
          </p:cNvPr>
          <p:cNvSpPr>
            <a:spLocks noGrp="1"/>
          </p:cNvSpPr>
          <p:nvPr>
            <p:ph type="title"/>
          </p:nvPr>
        </p:nvSpPr>
        <p:spPr/>
        <p:txBody>
          <a:bodyPr>
            <a:normAutofit/>
          </a:bodyPr>
          <a:lstStyle/>
          <a:p>
            <a:pPr algn="ctr"/>
            <a:r>
              <a:rPr lang="en-US" sz="3200" b="1" dirty="0">
                <a:effectLst/>
                <a:latin typeface="Cooper Black" pitchFamily="18" charset="0"/>
                <a:ea typeface="+mj-lt"/>
                <a:cs typeface="Times New Roman" panose="02020603050405020304" pitchFamily="18" charset="0"/>
              </a:rPr>
              <a:t>ABSTRACT</a:t>
            </a:r>
            <a:r>
              <a:rPr lang="en-US" sz="3200" b="1" dirty="0">
                <a:latin typeface="Times New Roman" panose="02020603050405020304" pitchFamily="18" charset="0"/>
                <a:ea typeface="+mj-lt"/>
                <a:cs typeface="Times New Roman" panose="02020603050405020304" pitchFamily="18" charset="0"/>
              </a:rPr>
              <a:t> </a:t>
            </a:r>
            <a:endParaRPr lang="en-US" sz="3200" dirty="0">
              <a:latin typeface="Times New Roman" panose="02020603050405020304" pitchFamily="18" charset="0"/>
              <a:ea typeface="+mj-lt"/>
              <a:cs typeface="Times New Roman" panose="02020603050405020304" pitchFamily="18" charset="0"/>
            </a:endParaRPr>
          </a:p>
        </p:txBody>
      </p:sp>
    </p:spTree>
    <p:extLst>
      <p:ext uri="{BB962C8B-B14F-4D97-AF65-F5344CB8AC3E}">
        <p14:creationId xmlns:p14="http://schemas.microsoft.com/office/powerpoint/2010/main" xmlns="" val="38800765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8F5D122-1838-40BD-8683-E2D4EBBBE6D2}"/>
              </a:ext>
            </a:extLst>
          </p:cNvPr>
          <p:cNvSpPr>
            <a:spLocks noGrp="1"/>
          </p:cNvSpPr>
          <p:nvPr>
            <p:ph idx="1"/>
          </p:nvPr>
        </p:nvSpPr>
        <p:spPr>
          <a:xfrm>
            <a:off x="413886" y="1366786"/>
            <a:ext cx="10770671" cy="4437248"/>
          </a:xfrm>
        </p:spPr>
        <p:txBody>
          <a:bodyPr>
            <a:normAutofit fontScale="25000" lnSpcReduction="20000"/>
          </a:bodyPr>
          <a:lstStyle/>
          <a:p>
            <a:pPr marL="0" indent="0">
              <a:lnSpc>
                <a:spcPct val="120000"/>
              </a:lnSpc>
              <a:buFont typeface="Wingdings" pitchFamily="2" charset="2"/>
              <a:buChar char="Ø"/>
            </a:pPr>
            <a:r>
              <a:rPr lang="en-US" sz="8000" dirty="0" smtClean="0">
                <a:latin typeface="Arial" pitchFamily="34" charset="0"/>
                <a:ea typeface="+mn-lt"/>
                <a:cs typeface="Arial" pitchFamily="34" charset="0"/>
              </a:rPr>
              <a:t>  Our </a:t>
            </a:r>
            <a:r>
              <a:rPr lang="en-US" sz="8000" dirty="0">
                <a:latin typeface="Arial" pitchFamily="34" charset="0"/>
                <a:ea typeface="+mn-lt"/>
                <a:cs typeface="Arial" pitchFamily="34" charset="0"/>
              </a:rPr>
              <a:t>project is only a humble venture to satisfy the needs to manage their project work. Several user-friendly coding has also adopted. </a:t>
            </a:r>
            <a:endParaRPr lang="en-US" sz="8000" dirty="0" smtClean="0">
              <a:latin typeface="Arial" pitchFamily="34" charset="0"/>
              <a:ea typeface="+mn-lt"/>
              <a:cs typeface="Arial" pitchFamily="34" charset="0"/>
            </a:endParaRPr>
          </a:p>
          <a:p>
            <a:pPr marL="0" indent="0">
              <a:lnSpc>
                <a:spcPct val="120000"/>
              </a:lnSpc>
              <a:buFont typeface="Wingdings" pitchFamily="2" charset="2"/>
              <a:buChar char="Ø"/>
            </a:pPr>
            <a:r>
              <a:rPr lang="en-US" sz="8000" dirty="0" smtClean="0">
                <a:latin typeface="Arial" pitchFamily="34" charset="0"/>
                <a:ea typeface="+mn-lt"/>
                <a:cs typeface="Arial" pitchFamily="34" charset="0"/>
              </a:rPr>
              <a:t>  The </a:t>
            </a:r>
            <a:r>
              <a:rPr lang="en-US" sz="8000" dirty="0">
                <a:latin typeface="Arial" pitchFamily="34" charset="0"/>
                <a:ea typeface="+mn-lt"/>
                <a:cs typeface="Arial" pitchFamily="34" charset="0"/>
              </a:rPr>
              <a:t>objective of software planning is </a:t>
            </a:r>
            <a:r>
              <a:rPr lang="en-US" sz="8000" dirty="0" smtClean="0">
                <a:latin typeface="Arial" pitchFamily="34" charset="0"/>
                <a:ea typeface="+mn-lt"/>
                <a:cs typeface="Arial" pitchFamily="34" charset="0"/>
              </a:rPr>
              <a:t>to </a:t>
            </a:r>
            <a:r>
              <a:rPr lang="en-US" sz="8000" dirty="0">
                <a:latin typeface="Arial" pitchFamily="34" charset="0"/>
                <a:ea typeface="+mn-lt"/>
                <a:cs typeface="Arial" pitchFamily="34" charset="0"/>
              </a:rPr>
              <a:t>provide a frame work that enables the manger to </a:t>
            </a:r>
            <a:r>
              <a:rPr lang="en-US" sz="8000" dirty="0" smtClean="0">
                <a:latin typeface="Arial" pitchFamily="34" charset="0"/>
                <a:ea typeface="+mn-lt"/>
                <a:cs typeface="Arial" pitchFamily="34" charset="0"/>
              </a:rPr>
              <a:t>         make </a:t>
            </a:r>
            <a:r>
              <a:rPr lang="en-US" sz="8000" dirty="0">
                <a:latin typeface="Arial" pitchFamily="34" charset="0"/>
                <a:ea typeface="+mn-lt"/>
                <a:cs typeface="Arial" pitchFamily="34" charset="0"/>
              </a:rPr>
              <a:t>reasonable estimates made within a limited time frame at the beginning of the software </a:t>
            </a:r>
            <a:r>
              <a:rPr lang="en-US" sz="8000" dirty="0" smtClean="0">
                <a:latin typeface="Arial" pitchFamily="34" charset="0"/>
                <a:ea typeface="+mn-lt"/>
                <a:cs typeface="Arial" pitchFamily="34" charset="0"/>
              </a:rPr>
              <a:t>    project </a:t>
            </a:r>
            <a:r>
              <a:rPr lang="en-US" sz="8000" dirty="0">
                <a:latin typeface="Arial" pitchFamily="34" charset="0"/>
                <a:ea typeface="+mn-lt"/>
                <a:cs typeface="Arial" pitchFamily="34" charset="0"/>
              </a:rPr>
              <a:t>and should be updated regularly as the project </a:t>
            </a:r>
            <a:r>
              <a:rPr lang="en-US" sz="8000" dirty="0" smtClean="0">
                <a:latin typeface="Arial" pitchFamily="34" charset="0"/>
                <a:ea typeface="+mn-lt"/>
                <a:cs typeface="Arial" pitchFamily="34" charset="0"/>
              </a:rPr>
              <a:t>progresses.</a:t>
            </a:r>
          </a:p>
          <a:p>
            <a:pPr marL="0" indent="0">
              <a:lnSpc>
                <a:spcPct val="120000"/>
              </a:lnSpc>
              <a:buFont typeface="Wingdings" pitchFamily="2" charset="2"/>
              <a:buChar char="Ø"/>
            </a:pPr>
            <a:r>
              <a:rPr lang="en-US" sz="8000" dirty="0" smtClean="0">
                <a:latin typeface="Arial" pitchFamily="34" charset="0"/>
                <a:ea typeface="+mn-lt"/>
                <a:cs typeface="Arial" pitchFamily="34" charset="0"/>
              </a:rPr>
              <a:t>   We </a:t>
            </a:r>
            <a:r>
              <a:rPr lang="en-US" sz="8000" dirty="0">
                <a:latin typeface="Arial" pitchFamily="34" charset="0"/>
                <a:ea typeface="+mn-lt"/>
                <a:cs typeface="Arial" pitchFamily="34" charset="0"/>
              </a:rPr>
              <a:t>understand the problem domain and produce a model of the system, which describes operations that can be performed on the system.</a:t>
            </a:r>
          </a:p>
          <a:p>
            <a:pPr marL="342900" indent="-342900">
              <a:lnSpc>
                <a:spcPct val="120000"/>
              </a:lnSpc>
              <a:buFont typeface="Wingdings" panose="020B0604020202020204" pitchFamily="34" charset="0"/>
              <a:buChar char="Ø"/>
            </a:pPr>
            <a:r>
              <a:rPr lang="en-US" sz="8000" dirty="0">
                <a:latin typeface="Arial" pitchFamily="34" charset="0"/>
                <a:ea typeface="+mn-lt"/>
                <a:cs typeface="Arial" pitchFamily="34" charset="0"/>
              </a:rPr>
              <a:t>We included features and operations in detail, including screen layouts.</a:t>
            </a:r>
            <a:endParaRPr lang="en-US" sz="8000" dirty="0">
              <a:latin typeface="Arial" pitchFamily="34" charset="0"/>
              <a:cs typeface="Arial" pitchFamily="34" charset="0"/>
            </a:endParaRPr>
          </a:p>
          <a:p>
            <a:pPr marL="342900" indent="-342900">
              <a:lnSpc>
                <a:spcPct val="120000"/>
              </a:lnSpc>
              <a:buFont typeface="Wingdings" panose="020B0604020202020204" pitchFamily="34" charset="0"/>
              <a:buChar char="Ø"/>
            </a:pPr>
            <a:r>
              <a:rPr lang="en-US" sz="8000" dirty="0">
                <a:latin typeface="Arial" pitchFamily="34" charset="0"/>
                <a:ea typeface="+mn-lt"/>
                <a:cs typeface="Arial" pitchFamily="34" charset="0"/>
              </a:rPr>
              <a:t>We designed user interface and security issues related to system.</a:t>
            </a:r>
          </a:p>
          <a:p>
            <a:pPr marL="342900" indent="-342900">
              <a:lnSpc>
                <a:spcPct val="120000"/>
              </a:lnSpc>
              <a:buFont typeface="Wingdings" panose="020B0604020202020204" pitchFamily="34" charset="0"/>
              <a:buChar char="Ø"/>
            </a:pPr>
            <a:r>
              <a:rPr lang="en-US" sz="8000" dirty="0">
                <a:latin typeface="Arial" pitchFamily="34" charset="0"/>
                <a:ea typeface="+mn-lt"/>
                <a:cs typeface="Arial" pitchFamily="34" charset="0"/>
              </a:rPr>
              <a:t>Finally, the system is implemented and tested according to test cases.</a:t>
            </a:r>
          </a:p>
          <a:p>
            <a:pPr marL="0" indent="0">
              <a:buNone/>
            </a:pPr>
            <a:endParaRPr lang="en-IN" dirty="0"/>
          </a:p>
        </p:txBody>
      </p:sp>
      <p:sp>
        <p:nvSpPr>
          <p:cNvPr id="2" name="Title 1">
            <a:extLst>
              <a:ext uri="{FF2B5EF4-FFF2-40B4-BE49-F238E27FC236}">
                <a16:creationId xmlns:a16="http://schemas.microsoft.com/office/drawing/2014/main" xmlns="" id="{99A4D0B2-DA4D-427A-94B8-A803D05B7E33}"/>
              </a:ext>
            </a:extLst>
          </p:cNvPr>
          <p:cNvSpPr>
            <a:spLocks noGrp="1"/>
          </p:cNvSpPr>
          <p:nvPr>
            <p:ph type="title"/>
          </p:nvPr>
        </p:nvSpPr>
        <p:spPr>
          <a:xfrm>
            <a:off x="609600" y="274638"/>
            <a:ext cx="10972800" cy="803391"/>
          </a:xfrm>
        </p:spPr>
        <p:txBody>
          <a:bodyPr>
            <a:normAutofit/>
          </a:bodyPr>
          <a:lstStyle/>
          <a:p>
            <a:r>
              <a:rPr lang="en-US" sz="3200" b="1" dirty="0">
                <a:latin typeface="Times New Roman" panose="02020603050405020304" pitchFamily="18" charset="0"/>
                <a:ea typeface="+mj-lt"/>
                <a:cs typeface="Times New Roman" panose="02020603050405020304" pitchFamily="18" charset="0"/>
              </a:rPr>
              <a:t>                      </a:t>
            </a:r>
            <a:r>
              <a:rPr lang="en-US" sz="3200" b="1" dirty="0" smtClean="0">
                <a:latin typeface="Times New Roman" panose="02020603050405020304" pitchFamily="18" charset="0"/>
                <a:ea typeface="+mj-lt"/>
                <a:cs typeface="Times New Roman" panose="02020603050405020304" pitchFamily="18" charset="0"/>
              </a:rPr>
              <a:t>               </a:t>
            </a:r>
            <a:r>
              <a:rPr lang="en-US" sz="3200" b="1" dirty="0" smtClean="0">
                <a:effectLst/>
                <a:latin typeface="Cooper Black" pitchFamily="18" charset="0"/>
                <a:ea typeface="+mj-lt"/>
                <a:cs typeface="Times New Roman" panose="02020603050405020304" pitchFamily="18" charset="0"/>
              </a:rPr>
              <a:t>CONCLUSION</a:t>
            </a:r>
            <a:endParaRPr lang="en-IN" sz="3200" dirty="0">
              <a:effectLst/>
              <a:latin typeface="Cooper Black" pitchFamily="18" charset="0"/>
            </a:endParaRPr>
          </a:p>
        </p:txBody>
      </p:sp>
    </p:spTree>
    <p:extLst>
      <p:ext uri="{BB962C8B-B14F-4D97-AF65-F5344CB8AC3E}">
        <p14:creationId xmlns:p14="http://schemas.microsoft.com/office/powerpoint/2010/main" xmlns="" val="26508540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buFont typeface="Wingdings" pitchFamily="2" charset="2"/>
              <a:buChar char="Ø"/>
            </a:pPr>
            <a:r>
              <a:rPr lang="en-GB" sz="2000" dirty="0" smtClean="0">
                <a:latin typeface="Arial" pitchFamily="34" charset="0"/>
                <a:cs typeface="Arial" pitchFamily="34" charset="0"/>
              </a:rPr>
              <a:t>Use of digital technologies and telecommunications, such as computers, the Internet, and mobile devices, to facilitate health improvement and health care services.</a:t>
            </a:r>
          </a:p>
          <a:p>
            <a:pPr>
              <a:lnSpc>
                <a:spcPct val="150000"/>
              </a:lnSpc>
              <a:buFont typeface="Wingdings" pitchFamily="2" charset="2"/>
              <a:buChar char="Ø"/>
            </a:pPr>
            <a:r>
              <a:rPr lang="en-US" sz="2000" dirty="0" smtClean="0">
                <a:latin typeface="Arial" pitchFamily="34" charset="0"/>
                <a:cs typeface="Arial" pitchFamily="34" charset="0"/>
              </a:rPr>
              <a:t>In future, with this we can implement to take appointment with the doctor And can connect to any doctor in the world.</a:t>
            </a:r>
          </a:p>
          <a:p>
            <a:pPr>
              <a:lnSpc>
                <a:spcPct val="150000"/>
              </a:lnSpc>
              <a:buFont typeface="Wingdings" pitchFamily="2" charset="2"/>
              <a:buChar char="Ø"/>
            </a:pPr>
            <a:r>
              <a:rPr lang="en-GB" sz="2000" dirty="0" smtClean="0">
                <a:latin typeface="Arial" pitchFamily="34" charset="0"/>
                <a:cs typeface="Arial" pitchFamily="34" charset="0"/>
              </a:rPr>
              <a:t>Assist individuals in monitoring their own health conditions, such as heart disease, diabetes, pregnancy, mental health, and more.</a:t>
            </a:r>
          </a:p>
          <a:p>
            <a:pPr>
              <a:lnSpc>
                <a:spcPct val="150000"/>
              </a:lnSpc>
              <a:buFont typeface="Wingdings" pitchFamily="2" charset="2"/>
              <a:buChar char="Ø"/>
            </a:pPr>
            <a:r>
              <a:rPr lang="en-GB" sz="2000" dirty="0" smtClean="0">
                <a:latin typeface="Arial" pitchFamily="34" charset="0"/>
                <a:cs typeface="Arial" pitchFamily="34" charset="0"/>
              </a:rPr>
              <a:t>The purpose of all these works aims to provide user a pleasuring experience and great user interaction. Technology changes the life, so learning new technique constantly is quite necessary and important.</a:t>
            </a:r>
            <a:endParaRPr lang="en-US" sz="2000" dirty="0">
              <a:latin typeface="Arial" pitchFamily="34" charset="0"/>
              <a:cs typeface="Arial" pitchFamily="34" charset="0"/>
            </a:endParaRPr>
          </a:p>
        </p:txBody>
      </p:sp>
      <p:sp>
        <p:nvSpPr>
          <p:cNvPr id="3" name="Title 2"/>
          <p:cNvSpPr>
            <a:spLocks noGrp="1"/>
          </p:cNvSpPr>
          <p:nvPr>
            <p:ph type="title"/>
          </p:nvPr>
        </p:nvSpPr>
        <p:spPr/>
        <p:txBody>
          <a:bodyPr>
            <a:normAutofit/>
          </a:bodyPr>
          <a:lstStyle/>
          <a:p>
            <a:r>
              <a:rPr lang="en-GB" sz="3200" dirty="0" smtClean="0">
                <a:latin typeface="Cooper Black" pitchFamily="18" charset="0"/>
              </a:rPr>
              <a:t>                               </a:t>
            </a:r>
            <a:r>
              <a:rPr lang="en-GB" sz="3200" dirty="0" smtClean="0">
                <a:effectLst/>
                <a:latin typeface="Cooper Black" pitchFamily="18" charset="0"/>
              </a:rPr>
              <a:t>FUTURE</a:t>
            </a:r>
            <a:r>
              <a:rPr lang="en-GB" sz="3200" dirty="0" smtClean="0">
                <a:latin typeface="Cooper Black" pitchFamily="18" charset="0"/>
              </a:rPr>
              <a:t> SCOPE</a:t>
            </a:r>
            <a:endParaRPr lang="en-US" sz="3200" dirty="0">
              <a:latin typeface="Cooper Black"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buFont typeface="Wingdings" pitchFamily="2" charset="2"/>
              <a:buChar char="Ø"/>
            </a:pPr>
            <a:r>
              <a:rPr lang="en-US" sz="2000" b="1" dirty="0" smtClean="0">
                <a:latin typeface="Arial" pitchFamily="34" charset="0"/>
                <a:cs typeface="Arial" pitchFamily="34" charset="0"/>
              </a:rPr>
              <a:t>W3Schools  </a:t>
            </a:r>
            <a:r>
              <a:rPr lang="en-US" sz="2000" b="1" dirty="0" smtClean="0">
                <a:latin typeface="Arial" pitchFamily="34" charset="0"/>
                <a:cs typeface="Arial" pitchFamily="34" charset="0"/>
                <a:hlinkClick r:id="rId2"/>
              </a:rPr>
              <a:t>https://www.w3schools.com/</a:t>
            </a:r>
            <a:endParaRPr lang="en-US" sz="2000" b="1" dirty="0" smtClean="0">
              <a:latin typeface="Arial" pitchFamily="34" charset="0"/>
              <a:cs typeface="Arial" pitchFamily="34" charset="0"/>
            </a:endParaRPr>
          </a:p>
          <a:p>
            <a:pPr lvl="0">
              <a:buFont typeface="Wingdings" pitchFamily="2" charset="2"/>
              <a:buChar char="Ø"/>
            </a:pPr>
            <a:r>
              <a:rPr lang="en-US" sz="2000" b="1" dirty="0" smtClean="0">
                <a:latin typeface="Arial" pitchFamily="34" charset="0"/>
                <a:cs typeface="Arial" pitchFamily="34" charset="0"/>
              </a:rPr>
              <a:t>Bootstrap  </a:t>
            </a:r>
            <a:r>
              <a:rPr lang="en-US" sz="2000" b="1" dirty="0" smtClean="0">
                <a:latin typeface="Arial" pitchFamily="34" charset="0"/>
                <a:cs typeface="Arial" pitchFamily="34" charset="0"/>
                <a:hlinkClick r:id="rId3"/>
              </a:rPr>
              <a:t>https://getbootstrap.com/</a:t>
            </a:r>
            <a:endParaRPr lang="en-US" sz="2000" b="1" dirty="0" smtClean="0">
              <a:latin typeface="Arial" pitchFamily="34" charset="0"/>
              <a:cs typeface="Arial" pitchFamily="34" charset="0"/>
            </a:endParaRPr>
          </a:p>
          <a:p>
            <a:pPr>
              <a:buFont typeface="Wingdings" pitchFamily="2" charset="2"/>
              <a:buChar char="Ø"/>
            </a:pPr>
            <a:r>
              <a:rPr lang="en-US" sz="2000" b="1" dirty="0" smtClean="0">
                <a:latin typeface="Arial" pitchFamily="34" charset="0"/>
                <a:cs typeface="Arial" pitchFamily="34" charset="0"/>
              </a:rPr>
              <a:t>Medicine Shopping </a:t>
            </a:r>
            <a:r>
              <a:rPr lang="en-US" sz="2000" u="sng" dirty="0" smtClean="0">
                <a:latin typeface="Arial" pitchFamily="34" charset="0"/>
                <a:cs typeface="Arial" pitchFamily="34" charset="0"/>
                <a:hlinkClick r:id="rId4"/>
              </a:rPr>
              <a:t>http://dspace.daffodilvarsity.edu.bd:8080/handle/123456789/5013</a:t>
            </a:r>
            <a:endParaRPr lang="en-US" sz="2000" u="sng" dirty="0" smtClean="0">
              <a:latin typeface="Arial" pitchFamily="34" charset="0"/>
              <a:cs typeface="Arial" pitchFamily="34" charset="0"/>
            </a:endParaRPr>
          </a:p>
          <a:p>
            <a:pPr>
              <a:buFont typeface="Wingdings" pitchFamily="2" charset="2"/>
              <a:buChar char="Ø"/>
            </a:pPr>
            <a:r>
              <a:rPr lang="en-GB" sz="2000" b="1" dirty="0" smtClean="0">
                <a:latin typeface="Arial" pitchFamily="34" charset="0"/>
                <a:cs typeface="Arial" pitchFamily="34" charset="0"/>
              </a:rPr>
              <a:t>GeeksForGeeks</a:t>
            </a:r>
            <a:r>
              <a:rPr lang="en-GB" sz="2000" b="1" u="sng" dirty="0" smtClean="0">
                <a:latin typeface="Arial" pitchFamily="34" charset="0"/>
                <a:cs typeface="Arial" pitchFamily="34" charset="0"/>
              </a:rPr>
              <a:t> </a:t>
            </a:r>
            <a:r>
              <a:rPr lang="en-GB" sz="2000" b="1" u="sng" dirty="0" smtClean="0">
                <a:latin typeface="Arial" pitchFamily="34" charset="0"/>
                <a:cs typeface="Arial" pitchFamily="34" charset="0"/>
                <a:hlinkClick r:id="rId5"/>
              </a:rPr>
              <a:t>https://www.geeksforgeeks.org/</a:t>
            </a:r>
            <a:endParaRPr lang="en-GB" sz="2000" b="1" u="sng" dirty="0" smtClean="0">
              <a:latin typeface="Arial" pitchFamily="34" charset="0"/>
              <a:cs typeface="Arial" pitchFamily="34" charset="0"/>
            </a:endParaRPr>
          </a:p>
          <a:p>
            <a:pPr>
              <a:buFont typeface="Wingdings" pitchFamily="2" charset="2"/>
              <a:buChar char="Ø"/>
            </a:pPr>
            <a:r>
              <a:rPr lang="en-GB" sz="2000" b="1" dirty="0" smtClean="0">
                <a:latin typeface="Arial" pitchFamily="34" charset="0"/>
                <a:cs typeface="Arial" pitchFamily="34" charset="0"/>
              </a:rPr>
              <a:t>YouTube    </a:t>
            </a:r>
            <a:r>
              <a:rPr lang="en-US" sz="2000" b="1" u="sng" dirty="0" smtClean="0">
                <a:latin typeface="Arial" pitchFamily="34" charset="0"/>
                <a:cs typeface="Arial" pitchFamily="34" charset="0"/>
                <a:hlinkClick r:id="rId6"/>
              </a:rPr>
              <a:t>https://www.youtube.com/</a:t>
            </a:r>
            <a:endParaRPr lang="en-US" sz="2000" b="1" dirty="0" smtClean="0">
              <a:latin typeface="Arial" pitchFamily="34" charset="0"/>
              <a:cs typeface="Arial" pitchFamily="34" charset="0"/>
            </a:endParaRPr>
          </a:p>
          <a:p>
            <a:pPr lvl="0">
              <a:buFont typeface="Wingdings" pitchFamily="2" charset="2"/>
              <a:buChar char="Ø"/>
            </a:pPr>
            <a:endParaRPr lang="en-US" b="1" dirty="0" smtClean="0"/>
          </a:p>
          <a:p>
            <a:pPr lvl="0">
              <a:buFont typeface="Wingdings" pitchFamily="2" charset="2"/>
              <a:buChar char="Ø"/>
            </a:pPr>
            <a:endParaRPr lang="en-US" dirty="0" smtClean="0"/>
          </a:p>
        </p:txBody>
      </p:sp>
      <p:sp>
        <p:nvSpPr>
          <p:cNvPr id="3" name="Title 2"/>
          <p:cNvSpPr>
            <a:spLocks noGrp="1"/>
          </p:cNvSpPr>
          <p:nvPr>
            <p:ph type="title"/>
          </p:nvPr>
        </p:nvSpPr>
        <p:spPr/>
        <p:txBody>
          <a:bodyPr>
            <a:normAutofit/>
          </a:bodyPr>
          <a:lstStyle/>
          <a:p>
            <a:r>
              <a:rPr lang="en-US" sz="3200" dirty="0" smtClean="0">
                <a:effectLst/>
                <a:latin typeface="Cooper Black" pitchFamily="18" charset="0"/>
              </a:rPr>
              <a:t>References</a:t>
            </a:r>
            <a:endParaRPr lang="en-US" sz="3200" dirty="0">
              <a:effectLst/>
              <a:latin typeface="Cooper Black"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90EC68-204E-4CB2-8BC0-ACC420D5EB2A}"/>
              </a:ext>
            </a:extLst>
          </p:cNvPr>
          <p:cNvSpPr>
            <a:spLocks noGrp="1"/>
          </p:cNvSpPr>
          <p:nvPr>
            <p:ph type="title"/>
          </p:nvPr>
        </p:nvSpPr>
        <p:spPr>
          <a:xfrm>
            <a:off x="895709" y="2766144"/>
            <a:ext cx="10515600" cy="1325563"/>
          </a:xfrm>
        </p:spPr>
        <p:txBody>
          <a:bodyPr>
            <a:normAutofit/>
          </a:bodyPr>
          <a:lstStyle/>
          <a:p>
            <a:pPr algn="ctr"/>
            <a:r>
              <a:rPr lang="en-US" sz="5400" b="1" dirty="0">
                <a:latin typeface="Cooper Black" pitchFamily="18" charset="0"/>
                <a:cs typeface="Times New Roman" panose="02020603050405020304" pitchFamily="18" charset="0"/>
              </a:rPr>
              <a:t>THANK  YOU</a:t>
            </a:r>
          </a:p>
        </p:txBody>
      </p:sp>
    </p:spTree>
    <p:extLst>
      <p:ext uri="{BB962C8B-B14F-4D97-AF65-F5344CB8AC3E}">
        <p14:creationId xmlns:p14="http://schemas.microsoft.com/office/powerpoint/2010/main" xmlns="" val="3401325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ABAA3E5-E2CF-41D5-B40B-F679C8A9D2B0}"/>
              </a:ext>
            </a:extLst>
          </p:cNvPr>
          <p:cNvSpPr>
            <a:spLocks noGrp="1"/>
          </p:cNvSpPr>
          <p:nvPr>
            <p:ph idx="1"/>
          </p:nvPr>
        </p:nvSpPr>
        <p:spPr/>
        <p:txBody>
          <a:bodyPr vert="horz" lIns="91440" tIns="45720" rIns="91440" bIns="45720" rtlCol="0" anchor="t">
            <a:normAutofit/>
          </a:bodyPr>
          <a:lstStyle/>
          <a:p>
            <a:pPr marL="0" indent="0">
              <a:buNone/>
            </a:pPr>
            <a:endParaRPr lang="en-US" dirty="0">
              <a:cs typeface="Calibri" panose="020F0502020204030204"/>
            </a:endParaRPr>
          </a:p>
          <a:p>
            <a:pPr algn="just">
              <a:lnSpc>
                <a:spcPct val="150000"/>
              </a:lnSpc>
              <a:buFont typeface="Wingdings" panose="020B0604020202020204" pitchFamily="34" charset="0"/>
              <a:buChar char="Ø"/>
            </a:pPr>
            <a:r>
              <a:rPr lang="en-US" sz="2000" dirty="0">
                <a:latin typeface="Arial" pitchFamily="34" charset="0"/>
                <a:ea typeface="+mn-lt"/>
                <a:cs typeface="Arial" pitchFamily="34" charset="0"/>
              </a:rPr>
              <a:t>The </a:t>
            </a:r>
            <a:r>
              <a:rPr lang="en-US" sz="2000" dirty="0" smtClean="0">
                <a:latin typeface="Arial" pitchFamily="34" charset="0"/>
                <a:ea typeface="+mn-lt"/>
                <a:cs typeface="Arial" pitchFamily="34" charset="0"/>
              </a:rPr>
              <a:t>“E-Medicare” </a:t>
            </a:r>
            <a:r>
              <a:rPr lang="en-US" sz="2000" dirty="0">
                <a:latin typeface="Arial" pitchFamily="34" charset="0"/>
                <a:ea typeface="+mn-lt"/>
                <a:cs typeface="Arial" pitchFamily="34" charset="0"/>
              </a:rPr>
              <a:t>has been developed to override the problems prevailing in the practicing manual system. This software is supposed to eliminate and reduce the hardships faced by the existing system. Online Medical Store can lead to error free, secure, reliable and fast management system.</a:t>
            </a:r>
            <a:r>
              <a:rPr lang="en-IN" sz="2000" dirty="0">
                <a:latin typeface="Arial" pitchFamily="34" charset="0"/>
                <a:ea typeface="+mn-lt"/>
                <a:cs typeface="Arial" pitchFamily="34" charset="0"/>
              </a:rPr>
              <a:t> </a:t>
            </a:r>
            <a:endParaRPr lang="en-US" sz="2000" dirty="0">
              <a:latin typeface="Arial" pitchFamily="34" charset="0"/>
              <a:ea typeface="+mn-lt"/>
              <a:cs typeface="Arial" pitchFamily="34" charset="0"/>
            </a:endParaRPr>
          </a:p>
          <a:p>
            <a:pPr algn="just">
              <a:lnSpc>
                <a:spcPct val="150000"/>
              </a:lnSpc>
              <a:buFont typeface="Wingdings" panose="020B0604020202020204" pitchFamily="34" charset="0"/>
              <a:buChar char="Ø"/>
            </a:pPr>
            <a:endParaRPr lang="en-US" sz="2000" dirty="0">
              <a:latin typeface="Arial" pitchFamily="34" charset="0"/>
              <a:ea typeface="+mn-lt"/>
              <a:cs typeface="Arial" pitchFamily="34" charset="0"/>
            </a:endParaRPr>
          </a:p>
          <a:p>
            <a:pPr algn="just">
              <a:lnSpc>
                <a:spcPct val="150000"/>
              </a:lnSpc>
              <a:buFont typeface="Wingdings" panose="020B0604020202020204" pitchFamily="34" charset="0"/>
              <a:buChar char="Ø"/>
            </a:pPr>
            <a:r>
              <a:rPr lang="en-US" sz="2000" dirty="0" smtClean="0">
                <a:latin typeface="Arial" pitchFamily="34" charset="0"/>
                <a:ea typeface="+mn-lt"/>
                <a:cs typeface="Arial" pitchFamily="34" charset="0"/>
              </a:rPr>
              <a:t>“E-Medicare" </a:t>
            </a:r>
            <a:r>
              <a:rPr lang="en-US" sz="2000" dirty="0">
                <a:latin typeface="Arial" pitchFamily="34" charset="0"/>
                <a:ea typeface="+mn-lt"/>
                <a:cs typeface="Arial" pitchFamily="34" charset="0"/>
              </a:rPr>
              <a:t>- web </a:t>
            </a:r>
            <a:r>
              <a:rPr lang="en-US" sz="2000" dirty="0" smtClean="0">
                <a:latin typeface="Arial" pitchFamily="34" charset="0"/>
                <a:ea typeface="+mn-lt"/>
                <a:cs typeface="Arial" pitchFamily="34" charset="0"/>
              </a:rPr>
              <a:t>application, </a:t>
            </a:r>
            <a:r>
              <a:rPr lang="en-US" sz="2000" dirty="0">
                <a:latin typeface="Arial" pitchFamily="34" charset="0"/>
                <a:ea typeface="+mn-lt"/>
                <a:cs typeface="Arial" pitchFamily="34" charset="0"/>
              </a:rPr>
              <a:t>where users can register, login, purchase medicines e.g. Antibiotics, </a:t>
            </a:r>
            <a:r>
              <a:rPr lang="en-US" sz="2000" dirty="0" smtClean="0">
                <a:latin typeface="Arial" pitchFamily="34" charset="0"/>
                <a:ea typeface="+mn-lt"/>
                <a:cs typeface="Arial" pitchFamily="34" charset="0"/>
              </a:rPr>
              <a:t>Antipyretics, Analgesics </a:t>
            </a:r>
            <a:r>
              <a:rPr lang="en-US" sz="2000" dirty="0">
                <a:latin typeface="Arial" pitchFamily="34" charset="0"/>
                <a:ea typeface="+mn-lt"/>
                <a:cs typeface="Arial" pitchFamily="34" charset="0"/>
              </a:rPr>
              <a:t>and manage their orders in the system.</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endParaRPr lang="en-US" dirty="0">
              <a:cs typeface="Calibri"/>
            </a:endParaRPr>
          </a:p>
        </p:txBody>
      </p:sp>
      <p:sp>
        <p:nvSpPr>
          <p:cNvPr id="2" name="Title 1">
            <a:extLst>
              <a:ext uri="{FF2B5EF4-FFF2-40B4-BE49-F238E27FC236}">
                <a16:creationId xmlns:a16="http://schemas.microsoft.com/office/drawing/2014/main" xmlns="" id="{053D6A73-593E-48C7-8C34-3C03E78EDCD9}"/>
              </a:ext>
            </a:extLst>
          </p:cNvPr>
          <p:cNvSpPr>
            <a:spLocks noGrp="1"/>
          </p:cNvSpPr>
          <p:nvPr>
            <p:ph type="title"/>
          </p:nvPr>
        </p:nvSpPr>
        <p:spPr/>
        <p:txBody>
          <a:bodyPr>
            <a:normAutofit/>
          </a:bodyPr>
          <a:lstStyle/>
          <a:p>
            <a:pPr>
              <a:lnSpc>
                <a:spcPct val="150000"/>
              </a:lnSpc>
            </a:pPr>
            <a:r>
              <a:rPr lang="en-US" sz="2400" b="1" dirty="0">
                <a:latin typeface="Times New Roman" panose="02020603050405020304" pitchFamily="18" charset="0"/>
                <a:cs typeface="Times New Roman" panose="02020603050405020304" pitchFamily="18" charset="0"/>
              </a:rPr>
              <a:t>			    </a:t>
            </a:r>
            <a:r>
              <a:rPr lang="en-US" sz="3200" b="1" dirty="0">
                <a:effectLst/>
                <a:latin typeface="Cooper Black" pitchFamily="18" charset="0"/>
                <a:cs typeface="Times New Roman" panose="02020603050405020304" pitchFamily="18" charset="0"/>
              </a:rPr>
              <a:t>INTRODUCTION</a:t>
            </a:r>
          </a:p>
        </p:txBody>
      </p:sp>
    </p:spTree>
    <p:extLst>
      <p:ext uri="{BB962C8B-B14F-4D97-AF65-F5344CB8AC3E}">
        <p14:creationId xmlns:p14="http://schemas.microsoft.com/office/powerpoint/2010/main" xmlns="" val="465071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74D56C6-6261-4876-9675-4C821A039636}"/>
              </a:ext>
            </a:extLst>
          </p:cNvPr>
          <p:cNvSpPr>
            <a:spLocks noGrp="1"/>
          </p:cNvSpPr>
          <p:nvPr>
            <p:ph idx="1"/>
          </p:nvPr>
        </p:nvSpPr>
        <p:spPr/>
        <p:txBody>
          <a:bodyPr vert="horz" lIns="91440" tIns="45720" rIns="91440" bIns="45720" rtlCol="0" anchor="t">
            <a:normAutofit/>
          </a:bodyPr>
          <a:lstStyle/>
          <a:p>
            <a:pPr marL="0" indent="0">
              <a:buNone/>
            </a:pPr>
            <a:endParaRPr lang="en-US" dirty="0">
              <a:latin typeface="Garamond"/>
              <a:ea typeface="+mn-lt"/>
              <a:cs typeface="+mn-lt"/>
            </a:endParaRPr>
          </a:p>
          <a:p>
            <a:pPr algn="just">
              <a:lnSpc>
                <a:spcPct val="150000"/>
              </a:lnSpc>
              <a:buFont typeface="Wingdings" panose="05000000000000000000" pitchFamily="2" charset="2"/>
              <a:buChar char="Ø"/>
            </a:pPr>
            <a:r>
              <a:rPr lang="en-US" sz="2000" dirty="0">
                <a:latin typeface="Arial" pitchFamily="34" charset="0"/>
                <a:ea typeface="+mn-lt"/>
                <a:cs typeface="Arial" pitchFamily="34" charset="0"/>
              </a:rPr>
              <a:t>The proposed </a:t>
            </a:r>
            <a:r>
              <a:rPr lang="en-US" sz="2000" dirty="0" smtClean="0">
                <a:latin typeface="Arial" pitchFamily="34" charset="0"/>
                <a:ea typeface="+mn-lt"/>
                <a:cs typeface="Arial" pitchFamily="34" charset="0"/>
              </a:rPr>
              <a:t>E-Medicare </a:t>
            </a:r>
            <a:r>
              <a:rPr lang="en-US" sz="2000" dirty="0">
                <a:latin typeface="Arial" pitchFamily="34" charset="0"/>
                <a:ea typeface="+mn-lt"/>
                <a:cs typeface="Arial" pitchFamily="34" charset="0"/>
              </a:rPr>
              <a:t>system will completely Revolutionize the industry. </a:t>
            </a:r>
          </a:p>
          <a:p>
            <a:pPr algn="just">
              <a:lnSpc>
                <a:spcPct val="150000"/>
              </a:lnSpc>
              <a:buFont typeface="Wingdings" panose="05000000000000000000" pitchFamily="2" charset="2"/>
              <a:buChar char="Ø"/>
            </a:pPr>
            <a:r>
              <a:rPr lang="en-US" sz="2000" dirty="0">
                <a:latin typeface="Arial" pitchFamily="34" charset="0"/>
                <a:ea typeface="+mn-lt"/>
                <a:cs typeface="Arial" pitchFamily="34" charset="0"/>
              </a:rPr>
              <a:t>Searching of </a:t>
            </a:r>
            <a:r>
              <a:rPr lang="en-US" sz="2000" dirty="0" smtClean="0">
                <a:latin typeface="Arial" pitchFamily="34" charset="0"/>
                <a:ea typeface="+mn-lt"/>
                <a:cs typeface="Arial" pitchFamily="34" charset="0"/>
              </a:rPr>
              <a:t>Medicine, </a:t>
            </a:r>
            <a:r>
              <a:rPr lang="en-US" sz="2000" dirty="0">
                <a:latin typeface="Arial" pitchFamily="34" charset="0"/>
                <a:ea typeface="+mn-lt"/>
                <a:cs typeface="Arial" pitchFamily="34" charset="0"/>
              </a:rPr>
              <a:t>order placing, billing and </a:t>
            </a:r>
            <a:r>
              <a:rPr lang="en-US" sz="2000" dirty="0" smtClean="0">
                <a:latin typeface="Arial" pitchFamily="34" charset="0"/>
                <a:ea typeface="+mn-lt"/>
                <a:cs typeface="Arial" pitchFamily="34" charset="0"/>
              </a:rPr>
              <a:t>Medicine add-delete </a:t>
            </a:r>
            <a:r>
              <a:rPr lang="en-US" sz="2000" dirty="0">
                <a:latin typeface="Arial" pitchFamily="34" charset="0"/>
                <a:ea typeface="+mn-lt"/>
                <a:cs typeface="Arial" pitchFamily="34" charset="0"/>
              </a:rPr>
              <a:t>can be maintained by a single click. </a:t>
            </a:r>
          </a:p>
          <a:p>
            <a:pPr algn="just">
              <a:lnSpc>
                <a:spcPct val="150000"/>
              </a:lnSpc>
              <a:buFont typeface="Wingdings" panose="05000000000000000000" pitchFamily="2" charset="2"/>
              <a:buChar char="Ø"/>
            </a:pPr>
            <a:r>
              <a:rPr lang="en-US" sz="2000" dirty="0">
                <a:latin typeface="Arial" pitchFamily="34" charset="0"/>
                <a:ea typeface="+mn-lt"/>
                <a:cs typeface="Arial" pitchFamily="34" charset="0"/>
              </a:rPr>
              <a:t>The order placed can be easily tracked </a:t>
            </a:r>
            <a:r>
              <a:rPr lang="en-US" sz="2000" dirty="0" smtClean="0">
                <a:latin typeface="Arial" pitchFamily="34" charset="0"/>
                <a:ea typeface="+mn-lt"/>
                <a:cs typeface="Arial" pitchFamily="34" charset="0"/>
              </a:rPr>
              <a:t>at </a:t>
            </a:r>
            <a:r>
              <a:rPr lang="en-US" sz="2000" dirty="0">
                <a:latin typeface="Arial" pitchFamily="34" charset="0"/>
                <a:ea typeface="+mn-lt"/>
                <a:cs typeface="Arial" pitchFamily="34" charset="0"/>
              </a:rPr>
              <a:t>any time. The payment of the order can also be done by credit cards.</a:t>
            </a:r>
            <a:endParaRPr lang="en-US" sz="2000" dirty="0">
              <a:latin typeface="Arial" pitchFamily="34" charset="0"/>
              <a:cs typeface="Arial" pitchFamily="34" charset="0"/>
            </a:endParaRPr>
          </a:p>
        </p:txBody>
      </p:sp>
      <p:sp>
        <p:nvSpPr>
          <p:cNvPr id="2" name="Title 1">
            <a:extLst>
              <a:ext uri="{FF2B5EF4-FFF2-40B4-BE49-F238E27FC236}">
                <a16:creationId xmlns:a16="http://schemas.microsoft.com/office/drawing/2014/main" xmlns="" id="{154A5B80-CEF2-43C0-962C-F652BC4A8491}"/>
              </a:ext>
            </a:extLst>
          </p:cNvPr>
          <p:cNvSpPr>
            <a:spLocks noGrp="1"/>
          </p:cNvSpPr>
          <p:nvPr>
            <p:ph type="title"/>
          </p:nvPr>
        </p:nvSpPr>
        <p:spPr>
          <a:xfrm>
            <a:off x="838200" y="336251"/>
            <a:ext cx="10515600" cy="992036"/>
          </a:xfrm>
        </p:spPr>
        <p:txBody>
          <a:bodyPr>
            <a:normAutofit/>
          </a:bodyPr>
          <a:lstStyle/>
          <a:p>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3200" b="1" dirty="0" smtClean="0">
                <a:effectLst/>
                <a:latin typeface="Cooper Black" pitchFamily="18" charset="0"/>
                <a:cs typeface="Times New Roman" panose="02020603050405020304" pitchFamily="18" charset="0"/>
              </a:rPr>
              <a:t>PROPOSED</a:t>
            </a:r>
            <a:r>
              <a:rPr lang="en-US" sz="3200" b="1" dirty="0" smtClean="0">
                <a:latin typeface="Cooper Black" pitchFamily="18" charset="0"/>
                <a:cs typeface="Times New Roman" panose="02020603050405020304" pitchFamily="18" charset="0"/>
              </a:rPr>
              <a:t> </a:t>
            </a:r>
            <a:r>
              <a:rPr lang="en-US" sz="3200" b="1" dirty="0">
                <a:latin typeface="Cooper Black" pitchFamily="18" charset="0"/>
                <a:cs typeface="Times New Roman" panose="02020603050405020304" pitchFamily="18" charset="0"/>
              </a:rPr>
              <a:t>SYSTEM</a:t>
            </a:r>
          </a:p>
        </p:txBody>
      </p:sp>
    </p:spTree>
    <p:extLst>
      <p:ext uri="{BB962C8B-B14F-4D97-AF65-F5344CB8AC3E}">
        <p14:creationId xmlns:p14="http://schemas.microsoft.com/office/powerpoint/2010/main" xmlns="" val="1911923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F8D8F62-7430-48E8-895F-0BD81DE646C3}"/>
              </a:ext>
            </a:extLst>
          </p:cNvPr>
          <p:cNvSpPr>
            <a:spLocks noGrp="1"/>
          </p:cNvSpPr>
          <p:nvPr>
            <p:ph idx="1"/>
          </p:nvPr>
        </p:nvSpPr>
        <p:spPr>
          <a:xfrm>
            <a:off x="558265" y="1844693"/>
            <a:ext cx="10795535" cy="4217252"/>
          </a:xfrm>
        </p:spPr>
        <p:txBody>
          <a:bodyPr vert="horz" lIns="91440" tIns="45720" rIns="91440" bIns="45720" rtlCol="0" anchor="t">
            <a:noAutofit/>
          </a:bodyPr>
          <a:lstStyle/>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HTML : Page layout has been designed in HTML</a:t>
            </a: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CSS : CSS has been used for all the designing </a:t>
            </a:r>
            <a:r>
              <a:rPr lang="en-US" sz="2000" dirty="0" smtClean="0">
                <a:latin typeface="Arial" pitchFamily="34" charset="0"/>
                <a:ea typeface="+mn-lt"/>
                <a:cs typeface="Arial" pitchFamily="34" charset="0"/>
              </a:rPr>
              <a:t>part</a:t>
            </a:r>
          </a:p>
          <a:p>
            <a:pPr marL="342900" indent="-342900">
              <a:lnSpc>
                <a:spcPct val="150000"/>
              </a:lnSpc>
              <a:buFont typeface="Wingdings" panose="020B0604020202020204" pitchFamily="34" charset="0"/>
              <a:buChar char="Ø"/>
            </a:pPr>
            <a:r>
              <a:rPr lang="en-GB" sz="2000" dirty="0" smtClean="0">
                <a:latin typeface="Arial" pitchFamily="34" charset="0"/>
                <a:ea typeface="+mn-lt"/>
                <a:cs typeface="Arial" pitchFamily="34" charset="0"/>
              </a:rPr>
              <a:t>JSON: Server and Database</a:t>
            </a:r>
          </a:p>
          <a:p>
            <a:pPr marL="342900" indent="-342900">
              <a:lnSpc>
                <a:spcPct val="150000"/>
              </a:lnSpc>
              <a:buFont typeface="Wingdings" panose="020B0604020202020204" pitchFamily="34" charset="0"/>
              <a:buChar char="Ø"/>
            </a:pPr>
            <a:r>
              <a:rPr lang="en-GB" sz="2000" dirty="0" smtClean="0">
                <a:latin typeface="Arial" pitchFamily="34" charset="0"/>
                <a:ea typeface="+mn-lt"/>
                <a:cs typeface="Arial" pitchFamily="34" charset="0"/>
              </a:rPr>
              <a:t>Typescript: Business Logic</a:t>
            </a:r>
            <a:endParaRPr lang="en-US" sz="2000" dirty="0">
              <a:latin typeface="Arial" pitchFamily="34" charset="0"/>
              <a:ea typeface="+mn-lt"/>
              <a:cs typeface="Arial" pitchFamily="34" charset="0"/>
            </a:endParaRPr>
          </a:p>
          <a:p>
            <a:pPr marL="342900" indent="-342900">
              <a:lnSpc>
                <a:spcPct val="150000"/>
              </a:lnSpc>
              <a:buFont typeface="Wingdings" panose="020B0604020202020204" pitchFamily="34" charset="0"/>
              <a:buChar char="Ø"/>
            </a:pPr>
            <a:r>
              <a:rPr lang="en-US" sz="2000" dirty="0" smtClean="0">
                <a:latin typeface="Arial" pitchFamily="34" charset="0"/>
                <a:ea typeface="+mn-lt"/>
                <a:cs typeface="Arial" pitchFamily="34" charset="0"/>
              </a:rPr>
              <a:t>Angular CLI </a:t>
            </a:r>
            <a:r>
              <a:rPr lang="en-US" sz="2000" dirty="0">
                <a:latin typeface="Arial" pitchFamily="34" charset="0"/>
                <a:ea typeface="+mn-lt"/>
                <a:cs typeface="Arial" pitchFamily="34" charset="0"/>
              </a:rPr>
              <a:t>: Command-line interface tool that we use to initialize</a:t>
            </a:r>
            <a:r>
              <a:rPr lang="en-US" sz="2000" dirty="0" smtClean="0">
                <a:latin typeface="Arial" pitchFamily="34" charset="0"/>
                <a:ea typeface="+mn-lt"/>
                <a:cs typeface="Arial" pitchFamily="34" charset="0"/>
              </a:rPr>
              <a:t>.</a:t>
            </a:r>
          </a:p>
          <a:p>
            <a:pPr marL="342900" indent="-342900">
              <a:lnSpc>
                <a:spcPct val="150000"/>
              </a:lnSpc>
              <a:buFont typeface="Wingdings" panose="020B0604020202020204" pitchFamily="34" charset="0"/>
              <a:buChar char="Ø"/>
            </a:pPr>
            <a:r>
              <a:rPr lang="en-GB" sz="2000" dirty="0" smtClean="0">
                <a:latin typeface="Arial" pitchFamily="34" charset="0"/>
                <a:ea typeface="+mn-lt"/>
                <a:cs typeface="Arial" pitchFamily="34" charset="0"/>
              </a:rPr>
              <a:t>Jasmine : For unit testing </a:t>
            </a:r>
          </a:p>
          <a:p>
            <a:pPr marL="342900" indent="-342900">
              <a:lnSpc>
                <a:spcPct val="150000"/>
              </a:lnSpc>
              <a:buFont typeface="Wingdings" panose="020B0604020202020204" pitchFamily="34" charset="0"/>
              <a:buChar char="Ø"/>
            </a:pPr>
            <a:r>
              <a:rPr lang="en-GB" sz="2000" dirty="0" smtClean="0">
                <a:latin typeface="Arial" pitchFamily="34" charset="0"/>
                <a:ea typeface="+mn-lt"/>
                <a:cs typeface="Arial" pitchFamily="34" charset="0"/>
              </a:rPr>
              <a:t>Postman : For Functional testing </a:t>
            </a:r>
            <a:endParaRPr lang="en-US" sz="2000" dirty="0" smtClean="0">
              <a:latin typeface="Arial" pitchFamily="34" charset="0"/>
              <a:ea typeface="+mn-lt"/>
              <a:cs typeface="Arial" pitchFamily="34" charset="0"/>
            </a:endParaRPr>
          </a:p>
          <a:p>
            <a:pPr marL="342900" indent="-342900" algn="just">
              <a:lnSpc>
                <a:spcPct val="100000"/>
              </a:lnSpc>
              <a:buFont typeface="Wingdings" panose="020B0604020202020204" pitchFamily="34" charset="0"/>
              <a:buChar char="Ø"/>
            </a:pPr>
            <a:endParaRPr lang="en-US" sz="2000" dirty="0" smtClean="0">
              <a:latin typeface="Times New Roman" panose="02020603050405020304" pitchFamily="18" charset="0"/>
              <a:ea typeface="+mn-lt"/>
              <a:cs typeface="Times New Roman" panose="02020603050405020304" pitchFamily="18" charset="0"/>
            </a:endParaRPr>
          </a:p>
          <a:p>
            <a:pPr marL="342900" indent="-342900" algn="just">
              <a:lnSpc>
                <a:spcPct val="100000"/>
              </a:lnSpc>
              <a:buNone/>
            </a:pPr>
            <a:endParaRPr lang="en-GB" sz="2000" dirty="0" smtClean="0">
              <a:latin typeface="Times New Roman" panose="02020603050405020304" pitchFamily="18" charset="0"/>
              <a:ea typeface="+mn-lt"/>
              <a:cs typeface="Times New Roman" panose="02020603050405020304" pitchFamily="18" charset="0"/>
            </a:endParaRPr>
          </a:p>
        </p:txBody>
      </p:sp>
      <p:sp>
        <p:nvSpPr>
          <p:cNvPr id="2" name="Title 1">
            <a:extLst>
              <a:ext uri="{FF2B5EF4-FFF2-40B4-BE49-F238E27FC236}">
                <a16:creationId xmlns:a16="http://schemas.microsoft.com/office/drawing/2014/main" xmlns="" id="{F8B5B1CF-3E6E-4281-A30D-D8CC88269E62}"/>
              </a:ext>
            </a:extLst>
          </p:cNvPr>
          <p:cNvSpPr>
            <a:spLocks noGrp="1"/>
          </p:cNvSpPr>
          <p:nvPr>
            <p:ph type="title"/>
          </p:nvPr>
        </p:nvSpPr>
        <p:spPr>
          <a:xfrm>
            <a:off x="972954" y="519129"/>
            <a:ext cx="10515600" cy="915035"/>
          </a:xfrm>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smtClean="0">
                <a:effectLst/>
                <a:latin typeface="Cooper Black" pitchFamily="18" charset="0"/>
                <a:cs typeface="Times New Roman" panose="02020603050405020304" pitchFamily="18" charset="0"/>
              </a:rPr>
              <a:t>TECHNOLOGY</a:t>
            </a:r>
            <a:r>
              <a:rPr lang="en-US" sz="3200" b="1" dirty="0" smtClean="0">
                <a:latin typeface="Cooper Black" pitchFamily="18" charset="0"/>
                <a:cs typeface="Times New Roman" panose="02020603050405020304" pitchFamily="18" charset="0"/>
              </a:rPr>
              <a:t> </a:t>
            </a:r>
            <a:r>
              <a:rPr lang="en-US" sz="3200" b="1" dirty="0">
                <a:latin typeface="Cooper Black" pitchFamily="18" charset="0"/>
                <a:cs typeface="Times New Roman" panose="02020603050405020304" pitchFamily="18" charset="0"/>
              </a:rPr>
              <a:t>USED</a:t>
            </a:r>
          </a:p>
        </p:txBody>
      </p:sp>
    </p:spTree>
    <p:extLst>
      <p:ext uri="{BB962C8B-B14F-4D97-AF65-F5344CB8AC3E}">
        <p14:creationId xmlns:p14="http://schemas.microsoft.com/office/powerpoint/2010/main" xmlns="" val="1442438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354629D-FC8D-4F68-9001-37EEF3326D88}"/>
              </a:ext>
            </a:extLst>
          </p:cNvPr>
          <p:cNvSpPr>
            <a:spLocks noGrp="1"/>
          </p:cNvSpPr>
          <p:nvPr>
            <p:ph idx="1"/>
          </p:nvPr>
        </p:nvSpPr>
        <p:spPr/>
        <p:txBody>
          <a:bodyPr vert="horz" lIns="91440" tIns="45720" rIns="91440" bIns="45720" rtlCol="0" anchor="t">
            <a:noAutofit/>
          </a:bodyPr>
          <a:lstStyle/>
          <a:p>
            <a:pPr>
              <a:lnSpc>
                <a:spcPct val="150000"/>
              </a:lnSpc>
              <a:buNone/>
            </a:pPr>
            <a:r>
              <a:rPr lang="en-US" sz="2000" dirty="0">
                <a:latin typeface="Arial" pitchFamily="34" charset="0"/>
                <a:ea typeface="+mn-lt"/>
                <a:cs typeface="Arial" pitchFamily="34" charset="0"/>
              </a:rPr>
              <a:t>The system will be developed on any Windows OS </a:t>
            </a:r>
            <a:r>
              <a:rPr lang="en-US" sz="2000" dirty="0" smtClean="0">
                <a:latin typeface="Arial" pitchFamily="34" charset="0"/>
                <a:ea typeface="+mn-lt"/>
                <a:cs typeface="Arial" pitchFamily="34" charset="0"/>
              </a:rPr>
              <a:t>machine And Using JSON Server.</a:t>
            </a:r>
            <a:r>
              <a:rPr lang="en-IN" sz="2000" dirty="0">
                <a:latin typeface="Arial" pitchFamily="34" charset="0"/>
                <a:ea typeface="+mn-lt"/>
                <a:cs typeface="Arial" pitchFamily="34" charset="0"/>
              </a:rPr>
              <a:t> </a:t>
            </a:r>
            <a:endParaRPr lang="en-US" sz="2000" dirty="0">
              <a:latin typeface="Arial" pitchFamily="34" charset="0"/>
              <a:ea typeface="+mn-lt"/>
              <a:cs typeface="Arial" pitchFamily="34" charset="0"/>
            </a:endParaRP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 Intel hardware machine (PC </a:t>
            </a:r>
            <a:r>
              <a:rPr lang="en-US" sz="2000" dirty="0" smtClean="0">
                <a:latin typeface="Arial" pitchFamily="34" charset="0"/>
                <a:ea typeface="+mn-lt"/>
                <a:cs typeface="Arial" pitchFamily="34" charset="0"/>
              </a:rPr>
              <a:t>i3-2.26 </a:t>
            </a:r>
            <a:r>
              <a:rPr lang="en-US" sz="2000" dirty="0">
                <a:latin typeface="Arial" pitchFamily="34" charset="0"/>
                <a:ea typeface="+mn-lt"/>
                <a:cs typeface="Arial" pitchFamily="34" charset="0"/>
              </a:rPr>
              <a:t>GHz, </a:t>
            </a:r>
            <a:r>
              <a:rPr lang="en-US" sz="2000" dirty="0" smtClean="0">
                <a:latin typeface="Arial" pitchFamily="34" charset="0"/>
                <a:ea typeface="+mn-lt"/>
                <a:cs typeface="Arial" pitchFamily="34" charset="0"/>
              </a:rPr>
              <a:t>4GB </a:t>
            </a:r>
            <a:r>
              <a:rPr lang="en-US" sz="2000" dirty="0">
                <a:latin typeface="Arial" pitchFamily="34" charset="0"/>
                <a:ea typeface="+mn-lt"/>
                <a:cs typeface="Arial" pitchFamily="34" charset="0"/>
              </a:rPr>
              <a:t>RAM, </a:t>
            </a:r>
            <a:r>
              <a:rPr lang="en-US" sz="2000" dirty="0" smtClean="0">
                <a:latin typeface="Arial" pitchFamily="34" charset="0"/>
                <a:ea typeface="+mn-lt"/>
                <a:cs typeface="Arial" pitchFamily="34" charset="0"/>
              </a:rPr>
              <a:t>1 TB HDD</a:t>
            </a:r>
            <a:r>
              <a:rPr lang="en-US" sz="2000" dirty="0">
                <a:latin typeface="Arial" pitchFamily="34" charset="0"/>
                <a:ea typeface="+mn-lt"/>
                <a:cs typeface="Arial" pitchFamily="34" charset="0"/>
              </a:rPr>
              <a:t>)</a:t>
            </a: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Server – </a:t>
            </a:r>
            <a:r>
              <a:rPr lang="en-US" sz="2000" dirty="0" smtClean="0">
                <a:latin typeface="Arial" pitchFamily="34" charset="0"/>
                <a:ea typeface="+mn-lt"/>
                <a:cs typeface="Arial" pitchFamily="34" charset="0"/>
              </a:rPr>
              <a:t>JSON</a:t>
            </a:r>
            <a:r>
              <a:rPr lang="en-IN" sz="2000" dirty="0">
                <a:latin typeface="Arial" pitchFamily="34" charset="0"/>
                <a:ea typeface="+mn-lt"/>
                <a:cs typeface="Arial" pitchFamily="34" charset="0"/>
              </a:rPr>
              <a:t> </a:t>
            </a:r>
            <a:endParaRPr lang="en-US" sz="2000" dirty="0">
              <a:latin typeface="Arial" pitchFamily="34" charset="0"/>
              <a:ea typeface="+mn-lt"/>
              <a:cs typeface="Arial" pitchFamily="34" charset="0"/>
            </a:endParaRP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Database – </a:t>
            </a:r>
            <a:r>
              <a:rPr lang="en-US" sz="2000" dirty="0" smtClean="0">
                <a:latin typeface="Arial" pitchFamily="34" charset="0"/>
                <a:ea typeface="+mn-lt"/>
                <a:cs typeface="Arial" pitchFamily="34" charset="0"/>
              </a:rPr>
              <a:t>JSON</a:t>
            </a:r>
            <a:endParaRPr lang="en-US" sz="2000" dirty="0">
              <a:latin typeface="Arial" pitchFamily="34" charset="0"/>
              <a:ea typeface="+mn-lt"/>
              <a:cs typeface="Arial" pitchFamily="34" charset="0"/>
            </a:endParaRP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Node Version 10  </a:t>
            </a:r>
            <a:endParaRPr lang="en-US" sz="2000" dirty="0">
              <a:latin typeface="Arial" pitchFamily="34" charset="0"/>
              <a:cs typeface="Arial" pitchFamily="34" charset="0"/>
            </a:endParaRPr>
          </a:p>
          <a:p>
            <a:pPr marL="342900" indent="-342900">
              <a:lnSpc>
                <a:spcPct val="150000"/>
              </a:lnSpc>
              <a:buFont typeface="Wingdings" panose="020B0604020202020204" pitchFamily="34" charset="0"/>
              <a:buChar char="Ø"/>
            </a:pPr>
            <a:r>
              <a:rPr lang="en-US" sz="2000" dirty="0">
                <a:latin typeface="Arial" pitchFamily="34" charset="0"/>
                <a:ea typeface="+mn-lt"/>
                <a:cs typeface="Arial" pitchFamily="34" charset="0"/>
              </a:rPr>
              <a:t>Angular CLI   </a:t>
            </a:r>
          </a:p>
          <a:p>
            <a:pPr marL="342900" indent="-342900">
              <a:lnSpc>
                <a:spcPct val="150000"/>
              </a:lnSpc>
              <a:buFont typeface="Wingdings" panose="020B0604020202020204" pitchFamily="34" charset="0"/>
              <a:buChar char="Ø"/>
            </a:pPr>
            <a:r>
              <a:rPr lang="en-GB" sz="2000" dirty="0" smtClean="0">
                <a:latin typeface="Arial" pitchFamily="34" charset="0"/>
                <a:ea typeface="+mn-lt"/>
                <a:cs typeface="Arial" pitchFamily="34" charset="0"/>
              </a:rPr>
              <a:t>Visual Studio Code</a:t>
            </a:r>
            <a:endParaRPr lang="en-US" sz="2000" dirty="0">
              <a:latin typeface="Arial" pitchFamily="34" charset="0"/>
              <a:cs typeface="Arial" pitchFamily="34" charset="0"/>
            </a:endParaRPr>
          </a:p>
          <a:p>
            <a:pPr marL="0" indent="0">
              <a:buNone/>
            </a:pPr>
            <a:endParaRPr lang="en-US" sz="1900" dirty="0">
              <a:cs typeface="Calibri" panose="020F0502020204030204"/>
            </a:endParaRPr>
          </a:p>
        </p:txBody>
      </p:sp>
      <p:sp>
        <p:nvSpPr>
          <p:cNvPr id="2" name="Title 1">
            <a:extLst>
              <a:ext uri="{FF2B5EF4-FFF2-40B4-BE49-F238E27FC236}">
                <a16:creationId xmlns:a16="http://schemas.microsoft.com/office/drawing/2014/main" xmlns="" id="{D68E1A69-7B48-4691-A6EF-E344EE9576FC}"/>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Cooper Black" pitchFamily="18" charset="0"/>
                <a:cs typeface="Times New Roman" panose="02020603050405020304" pitchFamily="18" charset="0"/>
              </a:rPr>
              <a:t>ENVIRONMENT</a:t>
            </a:r>
          </a:p>
        </p:txBody>
      </p:sp>
    </p:spTree>
    <p:extLst>
      <p:ext uri="{BB962C8B-B14F-4D97-AF65-F5344CB8AC3E}">
        <p14:creationId xmlns:p14="http://schemas.microsoft.com/office/powerpoint/2010/main" xmlns="" val="3815372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C2AF04B-956D-443C-A5B4-C35731B7E293}"/>
              </a:ext>
            </a:extLst>
          </p:cNvPr>
          <p:cNvSpPr>
            <a:spLocks noGrp="1"/>
          </p:cNvSpPr>
          <p:nvPr>
            <p:ph idx="1"/>
          </p:nvPr>
        </p:nvSpPr>
        <p:spPr>
          <a:xfrm>
            <a:off x="760396" y="1905000"/>
            <a:ext cx="10593403" cy="3984415"/>
          </a:xfrm>
        </p:spPr>
        <p:txBody>
          <a:bodyPr vert="horz" lIns="91440" tIns="45720" rIns="91440" bIns="45720" rtlCol="0" anchor="t">
            <a:normAutofit/>
          </a:bodyPr>
          <a:lstStyle/>
          <a:p>
            <a:pPr marL="342900" indent="-342900">
              <a:lnSpc>
                <a:spcPct val="150000"/>
              </a:lnSpc>
              <a:buFont typeface="Wingdings" panose="020B0604020202020204" pitchFamily="34" charset="0"/>
              <a:buChar char="Ø"/>
            </a:pPr>
            <a:r>
              <a:rPr lang="en-US" sz="2000" dirty="0" smtClean="0">
                <a:latin typeface="Arial" pitchFamily="34" charset="0"/>
                <a:ea typeface="+mn-lt"/>
                <a:cs typeface="Arial" pitchFamily="34" charset="0"/>
              </a:rPr>
              <a:t>Login Module: Used for managing the login details</a:t>
            </a:r>
          </a:p>
          <a:p>
            <a:pPr marL="342900" indent="-342900">
              <a:lnSpc>
                <a:spcPct val="150000"/>
              </a:lnSpc>
              <a:buFont typeface="Wingdings" panose="020B0604020202020204" pitchFamily="34" charset="0"/>
              <a:buChar char="Ø"/>
            </a:pPr>
            <a:r>
              <a:rPr lang="en-US" sz="2000" dirty="0" smtClean="0">
                <a:latin typeface="Arial" pitchFamily="34" charset="0"/>
                <a:ea typeface="+mn-lt"/>
                <a:cs typeface="Arial" pitchFamily="34" charset="0"/>
              </a:rPr>
              <a:t>Admin Module: Used for managing medicine details and user information.</a:t>
            </a:r>
          </a:p>
          <a:p>
            <a:pPr marL="342900" indent="-342900">
              <a:lnSpc>
                <a:spcPct val="150000"/>
              </a:lnSpc>
              <a:buFont typeface="Wingdings" panose="020B0604020202020204" pitchFamily="34" charset="0"/>
              <a:buChar char="Ø"/>
            </a:pPr>
            <a:r>
              <a:rPr lang="en-US" sz="2000" dirty="0" smtClean="0">
                <a:latin typeface="Arial" pitchFamily="34" charset="0"/>
                <a:ea typeface="+mn-lt"/>
                <a:cs typeface="Arial" pitchFamily="34" charset="0"/>
              </a:rPr>
              <a:t>Users Module: Used for managing the users of the system.</a:t>
            </a:r>
          </a:p>
          <a:p>
            <a:pPr marL="342900" indent="-342900">
              <a:lnSpc>
                <a:spcPct val="150000"/>
              </a:lnSpc>
              <a:buFont typeface="Wingdings" panose="020B0604020202020204" pitchFamily="34" charset="0"/>
              <a:buChar char="Ø"/>
            </a:pPr>
            <a:r>
              <a:rPr lang="en-US" sz="2000" dirty="0" smtClean="0">
                <a:latin typeface="Arial" pitchFamily="34" charset="0"/>
                <a:ea typeface="+mn-lt"/>
                <a:cs typeface="Arial" pitchFamily="34" charset="0"/>
              </a:rPr>
              <a:t>Medicine Module: Used for managing the Medicine details</a:t>
            </a:r>
          </a:p>
          <a:p>
            <a:pPr marL="342900" indent="-342900">
              <a:lnSpc>
                <a:spcPct val="150000"/>
              </a:lnSpc>
              <a:buFont typeface="Wingdings" panose="020B0604020202020204" pitchFamily="34" charset="0"/>
              <a:buChar char="Ø"/>
            </a:pPr>
            <a:r>
              <a:rPr lang="en-US" sz="2000" dirty="0" smtClean="0">
                <a:latin typeface="Arial" pitchFamily="34" charset="0"/>
                <a:ea typeface="+mn-lt"/>
                <a:cs typeface="Arial" pitchFamily="34" charset="0"/>
              </a:rPr>
              <a:t>Customer </a:t>
            </a:r>
            <a:r>
              <a:rPr lang="en-US" sz="2000" dirty="0">
                <a:latin typeface="Arial" pitchFamily="34" charset="0"/>
                <a:ea typeface="+mn-lt"/>
                <a:cs typeface="Arial" pitchFamily="34" charset="0"/>
              </a:rPr>
              <a:t>Module: Used for managing the Customer details</a:t>
            </a:r>
            <a:r>
              <a:rPr lang="en-US" sz="2000" dirty="0" smtClean="0">
                <a:latin typeface="Arial" pitchFamily="34" charset="0"/>
                <a:ea typeface="+mn-lt"/>
                <a:cs typeface="Arial" pitchFamily="34" charset="0"/>
              </a:rPr>
              <a:t>.</a:t>
            </a:r>
            <a:endParaRPr lang="en-US" sz="2000" dirty="0">
              <a:latin typeface="Arial" pitchFamily="34" charset="0"/>
              <a:cs typeface="Arial" pitchFamily="34" charset="0"/>
            </a:endParaRPr>
          </a:p>
          <a:p>
            <a:pPr marL="342900" indent="-342900">
              <a:lnSpc>
                <a:spcPct val="150000"/>
              </a:lnSpc>
              <a:buFont typeface="Wingdings"/>
              <a:buChar char="Ø"/>
            </a:pPr>
            <a:r>
              <a:rPr lang="en-US" sz="2000" dirty="0">
                <a:latin typeface="Arial" pitchFamily="34" charset="0"/>
                <a:ea typeface="+mn-lt"/>
                <a:cs typeface="Arial" pitchFamily="34" charset="0"/>
              </a:rPr>
              <a:t>Order Module: Used for managing the details of Order</a:t>
            </a:r>
          </a:p>
          <a:p>
            <a:pPr marL="342900" indent="-342900">
              <a:lnSpc>
                <a:spcPct val="150000"/>
              </a:lnSpc>
              <a:buFont typeface="Wingdings"/>
              <a:buChar char="Ø"/>
            </a:pPr>
            <a:r>
              <a:rPr lang="en-US" sz="2000" dirty="0">
                <a:latin typeface="Arial" pitchFamily="34" charset="0"/>
                <a:ea typeface="+mn-lt"/>
                <a:cs typeface="Arial" pitchFamily="34" charset="0"/>
              </a:rPr>
              <a:t>Payment Module: Used for managing the details of Payment</a:t>
            </a:r>
          </a:p>
          <a:p>
            <a:pPr marL="342900" indent="-342900">
              <a:buFont typeface="Wingdings" panose="020B0604020202020204" pitchFamily="34" charset="0"/>
              <a:buChar char="Ø"/>
            </a:pPr>
            <a:endParaRPr lang="en-US" dirty="0">
              <a:cs typeface="Calibri" panose="020F0502020204030204"/>
            </a:endParaRPr>
          </a:p>
        </p:txBody>
      </p:sp>
      <p:sp>
        <p:nvSpPr>
          <p:cNvPr id="2" name="Title 1">
            <a:extLst>
              <a:ext uri="{FF2B5EF4-FFF2-40B4-BE49-F238E27FC236}">
                <a16:creationId xmlns:a16="http://schemas.microsoft.com/office/drawing/2014/main" xmlns="" id="{4776F5D2-A4AD-4FEE-A3E1-5A1FB935D7D1}"/>
              </a:ext>
            </a:extLst>
          </p:cNvPr>
          <p:cNvSpPr>
            <a:spLocks noGrp="1"/>
          </p:cNvSpPr>
          <p:nvPr>
            <p:ph type="title"/>
          </p:nvPr>
        </p:nvSpPr>
        <p:spPr/>
        <p:txBody>
          <a:bodyPr>
            <a:normAutofit/>
          </a:bodyPr>
          <a:lstStyle/>
          <a:p>
            <a:r>
              <a:rPr lang="en-US" sz="3200" b="1" dirty="0" smtClean="0">
                <a:latin typeface="Times New Roman" panose="02020603050405020304" pitchFamily="18" charset="0"/>
                <a:ea typeface="+mj-lt"/>
                <a:cs typeface="Times New Roman" panose="02020603050405020304" pitchFamily="18" charset="0"/>
              </a:rPr>
              <a:t>               </a:t>
            </a:r>
            <a:r>
              <a:rPr lang="en-US" sz="3200" b="1" dirty="0" smtClean="0">
                <a:latin typeface="Cooper Black" pitchFamily="18" charset="0"/>
                <a:ea typeface="+mj-lt"/>
                <a:cs typeface="Times New Roman" panose="02020603050405020304" pitchFamily="18" charset="0"/>
              </a:rPr>
              <a:t>MODULES </a:t>
            </a:r>
            <a:r>
              <a:rPr lang="en-US" sz="3200" b="1" dirty="0">
                <a:effectLst/>
                <a:latin typeface="Cooper Black" pitchFamily="18" charset="0"/>
                <a:ea typeface="+mj-lt"/>
                <a:cs typeface="Times New Roman" panose="02020603050405020304" pitchFamily="18" charset="0"/>
              </a:rPr>
              <a:t>OF</a:t>
            </a:r>
            <a:r>
              <a:rPr lang="en-US" sz="3200" b="1" dirty="0">
                <a:latin typeface="Cooper Black" pitchFamily="18" charset="0"/>
                <a:ea typeface="+mj-lt"/>
                <a:cs typeface="Times New Roman" panose="02020603050405020304" pitchFamily="18" charset="0"/>
              </a:rPr>
              <a:t> </a:t>
            </a:r>
            <a:r>
              <a:rPr lang="en-US" sz="3200" b="1" dirty="0">
                <a:effectLst/>
                <a:latin typeface="Cooper Black" pitchFamily="18" charset="0"/>
                <a:ea typeface="+mj-lt"/>
                <a:cs typeface="Times New Roman" panose="02020603050405020304" pitchFamily="18" charset="0"/>
              </a:rPr>
              <a:t>E-MEDICARE</a:t>
            </a:r>
            <a:r>
              <a:rPr lang="en-US" sz="3200" b="1" dirty="0">
                <a:latin typeface="Cooper Black" pitchFamily="18" charset="0"/>
                <a:ea typeface="+mj-lt"/>
                <a:cs typeface="Times New Roman" panose="02020603050405020304" pitchFamily="18" charset="0"/>
              </a:rPr>
              <a:t> SYSTEM</a:t>
            </a:r>
            <a:endParaRPr lang="en-US" sz="3200" dirty="0">
              <a:latin typeface="Cooper Black" pitchFamily="18" charset="0"/>
              <a:cs typeface="Times New Roman" panose="02020603050405020304" pitchFamily="18" charset="0"/>
            </a:endParaRPr>
          </a:p>
        </p:txBody>
      </p:sp>
    </p:spTree>
    <p:extLst>
      <p:ext uri="{BB962C8B-B14F-4D97-AF65-F5344CB8AC3E}">
        <p14:creationId xmlns:p14="http://schemas.microsoft.com/office/powerpoint/2010/main" xmlns="" val="75376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0EFAF1-5B11-43DF-8FF4-9C5C2984A26A}"/>
              </a:ext>
            </a:extLst>
          </p:cNvPr>
          <p:cNvSpPr>
            <a:spLocks noGrp="1"/>
          </p:cNvSpPr>
          <p:nvPr>
            <p:ph type="title"/>
          </p:nvPr>
        </p:nvSpPr>
        <p:spPr>
          <a:xfrm>
            <a:off x="838200" y="365125"/>
            <a:ext cx="10515600" cy="563563"/>
          </a:xfrm>
        </p:spPr>
        <p:txBody>
          <a:bodyPr>
            <a:normAutofit fontScale="90000"/>
          </a:bodyPr>
          <a:lstStyle/>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3600" dirty="0" smtClean="0">
                <a:effectLst/>
                <a:latin typeface="Cooper Black" pitchFamily="18" charset="0"/>
                <a:cs typeface="Times New Roman" panose="02020603050405020304" pitchFamily="18" charset="0"/>
              </a:rPr>
              <a:t>ENTITY RELATIONSHIP DIAGRAM</a:t>
            </a:r>
            <a:endParaRPr lang="en-US" sz="3600" b="1" dirty="0">
              <a:effectLst/>
              <a:latin typeface="Cooper Black" pitchFamily="18" charset="0"/>
              <a:cs typeface="Times New Roman" panose="02020603050405020304" pitchFamily="18" charset="0"/>
            </a:endParaRPr>
          </a:p>
        </p:txBody>
      </p:sp>
      <p:pic>
        <p:nvPicPr>
          <p:cNvPr id="4" name="Picture 3" descr="sequence.jpg"/>
          <p:cNvPicPr>
            <a:picLocks noChangeAspect="1"/>
          </p:cNvPicPr>
          <p:nvPr/>
        </p:nvPicPr>
        <p:blipFill>
          <a:blip r:embed="rId2" cstate="print"/>
          <a:stretch>
            <a:fillRect/>
          </a:stretch>
        </p:blipFill>
        <p:spPr>
          <a:xfrm>
            <a:off x="2073275" y="1679575"/>
            <a:ext cx="8045450" cy="3498850"/>
          </a:xfrm>
          <a:prstGeom prst="rect">
            <a:avLst/>
          </a:prstGeom>
        </p:spPr>
      </p:pic>
    </p:spTree>
    <p:extLst>
      <p:ext uri="{BB962C8B-B14F-4D97-AF65-F5344CB8AC3E}">
        <p14:creationId xmlns:p14="http://schemas.microsoft.com/office/powerpoint/2010/main" xmlns="" val="39497318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3525</TotalTime>
  <Words>684</Words>
  <Application>Microsoft Office PowerPoint</Application>
  <PresentationFormat>Custom</PresentationFormat>
  <Paragraphs>119</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Concourse</vt:lpstr>
      <vt:lpstr>E-MEDICARE</vt:lpstr>
      <vt:lpstr>                                   CONTENTS</vt:lpstr>
      <vt:lpstr>ABSTRACT </vt:lpstr>
      <vt:lpstr>       INTRODUCTION</vt:lpstr>
      <vt:lpstr>          PROPOSED SYSTEM</vt:lpstr>
      <vt:lpstr>   TECHNOLOGY USED</vt:lpstr>
      <vt:lpstr>    ENVIRONMENT</vt:lpstr>
      <vt:lpstr>               MODULES OF E-MEDICARE SYSTEM</vt:lpstr>
      <vt:lpstr>                        ENTITY RELATIONSHIP DIAGRAM</vt:lpstr>
      <vt:lpstr>   UML DIAGRAMS</vt:lpstr>
      <vt:lpstr>       CLASS DIAGRAM</vt:lpstr>
      <vt:lpstr>OUTPUT SCREENSHOTS</vt:lpstr>
      <vt:lpstr>                         CATEGORY PAGES</vt:lpstr>
      <vt:lpstr>                     ANALGESICS </vt:lpstr>
      <vt:lpstr>                             ANTIBIOTICS</vt:lpstr>
      <vt:lpstr>         ABOUT US PAGE</vt:lpstr>
      <vt:lpstr>              ADMIN LOGIN PAGE</vt:lpstr>
      <vt:lpstr>                                USER LOGIN PAGE</vt:lpstr>
      <vt:lpstr>                                 SIGN-UP PAGE</vt:lpstr>
      <vt:lpstr>    AVAILABLE PRODUCTS</vt:lpstr>
      <vt:lpstr>ALL PRODUCTS</vt:lpstr>
      <vt:lpstr>            CART LIST PAGE</vt:lpstr>
      <vt:lpstr>       UPDATE MEDICINE DETAILS PAGE</vt:lpstr>
      <vt:lpstr>                                        Billing address</vt:lpstr>
      <vt:lpstr>                                      PAYMENT PAGE</vt:lpstr>
      <vt:lpstr>                                   Payment successfully</vt:lpstr>
      <vt:lpstr>                                        LOGOUT PAGE</vt:lpstr>
      <vt:lpstr>                                CONTACT US PAGE</vt:lpstr>
      <vt:lpstr>                                   ADVANTAGES</vt:lpstr>
      <vt:lpstr>                                     CONCLUSION</vt:lpstr>
      <vt:lpstr>                               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sowmya rangineni</dc:creator>
  <cp:lastModifiedBy>my</cp:lastModifiedBy>
  <cp:revision>429</cp:revision>
  <dcterms:created xsi:type="dcterms:W3CDTF">2022-02-23T09:14:59Z</dcterms:created>
  <dcterms:modified xsi:type="dcterms:W3CDTF">2022-03-20T12:09:52Z</dcterms:modified>
</cp:coreProperties>
</file>