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sldIdLst>
    <p:sldId id="256" r:id="rId2"/>
    <p:sldId id="294" r:id="rId3"/>
    <p:sldId id="258" r:id="rId4"/>
    <p:sldId id="259" r:id="rId5"/>
    <p:sldId id="260" r:id="rId6"/>
    <p:sldId id="267" r:id="rId7"/>
    <p:sldId id="261" r:id="rId8"/>
    <p:sldId id="270" r:id="rId9"/>
    <p:sldId id="265" r:id="rId10"/>
    <p:sldId id="262" r:id="rId11"/>
    <p:sldId id="264" r:id="rId12"/>
    <p:sldId id="273" r:id="rId13"/>
    <p:sldId id="275" r:id="rId14"/>
    <p:sldId id="285" r:id="rId15"/>
    <p:sldId id="276" r:id="rId16"/>
    <p:sldId id="274" r:id="rId17"/>
    <p:sldId id="284" r:id="rId18"/>
    <p:sldId id="283" r:id="rId19"/>
    <p:sldId id="277" r:id="rId20"/>
    <p:sldId id="278" r:id="rId21"/>
    <p:sldId id="281" r:id="rId22"/>
    <p:sldId id="295" r:id="rId23"/>
    <p:sldId id="280" r:id="rId24"/>
    <p:sldId id="286" r:id="rId25"/>
    <p:sldId id="289" r:id="rId26"/>
    <p:sldId id="287" r:id="rId27"/>
    <p:sldId id="290" r:id="rId28"/>
    <p:sldId id="279" r:id="rId29"/>
    <p:sldId id="288" r:id="rId30"/>
    <p:sldId id="282" r:id="rId31"/>
    <p:sldId id="291" r:id="rId32"/>
    <p:sldId id="293"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3" autoAdjust="0"/>
    <p:restoredTop sz="94660"/>
  </p:normalViewPr>
  <p:slideViewPr>
    <p:cSldViewPr snapToGrid="0">
      <p:cViewPr>
        <p:scale>
          <a:sx n="70" d="100"/>
          <a:sy n="70" d="100"/>
        </p:scale>
        <p:origin x="-332"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46CE7D5-CF57-46EF-B807-FDD0502418D4}" type="datetimeFigureOut">
              <a:rPr lang="en-US" smtClean="0"/>
              <a:pPr/>
              <a:t>3/21/2022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0EA680-D336-4FF7-8B7A-9848BB0A1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6CE7D5-CF57-46EF-B807-FDD0502418D4}" type="datetimeFigureOut">
              <a:rPr lang="en-US" smtClean="0"/>
              <a:pPr/>
              <a:t>3/21/2022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846CE7D5-CF57-46EF-B807-FDD0502418D4}" type="datetimeFigureOut">
              <a:rPr lang="en-US" smtClean="0"/>
              <a:pPr/>
              <a:t>3/21/2022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6CE7D5-CF57-46EF-B807-FDD0502418D4}" type="datetimeFigureOut">
              <a:rPr lang="en-US" smtClean="0"/>
              <a:pPr/>
              <a:t>3/21/2022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0EA680-D336-4FF7-8B7A-9848BB0A1C32}"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46CE7D5-CF57-46EF-B807-FDD0502418D4}" type="datetimeFigureOut">
              <a:rPr lang="en-US" smtClean="0"/>
              <a:pPr/>
              <a:t>3/21/2022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www.geeksforgeeks.org/" TargetMode="External"/><Relationship Id="rId4" Type="http://schemas.openxmlformats.org/officeDocument/2006/relationships/hyperlink" Target="http://dspace.daffodilvarsity.edu.bd:8080/handle/123456789/501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592" y="263098"/>
            <a:ext cx="4793381" cy="632051"/>
          </a:xfrm>
        </p:spPr>
        <p:txBody>
          <a:bodyPr>
            <a:normAutofit/>
          </a:bodyPr>
          <a:lstStyle/>
          <a:p>
            <a:pPr algn="ctr"/>
            <a:r>
              <a:rPr lang="en-US" sz="3200" dirty="0" smtClean="0">
                <a:latin typeface="Cooper Black" pitchFamily="18" charset="0"/>
                <a:cs typeface="Times New Roman" panose="02020603050405020304" pitchFamily="18" charset="0"/>
              </a:rPr>
              <a:t>E-MEDICARE</a:t>
            </a:r>
            <a:endParaRPr lang="en-US" sz="3200" b="1" dirty="0">
              <a:latin typeface="Cooper Black" pitchFamily="18" charset="0"/>
              <a:cs typeface="Times New Roman" panose="02020603050405020304" pitchFamily="18" charset="0"/>
            </a:endParaRPr>
          </a:p>
        </p:txBody>
      </p:sp>
      <p:sp>
        <p:nvSpPr>
          <p:cNvPr id="3" name="Subtitle 2"/>
          <p:cNvSpPr>
            <a:spLocks noGrp="1"/>
          </p:cNvSpPr>
          <p:nvPr>
            <p:ph type="subTitle" idx="1"/>
          </p:nvPr>
        </p:nvSpPr>
        <p:spPr>
          <a:xfrm>
            <a:off x="1524000" y="981777"/>
            <a:ext cx="9144000" cy="5130265"/>
          </a:xfrm>
        </p:spPr>
        <p:txBody>
          <a:bodyPr vert="horz" lIns="91440" tIns="45720" rIns="91440" bIns="45720" rtlCol="0" anchor="t">
            <a:normAutofit/>
          </a:bodyPr>
          <a:lstStyle/>
          <a:p>
            <a:pPr algn="ctr"/>
            <a:r>
              <a:rPr lang="en-US" sz="2400" b="1" dirty="0" smtClean="0">
                <a:latin typeface="Cooper Black" pitchFamily="18" charset="0"/>
                <a:cs typeface="Times New Roman" panose="02020603050405020304" pitchFamily="18" charset="0"/>
              </a:rPr>
              <a:t>GROUP  1  :PROJECT MEMBERS</a:t>
            </a:r>
            <a:endParaRPr lang="en-US" sz="2400" b="1" dirty="0">
              <a:latin typeface="Cooper Black" pitchFamily="18" charset="0"/>
              <a:cs typeface="Times New Roman" panose="02020603050405020304" pitchFamily="18" charset="0"/>
            </a:endParaRPr>
          </a:p>
          <a:p>
            <a:pPr algn="l"/>
            <a:r>
              <a:rPr lang="en-IN" sz="2000" dirty="0">
                <a:latin typeface="Cooper Black" pitchFamily="18" charset="0"/>
                <a:ea typeface="+mn-lt"/>
                <a:cs typeface="Arial" pitchFamily="34" charset="0"/>
              </a:rPr>
              <a:t>1.   </a:t>
            </a:r>
            <a:r>
              <a:rPr lang="en-US" sz="2000" dirty="0" smtClean="0">
                <a:latin typeface="Cooper Black" pitchFamily="18" charset="0"/>
                <a:cs typeface="Arial" pitchFamily="34" charset="0"/>
              </a:rPr>
              <a:t>Abhijit Bandu Jawale </a:t>
            </a:r>
          </a:p>
          <a:p>
            <a:pPr algn="l"/>
            <a:r>
              <a:rPr lang="en-IN" sz="2000" dirty="0" smtClean="0">
                <a:latin typeface="Cooper Black" pitchFamily="18" charset="0"/>
                <a:ea typeface="+mn-lt"/>
                <a:cs typeface="Arial" pitchFamily="34" charset="0"/>
              </a:rPr>
              <a:t>2</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Abhishek G R</a:t>
            </a:r>
          </a:p>
          <a:p>
            <a:pPr algn="l"/>
            <a:r>
              <a:rPr lang="en-IN" sz="2000" dirty="0" smtClean="0">
                <a:latin typeface="Cooper Black" pitchFamily="18" charset="0"/>
                <a:ea typeface="+mn-lt"/>
                <a:cs typeface="Arial" pitchFamily="34" charset="0"/>
              </a:rPr>
              <a:t>3.   </a:t>
            </a:r>
            <a:r>
              <a:rPr lang="en-US" sz="2000" dirty="0" smtClean="0">
                <a:latin typeface="Cooper Black" pitchFamily="18" charset="0"/>
                <a:cs typeface="Arial" pitchFamily="34" charset="0"/>
              </a:rPr>
              <a:t>Alaparthi Sai Madhavi</a:t>
            </a:r>
          </a:p>
          <a:p>
            <a:pPr algn="l"/>
            <a:r>
              <a:rPr lang="en-IN" sz="2000" dirty="0" smtClean="0">
                <a:latin typeface="Cooper Black" pitchFamily="18" charset="0"/>
                <a:ea typeface="+mn-lt"/>
                <a:cs typeface="Arial" pitchFamily="34" charset="0"/>
              </a:rPr>
              <a:t>4</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Byrraju Bala Durga Kiran Raju</a:t>
            </a:r>
          </a:p>
          <a:p>
            <a:pPr algn="l"/>
            <a:r>
              <a:rPr lang="en-IN" sz="2000" dirty="0" smtClean="0">
                <a:latin typeface="Cooper Black" pitchFamily="18" charset="0"/>
                <a:ea typeface="+mn-lt"/>
                <a:cs typeface="Arial" pitchFamily="34" charset="0"/>
              </a:rPr>
              <a:t>5.</a:t>
            </a:r>
            <a:r>
              <a:rPr lang="en-US" sz="2000" dirty="0" smtClean="0">
                <a:latin typeface="Cooper Black" pitchFamily="18" charset="0"/>
                <a:cs typeface="Arial" pitchFamily="34" charset="0"/>
              </a:rPr>
              <a:t>   Deepika Jaibeeb Sivara</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6</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Kajal Ashok Gaikwad</a:t>
            </a:r>
            <a:endParaRPr lang="en-US" sz="2000" dirty="0">
              <a:latin typeface="Cooper Black" pitchFamily="18" charset="0"/>
              <a:ea typeface="+mn-lt"/>
              <a:cs typeface="Arial" pitchFamily="34" charset="0"/>
            </a:endParaRPr>
          </a:p>
          <a:p>
            <a:pPr algn="l"/>
            <a:r>
              <a:rPr lang="en-IN" sz="2000" dirty="0">
                <a:latin typeface="Cooper Black" pitchFamily="18" charset="0"/>
                <a:ea typeface="+mn-lt"/>
                <a:cs typeface="Arial" pitchFamily="34" charset="0"/>
              </a:rPr>
              <a:t>7.  </a:t>
            </a:r>
            <a:r>
              <a:rPr lang="en-IN" sz="2000" dirty="0" smtClean="0">
                <a:latin typeface="Cooper Black" pitchFamily="18" charset="0"/>
                <a:ea typeface="+mn-lt"/>
                <a:cs typeface="Arial" pitchFamily="34" charset="0"/>
              </a:rPr>
              <a:t> Khdija khan</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8</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Nilesh Dharmraj Tale</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9</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 Sahil Khan</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10. </a:t>
            </a:r>
            <a:r>
              <a:rPr lang="en-IN" sz="2000" dirty="0" smtClean="0">
                <a:latin typeface="Cooper Black" pitchFamily="18" charset="0"/>
                <a:cs typeface="Arial" pitchFamily="34" charset="0"/>
              </a:rPr>
              <a:t>Tupili Sai</a:t>
            </a:r>
            <a:endParaRPr lang="en-US" sz="2000" dirty="0">
              <a:latin typeface="Cooper Black" pitchFamily="18" charset="0"/>
              <a:cs typeface="Arial" pitchFamily="34" charset="0"/>
            </a:endParaRPr>
          </a:p>
          <a:p>
            <a:endParaRPr lang="en-US" dirty="0">
              <a:cs typeface="Calibri"/>
            </a:endParaRPr>
          </a:p>
          <a:p>
            <a:endParaRPr lang="en-US" dirty="0">
              <a:cs typeface="Calibri"/>
            </a:endParaRPr>
          </a:p>
        </p:txBody>
      </p:sp>
      <p:sp>
        <p:nvSpPr>
          <p:cNvPr id="4" name="TextBox 3">
            <a:extLst>
              <a:ext uri="{FF2B5EF4-FFF2-40B4-BE49-F238E27FC236}">
                <a16:creationId xmlns="" xmlns:a16="http://schemas.microsoft.com/office/drawing/2014/main" id="{2693B7DD-904C-45AD-A0C6-933EB551E432}"/>
              </a:ext>
            </a:extLst>
          </p:cNvPr>
          <p:cNvSpPr txBox="1"/>
          <p:nvPr/>
        </p:nvSpPr>
        <p:spPr>
          <a:xfrm>
            <a:off x="4154032" y="3173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FD418B-F461-410B-A958-DCEBAD08A49B}"/>
              </a:ext>
            </a:extLst>
          </p:cNvPr>
          <p:cNvSpPr>
            <a:spLocks noGrp="1"/>
          </p:cNvSpPr>
          <p:nvPr>
            <p:ph idx="1"/>
          </p:nvPr>
        </p:nvSpPr>
        <p:spPr>
          <a:xfrm>
            <a:off x="856648" y="1645920"/>
            <a:ext cx="10647964" cy="4265302"/>
          </a:xfrm>
        </p:spPr>
        <p:txBody>
          <a:bodyPr vert="horz" lIns="91440" tIns="45720" rIns="91440" bIns="45720" rtlCol="0" anchor="t">
            <a:normAutofit/>
          </a:bodyPr>
          <a:lstStyle/>
          <a:p>
            <a:pPr algn="just">
              <a:lnSpc>
                <a:spcPct val="150000"/>
              </a:lnSpc>
              <a:buFont typeface="Wingdings" pitchFamily="2" charset="2"/>
              <a:buChar char="Ø"/>
            </a:pPr>
            <a:r>
              <a:rPr lang="en-US" sz="2000" dirty="0" smtClean="0">
                <a:latin typeface="Arial" pitchFamily="34" charset="0"/>
                <a:cs typeface="Arial" pitchFamily="34" charset="0"/>
              </a:rPr>
              <a:t>UML, short for Unified Modeling Language</a:t>
            </a:r>
          </a:p>
          <a:p>
            <a:pPr algn="just">
              <a:lnSpc>
                <a:spcPct val="150000"/>
              </a:lnSpc>
              <a:buFont typeface="Wingdings" pitchFamily="2" charset="2"/>
              <a:buChar char="Ø"/>
            </a:pPr>
            <a:r>
              <a:rPr lang="en-US" sz="2000" dirty="0" smtClean="0">
                <a:latin typeface="Arial" pitchFamily="34" charset="0"/>
                <a:cs typeface="Arial" pitchFamily="34"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lnSpc>
                <a:spcPct val="150000"/>
              </a:lnSpc>
              <a:buFont typeface="Wingdings" pitchFamily="2" charset="2"/>
              <a:buChar char="Ø"/>
            </a:pPr>
            <a:r>
              <a:rPr lang="en-US" sz="2000" dirty="0" smtClean="0">
                <a:latin typeface="Arial" pitchFamily="34" charset="0"/>
                <a:cs typeface="Arial" pitchFamily="34" charset="0"/>
              </a:rPr>
              <a:t>The UML is a very important part of developing object oriented software and the software development process. </a:t>
            </a: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r>
              <a:rPr lang="en-US" sz="2000" dirty="0" smtClean="0">
                <a:latin typeface="Arial" pitchFamily="34" charset="0"/>
                <a:cs typeface="Arial" pitchFamily="34" charset="0"/>
              </a:rPr>
              <a:t>The UML uses mostly graphical notations to express the design of software projects. </a:t>
            </a: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cs typeface="Arial" pitchFamily="34" charset="0"/>
            </a:endParaRPr>
          </a:p>
        </p:txBody>
      </p:sp>
      <p:sp>
        <p:nvSpPr>
          <p:cNvPr id="2" name="Title 1">
            <a:extLst>
              <a:ext uri="{FF2B5EF4-FFF2-40B4-BE49-F238E27FC236}">
                <a16:creationId xmlns="" xmlns:a16="http://schemas.microsoft.com/office/drawing/2014/main" id="{AD8E6E01-945A-4190-8742-A8E0FC94BE49}"/>
              </a:ext>
            </a:extLst>
          </p:cNvPr>
          <p:cNvSpPr>
            <a:spLocks noGrp="1"/>
          </p:cNvSpPr>
          <p:nvPr>
            <p:ph type="title"/>
          </p:nvPr>
        </p:nvSpPr>
        <p:spPr>
          <a:xfrm>
            <a:off x="905577" y="500063"/>
            <a:ext cx="10515600" cy="741596"/>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UML </a:t>
            </a:r>
            <a:r>
              <a:rPr lang="en-US" sz="3200" b="1" dirty="0">
                <a:latin typeface="Cooper Black" pitchFamily="18" charset="0"/>
                <a:cs typeface="Times New Roman" panose="02020603050405020304" pitchFamily="18" charset="0"/>
              </a:rPr>
              <a:t>DIAGRAMS</a:t>
            </a:r>
          </a:p>
        </p:txBody>
      </p:sp>
    </p:spTree>
    <p:extLst>
      <p:ext uri="{BB962C8B-B14F-4D97-AF65-F5344CB8AC3E}">
        <p14:creationId xmlns="" xmlns:p14="http://schemas.microsoft.com/office/powerpoint/2010/main" val="721396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CLASS </a:t>
            </a:r>
            <a:r>
              <a:rPr lang="en-US" sz="3200" b="1" dirty="0">
                <a:effectLst/>
                <a:latin typeface="Cooper Black" pitchFamily="18" charset="0"/>
                <a:cs typeface="Times New Roman" panose="02020603050405020304" pitchFamily="18" charset="0"/>
              </a:rPr>
              <a:t>DIAGRAM</a:t>
            </a:r>
          </a:p>
        </p:txBody>
      </p:sp>
      <p:pic>
        <p:nvPicPr>
          <p:cNvPr id="4" name="Picture 3" descr="Class Diagram.png"/>
          <p:cNvPicPr>
            <a:picLocks noChangeAspect="1"/>
          </p:cNvPicPr>
          <p:nvPr/>
        </p:nvPicPr>
        <p:blipFill>
          <a:blip r:embed="rId2" cstate="print"/>
          <a:stretch>
            <a:fillRect/>
          </a:stretch>
        </p:blipFill>
        <p:spPr>
          <a:xfrm>
            <a:off x="2073068" y="1679485"/>
            <a:ext cx="8045863" cy="3499030"/>
          </a:xfrm>
          <a:prstGeom prst="rect">
            <a:avLst/>
          </a:prstGeom>
        </p:spPr>
      </p:pic>
    </p:spTree>
    <p:extLst>
      <p:ext uri="{BB962C8B-B14F-4D97-AF65-F5344CB8AC3E}">
        <p14:creationId xmlns="" xmlns:p14="http://schemas.microsoft.com/office/powerpoint/2010/main" val="3636506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0EE7C7-6285-4C15-8622-6F1B2848F90A}"/>
              </a:ext>
            </a:extLst>
          </p:cNvPr>
          <p:cNvSpPr>
            <a:spLocks noGrp="1"/>
          </p:cNvSpPr>
          <p:nvPr>
            <p:ph idx="1"/>
          </p:nvPr>
        </p:nvSpPr>
        <p:spPr/>
        <p:txBody>
          <a:bodyPr/>
          <a:lstStyle/>
          <a:p>
            <a:pPr marL="0" indent="0">
              <a:buNone/>
            </a:pPr>
            <a:r>
              <a:rPr lang="en-US" sz="2000" b="1" dirty="0" smtClean="0">
                <a:latin typeface="Arial" pitchFamily="34" charset="0"/>
                <a:cs typeface="Arial" pitchFamily="34" charset="0"/>
              </a:rPr>
              <a:t>                                                              HOME </a:t>
            </a:r>
            <a:r>
              <a:rPr lang="en-US" sz="2000" b="1" dirty="0">
                <a:latin typeface="Arial" pitchFamily="34" charset="0"/>
                <a:cs typeface="Arial" pitchFamily="34" charset="0"/>
              </a:rPr>
              <a:t>PAGE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Cooper Black" pitchFamily="18" charset="0"/>
                <a:cs typeface="Times New Roman" panose="02020603050405020304" pitchFamily="18" charset="0"/>
              </a:rPr>
              <a:t>OUTPUT </a:t>
            </a:r>
            <a:r>
              <a:rPr lang="en-US" sz="3200" b="1" dirty="0">
                <a:effectLst/>
                <a:latin typeface="Cooper Black" pitchFamily="18" charset="0"/>
                <a:cs typeface="Times New Roman" panose="02020603050405020304" pitchFamily="18" charset="0"/>
              </a:rPr>
              <a:t>SCREENSHOTS</a:t>
            </a:r>
            <a:endParaRPr lang="en-IN" sz="3200" b="1" dirty="0">
              <a:effectLst/>
              <a:latin typeface="Cooper Black" pitchFamily="18" charset="0"/>
              <a:cs typeface="Times New Roman" panose="02020603050405020304" pitchFamily="18" charset="0"/>
            </a:endParaRPr>
          </a:p>
        </p:txBody>
      </p:sp>
      <p:pic>
        <p:nvPicPr>
          <p:cNvPr id="8" name="Picture 7" descr="home1.jpg"/>
          <p:cNvPicPr>
            <a:picLocks noChangeAspect="1"/>
          </p:cNvPicPr>
          <p:nvPr/>
        </p:nvPicPr>
        <p:blipFill>
          <a:blip r:embed="rId2" cstate="print"/>
          <a:stretch>
            <a:fillRect/>
          </a:stretch>
        </p:blipFill>
        <p:spPr>
          <a:xfrm>
            <a:off x="760397" y="2026086"/>
            <a:ext cx="10472286" cy="3874200"/>
          </a:xfrm>
          <a:prstGeom prst="rect">
            <a:avLst/>
          </a:prstGeom>
        </p:spPr>
      </p:pic>
    </p:spTree>
    <p:extLst>
      <p:ext uri="{BB962C8B-B14F-4D97-AF65-F5344CB8AC3E}">
        <p14:creationId xmlns="" xmlns:p14="http://schemas.microsoft.com/office/powerpoint/2010/main" val="93633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9C35D-AE16-4652-A969-AE9DA1195E83}"/>
              </a:ext>
            </a:extLst>
          </p:cNvPr>
          <p:cNvSpPr>
            <a:spLocks noGrp="1"/>
          </p:cNvSpPr>
          <p:nvPr>
            <p:ph type="title"/>
          </p:nvPr>
        </p:nvSpPr>
        <p:spPr>
          <a:xfrm>
            <a:off x="609600" y="274638"/>
            <a:ext cx="10972800" cy="105364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CATEGORY</a:t>
            </a:r>
            <a:r>
              <a:rPr lang="en-US" sz="3200" b="1" dirty="0" smtClean="0">
                <a:latin typeface="Cooper Black" pitchFamily="18" charset="0"/>
                <a:cs typeface="Times New Roman" panose="02020603050405020304" pitchFamily="18" charset="0"/>
              </a:rPr>
              <a:t> PAGES</a:t>
            </a:r>
            <a:endParaRPr lang="en-IN" sz="3200" b="1" dirty="0">
              <a:latin typeface="Cooper Black" pitchFamily="18" charset="0"/>
              <a:cs typeface="Times New Roman" panose="02020603050405020304" pitchFamily="18" charset="0"/>
            </a:endParaRPr>
          </a:p>
        </p:txBody>
      </p:sp>
      <p:sp>
        <p:nvSpPr>
          <p:cNvPr id="7" name="Rectangle 6"/>
          <p:cNvSpPr/>
          <p:nvPr/>
        </p:nvSpPr>
        <p:spPr>
          <a:xfrm>
            <a:off x="4706755" y="1337912"/>
            <a:ext cx="2353612" cy="400110"/>
          </a:xfrm>
          <a:prstGeom prst="rect">
            <a:avLst/>
          </a:prstGeom>
        </p:spPr>
        <p:txBody>
          <a:bodyPr wrap="square">
            <a:spAutoFit/>
          </a:bodyPr>
          <a:lstStyle/>
          <a:p>
            <a:r>
              <a:rPr lang="en-US" sz="2000" b="1" dirty="0" smtClean="0">
                <a:latin typeface="Arial" pitchFamily="34" charset="0"/>
                <a:cs typeface="Arial" pitchFamily="34" charset="0"/>
              </a:rPr>
              <a:t>ANTIPYRETICS</a:t>
            </a:r>
            <a:endParaRPr lang="en-US" sz="2000" dirty="0">
              <a:latin typeface="Arial" pitchFamily="34" charset="0"/>
              <a:cs typeface="Arial" pitchFamily="34" charset="0"/>
            </a:endParaRPr>
          </a:p>
        </p:txBody>
      </p:sp>
      <p:pic>
        <p:nvPicPr>
          <p:cNvPr id="10" name="Content Placeholder 9" descr="antypy.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 xmlns:p14="http://schemas.microsoft.com/office/powerpoint/2010/main" val="1015696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012"/>
            <a:ext cx="10972800" cy="955625"/>
          </a:xfrm>
        </p:spPr>
        <p:txBody>
          <a:bodyPr/>
          <a:lstStyle/>
          <a:p>
            <a:r>
              <a:rPr lang="en-GB" dirty="0" smtClean="0"/>
              <a:t>                    </a:t>
            </a:r>
            <a:r>
              <a:rPr lang="en-GB" sz="3200" dirty="0" smtClean="0">
                <a:latin typeface="Cooper Black" pitchFamily="18" charset="0"/>
              </a:rPr>
              <a:t> </a:t>
            </a:r>
            <a:r>
              <a:rPr lang="en-GB" sz="3200" dirty="0" smtClean="0">
                <a:effectLst/>
                <a:latin typeface="Cooper Black" pitchFamily="18" charset="0"/>
              </a:rPr>
              <a:t>ANALGESICS</a:t>
            </a:r>
            <a:r>
              <a:rPr lang="en-GB" sz="3200" dirty="0" smtClean="0">
                <a:latin typeface="Cooper Black" pitchFamily="18" charset="0"/>
              </a:rPr>
              <a:t> </a:t>
            </a:r>
            <a:endParaRPr lang="en-US" sz="3200" dirty="0">
              <a:latin typeface="Cooper Black" pitchFamily="18" charset="0"/>
            </a:endParaRPr>
          </a:p>
        </p:txBody>
      </p:sp>
      <p:pic>
        <p:nvPicPr>
          <p:cNvPr id="6" name="Content Placeholder 5" descr="anal.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A6E31-C671-4B2B-B529-198470713F45}"/>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ANTIBIOTICS</a:t>
            </a:r>
            <a:endParaRPr lang="en-IN" sz="3200" b="1" dirty="0">
              <a:effectLst/>
              <a:latin typeface="Cooper Black" pitchFamily="18" charset="0"/>
              <a:cs typeface="Times New Roman" panose="02020603050405020304" pitchFamily="18" charset="0"/>
            </a:endParaRPr>
          </a:p>
        </p:txBody>
      </p:sp>
      <p:pic>
        <p:nvPicPr>
          <p:cNvPr id="8" name="Content Placeholder 7" descr="Anti.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 xmlns:p14="http://schemas.microsoft.com/office/powerpoint/2010/main" val="4018775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bout.jpg"/>
          <p:cNvPicPr>
            <a:picLocks noGrp="1" noChangeAspect="1"/>
          </p:cNvPicPr>
          <p:nvPr>
            <p:ph idx="1"/>
          </p:nvPr>
        </p:nvPicPr>
        <p:blipFill>
          <a:blip r:embed="rId2" cstate="print"/>
          <a:stretch>
            <a:fillRect/>
          </a:stretch>
        </p:blipFill>
        <p:spPr>
          <a:xfrm>
            <a:off x="798897" y="1299411"/>
            <a:ext cx="10558914" cy="4312118"/>
          </a:xfrm>
        </p:spPr>
      </p:pic>
      <p:sp>
        <p:nvSpPr>
          <p:cNvPr id="2" name="Title 1">
            <a:extLst>
              <a:ext uri="{FF2B5EF4-FFF2-40B4-BE49-F238E27FC236}">
                <a16:creationId xmlns="" xmlns:a16="http://schemas.microsoft.com/office/drawing/2014/main" id="{8CB7F37F-98E5-46D3-9852-B6F38FC0DCF6}"/>
              </a:ext>
            </a:extLst>
          </p:cNvPr>
          <p:cNvSpPr>
            <a:spLocks noGrp="1"/>
          </p:cNvSpPr>
          <p:nvPr>
            <p:ph type="title"/>
          </p:nvPr>
        </p:nvSpPr>
        <p:spPr>
          <a:xfrm>
            <a:off x="609600" y="274638"/>
            <a:ext cx="10972800" cy="87076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ABOUT </a:t>
            </a:r>
            <a:r>
              <a:rPr lang="en-US" sz="3200" b="1" dirty="0">
                <a:latin typeface="Cooper Black" pitchFamily="18" charset="0"/>
                <a:cs typeface="Times New Roman" panose="02020603050405020304" pitchFamily="18" charset="0"/>
              </a:rPr>
              <a:t>US PAGE</a:t>
            </a:r>
            <a:endParaRPr lang="en-IN" sz="3200" b="1" dirty="0">
              <a:latin typeface="Cooper Black" pitchFamily="18" charset="0"/>
              <a:cs typeface="Times New Roman" panose="02020603050405020304" pitchFamily="18" charset="0"/>
            </a:endParaRPr>
          </a:p>
        </p:txBody>
      </p:sp>
    </p:spTree>
    <p:extLst>
      <p:ext uri="{BB962C8B-B14F-4D97-AF65-F5344CB8AC3E}">
        <p14:creationId xmlns="" xmlns:p14="http://schemas.microsoft.com/office/powerpoint/2010/main" val="261024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gn.jpg"/>
          <p:cNvPicPr>
            <a:picLocks noGrp="1" noChangeAspect="1"/>
          </p:cNvPicPr>
          <p:nvPr>
            <p:ph idx="1"/>
          </p:nvPr>
        </p:nvPicPr>
        <p:blipFill>
          <a:blip r:embed="rId2" cstate="print"/>
          <a:stretch>
            <a:fillRect/>
          </a:stretch>
        </p:blipFill>
        <p:spPr>
          <a:xfrm>
            <a:off x="2054225" y="1956594"/>
            <a:ext cx="8083550" cy="3575050"/>
          </a:xfrm>
        </p:spPr>
      </p:pic>
      <p:sp>
        <p:nvSpPr>
          <p:cNvPr id="2" name="Title 1"/>
          <p:cNvSpPr>
            <a:spLocks noGrp="1"/>
          </p:cNvSpPr>
          <p:nvPr>
            <p:ph type="title"/>
          </p:nvPr>
        </p:nvSpPr>
        <p:spPr/>
        <p:txBody>
          <a:bodyPr>
            <a:normAutofit/>
          </a:bodyPr>
          <a:lstStyle/>
          <a:p>
            <a:r>
              <a:rPr lang="en-GB" sz="3200" dirty="0" smtClean="0">
                <a:latin typeface="Times New Roman" pitchFamily="18" charset="0"/>
                <a:cs typeface="Times New Roman" pitchFamily="18" charset="0"/>
              </a:rPr>
              <a:t>                                 </a:t>
            </a:r>
            <a:r>
              <a:rPr lang="en-GB" sz="3200" dirty="0" smtClean="0">
                <a:effectLst/>
                <a:latin typeface="Cooper Black" pitchFamily="18" charset="0"/>
                <a:cs typeface="Times New Roman" pitchFamily="18" charset="0"/>
              </a:rPr>
              <a:t>SIGN-UP</a:t>
            </a:r>
            <a:r>
              <a:rPr lang="en-GB" sz="3200" dirty="0" smtClean="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Cooper Black" pitchFamily="18" charset="0"/>
                <a:cs typeface="Times New Roman" pitchFamily="18" charset="0"/>
              </a:rPr>
              <a:t>                                USER </a:t>
            </a:r>
            <a:r>
              <a:rPr lang="en-GB" sz="3200" dirty="0" smtClean="0">
                <a:effectLst/>
                <a:latin typeface="Cooper Black" pitchFamily="18" charset="0"/>
                <a:cs typeface="Times New Roman" pitchFamily="18" charset="0"/>
              </a:rPr>
              <a:t>LOGIN</a:t>
            </a:r>
            <a:r>
              <a:rPr lang="en-GB" sz="3200" dirty="0" smtClean="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5" name="Content Placeholder 4" descr="new user.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ADMIN </a:t>
            </a:r>
            <a:r>
              <a:rPr lang="en-US" sz="3200" b="1" dirty="0">
                <a:effectLst/>
                <a:latin typeface="Cooper Black" pitchFamily="18" charset="0"/>
                <a:cs typeface="Times New Roman" panose="02020603050405020304" pitchFamily="18" charset="0"/>
              </a:rPr>
              <a:t>LOGIN PAGE</a:t>
            </a:r>
            <a:endParaRPr lang="en-IN" sz="3200" b="1" dirty="0">
              <a:effectLst/>
              <a:latin typeface="Cooper Black" pitchFamily="18" charset="0"/>
              <a:cs typeface="Times New Roman" panose="02020603050405020304" pitchFamily="18" charset="0"/>
            </a:endParaRPr>
          </a:p>
        </p:txBody>
      </p:sp>
      <p:pic>
        <p:nvPicPr>
          <p:cNvPr id="9" name="Content Placeholder 8" descr="admin.jpg"/>
          <p:cNvPicPr>
            <a:picLocks noGrp="1" noChangeAspect="1"/>
          </p:cNvPicPr>
          <p:nvPr>
            <p:ph idx="1"/>
          </p:nvPr>
        </p:nvPicPr>
        <p:blipFill>
          <a:blip r:embed="rId2" cstate="print"/>
          <a:stretch>
            <a:fillRect/>
          </a:stretch>
        </p:blipFill>
        <p:spPr>
          <a:xfrm>
            <a:off x="2124075" y="1994694"/>
            <a:ext cx="7943850" cy="3498850"/>
          </a:xfrm>
        </p:spPr>
      </p:pic>
    </p:spTree>
    <p:extLst>
      <p:ext uri="{BB962C8B-B14F-4D97-AF65-F5344CB8AC3E}">
        <p14:creationId xmlns="" xmlns:p14="http://schemas.microsoft.com/office/powerpoint/2010/main" val="1978415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000" dirty="0" smtClean="0">
                <a:latin typeface="Arial" pitchFamily="34" charset="0"/>
                <a:cs typeface="Arial" pitchFamily="34" charset="0"/>
              </a:rPr>
              <a:t>Abstract</a:t>
            </a:r>
          </a:p>
          <a:p>
            <a:r>
              <a:rPr lang="en-GB" sz="2000" dirty="0" smtClean="0">
                <a:latin typeface="Arial" pitchFamily="34" charset="0"/>
                <a:cs typeface="Arial" pitchFamily="34" charset="0"/>
              </a:rPr>
              <a:t>Introduction</a:t>
            </a:r>
          </a:p>
          <a:p>
            <a:r>
              <a:rPr lang="en-GB" sz="2000" dirty="0" smtClean="0">
                <a:latin typeface="Arial" pitchFamily="34" charset="0"/>
                <a:cs typeface="Arial" pitchFamily="34" charset="0"/>
              </a:rPr>
              <a:t>Proposed system</a:t>
            </a:r>
          </a:p>
          <a:p>
            <a:r>
              <a:rPr lang="en-GB" sz="2000" dirty="0" smtClean="0">
                <a:latin typeface="Arial" pitchFamily="34" charset="0"/>
                <a:cs typeface="Arial" pitchFamily="34" charset="0"/>
              </a:rPr>
              <a:t>Technology used</a:t>
            </a:r>
          </a:p>
          <a:p>
            <a:r>
              <a:rPr lang="en-GB" sz="2000" dirty="0" smtClean="0">
                <a:latin typeface="Arial" pitchFamily="34" charset="0"/>
                <a:cs typeface="Arial" pitchFamily="34" charset="0"/>
              </a:rPr>
              <a:t>Environment</a:t>
            </a:r>
          </a:p>
          <a:p>
            <a:r>
              <a:rPr lang="en-GB" sz="2000" dirty="0" smtClean="0">
                <a:latin typeface="Arial" pitchFamily="34" charset="0"/>
                <a:cs typeface="Arial" pitchFamily="34" charset="0"/>
              </a:rPr>
              <a:t>Modules</a:t>
            </a:r>
          </a:p>
          <a:p>
            <a:r>
              <a:rPr lang="en-GB" sz="2000" dirty="0" smtClean="0">
                <a:latin typeface="Arial" pitchFamily="34" charset="0"/>
                <a:cs typeface="Arial" pitchFamily="34" charset="0"/>
              </a:rPr>
              <a:t>ER Diagram</a:t>
            </a:r>
          </a:p>
          <a:p>
            <a:r>
              <a:rPr lang="en-GB" sz="2000" dirty="0" smtClean="0">
                <a:latin typeface="Arial" pitchFamily="34" charset="0"/>
                <a:cs typeface="Arial" pitchFamily="34" charset="0"/>
              </a:rPr>
              <a:t>UML Diagram</a:t>
            </a:r>
          </a:p>
          <a:p>
            <a:r>
              <a:rPr lang="en-GB" sz="2000" dirty="0" smtClean="0">
                <a:latin typeface="Arial" pitchFamily="34" charset="0"/>
                <a:cs typeface="Arial" pitchFamily="34" charset="0"/>
              </a:rPr>
              <a:t>Output </a:t>
            </a:r>
          </a:p>
          <a:p>
            <a:r>
              <a:rPr lang="en-GB" sz="2000" dirty="0" smtClean="0">
                <a:latin typeface="Arial" pitchFamily="34" charset="0"/>
                <a:cs typeface="Arial" pitchFamily="34" charset="0"/>
              </a:rPr>
              <a:t>Advantages</a:t>
            </a:r>
          </a:p>
          <a:p>
            <a:r>
              <a:rPr lang="en-GB" sz="2000" dirty="0" smtClean="0">
                <a:latin typeface="Arial" pitchFamily="34" charset="0"/>
                <a:cs typeface="Arial" pitchFamily="34" charset="0"/>
              </a:rPr>
              <a:t>Conclusion</a:t>
            </a:r>
          </a:p>
          <a:p>
            <a:r>
              <a:rPr lang="en-GB" sz="2000" dirty="0" smtClean="0">
                <a:latin typeface="Arial" pitchFamily="34" charset="0"/>
                <a:cs typeface="Arial" pitchFamily="34" charset="0"/>
              </a:rPr>
              <a:t>Future Scope</a:t>
            </a:r>
          </a:p>
          <a:p>
            <a:r>
              <a:rPr lang="en-GB" sz="2000" dirty="0" smtClean="0">
                <a:latin typeface="Arial" pitchFamily="34" charset="0"/>
                <a:cs typeface="Arial" pitchFamily="34" charset="0"/>
              </a:rPr>
              <a:t>References</a:t>
            </a: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GB" sz="3200" dirty="0" smtClean="0">
                <a:latin typeface="Cooper Black" pitchFamily="18" charset="0"/>
              </a:rPr>
              <a:t>                                   CONTENTS</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AVAILABLE</a:t>
            </a:r>
            <a:r>
              <a:rPr lang="en-US" sz="3200" b="1" dirty="0" smtClean="0">
                <a:latin typeface="Cooper Black" pitchFamily="18" charset="0"/>
                <a:cs typeface="Times New Roman" panose="02020603050405020304" pitchFamily="18" charset="0"/>
              </a:rPr>
              <a:t> PRODUCTS</a:t>
            </a:r>
            <a:endParaRPr lang="en-IN" sz="3200" b="1" dirty="0">
              <a:latin typeface="Cooper Black" pitchFamily="18" charset="0"/>
              <a:cs typeface="Times New Roman" panose="02020603050405020304" pitchFamily="18" charset="0"/>
            </a:endParaRPr>
          </a:p>
        </p:txBody>
      </p:sp>
      <p:pic>
        <p:nvPicPr>
          <p:cNvPr id="10" name="Content Placeholder 9" descr="all2.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 xmlns:p14="http://schemas.microsoft.com/office/powerpoint/2010/main" val="160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ppro.jpg"/>
          <p:cNvPicPr>
            <a:picLocks noGrp="1" noChangeAspect="1"/>
          </p:cNvPicPr>
          <p:nvPr>
            <p:ph idx="1"/>
          </p:nvPr>
        </p:nvPicPr>
        <p:blipFill>
          <a:blip r:embed="rId2" cstate="print"/>
          <a:stretch>
            <a:fillRect/>
          </a:stretch>
        </p:blipFill>
        <p:spPr>
          <a:xfrm>
            <a:off x="2101850" y="1969294"/>
            <a:ext cx="7988300" cy="3549650"/>
          </a:xfrm>
        </p:spPr>
      </p:pic>
      <p:sp>
        <p:nvSpPr>
          <p:cNvPr id="2" name="Title 1">
            <a:extLst>
              <a:ext uri="{FF2B5EF4-FFF2-40B4-BE49-F238E27FC236}">
                <a16:creationId xmlns="" xmlns:a16="http://schemas.microsoft.com/office/drawing/2014/main" id="{59A4B19E-8DA0-462D-80CC-2D20F66C8A17}"/>
              </a:ext>
            </a:extLst>
          </p:cNvPr>
          <p:cNvSpPr>
            <a:spLocks noGrp="1"/>
          </p:cNvSpPr>
          <p:nvPr>
            <p:ph type="title"/>
          </p:nvPr>
        </p:nvSpPr>
        <p:spPr>
          <a:xfrm>
            <a:off x="2419671" y="518232"/>
            <a:ext cx="8911687" cy="829305"/>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UPDATE </a:t>
            </a:r>
            <a:r>
              <a:rPr lang="en-US" sz="3200" b="1" dirty="0">
                <a:effectLst/>
                <a:latin typeface="Cooper Black" pitchFamily="18" charset="0"/>
                <a:cs typeface="Times New Roman" panose="02020603050405020304" pitchFamily="18" charset="0"/>
              </a:rPr>
              <a:t>MEDICINE</a:t>
            </a:r>
            <a:r>
              <a:rPr lang="en-US" sz="3200" b="1" dirty="0">
                <a:latin typeface="Cooper Black" pitchFamily="18" charset="0"/>
                <a:cs typeface="Times New Roman" panose="02020603050405020304" pitchFamily="18" charset="0"/>
              </a:rPr>
              <a:t> DETAILS PAGE</a:t>
            </a:r>
            <a:endParaRPr lang="en-IN" sz="3200" b="1" dirty="0">
              <a:latin typeface="Cooper Black" pitchFamily="18" charset="0"/>
              <a:cs typeface="Times New Roman" panose="02020603050405020304" pitchFamily="18" charset="0"/>
            </a:endParaRPr>
          </a:p>
        </p:txBody>
      </p:sp>
    </p:spTree>
    <p:extLst>
      <p:ext uri="{BB962C8B-B14F-4D97-AF65-F5344CB8AC3E}">
        <p14:creationId xmlns="" xmlns:p14="http://schemas.microsoft.com/office/powerpoint/2010/main" val="3358450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ll pro.jpg"/>
          <p:cNvPicPr>
            <a:picLocks noGrp="1" noChangeAspect="1"/>
          </p:cNvPicPr>
          <p:nvPr>
            <p:ph idx="1"/>
          </p:nvPr>
        </p:nvPicPr>
        <p:blipFill>
          <a:blip r:embed="rId2" cstate="print"/>
          <a:stretch>
            <a:fillRect/>
          </a:stretch>
        </p:blipFill>
        <p:spPr>
          <a:xfrm>
            <a:off x="2092325" y="1994694"/>
            <a:ext cx="8007350" cy="3498850"/>
          </a:xfrm>
        </p:spPr>
      </p:pic>
      <p:sp>
        <p:nvSpPr>
          <p:cNvPr id="3" name="Title 2"/>
          <p:cNvSpPr>
            <a:spLocks noGrp="1"/>
          </p:cNvSpPr>
          <p:nvPr>
            <p:ph type="title"/>
          </p:nvPr>
        </p:nvSpPr>
        <p:spPr/>
        <p:txBody>
          <a:bodyPr>
            <a:normAutofit/>
          </a:bodyPr>
          <a:lstStyle/>
          <a:p>
            <a:pPr algn="ctr"/>
            <a:r>
              <a:rPr lang="en-GB" sz="3200" dirty="0" smtClean="0">
                <a:latin typeface="Cooper Black" pitchFamily="18" charset="0"/>
              </a:rPr>
              <a:t>ALL PRODUCTS</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8DF92-1D05-496C-88A3-1DF1CCBCC429}"/>
              </a:ext>
            </a:extLst>
          </p:cNvPr>
          <p:cNvSpPr>
            <a:spLocks noGrp="1"/>
          </p:cNvSpPr>
          <p:nvPr>
            <p:ph type="title"/>
          </p:nvPr>
        </p:nvSpPr>
        <p:spPr>
          <a:xfrm>
            <a:off x="609600" y="274638"/>
            <a:ext cx="10972800" cy="976646"/>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CART </a:t>
            </a:r>
            <a:r>
              <a:rPr lang="en-US" sz="3200" b="1" dirty="0">
                <a:latin typeface="Cooper Black" pitchFamily="18" charset="0"/>
                <a:cs typeface="Times New Roman" panose="02020603050405020304" pitchFamily="18" charset="0"/>
              </a:rPr>
              <a:t>LIST PAGE</a:t>
            </a:r>
            <a:endParaRPr lang="en-IN" sz="3200" b="1" dirty="0">
              <a:latin typeface="Cooper Black" pitchFamily="18" charset="0"/>
              <a:cs typeface="Times New Roman" panose="02020603050405020304" pitchFamily="18" charset="0"/>
            </a:endParaRPr>
          </a:p>
        </p:txBody>
      </p:sp>
      <p:pic>
        <p:nvPicPr>
          <p:cNvPr id="10" name="Picture 9" descr="cart.jpg"/>
          <p:cNvPicPr>
            <a:picLocks noChangeAspect="1"/>
          </p:cNvPicPr>
          <p:nvPr/>
        </p:nvPicPr>
        <p:blipFill>
          <a:blip r:embed="rId2" cstate="print"/>
          <a:stretch>
            <a:fillRect/>
          </a:stretch>
        </p:blipFill>
        <p:spPr>
          <a:xfrm>
            <a:off x="2073275" y="1679575"/>
            <a:ext cx="8045450" cy="3498850"/>
          </a:xfrm>
          <a:prstGeom prst="rect">
            <a:avLst/>
          </a:prstGeom>
        </p:spPr>
      </p:pic>
    </p:spTree>
    <p:extLst>
      <p:ext uri="{BB962C8B-B14F-4D97-AF65-F5344CB8AC3E}">
        <p14:creationId xmlns="" xmlns:p14="http://schemas.microsoft.com/office/powerpoint/2010/main" val="1867574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8520"/>
          </a:xfrm>
        </p:spPr>
        <p:txBody>
          <a:bodyPr>
            <a:normAutofit/>
          </a:bodyPr>
          <a:lstStyle/>
          <a:p>
            <a:r>
              <a:rPr lang="en-GB" sz="3200" b="1" dirty="0" smtClean="0">
                <a:latin typeface="Cooper Black" pitchFamily="18" charset="0"/>
                <a:cs typeface="Times New Roman" pitchFamily="18" charset="0"/>
              </a:rPr>
              <a:t>                                        Billing address</a:t>
            </a:r>
            <a:endParaRPr lang="en-US" sz="3200" b="1" dirty="0">
              <a:latin typeface="Cooper Black" pitchFamily="18" charset="0"/>
              <a:cs typeface="Times New Roman" pitchFamily="18" charset="0"/>
            </a:endParaRPr>
          </a:p>
        </p:txBody>
      </p:sp>
      <p:pic>
        <p:nvPicPr>
          <p:cNvPr id="7" name="Content Placeholder 6" descr="bill.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yment.jpg"/>
          <p:cNvPicPr>
            <a:picLocks noGrp="1" noChangeAspect="1"/>
          </p:cNvPicPr>
          <p:nvPr>
            <p:ph idx="1"/>
          </p:nvPr>
        </p:nvPicPr>
        <p:blipFill>
          <a:blip r:embed="rId2" cstate="print"/>
          <a:stretch>
            <a:fillRect/>
          </a:stretch>
        </p:blipFill>
        <p:spPr>
          <a:xfrm>
            <a:off x="2073275" y="1994694"/>
            <a:ext cx="8045450" cy="3498850"/>
          </a:xfrm>
        </p:spPr>
      </p:pic>
      <p:sp>
        <p:nvSpPr>
          <p:cNvPr id="3" name="Title 2"/>
          <p:cNvSpPr>
            <a:spLocks noGrp="1"/>
          </p:cNvSpPr>
          <p:nvPr>
            <p:ph type="title"/>
          </p:nvPr>
        </p:nvSpPr>
        <p:spPr/>
        <p:txBody>
          <a:bodyPr>
            <a:normAutofit/>
          </a:bodyPr>
          <a:lstStyle/>
          <a:p>
            <a:r>
              <a:rPr lang="en-GB" sz="3200" dirty="0" smtClean="0">
                <a:latin typeface="Cooper Black" pitchFamily="18" charset="0"/>
              </a:rPr>
              <a:t>                                      PAYMENT PAGE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34398"/>
          </a:xfrm>
        </p:spPr>
        <p:txBody>
          <a:bodyPr>
            <a:normAutofit/>
          </a:bodyPr>
          <a:lstStyle/>
          <a:p>
            <a:r>
              <a:rPr lang="en-GB" sz="3200" b="1" dirty="0" smtClean="0">
                <a:latin typeface="Cooper Black" pitchFamily="18" charset="0"/>
                <a:cs typeface="Times New Roman" pitchFamily="18" charset="0"/>
              </a:rPr>
              <a:t>                     </a:t>
            </a:r>
            <a:r>
              <a:rPr lang="en-GB" sz="3200" b="1" dirty="0" smtClean="0">
                <a:effectLst/>
                <a:latin typeface="Cooper Black" pitchFamily="18" charset="0"/>
                <a:cs typeface="Times New Roman" pitchFamily="18" charset="0"/>
              </a:rPr>
              <a:t>             </a:t>
            </a:r>
            <a:r>
              <a:rPr lang="en-GB" sz="3200" b="1" dirty="0" smtClean="0">
                <a:latin typeface="Cooper Black" pitchFamily="18" charset="0"/>
                <a:cs typeface="Times New Roman" pitchFamily="18" charset="0"/>
              </a:rPr>
              <a:t> </a:t>
            </a:r>
            <a:r>
              <a:rPr lang="en-GB" sz="3200" b="1" dirty="0" smtClean="0">
                <a:effectLst/>
                <a:latin typeface="Cooper Black" pitchFamily="18" charset="0"/>
                <a:cs typeface="Times New Roman" pitchFamily="18" charset="0"/>
              </a:rPr>
              <a:t>Payment</a:t>
            </a:r>
            <a:r>
              <a:rPr lang="en-GB" sz="3200" b="1" dirty="0" smtClean="0">
                <a:latin typeface="Cooper Black" pitchFamily="18" charset="0"/>
                <a:cs typeface="Times New Roman" pitchFamily="18" charset="0"/>
              </a:rPr>
              <a:t> successfully</a:t>
            </a:r>
            <a:endParaRPr lang="en-US" sz="3200" b="1" dirty="0">
              <a:latin typeface="Cooper Black" pitchFamily="18" charset="0"/>
              <a:cs typeface="Times New Roman" pitchFamily="18" charset="0"/>
            </a:endParaRPr>
          </a:p>
        </p:txBody>
      </p:sp>
      <p:pic>
        <p:nvPicPr>
          <p:cNvPr id="7" name="Picture 6" descr="paysucess 1.jpg"/>
          <p:cNvPicPr>
            <a:picLocks noChangeAspect="1"/>
          </p:cNvPicPr>
          <p:nvPr/>
        </p:nvPicPr>
        <p:blipFill>
          <a:blip r:embed="rId2" cstate="print"/>
          <a:stretch>
            <a:fillRect/>
          </a:stretch>
        </p:blipFill>
        <p:spPr>
          <a:xfrm>
            <a:off x="2073275" y="1679575"/>
            <a:ext cx="8045450" cy="34988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out.jpg"/>
          <p:cNvPicPr>
            <a:picLocks noGrp="1" noChangeAspect="1"/>
          </p:cNvPicPr>
          <p:nvPr>
            <p:ph idx="1"/>
          </p:nvPr>
        </p:nvPicPr>
        <p:blipFill>
          <a:blip r:embed="rId2" cstate="print"/>
          <a:stretch>
            <a:fillRect/>
          </a:stretch>
        </p:blipFill>
        <p:spPr>
          <a:xfrm>
            <a:off x="2073275" y="1994694"/>
            <a:ext cx="8045450" cy="3498850"/>
          </a:xfrm>
        </p:spPr>
      </p:pic>
      <p:sp>
        <p:nvSpPr>
          <p:cNvPr id="3" name="Title 2"/>
          <p:cNvSpPr>
            <a:spLocks noGrp="1"/>
          </p:cNvSpPr>
          <p:nvPr>
            <p:ph type="title"/>
          </p:nvPr>
        </p:nvSpPr>
        <p:spPr/>
        <p:txBody>
          <a:bodyPr>
            <a:normAutofit/>
          </a:bodyPr>
          <a:lstStyle/>
          <a:p>
            <a:r>
              <a:rPr lang="en-GB" sz="3200" dirty="0" smtClean="0">
                <a:latin typeface="Cooper Black" pitchFamily="18" charset="0"/>
              </a:rPr>
              <a:t>                                        </a:t>
            </a:r>
            <a:r>
              <a:rPr lang="en-GB" sz="3200" dirty="0" smtClean="0">
                <a:effectLst/>
                <a:latin typeface="Cooper Black" pitchFamily="18" charset="0"/>
              </a:rPr>
              <a:t>LOGOUT</a:t>
            </a:r>
            <a:r>
              <a:rPr lang="en-GB" sz="3200" dirty="0" smtClean="0">
                <a:latin typeface="Cooper Black" pitchFamily="18" charset="0"/>
              </a:rPr>
              <a:t> PAGE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93E36-BDE0-41C8-80A2-BD881964E59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CONTACT </a:t>
            </a:r>
            <a:r>
              <a:rPr lang="en-US" sz="3200" b="1" dirty="0">
                <a:latin typeface="Cooper Black" pitchFamily="18" charset="0"/>
                <a:cs typeface="Times New Roman" panose="02020603050405020304" pitchFamily="18" charset="0"/>
              </a:rPr>
              <a:t>US PAGE</a:t>
            </a:r>
            <a:endParaRPr lang="en-IN" sz="3200" b="1" dirty="0">
              <a:latin typeface="Cooper Black" pitchFamily="18" charset="0"/>
              <a:cs typeface="Times New Roman" panose="02020603050405020304" pitchFamily="18" charset="0"/>
            </a:endParaRPr>
          </a:p>
        </p:txBody>
      </p:sp>
      <p:pic>
        <p:nvPicPr>
          <p:cNvPr id="8" name="Content Placeholder 7" descr="contact.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 xmlns:p14="http://schemas.microsoft.com/office/powerpoint/2010/main" val="623897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 can view details of the medicines without going anywhere.</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User can change their delivery address</a:t>
            </a:r>
            <a:endParaRPr lang="en-US" sz="2000" dirty="0" smtClean="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It is convenient for users as this system provides accurate cost and description of the system.</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The website is flexible to be used and for e-shopping.</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 can view different categories of product of different </a:t>
            </a:r>
            <a:r>
              <a:rPr lang="en-US" sz="2000" dirty="0" err="1" smtClean="0">
                <a:latin typeface="Arial" pitchFamily="34" charset="0"/>
                <a:ea typeface="+mn-lt"/>
                <a:cs typeface="Arial" pitchFamily="34" charset="0"/>
              </a:rPr>
              <a:t>pharma</a:t>
            </a:r>
            <a:r>
              <a:rPr lang="en-US" sz="2000" dirty="0" smtClean="0">
                <a:latin typeface="Arial" pitchFamily="34" charset="0"/>
                <a:ea typeface="+mn-lt"/>
                <a:cs typeface="Arial" pitchFamily="34" charset="0"/>
              </a:rPr>
              <a:t> company at a single place.</a:t>
            </a:r>
          </a:p>
        </p:txBody>
      </p:sp>
      <p:sp>
        <p:nvSpPr>
          <p:cNvPr id="3" name="Title 2"/>
          <p:cNvSpPr>
            <a:spLocks noGrp="1"/>
          </p:cNvSpPr>
          <p:nvPr>
            <p:ph type="title"/>
          </p:nvPr>
        </p:nvSpPr>
        <p:spPr>
          <a:xfrm>
            <a:off x="609600" y="274638"/>
            <a:ext cx="10972800" cy="880394"/>
          </a:xfrm>
        </p:spPr>
        <p:txBody>
          <a:bodyPr>
            <a:normAutofit/>
          </a:bodyPr>
          <a:lstStyle/>
          <a:p>
            <a:r>
              <a:rPr lang="en-GB" sz="3200" dirty="0" smtClean="0">
                <a:latin typeface="Cooper Black" pitchFamily="18" charset="0"/>
              </a:rPr>
              <a:t>                                   </a:t>
            </a:r>
            <a:r>
              <a:rPr lang="en-GB" sz="3200" dirty="0" smtClean="0">
                <a:effectLst/>
                <a:latin typeface="Cooper Black" pitchFamily="18" charset="0"/>
              </a:rPr>
              <a:t>ADVANTAGES</a:t>
            </a:r>
            <a:endParaRPr lang="en-US" sz="3200" dirty="0">
              <a:effectLst/>
              <a:latin typeface="Cooper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376A5A-45C3-4276-9D70-C4CE93CE8BD5}"/>
              </a:ext>
            </a:extLst>
          </p:cNvPr>
          <p:cNvSpPr>
            <a:spLocks noGrp="1"/>
          </p:cNvSpPr>
          <p:nvPr>
            <p:ph idx="1"/>
          </p:nvPr>
        </p:nvSpPr>
        <p:spPr>
          <a:xfrm>
            <a:off x="823865" y="1491915"/>
            <a:ext cx="10058400" cy="4764505"/>
          </a:xfrm>
        </p:spPr>
        <p:txBody>
          <a:bodyPr vert="horz" lIns="91440" tIns="45720" rIns="91440" bIns="45720" rtlCol="0" anchor="t">
            <a:noAutofit/>
          </a:bodyPr>
          <a:lstStyle/>
          <a:p>
            <a:pPr lvl="1" algn="just">
              <a:lnSpc>
                <a:spcPct val="150000"/>
              </a:lnSpc>
              <a:buFont typeface="Wingdings" panose="05000000000000000000" pitchFamily="2" charset="2"/>
              <a:buChar char="Ø"/>
            </a:pPr>
            <a:r>
              <a:rPr lang="en-US" sz="2000" dirty="0" smtClean="0">
                <a:latin typeface="Arial" pitchFamily="34" charset="0"/>
                <a:ea typeface="+mn-lt"/>
                <a:cs typeface="Arial" pitchFamily="34"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lvl="1" algn="just">
              <a:lnSpc>
                <a:spcPct val="150000"/>
              </a:lnSpc>
              <a:buFont typeface="Wingdings" panose="020B0604020202020204" pitchFamily="34" charset="0"/>
              <a:buChar char="Ø"/>
            </a:pP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System, as described above, can lead to error free, secure, reliable and fast management system. </a:t>
            </a:r>
          </a:p>
          <a:p>
            <a:endParaRPr lang="en-US" sz="2400" dirty="0">
              <a:latin typeface="Garamond"/>
              <a:cs typeface="Calibri"/>
            </a:endParaRPr>
          </a:p>
        </p:txBody>
      </p:sp>
      <p:sp>
        <p:nvSpPr>
          <p:cNvPr id="2" name="Title 1">
            <a:extLst>
              <a:ext uri="{FF2B5EF4-FFF2-40B4-BE49-F238E27FC236}">
                <a16:creationId xmlns=""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effectLst/>
                <a:latin typeface="Cooper Black" pitchFamily="18" charset="0"/>
                <a:ea typeface="+mj-lt"/>
                <a:cs typeface="Times New Roman" panose="02020603050405020304" pitchFamily="18" charset="0"/>
              </a:rPr>
              <a:t>ABSTRACT</a:t>
            </a:r>
            <a:r>
              <a:rPr lang="en-US" sz="3200" b="1" dirty="0">
                <a:latin typeface="Times New Roman" panose="02020603050405020304" pitchFamily="18" charset="0"/>
                <a:ea typeface="+mj-lt"/>
                <a:cs typeface="Times New Roman" panose="02020603050405020304" pitchFamily="18" charset="0"/>
              </a:rPr>
              <a:t> </a:t>
            </a:r>
            <a:endParaRPr lang="en-US" sz="3200" dirty="0">
              <a:latin typeface="Times New Roman" panose="02020603050405020304" pitchFamily="18" charset="0"/>
              <a:ea typeface="+mj-lt"/>
              <a:cs typeface="Times New Roman" panose="02020603050405020304" pitchFamily="18" charset="0"/>
            </a:endParaRPr>
          </a:p>
        </p:txBody>
      </p:sp>
    </p:spTree>
    <p:extLst>
      <p:ext uri="{BB962C8B-B14F-4D97-AF65-F5344CB8AC3E}">
        <p14:creationId xmlns="" xmlns:p14="http://schemas.microsoft.com/office/powerpoint/2010/main" val="3880076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F5D122-1838-40BD-8683-E2D4EBBBE6D2}"/>
              </a:ext>
            </a:extLst>
          </p:cNvPr>
          <p:cNvSpPr>
            <a:spLocks noGrp="1"/>
          </p:cNvSpPr>
          <p:nvPr>
            <p:ph idx="1"/>
          </p:nvPr>
        </p:nvSpPr>
        <p:spPr>
          <a:xfrm>
            <a:off x="413886" y="1366786"/>
            <a:ext cx="10770671" cy="4437248"/>
          </a:xfrm>
        </p:spPr>
        <p:txBody>
          <a:bodyPr>
            <a:normAutofit fontScale="25000" lnSpcReduction="20000"/>
          </a:bodyPr>
          <a:lstStyle/>
          <a:p>
            <a:pPr marL="0" indent="0">
              <a:lnSpc>
                <a:spcPct val="120000"/>
              </a:lnSpc>
              <a:buFont typeface="Wingdings" pitchFamily="2" charset="2"/>
              <a:buChar char="Ø"/>
            </a:pPr>
            <a:r>
              <a:rPr lang="en-US" sz="8000" dirty="0" smtClean="0">
                <a:latin typeface="Arial" pitchFamily="34" charset="0"/>
                <a:ea typeface="+mn-lt"/>
                <a:cs typeface="Arial" pitchFamily="34" charset="0"/>
              </a:rPr>
              <a:t>  Our </a:t>
            </a:r>
            <a:r>
              <a:rPr lang="en-US" sz="8000" dirty="0">
                <a:latin typeface="Arial" pitchFamily="34" charset="0"/>
                <a:ea typeface="+mn-lt"/>
                <a:cs typeface="Arial" pitchFamily="34" charset="0"/>
              </a:rPr>
              <a:t>project is only a humble venture to satisfy the needs to manage their project work. Several user-friendly coding has also adopted. </a:t>
            </a:r>
            <a:endParaRPr lang="en-US" sz="8000" dirty="0" smtClean="0">
              <a:latin typeface="Arial" pitchFamily="34" charset="0"/>
              <a:ea typeface="+mn-lt"/>
              <a:cs typeface="Arial" pitchFamily="34" charset="0"/>
            </a:endParaRPr>
          </a:p>
          <a:p>
            <a:pPr marL="0" indent="0">
              <a:lnSpc>
                <a:spcPct val="120000"/>
              </a:lnSpc>
              <a:buFont typeface="Wingdings" pitchFamily="2" charset="2"/>
              <a:buChar char="Ø"/>
            </a:pPr>
            <a:r>
              <a:rPr lang="en-US" sz="8000" dirty="0" smtClean="0">
                <a:latin typeface="Arial" pitchFamily="34" charset="0"/>
                <a:ea typeface="+mn-lt"/>
                <a:cs typeface="Arial" pitchFamily="34" charset="0"/>
              </a:rPr>
              <a:t>  The </a:t>
            </a:r>
            <a:r>
              <a:rPr lang="en-US" sz="8000" dirty="0">
                <a:latin typeface="Arial" pitchFamily="34" charset="0"/>
                <a:ea typeface="+mn-lt"/>
                <a:cs typeface="Arial" pitchFamily="34" charset="0"/>
              </a:rPr>
              <a:t>objective of software planning is </a:t>
            </a:r>
            <a:r>
              <a:rPr lang="en-US" sz="8000" dirty="0" smtClean="0">
                <a:latin typeface="Arial" pitchFamily="34" charset="0"/>
                <a:ea typeface="+mn-lt"/>
                <a:cs typeface="Arial" pitchFamily="34" charset="0"/>
              </a:rPr>
              <a:t>to </a:t>
            </a:r>
            <a:r>
              <a:rPr lang="en-US" sz="8000" dirty="0">
                <a:latin typeface="Arial" pitchFamily="34" charset="0"/>
                <a:ea typeface="+mn-lt"/>
                <a:cs typeface="Arial" pitchFamily="34" charset="0"/>
              </a:rPr>
              <a:t>provide a frame work that enables the manger to </a:t>
            </a:r>
            <a:r>
              <a:rPr lang="en-US" sz="8000" dirty="0" smtClean="0">
                <a:latin typeface="Arial" pitchFamily="34" charset="0"/>
                <a:ea typeface="+mn-lt"/>
                <a:cs typeface="Arial" pitchFamily="34" charset="0"/>
              </a:rPr>
              <a:t>         make </a:t>
            </a:r>
            <a:r>
              <a:rPr lang="en-US" sz="8000" dirty="0">
                <a:latin typeface="Arial" pitchFamily="34" charset="0"/>
                <a:ea typeface="+mn-lt"/>
                <a:cs typeface="Arial" pitchFamily="34" charset="0"/>
              </a:rPr>
              <a:t>reasonable estimates made within a limited time frame at the beginning of the software </a:t>
            </a:r>
            <a:r>
              <a:rPr lang="en-US" sz="8000" dirty="0" smtClean="0">
                <a:latin typeface="Arial" pitchFamily="34" charset="0"/>
                <a:ea typeface="+mn-lt"/>
                <a:cs typeface="Arial" pitchFamily="34" charset="0"/>
              </a:rPr>
              <a:t>    project </a:t>
            </a:r>
            <a:r>
              <a:rPr lang="en-US" sz="8000" dirty="0">
                <a:latin typeface="Arial" pitchFamily="34" charset="0"/>
                <a:ea typeface="+mn-lt"/>
                <a:cs typeface="Arial" pitchFamily="34" charset="0"/>
              </a:rPr>
              <a:t>and should be updated regularly as the project </a:t>
            </a:r>
            <a:r>
              <a:rPr lang="en-US" sz="8000" dirty="0" smtClean="0">
                <a:latin typeface="Arial" pitchFamily="34" charset="0"/>
                <a:ea typeface="+mn-lt"/>
                <a:cs typeface="Arial" pitchFamily="34" charset="0"/>
              </a:rPr>
              <a:t>progresses.</a:t>
            </a:r>
          </a:p>
          <a:p>
            <a:pPr marL="0" indent="0">
              <a:lnSpc>
                <a:spcPct val="120000"/>
              </a:lnSpc>
              <a:buFont typeface="Wingdings" pitchFamily="2" charset="2"/>
              <a:buChar char="Ø"/>
            </a:pPr>
            <a:r>
              <a:rPr lang="en-US" sz="8000" dirty="0" smtClean="0">
                <a:latin typeface="Arial" pitchFamily="34" charset="0"/>
                <a:ea typeface="+mn-lt"/>
                <a:cs typeface="Arial" pitchFamily="34" charset="0"/>
              </a:rPr>
              <a:t>   We </a:t>
            </a:r>
            <a:r>
              <a:rPr lang="en-US" sz="8000" dirty="0">
                <a:latin typeface="Arial" pitchFamily="34" charset="0"/>
                <a:ea typeface="+mn-lt"/>
                <a:cs typeface="Arial" pitchFamily="34" charset="0"/>
              </a:rPr>
              <a:t>understand the problem domain and produce a model of the system, which describes operations that can be performed on the system.</a:t>
            </a: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We included features and operations in detail, including screen layouts.</a:t>
            </a:r>
            <a:endParaRPr lang="en-US" sz="8000" dirty="0">
              <a:latin typeface="Arial" pitchFamily="34" charset="0"/>
              <a:cs typeface="Arial" pitchFamily="34" charset="0"/>
            </a:endParaRP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We designed user interface and security issues related to system.</a:t>
            </a: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Finally, the system is implemented and tested according to test cases.</a:t>
            </a:r>
          </a:p>
          <a:p>
            <a:pPr marL="0" indent="0">
              <a:buNone/>
            </a:pPr>
            <a:endParaRPr lang="en-IN" dirty="0"/>
          </a:p>
        </p:txBody>
      </p:sp>
      <p:sp>
        <p:nvSpPr>
          <p:cNvPr id="2" name="Title 1">
            <a:extLst>
              <a:ext uri="{FF2B5EF4-FFF2-40B4-BE49-F238E27FC236}">
                <a16:creationId xmlns="" xmlns:a16="http://schemas.microsoft.com/office/drawing/2014/main" id="{99A4D0B2-DA4D-427A-94B8-A803D05B7E33}"/>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smtClean="0">
                <a:latin typeface="Times New Roman" panose="02020603050405020304" pitchFamily="18" charset="0"/>
                <a:ea typeface="+mj-lt"/>
                <a:cs typeface="Times New Roman" panose="02020603050405020304" pitchFamily="18" charset="0"/>
              </a:rPr>
              <a:t>               </a:t>
            </a:r>
            <a:r>
              <a:rPr lang="en-US" sz="3200" b="1" dirty="0" smtClean="0">
                <a:effectLst/>
                <a:latin typeface="Cooper Black" pitchFamily="18" charset="0"/>
                <a:ea typeface="+mj-lt"/>
                <a:cs typeface="Times New Roman" panose="02020603050405020304" pitchFamily="18" charset="0"/>
              </a:rPr>
              <a:t>CONCLUSION</a:t>
            </a:r>
            <a:endParaRPr lang="en-IN" sz="3200" dirty="0">
              <a:effectLst/>
              <a:latin typeface="Cooper Black" pitchFamily="18" charset="0"/>
            </a:endParaRPr>
          </a:p>
        </p:txBody>
      </p:sp>
    </p:spTree>
    <p:extLst>
      <p:ext uri="{BB962C8B-B14F-4D97-AF65-F5344CB8AC3E}">
        <p14:creationId xmlns="" xmlns:p14="http://schemas.microsoft.com/office/powerpoint/2010/main" val="2650854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Wingdings" pitchFamily="2" charset="2"/>
              <a:buChar char="Ø"/>
            </a:pPr>
            <a:r>
              <a:rPr lang="en-GB" sz="2000" dirty="0" smtClean="0">
                <a:latin typeface="Arial" pitchFamily="34" charset="0"/>
                <a:cs typeface="Arial" pitchFamily="34" charset="0"/>
              </a:rPr>
              <a:t>we </a:t>
            </a:r>
            <a:r>
              <a:rPr lang="en-GB" sz="2000" dirty="0" smtClean="0">
                <a:latin typeface="Arial" pitchFamily="34" charset="0"/>
                <a:cs typeface="Arial" pitchFamily="34" charset="0"/>
              </a:rPr>
              <a:t>could implement by taking appointments with doctors and by providing a options to connect with any doctors from all over the </a:t>
            </a:r>
            <a:r>
              <a:rPr lang="en-GB" sz="2000" dirty="0" smtClean="0">
                <a:latin typeface="Arial" pitchFamily="34" charset="0"/>
                <a:cs typeface="Arial" pitchFamily="34" charset="0"/>
              </a:rPr>
              <a:t>world.</a:t>
            </a:r>
          </a:p>
          <a:p>
            <a:pPr>
              <a:lnSpc>
                <a:spcPct val="150000"/>
              </a:lnSpc>
              <a:buFont typeface="Wingdings" pitchFamily="2" charset="2"/>
              <a:buChar char="Ø"/>
            </a:pPr>
            <a:r>
              <a:rPr lang="en-GB" sz="2000" dirty="0" smtClean="0">
                <a:latin typeface="Arial" pitchFamily="34" charset="0"/>
                <a:cs typeface="Arial" pitchFamily="34" charset="0"/>
              </a:rPr>
              <a:t> </a:t>
            </a:r>
            <a:r>
              <a:rPr lang="en-GB" sz="2000" dirty="0" smtClean="0">
                <a:latin typeface="Arial" pitchFamily="34" charset="0"/>
                <a:cs typeface="Arial" pitchFamily="34" charset="0"/>
              </a:rPr>
              <a:t>Future work could involve more categories which are more detailed and have additional </a:t>
            </a:r>
            <a:r>
              <a:rPr lang="en-GB" sz="2000" dirty="0" smtClean="0">
                <a:latin typeface="Arial" pitchFamily="34" charset="0"/>
                <a:cs typeface="Arial" pitchFamily="34" charset="0"/>
              </a:rPr>
              <a:t>items.</a:t>
            </a:r>
          </a:p>
          <a:p>
            <a:pPr>
              <a:lnSpc>
                <a:spcPct val="150000"/>
              </a:lnSpc>
              <a:buFont typeface="Wingdings" pitchFamily="2" charset="2"/>
              <a:buChar char="Ø"/>
            </a:pPr>
            <a:r>
              <a:rPr lang="en-GB" sz="2000" dirty="0" smtClean="0">
                <a:latin typeface="Arial" pitchFamily="34" charset="0"/>
                <a:cs typeface="Arial" pitchFamily="34" charset="0"/>
              </a:rPr>
              <a:t> </a:t>
            </a:r>
            <a:r>
              <a:rPr lang="en-GB" sz="2000" dirty="0" smtClean="0">
                <a:latin typeface="Arial" pitchFamily="34" charset="0"/>
                <a:cs typeface="Arial" pitchFamily="34" charset="0"/>
              </a:rPr>
              <a:t>add different types of shipping options , examples: regular shipping , </a:t>
            </a:r>
            <a:r>
              <a:rPr lang="en-GB" sz="2000" dirty="0" err="1" smtClean="0">
                <a:latin typeface="Arial" pitchFamily="34" charset="0"/>
                <a:cs typeface="Arial" pitchFamily="34" charset="0"/>
              </a:rPr>
              <a:t>expited</a:t>
            </a:r>
            <a:r>
              <a:rPr lang="en-GB" sz="2000" dirty="0" smtClean="0">
                <a:latin typeface="Arial" pitchFamily="34" charset="0"/>
                <a:cs typeface="Arial" pitchFamily="34" charset="0"/>
              </a:rPr>
              <a:t> shipping, international </a:t>
            </a:r>
            <a:r>
              <a:rPr lang="en-GB" sz="2000" dirty="0" smtClean="0">
                <a:latin typeface="Arial" pitchFamily="34" charset="0"/>
                <a:cs typeface="Arial" pitchFamily="34" charset="0"/>
              </a:rPr>
              <a:t>shipping.</a:t>
            </a:r>
          </a:p>
          <a:p>
            <a:pPr>
              <a:lnSpc>
                <a:spcPct val="150000"/>
              </a:lnSpc>
              <a:buFont typeface="Wingdings" pitchFamily="2" charset="2"/>
              <a:buChar char="Ø"/>
            </a:pPr>
            <a:r>
              <a:rPr lang="en-GB" sz="2000" dirty="0" smtClean="0">
                <a:latin typeface="Arial" pitchFamily="34" charset="0"/>
                <a:cs typeface="Arial" pitchFamily="34" charset="0"/>
              </a:rPr>
              <a:t> </a:t>
            </a:r>
            <a:r>
              <a:rPr lang="en-GB" sz="2000" dirty="0" smtClean="0">
                <a:latin typeface="Arial" pitchFamily="34" charset="0"/>
                <a:cs typeface="Arial" pitchFamily="34" charset="0"/>
              </a:rPr>
              <a:t>Allows a user to save the card information for later checkouts .So the scope for </a:t>
            </a:r>
            <a:r>
              <a:rPr lang="en-GB" sz="2000" dirty="0" err="1" smtClean="0">
                <a:latin typeface="Arial" pitchFamily="34" charset="0"/>
                <a:cs typeface="Arial" pitchFamily="34" charset="0"/>
              </a:rPr>
              <a:t>eCommerce</a:t>
            </a:r>
            <a:r>
              <a:rPr lang="en-GB" sz="2000" dirty="0" smtClean="0">
                <a:latin typeface="Arial" pitchFamily="34" charset="0"/>
                <a:cs typeface="Arial" pitchFamily="34" charset="0"/>
              </a:rPr>
              <a:t> looks to be ever-increasing and growing with its trend increasing already.</a:t>
            </a:r>
            <a:endParaRPr lang="en-GB" sz="2000" dirty="0" smtClean="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GB" sz="3200" dirty="0" smtClean="0">
                <a:latin typeface="Cooper Black" pitchFamily="18" charset="0"/>
              </a:rPr>
              <a:t>                               </a:t>
            </a:r>
            <a:r>
              <a:rPr lang="en-GB" sz="3200" dirty="0" smtClean="0">
                <a:effectLst/>
                <a:latin typeface="Cooper Black" pitchFamily="18" charset="0"/>
              </a:rPr>
              <a:t>FUTURE</a:t>
            </a:r>
            <a:r>
              <a:rPr lang="en-GB" sz="3200" dirty="0" smtClean="0">
                <a:latin typeface="Cooper Black" pitchFamily="18" charset="0"/>
              </a:rPr>
              <a:t> SCOPE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Ø"/>
            </a:pPr>
            <a:r>
              <a:rPr lang="en-US" sz="2000" b="1" dirty="0" smtClean="0">
                <a:latin typeface="Arial" pitchFamily="34" charset="0"/>
                <a:cs typeface="Arial" pitchFamily="34" charset="0"/>
              </a:rPr>
              <a:t>W3Schools  </a:t>
            </a:r>
            <a:r>
              <a:rPr lang="en-US" sz="2000" b="1" dirty="0" smtClean="0">
                <a:latin typeface="Arial" pitchFamily="34" charset="0"/>
                <a:cs typeface="Arial" pitchFamily="34" charset="0"/>
                <a:hlinkClick r:id="rId2"/>
              </a:rPr>
              <a:t>https://www.w3schools.com/</a:t>
            </a:r>
            <a:endParaRPr lang="en-US" sz="2000" b="1" dirty="0" smtClean="0">
              <a:latin typeface="Arial" pitchFamily="34" charset="0"/>
              <a:cs typeface="Arial" pitchFamily="34" charset="0"/>
            </a:endParaRPr>
          </a:p>
          <a:p>
            <a:pPr lvl="0">
              <a:buFont typeface="Wingdings" pitchFamily="2" charset="2"/>
              <a:buChar char="Ø"/>
            </a:pPr>
            <a:r>
              <a:rPr lang="en-US" sz="2000" b="1" dirty="0" smtClean="0">
                <a:latin typeface="Arial" pitchFamily="34" charset="0"/>
                <a:cs typeface="Arial" pitchFamily="34" charset="0"/>
              </a:rPr>
              <a:t>Bootstrap  </a:t>
            </a:r>
            <a:r>
              <a:rPr lang="en-US" sz="2000" b="1" dirty="0" smtClean="0">
                <a:latin typeface="Arial" pitchFamily="34" charset="0"/>
                <a:cs typeface="Arial" pitchFamily="34" charset="0"/>
                <a:hlinkClick r:id="rId3"/>
              </a:rPr>
              <a:t>https://getbootstrap.com/</a:t>
            </a:r>
            <a:endParaRPr lang="en-US" sz="2000" b="1" dirty="0" smtClean="0">
              <a:latin typeface="Arial" pitchFamily="34" charset="0"/>
              <a:cs typeface="Arial" pitchFamily="34" charset="0"/>
            </a:endParaRPr>
          </a:p>
          <a:p>
            <a:pPr>
              <a:buFont typeface="Wingdings" pitchFamily="2" charset="2"/>
              <a:buChar char="Ø"/>
            </a:pPr>
            <a:r>
              <a:rPr lang="en-US" sz="2000" b="1" dirty="0" smtClean="0">
                <a:latin typeface="Arial" pitchFamily="34" charset="0"/>
                <a:cs typeface="Arial" pitchFamily="34" charset="0"/>
              </a:rPr>
              <a:t>Medicine Shopping </a:t>
            </a:r>
            <a:r>
              <a:rPr lang="en-US" sz="2000" u="sng" dirty="0" smtClean="0">
                <a:latin typeface="Arial" pitchFamily="34" charset="0"/>
                <a:cs typeface="Arial" pitchFamily="34" charset="0"/>
                <a:hlinkClick r:id="rId4"/>
              </a:rPr>
              <a:t>http://dspace.daffodilvarsity.edu.bd:8080/handle/123456789/5013</a:t>
            </a:r>
            <a:endParaRPr lang="en-US" sz="2000" u="sng" dirty="0" smtClean="0">
              <a:latin typeface="Arial" pitchFamily="34" charset="0"/>
              <a:cs typeface="Arial" pitchFamily="34" charset="0"/>
            </a:endParaRPr>
          </a:p>
          <a:p>
            <a:pPr>
              <a:buFont typeface="Wingdings" pitchFamily="2" charset="2"/>
              <a:buChar char="Ø"/>
            </a:pPr>
            <a:r>
              <a:rPr lang="en-GB" sz="2000" b="1" dirty="0" smtClean="0">
                <a:latin typeface="Arial" pitchFamily="34" charset="0"/>
                <a:cs typeface="Arial" pitchFamily="34" charset="0"/>
              </a:rPr>
              <a:t>GeeksForGeeks</a:t>
            </a:r>
            <a:r>
              <a:rPr lang="en-GB" sz="2000" b="1" u="sng" dirty="0" smtClean="0">
                <a:latin typeface="Arial" pitchFamily="34" charset="0"/>
                <a:cs typeface="Arial" pitchFamily="34" charset="0"/>
              </a:rPr>
              <a:t> </a:t>
            </a:r>
            <a:r>
              <a:rPr lang="en-GB" sz="2000" b="1" u="sng" dirty="0" smtClean="0">
                <a:latin typeface="Arial" pitchFamily="34" charset="0"/>
                <a:cs typeface="Arial" pitchFamily="34" charset="0"/>
                <a:hlinkClick r:id="rId5"/>
              </a:rPr>
              <a:t>https://www.geeksforgeeks.org/</a:t>
            </a:r>
            <a:endParaRPr lang="en-GB" sz="2000" b="1" u="sng" dirty="0" smtClean="0">
              <a:latin typeface="Arial" pitchFamily="34" charset="0"/>
              <a:cs typeface="Arial" pitchFamily="34" charset="0"/>
            </a:endParaRPr>
          </a:p>
          <a:p>
            <a:pPr>
              <a:buFont typeface="Wingdings" pitchFamily="2" charset="2"/>
              <a:buChar char="Ø"/>
            </a:pPr>
            <a:r>
              <a:rPr lang="en-GB" sz="2000" b="1" dirty="0" smtClean="0">
                <a:latin typeface="Arial" pitchFamily="34" charset="0"/>
                <a:cs typeface="Arial" pitchFamily="34" charset="0"/>
              </a:rPr>
              <a:t>YouTube    </a:t>
            </a:r>
            <a:r>
              <a:rPr lang="en-US" sz="2000" b="1" u="sng" dirty="0" smtClean="0">
                <a:latin typeface="Arial" pitchFamily="34" charset="0"/>
                <a:cs typeface="Arial" pitchFamily="34" charset="0"/>
                <a:hlinkClick r:id="rId6"/>
              </a:rPr>
              <a:t>https://www.youtube.com/</a:t>
            </a:r>
            <a:endParaRPr lang="en-US" sz="2000" b="1" dirty="0" smtClean="0">
              <a:latin typeface="Arial" pitchFamily="34" charset="0"/>
              <a:cs typeface="Arial" pitchFamily="34" charset="0"/>
            </a:endParaRPr>
          </a:p>
          <a:p>
            <a:pPr lvl="0">
              <a:buFont typeface="Wingdings" pitchFamily="2" charset="2"/>
              <a:buChar char="Ø"/>
            </a:pPr>
            <a:endParaRPr lang="en-US" b="1" dirty="0" smtClean="0"/>
          </a:p>
          <a:p>
            <a:pPr lvl="0">
              <a:buFont typeface="Wingdings" pitchFamily="2" charset="2"/>
              <a:buChar char="Ø"/>
            </a:pPr>
            <a:endParaRPr lang="en-US" dirty="0" smtClean="0"/>
          </a:p>
        </p:txBody>
      </p:sp>
      <p:sp>
        <p:nvSpPr>
          <p:cNvPr id="3" name="Title 2"/>
          <p:cNvSpPr>
            <a:spLocks noGrp="1"/>
          </p:cNvSpPr>
          <p:nvPr>
            <p:ph type="title"/>
          </p:nvPr>
        </p:nvSpPr>
        <p:spPr/>
        <p:txBody>
          <a:bodyPr>
            <a:normAutofit/>
          </a:bodyPr>
          <a:lstStyle/>
          <a:p>
            <a:r>
              <a:rPr lang="en-US" sz="3200" dirty="0" smtClean="0">
                <a:effectLst/>
                <a:latin typeface="Cooper Black" pitchFamily="18" charset="0"/>
              </a:rPr>
              <a:t>References</a:t>
            </a:r>
            <a:endParaRPr lang="en-US" sz="3200" dirty="0">
              <a:effectLst/>
              <a:latin typeface="Cooper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5400" b="1" dirty="0">
                <a:latin typeface="Cooper Black" pitchFamily="18" charset="0"/>
                <a:cs typeface="Times New Roman" panose="02020603050405020304" pitchFamily="18" charset="0"/>
              </a:rPr>
              <a:t>THANK  YOU</a:t>
            </a:r>
          </a:p>
        </p:txBody>
      </p:sp>
    </p:spTree>
    <p:extLst>
      <p:ext uri="{BB962C8B-B14F-4D97-AF65-F5344CB8AC3E}">
        <p14:creationId xmlns="" xmlns:p14="http://schemas.microsoft.com/office/powerpoint/2010/main" val="3401325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The </a:t>
            </a: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 web </a:t>
            </a:r>
            <a:r>
              <a:rPr lang="en-US" sz="2000" dirty="0" smtClean="0">
                <a:latin typeface="Arial" pitchFamily="34" charset="0"/>
                <a:ea typeface="+mn-lt"/>
                <a:cs typeface="Arial" pitchFamily="34" charset="0"/>
              </a:rPr>
              <a:t>application, </a:t>
            </a:r>
            <a:r>
              <a:rPr lang="en-US" sz="2000" dirty="0">
                <a:latin typeface="Arial" pitchFamily="34" charset="0"/>
                <a:ea typeface="+mn-lt"/>
                <a:cs typeface="Arial" pitchFamily="34" charset="0"/>
              </a:rPr>
              <a:t>where users can register, login, purchase medicines e.g. Antibiotics, </a:t>
            </a:r>
            <a:r>
              <a:rPr lang="en-US" sz="2000" dirty="0" smtClean="0">
                <a:latin typeface="Arial" pitchFamily="34" charset="0"/>
                <a:ea typeface="+mn-lt"/>
                <a:cs typeface="Arial" pitchFamily="34" charset="0"/>
              </a:rPr>
              <a:t>Antipyretics, Analgesics </a:t>
            </a:r>
            <a:r>
              <a:rPr lang="en-US" sz="2000" dirty="0">
                <a:latin typeface="Arial" pitchFamily="34" charset="0"/>
                <a:ea typeface="+mn-lt"/>
                <a:cs typeface="Arial" pitchFamily="34" charset="0"/>
              </a:rPr>
              <a:t>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
        <p:nvSpPr>
          <p:cNvPr id="2" name="Title 1">
            <a:extLst>
              <a:ext uri="{FF2B5EF4-FFF2-40B4-BE49-F238E27FC236}">
                <a16:creationId xmlns=""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INTRODUCTION</a:t>
            </a:r>
          </a:p>
        </p:txBody>
      </p:sp>
    </p:spTree>
    <p:extLst>
      <p:ext uri="{BB962C8B-B14F-4D97-AF65-F5344CB8AC3E}">
        <p14:creationId xmlns="" xmlns:p14="http://schemas.microsoft.com/office/powerpoint/2010/main" val="465071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proposed </a:t>
            </a: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system will completely Revolutionize the industry.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Searching of </a:t>
            </a:r>
            <a:r>
              <a:rPr lang="en-US" sz="2000" dirty="0" smtClean="0">
                <a:latin typeface="Arial" pitchFamily="34" charset="0"/>
                <a:ea typeface="+mn-lt"/>
                <a:cs typeface="Arial" pitchFamily="34" charset="0"/>
              </a:rPr>
              <a:t>Medicine, </a:t>
            </a:r>
            <a:r>
              <a:rPr lang="en-US" sz="2000" dirty="0">
                <a:latin typeface="Arial" pitchFamily="34" charset="0"/>
                <a:ea typeface="+mn-lt"/>
                <a:cs typeface="Arial" pitchFamily="34" charset="0"/>
              </a:rPr>
              <a:t>order placing, billing and </a:t>
            </a:r>
            <a:r>
              <a:rPr lang="en-US" sz="2000" dirty="0" smtClean="0">
                <a:latin typeface="Arial" pitchFamily="34" charset="0"/>
                <a:ea typeface="+mn-lt"/>
                <a:cs typeface="Arial" pitchFamily="34" charset="0"/>
              </a:rPr>
              <a:t>Medicine add-delete </a:t>
            </a:r>
            <a:r>
              <a:rPr lang="en-US" sz="2000" dirty="0">
                <a:latin typeface="Arial" pitchFamily="34" charset="0"/>
                <a:ea typeface="+mn-lt"/>
                <a:cs typeface="Arial" pitchFamily="34" charset="0"/>
              </a:rPr>
              <a:t>can be maintained by a single click.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order placed can be easily tracked </a:t>
            </a:r>
            <a:r>
              <a:rPr lang="en-US" sz="2000" dirty="0" smtClean="0">
                <a:latin typeface="Arial" pitchFamily="34" charset="0"/>
                <a:ea typeface="+mn-lt"/>
                <a:cs typeface="Arial" pitchFamily="34" charset="0"/>
              </a:rPr>
              <a:t>at </a:t>
            </a:r>
            <a:r>
              <a:rPr lang="en-US" sz="2000" dirty="0">
                <a:latin typeface="Arial" pitchFamily="34" charset="0"/>
                <a:ea typeface="+mn-lt"/>
                <a:cs typeface="Arial" pitchFamily="34" charset="0"/>
              </a:rPr>
              <a:t>any time. The payment of the order can also be done by credit cards.</a:t>
            </a:r>
            <a:endParaRPr lang="en-US" sz="2000" dirty="0">
              <a:latin typeface="Arial" pitchFamily="34" charset="0"/>
              <a:cs typeface="Arial" pitchFamily="34" charset="0"/>
            </a:endParaRPr>
          </a:p>
        </p:txBody>
      </p:sp>
      <p:sp>
        <p:nvSpPr>
          <p:cNvPr id="2" name="Title 1">
            <a:extLst>
              <a:ext uri="{FF2B5EF4-FFF2-40B4-BE49-F238E27FC236}">
                <a16:creationId xmlns="" xmlns:a16="http://schemas.microsoft.com/office/drawing/2014/main" id="{154A5B80-CEF2-43C0-962C-F652BC4A8491}"/>
              </a:ext>
            </a:extLst>
          </p:cNvPr>
          <p:cNvSpPr>
            <a:spLocks noGrp="1"/>
          </p:cNvSpPr>
          <p:nvPr>
            <p:ph type="title"/>
          </p:nvPr>
        </p:nvSpPr>
        <p:spPr>
          <a:xfrm>
            <a:off x="838200" y="336251"/>
            <a:ext cx="10515600" cy="992036"/>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PROPOSED</a:t>
            </a:r>
            <a:r>
              <a:rPr lang="en-US" sz="3200" b="1" dirty="0" smtClean="0">
                <a:latin typeface="Cooper Black"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SYSTEM</a:t>
            </a:r>
          </a:p>
        </p:txBody>
      </p:sp>
    </p:spTree>
    <p:extLst>
      <p:ext uri="{BB962C8B-B14F-4D97-AF65-F5344CB8AC3E}">
        <p14:creationId xmlns="" xmlns:p14="http://schemas.microsoft.com/office/powerpoint/2010/main" val="191192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F8D8F62-7430-48E8-895F-0BD81DE646C3}"/>
              </a:ext>
            </a:extLst>
          </p:cNvPr>
          <p:cNvSpPr>
            <a:spLocks noGrp="1"/>
          </p:cNvSpPr>
          <p:nvPr>
            <p:ph idx="1"/>
          </p:nvPr>
        </p:nvSpPr>
        <p:spPr>
          <a:xfrm>
            <a:off x="558265" y="1844693"/>
            <a:ext cx="10795535" cy="4217252"/>
          </a:xfrm>
        </p:spPr>
        <p:txBody>
          <a:bodyPr vert="horz" lIns="91440" tIns="45720" rIns="91440" bIns="45720" rtlCol="0" anchor="t">
            <a:no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HTML : Page layout has been designed in HTML</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CSS : CSS has been used for all the designing </a:t>
            </a:r>
            <a:r>
              <a:rPr lang="en-US" sz="2000" dirty="0" smtClean="0">
                <a:latin typeface="Arial" pitchFamily="34" charset="0"/>
                <a:ea typeface="+mn-lt"/>
                <a:cs typeface="Arial" pitchFamily="34" charset="0"/>
              </a:rPr>
              <a:t>part</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JSON: Server and Database</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Typescript: Business Logic</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Angular CLI </a:t>
            </a:r>
            <a:r>
              <a:rPr lang="en-US" sz="2000" dirty="0">
                <a:latin typeface="Arial" pitchFamily="34" charset="0"/>
                <a:ea typeface="+mn-lt"/>
                <a:cs typeface="Arial" pitchFamily="34" charset="0"/>
              </a:rPr>
              <a:t>: Command-line interface tool that we use to initialize</a:t>
            </a:r>
            <a:r>
              <a:rPr lang="en-US" sz="2000" dirty="0" smtClean="0">
                <a:latin typeface="Arial" pitchFamily="34" charset="0"/>
                <a:ea typeface="+mn-lt"/>
                <a:cs typeface="Arial" pitchFamily="34" charset="0"/>
              </a:rPr>
              <a:t>.</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Jasmine : For unit testing </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Postman : For Functional testing </a:t>
            </a:r>
            <a:endParaRPr lang="en-US" sz="2000" dirty="0" smtClean="0">
              <a:latin typeface="Arial" pitchFamily="34" charset="0"/>
              <a:ea typeface="+mn-lt"/>
              <a:cs typeface="Arial" pitchFamily="34" charset="0"/>
            </a:endParaRPr>
          </a:p>
          <a:p>
            <a:pPr marL="342900" indent="-342900" algn="just">
              <a:lnSpc>
                <a:spcPct val="100000"/>
              </a:lnSpc>
              <a:buFont typeface="Wingdings" panose="020B0604020202020204" pitchFamily="34" charset="0"/>
              <a:buChar char="Ø"/>
            </a:pPr>
            <a:endParaRPr lang="en-US" sz="2000" dirty="0" smtClean="0">
              <a:latin typeface="Times New Roman" panose="02020603050405020304" pitchFamily="18" charset="0"/>
              <a:ea typeface="+mn-lt"/>
              <a:cs typeface="Times New Roman" panose="02020603050405020304" pitchFamily="18" charset="0"/>
            </a:endParaRPr>
          </a:p>
          <a:p>
            <a:pPr marL="342900" indent="-342900" algn="just">
              <a:lnSpc>
                <a:spcPct val="100000"/>
              </a:lnSpc>
              <a:buNone/>
            </a:pPr>
            <a:endParaRPr lang="en-GB" sz="2000" dirty="0" smtClean="0">
              <a:latin typeface="Times New Roman" panose="02020603050405020304" pitchFamily="18" charset="0"/>
              <a:ea typeface="+mn-lt"/>
              <a:cs typeface="Times New Roman" panose="02020603050405020304" pitchFamily="18" charset="0"/>
            </a:endParaRPr>
          </a:p>
        </p:txBody>
      </p:sp>
      <p:sp>
        <p:nvSpPr>
          <p:cNvPr id="2" name="Title 1">
            <a:extLst>
              <a:ext uri="{FF2B5EF4-FFF2-40B4-BE49-F238E27FC236}">
                <a16:creationId xmlns="" xmlns:a16="http://schemas.microsoft.com/office/drawing/2014/main" id="{F8B5B1CF-3E6E-4281-A30D-D8CC88269E62}"/>
              </a:ext>
            </a:extLst>
          </p:cNvPr>
          <p:cNvSpPr>
            <a:spLocks noGrp="1"/>
          </p:cNvSpPr>
          <p:nvPr>
            <p:ph type="title"/>
          </p:nvPr>
        </p:nvSpPr>
        <p:spPr>
          <a:xfrm>
            <a:off x="972954" y="519129"/>
            <a:ext cx="10515600" cy="915035"/>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TECHNOLOGY</a:t>
            </a:r>
            <a:r>
              <a:rPr lang="en-US" sz="3200" b="1" dirty="0" smtClean="0">
                <a:latin typeface="Cooper Black"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USED</a:t>
            </a:r>
          </a:p>
        </p:txBody>
      </p:sp>
    </p:spTree>
    <p:extLst>
      <p:ext uri="{BB962C8B-B14F-4D97-AF65-F5344CB8AC3E}">
        <p14:creationId xmlns="" xmlns:p14="http://schemas.microsoft.com/office/powerpoint/2010/main" val="144243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nSpc>
                <a:spcPct val="150000"/>
              </a:lnSpc>
              <a:buNone/>
            </a:pPr>
            <a:r>
              <a:rPr lang="en-US" sz="2000" dirty="0">
                <a:latin typeface="Arial" pitchFamily="34" charset="0"/>
                <a:ea typeface="+mn-lt"/>
                <a:cs typeface="Arial" pitchFamily="34" charset="0"/>
              </a:rPr>
              <a:t>The system will be developed on any Windows OS </a:t>
            </a:r>
            <a:r>
              <a:rPr lang="en-US" sz="2000" dirty="0" smtClean="0">
                <a:latin typeface="Arial" pitchFamily="34" charset="0"/>
                <a:ea typeface="+mn-lt"/>
                <a:cs typeface="Arial" pitchFamily="34" charset="0"/>
              </a:rPr>
              <a:t>machine And Using JSON Server.</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 Intel hardware machine (PC </a:t>
            </a:r>
            <a:r>
              <a:rPr lang="en-US" sz="2000" dirty="0" smtClean="0">
                <a:latin typeface="Arial" pitchFamily="34" charset="0"/>
                <a:ea typeface="+mn-lt"/>
                <a:cs typeface="Arial" pitchFamily="34" charset="0"/>
              </a:rPr>
              <a:t>i3-2.26 </a:t>
            </a:r>
            <a:r>
              <a:rPr lang="en-US" sz="2000" dirty="0">
                <a:latin typeface="Arial" pitchFamily="34" charset="0"/>
                <a:ea typeface="+mn-lt"/>
                <a:cs typeface="Arial" pitchFamily="34" charset="0"/>
              </a:rPr>
              <a:t>GHz, </a:t>
            </a:r>
            <a:r>
              <a:rPr lang="en-US" sz="2000" dirty="0" smtClean="0">
                <a:latin typeface="Arial" pitchFamily="34" charset="0"/>
                <a:ea typeface="+mn-lt"/>
                <a:cs typeface="Arial" pitchFamily="34" charset="0"/>
              </a:rPr>
              <a:t>4GB </a:t>
            </a:r>
            <a:r>
              <a:rPr lang="en-US" sz="2000" dirty="0">
                <a:latin typeface="Arial" pitchFamily="34" charset="0"/>
                <a:ea typeface="+mn-lt"/>
                <a:cs typeface="Arial" pitchFamily="34" charset="0"/>
              </a:rPr>
              <a:t>RAM, </a:t>
            </a:r>
            <a:r>
              <a:rPr lang="en-US" sz="2000" dirty="0" smtClean="0">
                <a:latin typeface="Arial" pitchFamily="34" charset="0"/>
                <a:ea typeface="+mn-lt"/>
                <a:cs typeface="Arial" pitchFamily="34" charset="0"/>
              </a:rPr>
              <a:t>1 TB HDD</a:t>
            </a:r>
            <a:r>
              <a:rPr lang="en-US" sz="2000" dirty="0">
                <a:latin typeface="Arial" pitchFamily="34" charset="0"/>
                <a:ea typeface="+mn-lt"/>
                <a:cs typeface="Arial" pitchFamily="34" charset="0"/>
              </a:rPr>
              <a:t>)</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Server – </a:t>
            </a:r>
            <a:r>
              <a:rPr lang="en-US" sz="2000" dirty="0" smtClean="0">
                <a:latin typeface="Arial" pitchFamily="34" charset="0"/>
                <a:ea typeface="+mn-lt"/>
                <a:cs typeface="Arial" pitchFamily="34" charset="0"/>
              </a:rPr>
              <a:t>JSON</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Database – </a:t>
            </a:r>
            <a:r>
              <a:rPr lang="en-US" sz="2000" dirty="0" smtClean="0">
                <a:latin typeface="Arial" pitchFamily="34" charset="0"/>
                <a:ea typeface="+mn-lt"/>
                <a:cs typeface="Arial" pitchFamily="34" charset="0"/>
              </a:rPr>
              <a:t>JSON</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Node Version 10  </a:t>
            </a:r>
            <a:endParaRPr lang="en-US" sz="2000" dirty="0">
              <a:latin typeface="Arial" pitchFamily="34" charset="0"/>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Visual Studio Code</a:t>
            </a:r>
            <a:endParaRPr lang="en-US" sz="2000" dirty="0">
              <a:latin typeface="Arial" pitchFamily="34" charset="0"/>
              <a:cs typeface="Arial" pitchFamily="34" charset="0"/>
            </a:endParaRPr>
          </a:p>
          <a:p>
            <a:pPr marL="0" indent="0">
              <a:buNone/>
            </a:pPr>
            <a:endParaRPr lang="en-US" sz="1900" dirty="0">
              <a:cs typeface="Calibri" panose="020F0502020204030204"/>
            </a:endParaRPr>
          </a:p>
        </p:txBody>
      </p:sp>
      <p:sp>
        <p:nvSpPr>
          <p:cNvPr id="2" name="Title 1">
            <a:extLst>
              <a:ext uri="{FF2B5EF4-FFF2-40B4-BE49-F238E27FC236}">
                <a16:creationId xmlns=""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ENVIRONMENT</a:t>
            </a:r>
          </a:p>
        </p:txBody>
      </p:sp>
    </p:spTree>
    <p:extLst>
      <p:ext uri="{BB962C8B-B14F-4D97-AF65-F5344CB8AC3E}">
        <p14:creationId xmlns="" xmlns:p14="http://schemas.microsoft.com/office/powerpoint/2010/main" val="381537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2AF04B-956D-443C-A5B4-C35731B7E293}"/>
              </a:ext>
            </a:extLst>
          </p:cNvPr>
          <p:cNvSpPr>
            <a:spLocks noGrp="1"/>
          </p:cNvSpPr>
          <p:nvPr>
            <p:ph idx="1"/>
          </p:nvPr>
        </p:nvSpPr>
        <p:spPr>
          <a:xfrm>
            <a:off x="760396" y="1905000"/>
            <a:ext cx="10593403" cy="3984415"/>
          </a:xfrm>
        </p:spPr>
        <p:txBody>
          <a:bodyPr vert="horz" lIns="91440" tIns="45720" rIns="91440" bIns="45720" rtlCol="0" anchor="t">
            <a:normAutofit/>
          </a:bodyPr>
          <a:lstStyle/>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Login Module: Used for managing the login details</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Admin Module: Used for managing medicine details and user information.</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Users Module: Used for managing the users of the system.</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Medicine Module: Used for managing the Medicine details</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Customer </a:t>
            </a:r>
            <a:r>
              <a:rPr lang="en-US" sz="2000" dirty="0">
                <a:latin typeface="Arial" pitchFamily="34" charset="0"/>
                <a:ea typeface="+mn-lt"/>
                <a:cs typeface="Arial" pitchFamily="34" charset="0"/>
              </a:rPr>
              <a:t>Module: Used for managing the Customer details</a:t>
            </a:r>
            <a:r>
              <a:rPr lang="en-US" sz="2000" dirty="0" smtClean="0">
                <a:latin typeface="Arial" pitchFamily="34" charset="0"/>
                <a:ea typeface="+mn-lt"/>
                <a:cs typeface="Arial" pitchFamily="34" charset="0"/>
              </a:rPr>
              <a:t>.</a:t>
            </a:r>
            <a:endParaRPr lang="en-US" sz="2000" dirty="0">
              <a:latin typeface="Arial" pitchFamily="34" charset="0"/>
              <a:cs typeface="Arial" pitchFamily="34" charset="0"/>
            </a:endParaRPr>
          </a:p>
          <a:p>
            <a:pPr marL="342900" indent="-342900">
              <a:lnSpc>
                <a:spcPct val="150000"/>
              </a:lnSpc>
              <a:buFont typeface="Wingdings"/>
              <a:buChar char="Ø"/>
            </a:pPr>
            <a:r>
              <a:rPr lang="en-US" sz="2000" dirty="0">
                <a:latin typeface="Arial" pitchFamily="34" charset="0"/>
                <a:ea typeface="+mn-lt"/>
                <a:cs typeface="Arial" pitchFamily="34" charset="0"/>
              </a:rPr>
              <a:t>Order Module: Used for managing the details of Order</a:t>
            </a:r>
          </a:p>
          <a:p>
            <a:pPr marL="342900" indent="-342900">
              <a:lnSpc>
                <a:spcPct val="150000"/>
              </a:lnSpc>
              <a:buFont typeface="Wingdings"/>
              <a:buChar char="Ø"/>
            </a:pPr>
            <a:r>
              <a:rPr lang="en-US" sz="2000" dirty="0">
                <a:latin typeface="Arial" pitchFamily="34" charset="0"/>
                <a:ea typeface="+mn-lt"/>
                <a:cs typeface="Arial" pitchFamily="34" charset="0"/>
              </a:rPr>
              <a:t>Payment Module: Used for managing the details of Payment</a:t>
            </a:r>
          </a:p>
          <a:p>
            <a:pPr marL="342900" indent="-342900">
              <a:buFont typeface="Wingdings" panose="020B0604020202020204" pitchFamily="34" charset="0"/>
              <a:buChar char="Ø"/>
            </a:pPr>
            <a:endParaRPr lang="en-US" dirty="0">
              <a:cs typeface="Calibri" panose="020F0502020204030204"/>
            </a:endParaRPr>
          </a:p>
        </p:txBody>
      </p:sp>
      <p:sp>
        <p:nvSpPr>
          <p:cNvPr id="2" name="Title 1">
            <a:extLst>
              <a:ext uri="{FF2B5EF4-FFF2-40B4-BE49-F238E27FC236}">
                <a16:creationId xmlns="" xmlns:a16="http://schemas.microsoft.com/office/drawing/2014/main" id="{4776F5D2-A4AD-4FEE-A3E1-5A1FB935D7D1}"/>
              </a:ext>
            </a:extLst>
          </p:cNvPr>
          <p:cNvSpPr>
            <a:spLocks noGrp="1"/>
          </p:cNvSpPr>
          <p:nvPr>
            <p:ph type="title"/>
          </p:nvPr>
        </p:nvSpPr>
        <p:spPr/>
        <p:txBody>
          <a:bodyPr>
            <a:normAutofit/>
          </a:bodyPr>
          <a:lstStyle/>
          <a:p>
            <a:r>
              <a:rPr lang="en-US" sz="3200" b="1" dirty="0" smtClean="0">
                <a:latin typeface="Times New Roman" panose="02020603050405020304" pitchFamily="18" charset="0"/>
                <a:ea typeface="+mj-lt"/>
                <a:cs typeface="Times New Roman" panose="02020603050405020304" pitchFamily="18" charset="0"/>
              </a:rPr>
              <a:t>               </a:t>
            </a:r>
            <a:r>
              <a:rPr lang="en-US" sz="3200" b="1" dirty="0" smtClean="0">
                <a:latin typeface="Cooper Black" pitchFamily="18" charset="0"/>
                <a:ea typeface="+mj-lt"/>
                <a:cs typeface="Times New Roman" panose="02020603050405020304" pitchFamily="18" charset="0"/>
              </a:rPr>
              <a:t>MODULES </a:t>
            </a:r>
            <a:r>
              <a:rPr lang="en-US" sz="3200" b="1" dirty="0">
                <a:effectLst/>
                <a:latin typeface="Cooper Black" pitchFamily="18" charset="0"/>
                <a:ea typeface="+mj-lt"/>
                <a:cs typeface="Times New Roman" panose="02020603050405020304" pitchFamily="18" charset="0"/>
              </a:rPr>
              <a:t>OF</a:t>
            </a:r>
            <a:r>
              <a:rPr lang="en-US" sz="3200" b="1" dirty="0">
                <a:latin typeface="Cooper Black"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E-MEDICARE</a:t>
            </a:r>
            <a:r>
              <a:rPr lang="en-US" sz="3200" b="1" dirty="0">
                <a:latin typeface="Cooper Black" pitchFamily="18" charset="0"/>
                <a:ea typeface="+mj-lt"/>
                <a:cs typeface="Times New Roman" panose="02020603050405020304" pitchFamily="18" charset="0"/>
              </a:rPr>
              <a:t> SYSTEM</a:t>
            </a:r>
            <a:endParaRPr lang="en-US" sz="3200" dirty="0">
              <a:latin typeface="Cooper Black" pitchFamily="18" charset="0"/>
              <a:cs typeface="Times New Roman" panose="02020603050405020304" pitchFamily="18" charset="0"/>
            </a:endParaRPr>
          </a:p>
        </p:txBody>
      </p:sp>
    </p:spTree>
    <p:extLst>
      <p:ext uri="{BB962C8B-B14F-4D97-AF65-F5344CB8AC3E}">
        <p14:creationId xmlns="" xmlns:p14="http://schemas.microsoft.com/office/powerpoint/2010/main" val="7537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600" dirty="0" smtClean="0">
                <a:effectLst/>
                <a:latin typeface="Cooper Black" pitchFamily="18" charset="0"/>
                <a:cs typeface="Times New Roman" panose="02020603050405020304" pitchFamily="18" charset="0"/>
              </a:rPr>
              <a:t>ENTITY RELATIONSHIP DIAGRAM</a:t>
            </a:r>
            <a:endParaRPr lang="en-US" sz="3600" b="1" dirty="0">
              <a:effectLst/>
              <a:latin typeface="Cooper Black" pitchFamily="18" charset="0"/>
              <a:cs typeface="Times New Roman" panose="02020603050405020304" pitchFamily="18" charset="0"/>
            </a:endParaRPr>
          </a:p>
        </p:txBody>
      </p:sp>
      <p:pic>
        <p:nvPicPr>
          <p:cNvPr id="4" name="Picture 3" descr="sequence.jpg"/>
          <p:cNvPicPr>
            <a:picLocks noChangeAspect="1"/>
          </p:cNvPicPr>
          <p:nvPr/>
        </p:nvPicPr>
        <p:blipFill>
          <a:blip r:embed="rId2" cstate="print"/>
          <a:stretch>
            <a:fillRect/>
          </a:stretch>
        </p:blipFill>
        <p:spPr>
          <a:xfrm>
            <a:off x="2073275" y="1679575"/>
            <a:ext cx="8045450" cy="3498850"/>
          </a:xfrm>
          <a:prstGeom prst="rect">
            <a:avLst/>
          </a:prstGeom>
        </p:spPr>
      </p:pic>
    </p:spTree>
    <p:extLst>
      <p:ext uri="{BB962C8B-B14F-4D97-AF65-F5344CB8AC3E}">
        <p14:creationId xmlns="" xmlns:p14="http://schemas.microsoft.com/office/powerpoint/2010/main" val="3949731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3610</TotalTime>
  <Words>664</Words>
  <Application>Microsoft Office PowerPoint</Application>
  <PresentationFormat>Custom</PresentationFormat>
  <Paragraphs>119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E-MEDICARE</vt:lpstr>
      <vt:lpstr>                                   CONTENTS</vt:lpstr>
      <vt:lpstr>ABSTRACT </vt:lpstr>
      <vt:lpstr>       INTRODUCTION</vt:lpstr>
      <vt:lpstr>          PROPOSED SYSTEM</vt:lpstr>
      <vt:lpstr>   TECHNOLOGY USED</vt:lpstr>
      <vt:lpstr>    ENVIRONMENT</vt:lpstr>
      <vt:lpstr>               MODULES OF E-MEDICARE SYSTEM</vt:lpstr>
      <vt:lpstr>                        ENTITY RELATIONSHIP DIAGRAM</vt:lpstr>
      <vt:lpstr>   UML DIAGRAMS</vt:lpstr>
      <vt:lpstr>       CLASS DIAGRAM</vt:lpstr>
      <vt:lpstr>OUTPUT SCREENSHOTS</vt:lpstr>
      <vt:lpstr>                         CATEGORY PAGES</vt:lpstr>
      <vt:lpstr>                     ANALGESICS </vt:lpstr>
      <vt:lpstr>                             ANTIBIOTICS</vt:lpstr>
      <vt:lpstr>         ABOUT US PAGE</vt:lpstr>
      <vt:lpstr>                                 SIGN-UP PAGE</vt:lpstr>
      <vt:lpstr>                                USER LOGIN PAGE</vt:lpstr>
      <vt:lpstr>              ADMIN LOGIN PAGE</vt:lpstr>
      <vt:lpstr>    AVAILABLE PRODUCTS</vt:lpstr>
      <vt:lpstr>       UPDATE MEDICINE DETAILS PAGE</vt:lpstr>
      <vt:lpstr>ALL PRODUCTS</vt:lpstr>
      <vt:lpstr>            CART LIST PAGE</vt:lpstr>
      <vt:lpstr>                                        Billing address</vt:lpstr>
      <vt:lpstr>                                      PAYMENT PAGE</vt:lpstr>
      <vt:lpstr>                                   Payment successfully</vt:lpstr>
      <vt:lpstr>                                        LOGOUT PAGE</vt:lpstr>
      <vt:lpstr>                                CONTACT US PAGE</vt:lpstr>
      <vt:lpstr>                                   ADVANTAGES</vt:lpstr>
      <vt:lpstr>                                     CONCLUSION</vt:lpstr>
      <vt:lpstr>                               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my</cp:lastModifiedBy>
  <cp:revision>432</cp:revision>
  <dcterms:created xsi:type="dcterms:W3CDTF">2022-02-23T09:14:59Z</dcterms:created>
  <dcterms:modified xsi:type="dcterms:W3CDTF">2022-03-21T03:47:32Z</dcterms:modified>
</cp:coreProperties>
</file>