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57" r:id="rId3"/>
    <p:sldId id="268" r:id="rId4"/>
    <p:sldId id="273" r:id="rId5"/>
    <p:sldId id="280" r:id="rId6"/>
    <p:sldId id="274" r:id="rId7"/>
    <p:sldId id="279" r:id="rId8"/>
    <p:sldId id="262" r:id="rId9"/>
    <p:sldId id="270" r:id="rId10"/>
    <p:sldId id="271" r:id="rId11"/>
    <p:sldId id="281" r:id="rId12"/>
    <p:sldId id="277" r:id="rId13"/>
    <p:sldId id="278" r:id="rId14"/>
    <p:sldId id="272" r:id="rId15"/>
    <p:sldId id="26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CA35B-1429-442E-BE6E-58F010F61A2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CA35B-1429-442E-BE6E-58F010F61A2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CA35B-1429-442E-BE6E-58F010F61A2F}"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CA35B-1429-442E-BE6E-58F010F61A2F}"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CA35B-1429-442E-BE6E-58F010F61A2F}"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CA35B-1429-442E-BE6E-58F010F61A2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CA35B-1429-442E-BE6E-58F010F61A2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1D798-A924-460B-9B13-06E3CBCD4FE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CA35B-1429-442E-BE6E-58F010F61A2F}" type="datetimeFigureOut">
              <a:rPr lang="en-IN" smtClean="0"/>
              <a:t>18-04-2024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21D798-A924-460B-9B13-06E3CBCD4F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bbe.2015.06.004" TargetMode="External"/><Relationship Id="rId2" Type="http://schemas.openxmlformats.org/officeDocument/2006/relationships/hyperlink" Target="https://doi.org/10.1080/09720510.2018.146696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04D5F-9352-0D39-EFD7-B41871DA72E7}"/>
              </a:ext>
            </a:extLst>
          </p:cNvPr>
          <p:cNvSpPr>
            <a:spLocks noGrp="1"/>
          </p:cNvSpPr>
          <p:nvPr/>
        </p:nvSpPr>
        <p:spPr>
          <a:xfrm>
            <a:off x="1339674" y="116549"/>
            <a:ext cx="9245500" cy="1920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effectLst>
                  <a:outerShdw blurRad="38100" dist="38100" dir="2700000" algn="tl">
                    <a:srgbClr val="000000">
                      <a:alpha val="43137"/>
                    </a:srgbClr>
                  </a:outerShdw>
                </a:effectLst>
              </a:rPr>
              <a:t>Decision support system for retinal diseases</a:t>
            </a:r>
            <a:endParaRPr lang="en-US" sz="4400" dirty="0">
              <a:effectLst>
                <a:outerShdw blurRad="38100" dist="38100" dir="2700000" algn="tl">
                  <a:srgbClr val="000000">
                    <a:alpha val="43137"/>
                  </a:srgbClr>
                </a:outerShdw>
              </a:effectLst>
            </a:endParaRPr>
          </a:p>
        </p:txBody>
      </p:sp>
      <p:sp>
        <p:nvSpPr>
          <p:cNvPr id="5" name="Subtitle 2">
            <a:extLst>
              <a:ext uri="{FF2B5EF4-FFF2-40B4-BE49-F238E27FC236}">
                <a16:creationId xmlns:a16="http://schemas.microsoft.com/office/drawing/2014/main" id="{4E151F3C-3DFA-D7F4-308D-8968B570D837}"/>
              </a:ext>
            </a:extLst>
          </p:cNvPr>
          <p:cNvSpPr>
            <a:spLocks noGrp="1"/>
          </p:cNvSpPr>
          <p:nvPr/>
        </p:nvSpPr>
        <p:spPr>
          <a:xfrm>
            <a:off x="1524000" y="432247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lang="en-US" sz="1600" dirty="0"/>
              <a:t>Under the supervision of </a:t>
            </a:r>
          </a:p>
          <a:p>
            <a:r>
              <a:rPr lang="en-US" sz="1600" dirty="0">
                <a:solidFill>
                  <a:srgbClr val="0000FF"/>
                </a:solidFill>
                <a:effectLst>
                  <a:outerShdw blurRad="38100" dist="38100" dir="2700000" algn="tl">
                    <a:srgbClr val="000000">
                      <a:alpha val="43137"/>
                    </a:srgbClr>
                  </a:outerShdw>
                </a:effectLst>
              </a:rPr>
              <a:t>Prof. P C Siddalingaswamy</a:t>
            </a:r>
          </a:p>
          <a:p>
            <a:r>
              <a:rPr lang="en-US" sz="1600" dirty="0">
                <a:effectLst>
                  <a:outerShdw blurRad="38100" dist="38100" dir="2700000" algn="tl">
                    <a:srgbClr val="000000">
                      <a:alpha val="43137"/>
                    </a:srgbClr>
                  </a:outerShdw>
                </a:effectLst>
              </a:rPr>
              <a:t>Professor, Dept. of Computer Science and Engineering</a:t>
            </a:r>
          </a:p>
          <a:p>
            <a:r>
              <a:rPr lang="en-US" sz="1600" dirty="0">
                <a:effectLst>
                  <a:outerShdw blurRad="38100" dist="38100" dir="2700000" algn="tl">
                    <a:srgbClr val="000000">
                      <a:alpha val="43137"/>
                    </a:srgbClr>
                  </a:outerShdw>
                </a:effectLst>
              </a:rPr>
              <a:t>Manipal Institute of Technology, Manipal</a:t>
            </a:r>
          </a:p>
        </p:txBody>
      </p:sp>
      <p:sp>
        <p:nvSpPr>
          <p:cNvPr id="6" name="Subtitle 2">
            <a:extLst>
              <a:ext uri="{FF2B5EF4-FFF2-40B4-BE49-F238E27FC236}">
                <a16:creationId xmlns:a16="http://schemas.microsoft.com/office/drawing/2014/main" id="{4D196592-0B89-72D6-8752-929182F3286E}"/>
              </a:ext>
            </a:extLst>
          </p:cNvPr>
          <p:cNvSpPr txBox="1"/>
          <p:nvPr/>
        </p:nvSpPr>
        <p:spPr>
          <a:xfrm>
            <a:off x="1524000" y="2036616"/>
            <a:ext cx="9144000" cy="19810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lang="en-US" sz="1600" dirty="0"/>
              <a:t>Research Presentation</a:t>
            </a:r>
          </a:p>
          <a:p>
            <a:r>
              <a:rPr lang="en-US" sz="1600" dirty="0"/>
              <a:t>by</a:t>
            </a:r>
          </a:p>
          <a:p>
            <a:r>
              <a:rPr lang="en-US" sz="1600" dirty="0">
                <a:solidFill>
                  <a:srgbClr val="0000FF"/>
                </a:solidFill>
                <a:effectLst>
                  <a:outerShdw blurRad="38100" dist="38100" dir="2700000" algn="tl">
                    <a:srgbClr val="000000">
                      <a:alpha val="43137"/>
                    </a:srgbClr>
                  </a:outerShdw>
                </a:effectLst>
              </a:rPr>
              <a:t> Abhishek G Sheelvant</a:t>
            </a:r>
          </a:p>
          <a:p>
            <a:r>
              <a:rPr lang="en-US" sz="1600" dirty="0">
                <a:solidFill>
                  <a:srgbClr val="0000FF"/>
                </a:solidFill>
                <a:effectLst>
                  <a:outerShdw blurRad="38100" dist="38100" dir="2700000" algn="tl">
                    <a:srgbClr val="000000">
                      <a:alpha val="43137"/>
                    </a:srgbClr>
                  </a:outerShdw>
                </a:effectLst>
              </a:rPr>
              <a:t>(Reg no: 230913007)</a:t>
            </a:r>
          </a:p>
          <a:p>
            <a:r>
              <a:rPr lang="en-US" sz="1600" dirty="0">
                <a:effectLst>
                  <a:outerShdw blurRad="38100" dist="38100" dir="2700000" algn="tl">
                    <a:srgbClr val="000000">
                      <a:alpha val="43137"/>
                    </a:srgbClr>
                  </a:outerShdw>
                </a:effectLst>
              </a:rPr>
              <a:t>Department of Computer Science &amp; Engineering</a:t>
            </a:r>
          </a:p>
          <a:p>
            <a:r>
              <a:rPr lang="en-US" sz="1600" dirty="0">
                <a:effectLst>
                  <a:outerShdw blurRad="38100" dist="38100" dir="2700000" algn="tl">
                    <a:srgbClr val="000000">
                      <a:alpha val="43137"/>
                    </a:srgbClr>
                  </a:outerShdw>
                </a:effectLst>
              </a:rPr>
              <a:t>Manipal Institute of Technology, Manipal</a:t>
            </a:r>
          </a:p>
        </p:txBody>
      </p:sp>
      <p:sp>
        <p:nvSpPr>
          <p:cNvPr id="7" name="Subtitle 2">
            <a:extLst>
              <a:ext uri="{FF2B5EF4-FFF2-40B4-BE49-F238E27FC236}">
                <a16:creationId xmlns:a16="http://schemas.microsoft.com/office/drawing/2014/main" id="{DDB774DF-1127-E11B-39DF-BCD47D47A03B}"/>
              </a:ext>
            </a:extLst>
          </p:cNvPr>
          <p:cNvSpPr txBox="1"/>
          <p:nvPr/>
        </p:nvSpPr>
        <p:spPr>
          <a:xfrm>
            <a:off x="1524000" y="6151272"/>
            <a:ext cx="9144000" cy="3603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lang="en-US" sz="1600" dirty="0">
                <a:effectLst>
                  <a:outerShdw blurRad="38100" dist="38100" dir="2700000" algn="tl">
                    <a:srgbClr val="000000">
                      <a:alpha val="43137"/>
                    </a:srgbClr>
                  </a:outerShdw>
                </a:effectLst>
              </a:rPr>
              <a:t>Year 2024</a:t>
            </a:r>
          </a:p>
        </p:txBody>
      </p:sp>
      <p:pic>
        <p:nvPicPr>
          <p:cNvPr id="8" name="Picture 7"/>
          <p:cNvPicPr>
            <a:picLocks noChangeAspect="1"/>
          </p:cNvPicPr>
          <p:nvPr/>
        </p:nvPicPr>
        <p:blipFill>
          <a:blip r:embed="rId2"/>
          <a:stretch>
            <a:fillRect/>
          </a:stretch>
        </p:blipFill>
        <p:spPr>
          <a:xfrm>
            <a:off x="0" y="18495"/>
            <a:ext cx="1767619" cy="1713322"/>
          </a:xfrm>
          <a:prstGeom prst="rect">
            <a:avLst/>
          </a:prstGeom>
        </p:spPr>
      </p:pic>
    </p:spTree>
    <p:extLst>
      <p:ext uri="{BB962C8B-B14F-4D97-AF65-F5344CB8AC3E}">
        <p14:creationId xmlns:p14="http://schemas.microsoft.com/office/powerpoint/2010/main" val="204006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0000"/>
            <a:ext cx="9304866" cy="3880773"/>
          </a:xfrm>
        </p:spPr>
        <p:txBody>
          <a:bodyPr/>
          <a:lstStyle/>
          <a:p>
            <a:r>
              <a:rPr lang="en-US" sz="1800" dirty="0">
                <a:effectLst/>
                <a:latin typeface="Cambria" panose="02040503050406030204" pitchFamily="18" charset="0"/>
                <a:ea typeface="Calibri" panose="020F0502020204030204" pitchFamily="34" charset="0"/>
                <a:cs typeface="Arial" panose="020B0604020202020204" pitchFamily="34" charset="0"/>
              </a:rPr>
              <a:t>The use of convolutional neural network architecture will be explored and fine-tuned to detect choroidal neovascularization (CNV), diabetic macular edema (DME), drusen, and normal using Optical Coherence Tomography (OCT) images.</a:t>
            </a:r>
          </a:p>
          <a:p>
            <a:r>
              <a:rPr lang="en-US" sz="1800" dirty="0">
                <a:effectLst/>
                <a:latin typeface="Cambria" panose="02040503050406030204" pitchFamily="18" charset="0"/>
                <a:ea typeface="Calibri" panose="020F0502020204030204" pitchFamily="34" charset="0"/>
                <a:cs typeface="Arial" panose="020B0604020202020204" pitchFamily="34" charset="0"/>
              </a:rPr>
              <a:t>An explainability algorithm will be developed to visually show the pathology regions identified by the network.</a:t>
            </a:r>
          </a:p>
          <a:p>
            <a:r>
              <a:rPr lang="en-IN" altLang="en-US" sz="1800" dirty="0">
                <a:sym typeface="+mn-ea"/>
              </a:rPr>
              <a:t>Currently exploring other Models.</a:t>
            </a:r>
            <a:endParaRPr lang="en-US" sz="1800" dirty="0">
              <a:effectLst/>
              <a:latin typeface="Calibri" panose="020F0502020204030204" pitchFamily="34" charset="0"/>
              <a:cs typeface="Arial" panose="020B0604020202020204" pitchFamily="34" charset="0"/>
            </a:endParaRPr>
          </a:p>
          <a:p>
            <a:endParaRPr lang="en-US" sz="1800" dirty="0">
              <a:effectLst/>
              <a:latin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BCB49889-9E29-B213-0000-20F139FB8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1"/>
            <a:ext cx="12192000" cy="3429000"/>
          </a:xfrm>
          <a:prstGeom prst="rect">
            <a:avLst/>
          </a:prstGeom>
        </p:spPr>
      </p:pic>
      <p:sp>
        <p:nvSpPr>
          <p:cNvPr id="10" name="Title 1">
            <a:extLst>
              <a:ext uri="{FF2B5EF4-FFF2-40B4-BE49-F238E27FC236}">
                <a16:creationId xmlns:a16="http://schemas.microsoft.com/office/drawing/2014/main" id="{309373C0-94B4-8B70-8EDB-8CE92D6C6CA8}"/>
              </a:ext>
            </a:extLst>
          </p:cNvPr>
          <p:cNvSpPr txBox="1">
            <a:spLocks/>
          </p:cNvSpPr>
          <p:nvPr/>
        </p:nvSpPr>
        <p:spPr>
          <a:xfrm>
            <a:off x="829734" y="70412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dirty="0"/>
              <a:t>Proposed 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42C6-3B0B-41F4-9801-E6138F0F252E}"/>
              </a:ext>
            </a:extLst>
          </p:cNvPr>
          <p:cNvSpPr>
            <a:spLocks noGrp="1"/>
          </p:cNvSpPr>
          <p:nvPr>
            <p:ph type="title"/>
          </p:nvPr>
        </p:nvSpPr>
        <p:spPr/>
        <p:txBody>
          <a:bodyPr/>
          <a:lstStyle/>
          <a:p>
            <a:r>
              <a:rPr lang="en-IN" dirty="0"/>
              <a:t>Cont. Methodology</a:t>
            </a:r>
          </a:p>
        </p:txBody>
      </p:sp>
      <p:sp>
        <p:nvSpPr>
          <p:cNvPr id="3" name="Content Placeholder 2">
            <a:extLst>
              <a:ext uri="{FF2B5EF4-FFF2-40B4-BE49-F238E27FC236}">
                <a16:creationId xmlns:a16="http://schemas.microsoft.com/office/drawing/2014/main" id="{A8CBB47C-D3E7-4CA6-6EED-63B40F7B08F8}"/>
              </a:ext>
            </a:extLst>
          </p:cNvPr>
          <p:cNvSpPr>
            <a:spLocks noGrp="1"/>
          </p:cNvSpPr>
          <p:nvPr>
            <p:ph idx="1"/>
          </p:nvPr>
        </p:nvSpPr>
        <p:spPr>
          <a:xfrm>
            <a:off x="677334" y="1488613"/>
            <a:ext cx="10837332" cy="3880773"/>
          </a:xfrm>
        </p:spPr>
        <p:txBody>
          <a:bodyPr>
            <a:normAutofit fontScale="25000" lnSpcReduction="20000"/>
          </a:bodyPr>
          <a:lstStyle/>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Data Collection: </a:t>
            </a:r>
            <a:r>
              <a:rPr lang="en-US" sz="7200" dirty="0">
                <a:latin typeface="Cambria" panose="02040503050406030204" pitchFamily="18" charset="0"/>
                <a:ea typeface="Calibri" panose="020F0502020204030204" pitchFamily="34" charset="0"/>
                <a:cs typeface="Arial" panose="020B0604020202020204" pitchFamily="34" charset="0"/>
              </a:rPr>
              <a:t>Gather a large dataset of retinal images. These images can be collected from various sources such as hospitals, clinics, research institutions, or public datasets.</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Data Preprocessing: </a:t>
            </a:r>
            <a:r>
              <a:rPr lang="en-US" sz="7200" dirty="0">
                <a:latin typeface="Cambria" panose="02040503050406030204" pitchFamily="18" charset="0"/>
                <a:ea typeface="Calibri" panose="020F0502020204030204" pitchFamily="34" charset="0"/>
                <a:cs typeface="Arial" panose="020B0604020202020204" pitchFamily="34" charset="0"/>
              </a:rPr>
              <a:t>Prepare the dataset for training by performing preprocessing steps such as resizing, normalization, and augmentation. Preprocessing may also involve labeling the images with the corresponding disease or condition.</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Model Selection: </a:t>
            </a:r>
            <a:r>
              <a:rPr lang="en-US" sz="7200" dirty="0">
                <a:latin typeface="Cambria" panose="02040503050406030204" pitchFamily="18" charset="0"/>
                <a:ea typeface="Calibri" panose="020F0502020204030204" pitchFamily="34" charset="0"/>
                <a:cs typeface="Arial" panose="020B0604020202020204" pitchFamily="34" charset="0"/>
              </a:rPr>
              <a:t>Choose a deep learning architecture suitable for image classification tasks. Convolutional Neural Networks (CNNs) are commonly used for this purpose due to their effectiveness in capturing spatial hierarchies in images.</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Model Training: </a:t>
            </a:r>
            <a:r>
              <a:rPr lang="en-US" sz="7200" dirty="0">
                <a:latin typeface="Cambria" panose="02040503050406030204" pitchFamily="18" charset="0"/>
                <a:ea typeface="Calibri" panose="020F0502020204030204" pitchFamily="34" charset="0"/>
                <a:cs typeface="Arial" panose="020B0604020202020204" pitchFamily="34" charset="0"/>
              </a:rPr>
              <a:t>Train the selected model on the preprocessed dataset. This involves feeding the images through the network, computing the loss (error), and updating the model parameters using optimization algorithms like Stochastic Gradient Descent (SGD) or Adam.</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Model Evaluation: </a:t>
            </a:r>
            <a:r>
              <a:rPr lang="en-US" sz="7200" dirty="0">
                <a:latin typeface="Cambria" panose="02040503050406030204" pitchFamily="18" charset="0"/>
                <a:ea typeface="Calibri" panose="020F0502020204030204" pitchFamily="34" charset="0"/>
                <a:cs typeface="Arial" panose="020B0604020202020204" pitchFamily="34" charset="0"/>
              </a:rPr>
              <a:t>Evaluate the trained model's performance using a separate validation dataset. Common evaluation metrics for classification tasks include accuracy, precision, recall, F1-score, and area under the Receiver Operating Characteristic (ROC) curve.</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Hyperparameter Tuning</a:t>
            </a:r>
            <a:r>
              <a:rPr lang="en-US" sz="7200" dirty="0">
                <a:latin typeface="Cambria" panose="02040503050406030204" pitchFamily="18" charset="0"/>
                <a:ea typeface="Calibri" panose="020F0502020204030204" pitchFamily="34" charset="0"/>
                <a:cs typeface="Arial" panose="020B0604020202020204" pitchFamily="34" charset="0"/>
              </a:rPr>
              <a:t>: Fine-tune the model's hyperparameters, such as learning rate, batch size, and network architecture, to improve performance further.</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Deployment and Testing</a:t>
            </a:r>
            <a:r>
              <a:rPr lang="en-US" sz="7200" dirty="0">
                <a:latin typeface="Cambria" panose="02040503050406030204" pitchFamily="18" charset="0"/>
                <a:ea typeface="Calibri" panose="020F0502020204030204" pitchFamily="34" charset="0"/>
                <a:cs typeface="Arial" panose="020B0604020202020204" pitchFamily="34" charset="0"/>
              </a:rPr>
              <a:t>: Deploy the trained model to real-world applications such as clinics or hospitals. Test the model's performance on unseen data to ensure its generalization ability.</a:t>
            </a:r>
          </a:p>
          <a:p>
            <a:pPr algn="l">
              <a:buFont typeface="+mj-lt"/>
              <a:buAutoNum type="arabicPeriod"/>
            </a:pPr>
            <a:r>
              <a:rPr lang="en-US" sz="7200" b="1" dirty="0">
                <a:latin typeface="Cambria" panose="02040503050406030204" pitchFamily="18" charset="0"/>
                <a:ea typeface="Calibri" panose="020F0502020204030204" pitchFamily="34" charset="0"/>
                <a:cs typeface="Arial" panose="020B0604020202020204" pitchFamily="34" charset="0"/>
              </a:rPr>
              <a:t>Monitoring and Maintenance: </a:t>
            </a:r>
            <a:r>
              <a:rPr lang="en-US" sz="7200" dirty="0">
                <a:latin typeface="Cambria" panose="02040503050406030204" pitchFamily="18" charset="0"/>
                <a:ea typeface="Calibri" panose="020F0502020204030204" pitchFamily="34" charset="0"/>
                <a:cs typeface="Arial" panose="020B0604020202020204" pitchFamily="34" charset="0"/>
              </a:rPr>
              <a:t>Continuously monitor the model's performance in production and update it periodically with new data or retraining to maintain its accuracy and effectiveness.</a:t>
            </a:r>
          </a:p>
          <a:p>
            <a:endParaRPr lang="en-IN" dirty="0"/>
          </a:p>
        </p:txBody>
      </p:sp>
    </p:spTree>
    <p:extLst>
      <p:ext uri="{BB962C8B-B14F-4D97-AF65-F5344CB8AC3E}">
        <p14:creationId xmlns:p14="http://schemas.microsoft.com/office/powerpoint/2010/main" val="327543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FE2653-FA7A-FC20-C857-C28D4DECA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1224" y="532434"/>
            <a:ext cx="5487526" cy="6289213"/>
          </a:xfrm>
          <a:prstGeom prst="rect">
            <a:avLst/>
          </a:prstGeom>
        </p:spPr>
      </p:pic>
      <p:sp>
        <p:nvSpPr>
          <p:cNvPr id="6" name="Title 1"/>
          <p:cNvSpPr>
            <a:spLocks noGrp="1"/>
          </p:cNvSpPr>
          <p:nvPr>
            <p:ph type="title"/>
          </p:nvPr>
        </p:nvSpPr>
        <p:spPr>
          <a:xfrm>
            <a:off x="168048" y="146612"/>
            <a:ext cx="8596668" cy="1320800"/>
          </a:xfrm>
        </p:spPr>
        <p:txBody>
          <a:bodyPr/>
          <a:lstStyle/>
          <a:p>
            <a:r>
              <a:rPr lang="en-IN" altLang="en-US" dirty="0"/>
              <a:t>Flow Diagram</a:t>
            </a:r>
          </a:p>
        </p:txBody>
      </p:sp>
    </p:spTree>
    <p:extLst>
      <p:ext uri="{BB962C8B-B14F-4D97-AF65-F5344CB8AC3E}">
        <p14:creationId xmlns:p14="http://schemas.microsoft.com/office/powerpoint/2010/main" val="361770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E79-C536-285D-4B65-DDDF8E45EB66}"/>
              </a:ext>
            </a:extLst>
          </p:cNvPr>
          <p:cNvSpPr>
            <a:spLocks noGrp="1"/>
          </p:cNvSpPr>
          <p:nvPr>
            <p:ph type="title"/>
          </p:nvPr>
        </p:nvSpPr>
        <p:spPr/>
        <p:txBody>
          <a:bodyPr/>
          <a:lstStyle/>
          <a:p>
            <a:r>
              <a:rPr lang="en-IN" dirty="0"/>
              <a:t>Data set</a:t>
            </a:r>
          </a:p>
        </p:txBody>
      </p:sp>
      <p:pic>
        <p:nvPicPr>
          <p:cNvPr id="7" name="Picture 6">
            <a:extLst>
              <a:ext uri="{FF2B5EF4-FFF2-40B4-BE49-F238E27FC236}">
                <a16:creationId xmlns:a16="http://schemas.microsoft.com/office/drawing/2014/main" id="{96C5ADA5-305E-B2C4-9F53-FF3942A5B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3" y="3545632"/>
            <a:ext cx="8127999" cy="3167742"/>
          </a:xfrm>
          <a:prstGeom prst="rect">
            <a:avLst/>
          </a:prstGeom>
        </p:spPr>
      </p:pic>
      <p:graphicFrame>
        <p:nvGraphicFramePr>
          <p:cNvPr id="3" name="Table 2">
            <a:extLst>
              <a:ext uri="{FF2B5EF4-FFF2-40B4-BE49-F238E27FC236}">
                <a16:creationId xmlns:a16="http://schemas.microsoft.com/office/drawing/2014/main" id="{1BA6CD0F-81C0-A823-5C69-A1D935392904}"/>
              </a:ext>
            </a:extLst>
          </p:cNvPr>
          <p:cNvGraphicFramePr>
            <a:graphicFrameLocks noGrp="1"/>
          </p:cNvGraphicFramePr>
          <p:nvPr>
            <p:extLst>
              <p:ext uri="{D42A27DB-BD31-4B8C-83A1-F6EECF244321}">
                <p14:modId xmlns:p14="http://schemas.microsoft.com/office/powerpoint/2010/main" val="2078719846"/>
              </p:ext>
            </p:extLst>
          </p:nvPr>
        </p:nvGraphicFramePr>
        <p:xfrm>
          <a:off x="677334" y="1621971"/>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82974204"/>
                    </a:ext>
                  </a:extLst>
                </a:gridCol>
                <a:gridCol w="2709333">
                  <a:extLst>
                    <a:ext uri="{9D8B030D-6E8A-4147-A177-3AD203B41FA5}">
                      <a16:colId xmlns:a16="http://schemas.microsoft.com/office/drawing/2014/main" val="1606667334"/>
                    </a:ext>
                  </a:extLst>
                </a:gridCol>
              </a:tblGrid>
              <a:tr h="370840">
                <a:tc>
                  <a:txBody>
                    <a:bodyPr/>
                    <a:lstStyle/>
                    <a:p>
                      <a:r>
                        <a:rPr lang="en-IN" dirty="0"/>
                        <a:t>Data label</a:t>
                      </a:r>
                    </a:p>
                  </a:txBody>
                  <a:tcPr/>
                </a:tc>
                <a:tc>
                  <a:txBody>
                    <a:bodyPr/>
                    <a:lstStyle/>
                    <a:p>
                      <a:r>
                        <a:rPr lang="en-IN" dirty="0"/>
                        <a:t>Data count</a:t>
                      </a:r>
                    </a:p>
                  </a:txBody>
                  <a:tcPr/>
                </a:tc>
                <a:extLst>
                  <a:ext uri="{0D108BD9-81ED-4DB2-BD59-A6C34878D82A}">
                    <a16:rowId xmlns:a16="http://schemas.microsoft.com/office/drawing/2014/main" val="737915714"/>
                  </a:ext>
                </a:extLst>
              </a:tr>
              <a:tr h="370840">
                <a:tc>
                  <a:txBody>
                    <a:bodyPr/>
                    <a:lstStyle/>
                    <a:p>
                      <a:r>
                        <a:rPr lang="en-IN" dirty="0"/>
                        <a:t>CNV</a:t>
                      </a:r>
                    </a:p>
                  </a:txBody>
                  <a:tcPr/>
                </a:tc>
                <a:tc>
                  <a:txBody>
                    <a:bodyPr/>
                    <a:lstStyle/>
                    <a:p>
                      <a:r>
                        <a:rPr lang="en-IN" dirty="0"/>
                        <a:t>37,203</a:t>
                      </a:r>
                    </a:p>
                  </a:txBody>
                  <a:tcPr/>
                </a:tc>
                <a:extLst>
                  <a:ext uri="{0D108BD9-81ED-4DB2-BD59-A6C34878D82A}">
                    <a16:rowId xmlns:a16="http://schemas.microsoft.com/office/drawing/2014/main" val="4257191292"/>
                  </a:ext>
                </a:extLst>
              </a:tr>
              <a:tr h="370840">
                <a:tc>
                  <a:txBody>
                    <a:bodyPr/>
                    <a:lstStyle/>
                    <a:p>
                      <a:r>
                        <a:rPr lang="en-IN" dirty="0"/>
                        <a:t>DME</a:t>
                      </a:r>
                    </a:p>
                  </a:txBody>
                  <a:tcPr/>
                </a:tc>
                <a:tc>
                  <a:txBody>
                    <a:bodyPr/>
                    <a:lstStyle/>
                    <a:p>
                      <a:r>
                        <a:rPr lang="en-IN" dirty="0"/>
                        <a:t>11,348</a:t>
                      </a:r>
                    </a:p>
                  </a:txBody>
                  <a:tcPr/>
                </a:tc>
                <a:extLst>
                  <a:ext uri="{0D108BD9-81ED-4DB2-BD59-A6C34878D82A}">
                    <a16:rowId xmlns:a16="http://schemas.microsoft.com/office/drawing/2014/main" val="1060110816"/>
                  </a:ext>
                </a:extLst>
              </a:tr>
              <a:tr h="370840">
                <a:tc>
                  <a:txBody>
                    <a:bodyPr/>
                    <a:lstStyle/>
                    <a:p>
                      <a:r>
                        <a:rPr lang="en-IN" dirty="0"/>
                        <a:t>Drusen</a:t>
                      </a:r>
                    </a:p>
                  </a:txBody>
                  <a:tcPr/>
                </a:tc>
                <a:tc>
                  <a:txBody>
                    <a:bodyPr/>
                    <a:lstStyle/>
                    <a:p>
                      <a:r>
                        <a:rPr lang="en-IN" dirty="0"/>
                        <a:t>8,616</a:t>
                      </a:r>
                    </a:p>
                  </a:txBody>
                  <a:tcPr/>
                </a:tc>
                <a:extLst>
                  <a:ext uri="{0D108BD9-81ED-4DB2-BD59-A6C34878D82A}">
                    <a16:rowId xmlns:a16="http://schemas.microsoft.com/office/drawing/2014/main" val="2485629689"/>
                  </a:ext>
                </a:extLst>
              </a:tr>
              <a:tr h="370840">
                <a:tc>
                  <a:txBody>
                    <a:bodyPr/>
                    <a:lstStyle/>
                    <a:p>
                      <a:r>
                        <a:rPr lang="en-IN" dirty="0"/>
                        <a:t>Normal</a:t>
                      </a:r>
                    </a:p>
                  </a:txBody>
                  <a:tcPr/>
                </a:tc>
                <a:tc>
                  <a:txBody>
                    <a:bodyPr/>
                    <a:lstStyle/>
                    <a:p>
                      <a:r>
                        <a:rPr lang="en-IN" dirty="0"/>
                        <a:t>26,315</a:t>
                      </a:r>
                    </a:p>
                  </a:txBody>
                  <a:tcPr/>
                </a:tc>
                <a:extLst>
                  <a:ext uri="{0D108BD9-81ED-4DB2-BD59-A6C34878D82A}">
                    <a16:rowId xmlns:a16="http://schemas.microsoft.com/office/drawing/2014/main" val="3745017665"/>
                  </a:ext>
                </a:extLst>
              </a:tr>
            </a:tbl>
          </a:graphicData>
        </a:graphic>
      </p:graphicFrame>
    </p:spTree>
    <p:extLst>
      <p:ext uri="{BB962C8B-B14F-4D97-AF65-F5344CB8AC3E}">
        <p14:creationId xmlns:p14="http://schemas.microsoft.com/office/powerpoint/2010/main" val="165404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Expected Outcomes</a:t>
            </a:r>
          </a:p>
        </p:txBody>
      </p:sp>
      <p:sp>
        <p:nvSpPr>
          <p:cNvPr id="3" name="Content Placeholder 2"/>
          <p:cNvSpPr>
            <a:spLocks noGrp="1"/>
          </p:cNvSpPr>
          <p:nvPr>
            <p:ph idx="1"/>
          </p:nvPr>
        </p:nvSpPr>
        <p:spPr/>
        <p:txBody>
          <a:bodyPr/>
          <a:lstStyle/>
          <a:p>
            <a:r>
              <a:rPr lang="en-US" sz="1800" dirty="0">
                <a:effectLst/>
                <a:latin typeface="Cambria" panose="02040503050406030204" pitchFamily="18" charset="0"/>
                <a:ea typeface="Calibri" panose="020F0502020204030204" pitchFamily="34" charset="0"/>
                <a:cs typeface="Arial" panose="020B0604020202020204" pitchFamily="34" charset="0"/>
              </a:rPr>
              <a:t>The explored model will be effectively identifying the key disease symptoms. This represents a valuable contribution to the advancement of a diagnostic system capable of detecting various eye diseases in OCT images.</a:t>
            </a:r>
          </a:p>
          <a:p>
            <a:pPr marL="0" indent="0">
              <a:buNone/>
            </a:pPr>
            <a:endParaRPr lang="en-US" sz="1800" dirty="0">
              <a:effectLst/>
              <a:latin typeface="Calibri" panose="020F0502020204030204" pitchFamily="34" charset="0"/>
              <a:cs typeface="Arial" panose="020B0604020202020204" pitchFamily="34" charset="0"/>
            </a:endParaRPr>
          </a:p>
          <a:p>
            <a:r>
              <a:rPr lang="en-US" sz="1800" dirty="0">
                <a:effectLst/>
                <a:latin typeface="Cambria" panose="02040503050406030204" pitchFamily="18" charset="0"/>
                <a:ea typeface="Calibri" panose="020F0502020204030204" pitchFamily="34" charset="0"/>
                <a:cs typeface="Arial" panose="020B0604020202020204" pitchFamily="34" charset="0"/>
              </a:rPr>
              <a:t>The examined model has the potential to assist clinicians in the diagnostic process and support them in making more informed decisions.</a:t>
            </a:r>
            <a:endParaRPr lang="en-US" sz="1800" dirty="0">
              <a:effectLst/>
              <a:latin typeface="Calibri" panose="020F0502020204030204" pitchFamily="34" charset="0"/>
              <a:cs typeface="Arial" panose="020B0604020202020204"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55000" lnSpcReduction="20000"/>
          </a:bodyPr>
          <a:lstStyle/>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Chetoui, M., Akhloufi, M.A. (2020). Deep Retinal Diseases Detection and Explainability Using OCT Images. In: Campilho, A., Karray, F., Wang, Z. (eds) Image Analysis and Recognition. ICIAR 2020. Lecture Notes in Computer Science(), vol 12132. Springer, Cham. https://doi.org/10.1007/978-3-030-50516-5_31</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Rahil, M., Anoop, B.N., Girish, G.N., Kothari, A.R., Koolagudi, S.G. and Rajan, J., 2023. A Deep Ensemble Learning-Based CNN Architecture for Multiclass Retinal Fluid Segmentation in OCT Images. IEEE Access, 11, pp.17241-17251.</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Wei, X. and Sui, R., 2023. A Review of Machine Learning Algorithms for Retinal Cyst Segmentation on Optical Coherence Tomography. Sensors, 23(6), p.3144.</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Seth S. and Agarwal B., “A hybrid deep learning model for detecting diabetic retinopathy,” J. Stat. </a:t>
            </a:r>
            <a:r>
              <a:rPr lang="en-US" sz="1500" dirty="0" err="1">
                <a:latin typeface="Cambria" panose="02040503050406030204" pitchFamily="18" charset="0"/>
                <a:ea typeface="Calibri" panose="020F0502020204030204" pitchFamily="34" charset="0"/>
                <a:cs typeface="Arial" panose="020B0604020202020204" pitchFamily="34" charset="0"/>
              </a:rPr>
              <a:t>Manag</a:t>
            </a:r>
            <a:r>
              <a:rPr lang="en-US" sz="1500" dirty="0">
                <a:latin typeface="Cambria" panose="02040503050406030204" pitchFamily="18" charset="0"/>
                <a:ea typeface="Calibri" panose="020F0502020204030204" pitchFamily="34" charset="0"/>
                <a:cs typeface="Arial" panose="020B0604020202020204" pitchFamily="34" charset="0"/>
              </a:rPr>
              <a:t>. Syst., vol. 21, no. 4, pp. 569–574, Jul. 2018, </a:t>
            </a:r>
            <a:r>
              <a:rPr lang="en-US" sz="1500" dirty="0">
                <a:latin typeface="Cambria" panose="02040503050406030204" pitchFamily="18" charset="0"/>
                <a:ea typeface="Calibri" panose="020F0502020204030204" pitchFamily="34" charset="0"/>
                <a:cs typeface="Arial" panose="020B0604020202020204" pitchFamily="34" charset="0"/>
                <a:hlinkClick r:id="rId2"/>
              </a:rPr>
              <a:t>https://doi.org/10.1080/09720510.2018.1466965</a:t>
            </a:r>
            <a:endParaRPr lang="en-US" sz="1500" dirty="0">
              <a:latin typeface="Cambria" panose="02040503050406030204" pitchFamily="18" charset="0"/>
              <a:ea typeface="Calibri" panose="020F0502020204030204" pitchFamily="34" charset="0"/>
              <a:cs typeface="Arial" panose="020B0604020202020204" pitchFamily="34" charset="0"/>
            </a:endParaRPr>
          </a:p>
          <a:p>
            <a:pPr>
              <a:buClrTx/>
              <a:buSzTx/>
            </a:pPr>
            <a:r>
              <a:rPr lang="en-US" sz="1500" dirty="0" err="1">
                <a:latin typeface="Cambria" panose="02040503050406030204" pitchFamily="18" charset="0"/>
                <a:ea typeface="Calibri" panose="020F0502020204030204" pitchFamily="34" charset="0"/>
                <a:cs typeface="Arial" panose="020B0604020202020204" pitchFamily="34" charset="0"/>
              </a:rPr>
              <a:t>Geetharamani</a:t>
            </a:r>
            <a:r>
              <a:rPr lang="en-US" sz="1500" dirty="0">
                <a:latin typeface="Cambria" panose="02040503050406030204" pitchFamily="18" charset="0"/>
                <a:ea typeface="Calibri" panose="020F0502020204030204" pitchFamily="34" charset="0"/>
                <a:cs typeface="Arial" panose="020B0604020202020204" pitchFamily="34" charset="0"/>
              </a:rPr>
              <a:t> R. and Balasubramanian L., “Retinal blood vessel seg- mentation employing image pro </a:t>
            </a:r>
            <a:r>
              <a:rPr lang="en-US" sz="1500" dirty="0" err="1">
                <a:latin typeface="Cambria" panose="02040503050406030204" pitchFamily="18" charset="0"/>
                <a:ea typeface="Calibri" panose="020F0502020204030204" pitchFamily="34" charset="0"/>
                <a:cs typeface="Arial" panose="020B0604020202020204" pitchFamily="34" charset="0"/>
              </a:rPr>
              <a:t>cessing</a:t>
            </a:r>
            <a:r>
              <a:rPr lang="en-US" sz="1500" dirty="0">
                <a:latin typeface="Cambria" panose="02040503050406030204" pitchFamily="18" charset="0"/>
                <a:ea typeface="Calibri" panose="020F0502020204030204" pitchFamily="34" charset="0"/>
                <a:cs typeface="Arial" panose="020B0604020202020204" pitchFamily="34" charset="0"/>
              </a:rPr>
              <a:t> and data mining techniques for computerized retinal image analysis,” </a:t>
            </a:r>
            <a:r>
              <a:rPr lang="en-US" sz="1500" dirty="0" err="1">
                <a:latin typeface="Cambria" panose="02040503050406030204" pitchFamily="18" charset="0"/>
                <a:ea typeface="Calibri" panose="020F0502020204030204" pitchFamily="34" charset="0"/>
                <a:cs typeface="Arial" panose="020B0604020202020204" pitchFamily="34" charset="0"/>
              </a:rPr>
              <a:t>Integr</a:t>
            </a:r>
            <a:r>
              <a:rPr lang="en-US" sz="1500" dirty="0">
                <a:latin typeface="Cambria" panose="02040503050406030204" pitchFamily="18" charset="0"/>
                <a:ea typeface="Calibri" panose="020F0502020204030204" pitchFamily="34" charset="0"/>
                <a:cs typeface="Arial" panose="020B0604020202020204" pitchFamily="34" charset="0"/>
              </a:rPr>
              <a:t>. Med. Res., vol. 36, pp. 102–118, 2016, </a:t>
            </a:r>
            <a:r>
              <a:rPr lang="en-US" sz="1500" dirty="0">
                <a:latin typeface="Cambria" panose="02040503050406030204" pitchFamily="18" charset="0"/>
                <a:ea typeface="Calibri" panose="020F0502020204030204" pitchFamily="34" charset="0"/>
                <a:cs typeface="Arial" panose="020B0604020202020204" pitchFamily="34" charset="0"/>
                <a:hlinkClick r:id="rId3"/>
              </a:rPr>
              <a:t>https://doi.org/10.1016/j.bbe.2015.06.004</a:t>
            </a:r>
            <a:endParaRPr lang="en-US" sz="1500" dirty="0">
              <a:latin typeface="Cambria" panose="02040503050406030204" pitchFamily="18" charset="0"/>
              <a:ea typeface="Calibri" panose="020F0502020204030204" pitchFamily="34" charset="0"/>
              <a:cs typeface="Arial" panose="020B0604020202020204" pitchFamily="34" charset="0"/>
            </a:endParaRP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Zeng X., Chen H., Luo Y., and Ye W., “Automated diabetic retinopathy detection based on binocular </a:t>
            </a:r>
            <a:r>
              <a:rPr lang="en-US" sz="1500" dirty="0" err="1">
                <a:latin typeface="Cambria" panose="02040503050406030204" pitchFamily="18" charset="0"/>
                <a:ea typeface="Calibri" panose="020F0502020204030204" pitchFamily="34" charset="0"/>
                <a:cs typeface="Arial" panose="020B0604020202020204" pitchFamily="34" charset="0"/>
              </a:rPr>
              <a:t>siamese</a:t>
            </a:r>
            <a:r>
              <a:rPr lang="en-US" sz="1500" dirty="0">
                <a:latin typeface="Cambria" panose="02040503050406030204" pitchFamily="18" charset="0"/>
                <a:ea typeface="Calibri" panose="020F0502020204030204" pitchFamily="34" charset="0"/>
                <a:cs typeface="Arial" panose="020B0604020202020204" pitchFamily="34" charset="0"/>
              </a:rPr>
              <a:t>-like convolutional neural net- work,” IEEE Access, vol. 7, pp. 30744–30753, 2019, https://doi.org/ 10.1109/ACCESS.2019.2903171</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Abramoff M. D. et al., “Improved automated detection of diabetic ` retinopathy on a publicly available dataset through integration of deep learning,” </a:t>
            </a:r>
            <a:r>
              <a:rPr lang="en-US" sz="1500" dirty="0" err="1">
                <a:latin typeface="Cambria" panose="02040503050406030204" pitchFamily="18" charset="0"/>
                <a:ea typeface="Calibri" panose="020F0502020204030204" pitchFamily="34" charset="0"/>
                <a:cs typeface="Arial" panose="020B0604020202020204" pitchFamily="34" charset="0"/>
              </a:rPr>
              <a:t>Investig</a:t>
            </a:r>
            <a:r>
              <a:rPr lang="en-US" sz="1500" dirty="0">
                <a:latin typeface="Cambria" panose="02040503050406030204" pitchFamily="18" charset="0"/>
                <a:ea typeface="Calibri" panose="020F0502020204030204" pitchFamily="34" charset="0"/>
                <a:cs typeface="Arial" panose="020B0604020202020204" pitchFamily="34" charset="0"/>
              </a:rPr>
              <a:t>. </a:t>
            </a:r>
            <a:r>
              <a:rPr lang="en-US" sz="1500" dirty="0" err="1">
                <a:latin typeface="Cambria" panose="02040503050406030204" pitchFamily="18" charset="0"/>
                <a:ea typeface="Calibri" panose="020F0502020204030204" pitchFamily="34" charset="0"/>
                <a:cs typeface="Arial" panose="020B0604020202020204" pitchFamily="34" charset="0"/>
              </a:rPr>
              <a:t>Ophthalmol</a:t>
            </a:r>
            <a:r>
              <a:rPr lang="en-US" sz="1500" dirty="0">
                <a:latin typeface="Cambria" panose="02040503050406030204" pitchFamily="18" charset="0"/>
                <a:ea typeface="Calibri" panose="020F0502020204030204" pitchFamily="34" charset="0"/>
                <a:cs typeface="Arial" panose="020B0604020202020204" pitchFamily="34" charset="0"/>
              </a:rPr>
              <a:t>. Vis. Sci., vol. 57, no. 13, pp. 5200– 5206, Oct. 2016, https://doi.org/10.1167/iovs.16-19964 PMID: 27701631</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Gulshan V. et al., “Development and validation of a deep learning algorithm for detection of diabetic retinopathy in retinal fundus pho- </a:t>
            </a:r>
            <a:r>
              <a:rPr lang="en-US" sz="1500" dirty="0" err="1">
                <a:latin typeface="Cambria" panose="02040503050406030204" pitchFamily="18" charset="0"/>
                <a:ea typeface="Calibri" panose="020F0502020204030204" pitchFamily="34" charset="0"/>
                <a:cs typeface="Arial" panose="020B0604020202020204" pitchFamily="34" charset="0"/>
              </a:rPr>
              <a:t>tographs</a:t>
            </a:r>
            <a:r>
              <a:rPr lang="en-US" sz="1500" dirty="0">
                <a:latin typeface="Cambria" panose="02040503050406030204" pitchFamily="18" charset="0"/>
                <a:ea typeface="Calibri" panose="020F0502020204030204" pitchFamily="34" charset="0"/>
                <a:cs typeface="Arial" panose="020B0604020202020204" pitchFamily="34" charset="0"/>
              </a:rPr>
              <a:t>,” JAMA—J. Am. Med. Assoc., vol. 316, no. 22, pp. 2402–2410, Dec. 2016, https://doi.org/10.1001/jama.2016.17216 PMID: 27898976</a:t>
            </a:r>
          </a:p>
          <a:p>
            <a:pPr>
              <a:buClrTx/>
              <a:buSzTx/>
            </a:pPr>
            <a:r>
              <a:rPr lang="en-US" sz="1500" dirty="0" err="1">
                <a:latin typeface="Cambria" panose="02040503050406030204" pitchFamily="18" charset="0"/>
                <a:ea typeface="Calibri" panose="020F0502020204030204" pitchFamily="34" charset="0"/>
                <a:cs typeface="Arial" panose="020B0604020202020204" pitchFamily="34" charset="0"/>
              </a:rPr>
              <a:t>Chetoui</a:t>
            </a:r>
            <a:r>
              <a:rPr lang="en-US" sz="1500" dirty="0">
                <a:latin typeface="Cambria" panose="02040503050406030204" pitchFamily="18" charset="0"/>
                <a:ea typeface="Calibri" panose="020F0502020204030204" pitchFamily="34" charset="0"/>
                <a:cs typeface="Arial" panose="020B0604020202020204" pitchFamily="34" charset="0"/>
              </a:rPr>
              <a:t>, M. and </a:t>
            </a:r>
            <a:r>
              <a:rPr lang="en-US" sz="1500" dirty="0" err="1">
                <a:latin typeface="Cambria" panose="02040503050406030204" pitchFamily="18" charset="0"/>
                <a:ea typeface="Calibri" panose="020F0502020204030204" pitchFamily="34" charset="0"/>
                <a:cs typeface="Arial" panose="020B0604020202020204" pitchFamily="34" charset="0"/>
              </a:rPr>
              <a:t>Akhloufi</a:t>
            </a:r>
            <a:r>
              <a:rPr lang="en-US" sz="1500" dirty="0">
                <a:latin typeface="Cambria" panose="02040503050406030204" pitchFamily="18" charset="0"/>
                <a:ea typeface="Calibri" panose="020F0502020204030204" pitchFamily="34" charset="0"/>
                <a:cs typeface="Arial" panose="020B0604020202020204" pitchFamily="34" charset="0"/>
              </a:rPr>
              <a:t>, M.A., 2020, June. Deep retinal diseases detection and explainability using oct images. In International Confer- </a:t>
            </a:r>
            <a:r>
              <a:rPr lang="en-US" sz="1500" dirty="0" err="1">
                <a:latin typeface="Cambria" panose="02040503050406030204" pitchFamily="18" charset="0"/>
                <a:ea typeface="Calibri" panose="020F0502020204030204" pitchFamily="34" charset="0"/>
                <a:cs typeface="Arial" panose="020B0604020202020204" pitchFamily="34" charset="0"/>
              </a:rPr>
              <a:t>ence</a:t>
            </a:r>
            <a:r>
              <a:rPr lang="en-US" sz="1500" dirty="0">
                <a:latin typeface="Cambria" panose="02040503050406030204" pitchFamily="18" charset="0"/>
                <a:ea typeface="Calibri" panose="020F0502020204030204" pitchFamily="34" charset="0"/>
                <a:cs typeface="Arial" panose="020B0604020202020204" pitchFamily="34" charset="0"/>
              </a:rPr>
              <a:t> on Image Analysis and Recognition (pp. 358-366). Cham: Springer International Publishing.</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Rahil, M., Anoop, B.N., Girish, G.N., Kothari, A.R., </a:t>
            </a:r>
            <a:r>
              <a:rPr lang="en-US" sz="1500" dirty="0" err="1">
                <a:latin typeface="Cambria" panose="02040503050406030204" pitchFamily="18" charset="0"/>
                <a:ea typeface="Calibri" panose="020F0502020204030204" pitchFamily="34" charset="0"/>
                <a:cs typeface="Arial" panose="020B0604020202020204" pitchFamily="34" charset="0"/>
              </a:rPr>
              <a:t>Koolagudi</a:t>
            </a:r>
            <a:r>
              <a:rPr lang="en-US" sz="1500" dirty="0">
                <a:latin typeface="Cambria" panose="02040503050406030204" pitchFamily="18" charset="0"/>
                <a:ea typeface="Calibri" panose="020F0502020204030204" pitchFamily="34" charset="0"/>
                <a:cs typeface="Arial" panose="020B0604020202020204" pitchFamily="34" charset="0"/>
              </a:rPr>
              <a:t>, S.G. and Rajan, J., 2023. A Deep Ensemble Learning-Based CNN </a:t>
            </a:r>
            <a:r>
              <a:rPr lang="en-US" sz="1500" dirty="0" err="1">
                <a:latin typeface="Cambria" panose="02040503050406030204" pitchFamily="18" charset="0"/>
                <a:ea typeface="Calibri" panose="020F0502020204030204" pitchFamily="34" charset="0"/>
                <a:cs typeface="Arial" panose="020B0604020202020204" pitchFamily="34" charset="0"/>
              </a:rPr>
              <a:t>Architec</a:t>
            </a:r>
            <a:r>
              <a:rPr lang="en-US" sz="1500" dirty="0">
                <a:latin typeface="Cambria" panose="02040503050406030204" pitchFamily="18" charset="0"/>
                <a:ea typeface="Calibri" panose="020F0502020204030204" pitchFamily="34" charset="0"/>
                <a:cs typeface="Arial" panose="020B0604020202020204" pitchFamily="34" charset="0"/>
              </a:rPr>
              <a:t>- </a:t>
            </a:r>
            <a:r>
              <a:rPr lang="en-US" sz="1500" dirty="0" err="1">
                <a:latin typeface="Cambria" panose="02040503050406030204" pitchFamily="18" charset="0"/>
                <a:ea typeface="Calibri" panose="020F0502020204030204" pitchFamily="34" charset="0"/>
                <a:cs typeface="Arial" panose="020B0604020202020204" pitchFamily="34" charset="0"/>
              </a:rPr>
              <a:t>ture</a:t>
            </a:r>
            <a:r>
              <a:rPr lang="en-US" sz="1500" dirty="0">
                <a:latin typeface="Cambria" panose="02040503050406030204" pitchFamily="18" charset="0"/>
                <a:ea typeface="Calibri" panose="020F0502020204030204" pitchFamily="34" charset="0"/>
                <a:cs typeface="Arial" panose="020B0604020202020204" pitchFamily="34" charset="0"/>
              </a:rPr>
              <a:t> for Multiclass Retinal Fluid Segmentation in OCT Images. IEEE Access, 11, pp.17241-17251</a:t>
            </a:r>
          </a:p>
          <a:p>
            <a:pPr>
              <a:buClrTx/>
              <a:buSzTx/>
            </a:pPr>
            <a:r>
              <a:rPr lang="en-US" sz="1500" dirty="0">
                <a:latin typeface="Cambria" panose="02040503050406030204" pitchFamily="18" charset="0"/>
                <a:ea typeface="Calibri" panose="020F0502020204030204" pitchFamily="34" charset="0"/>
                <a:cs typeface="Arial" panose="020B0604020202020204" pitchFamily="34" charset="0"/>
              </a:rPr>
              <a:t>Wei, X. and Sui, R., 2023. A Review of Machine Learning Algorithms for Retinal Cyst Segmentation on Optical Coherence Tomography. Sensors, 23(6), p.3144.</a:t>
            </a:r>
          </a:p>
          <a:p>
            <a:pPr>
              <a:buClrTx/>
              <a:buSzTx/>
            </a:pPr>
            <a:r>
              <a:rPr lang="en-US" sz="1500" dirty="0" err="1">
                <a:latin typeface="Cambria" panose="02040503050406030204" pitchFamily="18" charset="0"/>
                <a:ea typeface="Calibri" panose="020F0502020204030204" pitchFamily="34" charset="0"/>
                <a:cs typeface="Arial" panose="020B0604020202020204" pitchFamily="34" charset="0"/>
              </a:rPr>
              <a:t>Awais</a:t>
            </a:r>
            <a:r>
              <a:rPr lang="en-US" sz="1500" dirty="0">
                <a:latin typeface="Cambria" panose="02040503050406030204" pitchFamily="18" charset="0"/>
                <a:ea typeface="Calibri" panose="020F0502020204030204" pitchFamily="34" charset="0"/>
                <a:cs typeface="Arial" panose="020B0604020202020204" pitchFamily="34" charset="0"/>
              </a:rPr>
              <a:t>, M., Muller, H., Tang, T.B. and </a:t>
            </a:r>
            <a:r>
              <a:rPr lang="en-US" sz="1500" dirty="0" err="1">
                <a:latin typeface="Cambria" panose="02040503050406030204" pitchFamily="18" charset="0"/>
                <a:ea typeface="Calibri" panose="020F0502020204030204" pitchFamily="34" charset="0"/>
                <a:cs typeface="Arial" panose="020B0604020202020204" pitchFamily="34" charset="0"/>
              </a:rPr>
              <a:t>Meriaudeau</a:t>
            </a:r>
            <a:r>
              <a:rPr lang="en-US" sz="1500" dirty="0">
                <a:latin typeface="Cambria" panose="02040503050406030204" pitchFamily="18" charset="0"/>
                <a:ea typeface="Calibri" panose="020F0502020204030204" pitchFamily="34" charset="0"/>
                <a:cs typeface="Arial" panose="020B0604020202020204" pitchFamily="34" charset="0"/>
              </a:rPr>
              <a:t>, F., 2017, September. ¨ Classification of </a:t>
            </a:r>
            <a:r>
              <a:rPr lang="en-US" sz="1500" dirty="0" err="1">
                <a:latin typeface="Cambria" panose="02040503050406030204" pitchFamily="18" charset="0"/>
                <a:ea typeface="Calibri" panose="020F0502020204030204" pitchFamily="34" charset="0"/>
                <a:cs typeface="Arial" panose="020B0604020202020204" pitchFamily="34" charset="0"/>
              </a:rPr>
              <a:t>sd</a:t>
            </a:r>
            <a:r>
              <a:rPr lang="en-US" sz="1500" dirty="0">
                <a:latin typeface="Cambria" panose="02040503050406030204" pitchFamily="18" charset="0"/>
                <a:ea typeface="Calibri" panose="020F0502020204030204" pitchFamily="34" charset="0"/>
                <a:cs typeface="Arial" panose="020B0604020202020204" pitchFamily="34" charset="0"/>
              </a:rPr>
              <a:t>-oct images using a deep learning approach. In 2017 IEEE International Conference on Signal and Image Processing Applications (ICSIPA) (pp. 489-492). IEEE.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2481-24FE-07CD-99E1-93A65E04DF38}"/>
              </a:ext>
            </a:extLst>
          </p:cNvPr>
          <p:cNvSpPr>
            <a:spLocks noGrp="1"/>
          </p:cNvSpPr>
          <p:nvPr>
            <p:ph type="title"/>
          </p:nvPr>
        </p:nvSpPr>
        <p:spPr>
          <a:xfrm>
            <a:off x="1367799" y="2852575"/>
            <a:ext cx="8596668" cy="1320800"/>
          </a:xfrm>
        </p:spPr>
        <p:txBody>
          <a:bodyPr>
            <a:normAutofit/>
          </a:bodyPr>
          <a:lstStyle/>
          <a:p>
            <a:pPr algn="ctr"/>
            <a:r>
              <a:rPr lang="en-IN" sz="4500" b="1" dirty="0"/>
              <a:t>THANK YOU</a:t>
            </a:r>
          </a:p>
        </p:txBody>
      </p:sp>
    </p:spTree>
    <p:extLst>
      <p:ext uri="{BB962C8B-B14F-4D97-AF65-F5344CB8AC3E}">
        <p14:creationId xmlns:p14="http://schemas.microsoft.com/office/powerpoint/2010/main" val="246905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873" y="839789"/>
            <a:ext cx="8596668" cy="1320800"/>
          </a:xfrm>
        </p:spPr>
        <p:txBody>
          <a:bodyPr/>
          <a:lstStyle/>
          <a:p>
            <a:r>
              <a:rPr lang="en-IN" dirty="0"/>
              <a:t>Contents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a:sym typeface="+mn-ea"/>
              </a:rPr>
              <a:t>Introduction</a:t>
            </a:r>
            <a:endParaRPr lang="en-US" sz="2000" dirty="0"/>
          </a:p>
          <a:p>
            <a:pPr marL="514350" indent="-514350">
              <a:buFont typeface="+mj-lt"/>
              <a:buAutoNum type="arabicPeriod"/>
            </a:pPr>
            <a:r>
              <a:rPr lang="en-US" sz="2000" dirty="0">
                <a:sym typeface="+mn-ea"/>
              </a:rPr>
              <a:t>Literature Review</a:t>
            </a:r>
            <a:endParaRPr lang="en-US" sz="2000" dirty="0"/>
          </a:p>
          <a:p>
            <a:pPr marL="514350" indent="-514350">
              <a:buFont typeface="+mj-lt"/>
              <a:buAutoNum type="arabicPeriod"/>
            </a:pPr>
            <a:r>
              <a:rPr lang="en-US" sz="2000" dirty="0">
                <a:sym typeface="+mn-ea"/>
              </a:rPr>
              <a:t>Research Gaps Identified</a:t>
            </a:r>
            <a:endParaRPr lang="en-US" sz="2000" dirty="0"/>
          </a:p>
          <a:p>
            <a:pPr marL="514350" indent="-514350">
              <a:buFont typeface="+mj-lt"/>
              <a:buAutoNum type="arabicPeriod"/>
            </a:pPr>
            <a:r>
              <a:rPr lang="en-US" sz="2000" dirty="0">
                <a:sym typeface="+mn-ea"/>
              </a:rPr>
              <a:t>Objectives</a:t>
            </a:r>
            <a:endParaRPr lang="en-US" sz="2000" dirty="0"/>
          </a:p>
          <a:p>
            <a:pPr marL="514350" indent="-514350">
              <a:buFont typeface="+mj-lt"/>
              <a:buAutoNum type="arabicPeriod"/>
            </a:pPr>
            <a:r>
              <a:rPr lang="en-US" sz="2000" dirty="0">
                <a:sym typeface="+mn-ea"/>
              </a:rPr>
              <a:t>Methodology</a:t>
            </a:r>
            <a:endParaRPr lang="en-US" sz="2000" dirty="0"/>
          </a:p>
          <a:p>
            <a:pPr marL="514350" indent="-514350">
              <a:buFont typeface="+mj-lt"/>
              <a:buAutoNum type="arabicPeriod"/>
            </a:pPr>
            <a:r>
              <a:rPr lang="en-US" sz="2000" dirty="0">
                <a:sym typeface="+mn-ea"/>
              </a:rPr>
              <a:t>Expected Outcomes</a:t>
            </a:r>
            <a:endParaRPr lang="en-US" sz="2000" dirty="0"/>
          </a:p>
          <a:p>
            <a:pPr marL="514350" indent="-514350">
              <a:buFont typeface="+mj-lt"/>
              <a:buAutoNum type="arabicPeriod"/>
            </a:pPr>
            <a:r>
              <a:rPr lang="en-US" sz="2000" dirty="0">
                <a:sym typeface="+mn-ea"/>
              </a:rPr>
              <a:t>Importance of the Proposed Research</a:t>
            </a:r>
            <a:endParaRPr lang="en-US" sz="2000" dirty="0"/>
          </a:p>
          <a:p>
            <a:pPr marL="514350" indent="-514350">
              <a:buFont typeface="+mj-lt"/>
              <a:buAutoNum type="arabicPeriod"/>
            </a:pPr>
            <a:r>
              <a:rPr lang="en-US" sz="2000" dirty="0">
                <a:sym typeface="+mn-ea"/>
              </a:rPr>
              <a:t>References</a:t>
            </a:r>
            <a:endParaRPr lang="en-US" sz="2000" dirty="0"/>
          </a:p>
          <a:p>
            <a:pPr algn="l"/>
            <a:endParaRPr lang="en-US" sz="1500" dirty="0">
              <a:latin typeface="Cambria" panose="02040503050406030204" pitchFamily="18" charset="0"/>
              <a:ea typeface="Calibri" panose="020F0502020204030204" pitchFamily="34" charset="0"/>
              <a:cs typeface="Arial" panose="020B060402020202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4605" y="373224"/>
            <a:ext cx="2833324" cy="1134288"/>
          </a:xfrm>
        </p:spPr>
        <p:txBody>
          <a:bodyPr anchor="b">
            <a:normAutofit/>
          </a:bodyPr>
          <a:lstStyle/>
          <a:p>
            <a:r>
              <a:rPr lang="en-IN" altLang="en-US" sz="3200" dirty="0"/>
              <a:t>Introduction</a:t>
            </a:r>
          </a:p>
        </p:txBody>
      </p:sp>
      <p:sp>
        <p:nvSpPr>
          <p:cNvPr id="9" name="Content Placeholder 8">
            <a:extLst>
              <a:ext uri="{FF2B5EF4-FFF2-40B4-BE49-F238E27FC236}">
                <a16:creationId xmlns:a16="http://schemas.microsoft.com/office/drawing/2014/main" id="{B428B22A-9E09-5268-25AE-F9C5DA44BAA9}"/>
              </a:ext>
            </a:extLst>
          </p:cNvPr>
          <p:cNvSpPr>
            <a:spLocks noGrp="1"/>
          </p:cNvSpPr>
          <p:nvPr>
            <p:ph idx="1"/>
          </p:nvPr>
        </p:nvSpPr>
        <p:spPr>
          <a:xfrm>
            <a:off x="846512" y="1954978"/>
            <a:ext cx="3230188" cy="4268540"/>
          </a:xfrm>
        </p:spPr>
        <p:txBody>
          <a:bodyPr anchor="t">
            <a:normAutofit/>
          </a:bodyPr>
          <a:lstStyle/>
          <a:p>
            <a:r>
              <a:rPr lang="en-US" dirty="0">
                <a:latin typeface="Cambria" panose="02040503050406030204" pitchFamily="18" charset="0"/>
                <a:ea typeface="Cambria" panose="02040503050406030204" pitchFamily="18" charset="0"/>
              </a:rPr>
              <a:t>The human eye relies on the retina for vision.</a:t>
            </a:r>
          </a:p>
          <a:p>
            <a:r>
              <a:rPr lang="en-US" dirty="0">
                <a:latin typeface="Cambria" panose="02040503050406030204" pitchFamily="18" charset="0"/>
                <a:ea typeface="Cambria" panose="02040503050406030204" pitchFamily="18" charset="0"/>
              </a:rPr>
              <a:t>OCT provides detailed images of the retina in ophthalmology.</a:t>
            </a:r>
          </a:p>
          <a:p>
            <a:r>
              <a:rPr lang="en-US" dirty="0">
                <a:latin typeface="Cambria" panose="02040503050406030204" pitchFamily="18" charset="0"/>
                <a:ea typeface="Cambria" panose="02040503050406030204" pitchFamily="18" charset="0"/>
              </a:rPr>
              <a:t>OCT assists in detecting and evaluating CME, aiding in disease management.</a:t>
            </a:r>
          </a:p>
          <a:p>
            <a:r>
              <a:rPr lang="en-US" dirty="0">
                <a:latin typeface="Cambria" panose="02040503050406030204" pitchFamily="18" charset="0"/>
                <a:ea typeface="Cambria" panose="02040503050406030204" pitchFamily="18" charset="0"/>
              </a:rPr>
              <a:t>Improved diagnosis and treatment with OCT enhance patient care in ophthalmology.</a:t>
            </a:r>
            <a:endParaRPr lang="en-IN" dirty="0">
              <a:latin typeface="Cambria" panose="02040503050406030204" pitchFamily="18" charset="0"/>
              <a:ea typeface="Cambria" panose="02040503050406030204" pitchFamily="18" charset="0"/>
            </a:endParaRPr>
          </a:p>
        </p:txBody>
      </p:sp>
      <p:pic>
        <p:nvPicPr>
          <p:cNvPr id="10" name="Picture 9" descr="A close up of a blue eye&#10;&#10;Description automatically generated">
            <a:extLst>
              <a:ext uri="{FF2B5EF4-FFF2-40B4-BE49-F238E27FC236}">
                <a16:creationId xmlns:a16="http://schemas.microsoft.com/office/drawing/2014/main" id="{0C9BB811-BBD6-F3B0-9FB6-80AF2CD543E9}"/>
              </a:ext>
            </a:extLst>
          </p:cNvPr>
          <p:cNvPicPr>
            <a:picLocks noChangeAspect="1"/>
          </p:cNvPicPr>
          <p:nvPr/>
        </p:nvPicPr>
        <p:blipFill rotWithShape="1">
          <a:blip r:embed="rId2">
            <a:extLst>
              <a:ext uri="{28A0092B-C50C-407E-A947-70E740481C1C}">
                <a14:useLocalDpi xmlns:a14="http://schemas.microsoft.com/office/drawing/2010/main" val="0"/>
              </a:ext>
            </a:extLst>
          </a:blip>
          <a:srcRect l="17766" r="36842" b="1"/>
          <a:stretch/>
        </p:blipFill>
        <p:spPr>
          <a:xfrm>
            <a:off x="4285839" y="1070147"/>
            <a:ext cx="3393840" cy="4672927"/>
          </a:xfrm>
          <a:prstGeom prst="rect">
            <a:avLst/>
          </a:prstGeom>
        </p:spPr>
      </p:pic>
      <p:pic>
        <p:nvPicPr>
          <p:cNvPr id="11" name="Picture 10" descr="A collage of images of a human eye&#10;&#10;Description automatically generated">
            <a:extLst>
              <a:ext uri="{FF2B5EF4-FFF2-40B4-BE49-F238E27FC236}">
                <a16:creationId xmlns:a16="http://schemas.microsoft.com/office/drawing/2014/main" id="{81A535D4-5179-C58B-ECC3-0F732BEA14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208" r="33134" b="-1"/>
          <a:stretch/>
        </p:blipFill>
        <p:spPr>
          <a:xfrm>
            <a:off x="7679652" y="1783310"/>
            <a:ext cx="3439354" cy="3959764"/>
          </a:xfrm>
          <a:prstGeom prst="rect">
            <a:avLst/>
          </a:prstGeom>
        </p:spPr>
      </p:pic>
      <p:pic>
        <p:nvPicPr>
          <p:cNvPr id="4" name="Picture 3" descr="A close-up of a machine&#10;&#10;Description automatically generated">
            <a:extLst>
              <a:ext uri="{FF2B5EF4-FFF2-40B4-BE49-F238E27FC236}">
                <a16:creationId xmlns:a16="http://schemas.microsoft.com/office/drawing/2014/main" id="{FF9347D2-BA1C-8E22-D8F0-4662FB8C5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651" y="277792"/>
            <a:ext cx="3393839" cy="14981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Importance of proposed research</a:t>
            </a:r>
          </a:p>
        </p:txBody>
      </p:sp>
      <p:sp>
        <p:nvSpPr>
          <p:cNvPr id="3" name="Content Placeholder 2"/>
          <p:cNvSpPr>
            <a:spLocks noGrp="1"/>
          </p:cNvSpPr>
          <p:nvPr>
            <p:ph idx="1"/>
          </p:nvPr>
        </p:nvSpPr>
        <p:spPr>
          <a:xfrm>
            <a:off x="677334" y="2160589"/>
            <a:ext cx="9017172" cy="388077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According to WHO globally, at least 2.2 billion people have a near or distance vision impairment. In at least 1 billion – or almost half – of these cases, vision impairment could have been prevented or has yet to be addressed. </a:t>
            </a:r>
          </a:p>
          <a:p>
            <a:r>
              <a:rPr lang="en-US" dirty="0">
                <a:latin typeface="Calibri" panose="020F0502020204030204" pitchFamily="34" charset="0"/>
                <a:ea typeface="Calibri" panose="020F0502020204030204" pitchFamily="34" charset="0"/>
                <a:cs typeface="Calibri" panose="020F0502020204030204" pitchFamily="34" charset="0"/>
              </a:rPr>
              <a:t>Manual </a:t>
            </a:r>
            <a:r>
              <a:rPr lang="en-US" dirty="0">
                <a:ea typeface="Calibri" panose="020F0502020204030204" pitchFamily="34" charset="0"/>
                <a:cs typeface="Calibri" panose="020F0502020204030204" pitchFamily="34" charset="0"/>
              </a:rPr>
              <a:t>process</a:t>
            </a:r>
            <a:r>
              <a:rPr lang="en-US" dirty="0">
                <a:latin typeface="Calibri" panose="020F0502020204030204" pitchFamily="34" charset="0"/>
                <a:ea typeface="Calibri" panose="020F0502020204030204" pitchFamily="34" charset="0"/>
                <a:cs typeface="Calibri" panose="020F0502020204030204" pitchFamily="34" charset="0"/>
              </a:rPr>
              <a:t> of identifying and measuring cysts or fluid in OCT images, which relies on the expertise of retinal specialists, is susceptible to inconsistencies due to subjective interpretation and lacks repeatability. </a:t>
            </a:r>
          </a:p>
          <a:p>
            <a:r>
              <a:rPr lang="en-US" dirty="0">
                <a:latin typeface="Calibri" panose="020F0502020204030204" pitchFamily="34" charset="0"/>
                <a:ea typeface="Calibri" panose="020F0502020204030204" pitchFamily="34" charset="0"/>
                <a:cs typeface="Calibri" panose="020F0502020204030204" pitchFamily="34" charset="0"/>
              </a:rPr>
              <a:t>Furthermore, the substantial volume of imaging data per patient makes the manual assessment a highly time-consuming task.</a:t>
            </a:r>
          </a:p>
          <a:p>
            <a:r>
              <a:rPr lang="en-US" dirty="0">
                <a:latin typeface="Calibri" panose="020F0502020204030204" pitchFamily="34" charset="0"/>
                <a:ea typeface="Calibri" panose="020F0502020204030204" pitchFamily="34" charset="0"/>
                <a:cs typeface="Calibri" panose="020F0502020204030204" pitchFamily="34" charset="0"/>
              </a:rPr>
              <a:t>These challenges have motivated numerous researchers to introduce automated algorithms for the segmentation and measurement of cysts. These algorithms aim to expedite the process and decrease the need for human labor. Thus, it is beneficial to develop an automatic diagnosis system to support physicians in their diagnosis work.</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with different colored circles&#10;&#10;Description automatically generated with medium confidence">
            <a:extLst>
              <a:ext uri="{FF2B5EF4-FFF2-40B4-BE49-F238E27FC236}">
                <a16:creationId xmlns:a16="http://schemas.microsoft.com/office/drawing/2014/main" id="{29326E63-75D9-2411-920F-A8B353DA5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6" y="0"/>
            <a:ext cx="12344401" cy="6858000"/>
          </a:xfrm>
          <a:prstGeom prst="rect">
            <a:avLst/>
          </a:prstGeom>
        </p:spPr>
      </p:pic>
    </p:spTree>
    <p:extLst>
      <p:ext uri="{BB962C8B-B14F-4D97-AF65-F5344CB8AC3E}">
        <p14:creationId xmlns:p14="http://schemas.microsoft.com/office/powerpoint/2010/main" val="78156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B2CD-DEE2-C097-1D52-096454A58BB1}"/>
              </a:ext>
            </a:extLst>
          </p:cNvPr>
          <p:cNvSpPr>
            <a:spLocks noGrp="1"/>
          </p:cNvSpPr>
          <p:nvPr>
            <p:ph type="title"/>
          </p:nvPr>
        </p:nvSpPr>
        <p:spPr>
          <a:xfrm>
            <a:off x="553508" y="180975"/>
            <a:ext cx="10152591" cy="69532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563F52D6-F7E5-637E-78A6-5AA5714BEDC4}"/>
              </a:ext>
            </a:extLst>
          </p:cNvPr>
          <p:cNvGraphicFramePr>
            <a:graphicFrameLocks noGrp="1"/>
          </p:cNvGraphicFramePr>
          <p:nvPr>
            <p:ph idx="1"/>
            <p:extLst>
              <p:ext uri="{D42A27DB-BD31-4B8C-83A1-F6EECF244321}">
                <p14:modId xmlns:p14="http://schemas.microsoft.com/office/powerpoint/2010/main" val="3292273837"/>
              </p:ext>
            </p:extLst>
          </p:nvPr>
        </p:nvGraphicFramePr>
        <p:xfrm>
          <a:off x="438150" y="1076325"/>
          <a:ext cx="11525248" cy="4874895"/>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997473368"/>
                    </a:ext>
                  </a:extLst>
                </a:gridCol>
                <a:gridCol w="2876550">
                  <a:extLst>
                    <a:ext uri="{9D8B030D-6E8A-4147-A177-3AD203B41FA5}">
                      <a16:colId xmlns:a16="http://schemas.microsoft.com/office/drawing/2014/main" val="2903128797"/>
                    </a:ext>
                  </a:extLst>
                </a:gridCol>
                <a:gridCol w="3872307">
                  <a:extLst>
                    <a:ext uri="{9D8B030D-6E8A-4147-A177-3AD203B41FA5}">
                      <a16:colId xmlns:a16="http://schemas.microsoft.com/office/drawing/2014/main" val="3380526601"/>
                    </a:ext>
                  </a:extLst>
                </a:gridCol>
                <a:gridCol w="2880916">
                  <a:extLst>
                    <a:ext uri="{9D8B030D-6E8A-4147-A177-3AD203B41FA5}">
                      <a16:colId xmlns:a16="http://schemas.microsoft.com/office/drawing/2014/main" val="1735435096"/>
                    </a:ext>
                  </a:extLst>
                </a:gridCol>
              </a:tblGrid>
              <a:tr h="824817">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Author</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Title</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Work done</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Observations </a:t>
                      </a:r>
                    </a:p>
                  </a:txBody>
                  <a:tcPr/>
                </a:tc>
                <a:extLst>
                  <a:ext uri="{0D108BD9-81ED-4DB2-BD59-A6C34878D82A}">
                    <a16:rowId xmlns:a16="http://schemas.microsoft.com/office/drawing/2014/main" val="780188574"/>
                  </a:ext>
                </a:extLst>
              </a:tr>
              <a:tr h="2251758">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0" i="0" u="none" strike="noStrike" kern="1200" baseline="0" dirty="0" err="1">
                          <a:solidFill>
                            <a:schemeClr val="tx1"/>
                          </a:solidFill>
                          <a:latin typeface="+mn-lt"/>
                          <a:ea typeface="+mn-ea"/>
                          <a:cs typeface="+mn-cs"/>
                        </a:rPr>
                        <a:t>Chetoui</a:t>
                      </a:r>
                      <a:r>
                        <a:rPr lang="en-US" sz="1400" b="0" i="0" u="none" strike="noStrike" kern="1200" baseline="0" dirty="0">
                          <a:solidFill>
                            <a:schemeClr val="tx1"/>
                          </a:solidFill>
                          <a:latin typeface="+mn-lt"/>
                          <a:ea typeface="+mn-ea"/>
                          <a:cs typeface="+mn-cs"/>
                        </a:rPr>
                        <a:t>, M., </a:t>
                      </a:r>
                      <a:r>
                        <a:rPr lang="en-US" sz="1400" b="0" i="0" u="none" strike="noStrike" kern="1200" baseline="0" dirty="0" err="1">
                          <a:solidFill>
                            <a:schemeClr val="tx1"/>
                          </a:solidFill>
                          <a:latin typeface="+mn-lt"/>
                          <a:ea typeface="+mn-ea"/>
                          <a:cs typeface="+mn-cs"/>
                        </a:rPr>
                        <a:t>Akhloufi</a:t>
                      </a:r>
                      <a:r>
                        <a:rPr lang="en-US" sz="1400" b="0" i="0" u="none" strike="noStrike" kern="1200" baseline="0" dirty="0">
                          <a:solidFill>
                            <a:schemeClr val="tx1"/>
                          </a:solidFill>
                          <a:latin typeface="+mn-lt"/>
                          <a:ea typeface="+mn-ea"/>
                          <a:cs typeface="+mn-cs"/>
                        </a:rPr>
                        <a:t>, M.A. (2020). </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0" i="0" u="none" strike="noStrike" kern="1200" baseline="0" dirty="0">
                          <a:solidFill>
                            <a:schemeClr val="tx1"/>
                          </a:solidFill>
                          <a:latin typeface="+mn-lt"/>
                          <a:ea typeface="+mn-ea"/>
                          <a:cs typeface="+mn-cs"/>
                        </a:rPr>
                        <a:t>Deep Retinal Diseases Detection and Explainability Using OCT Images</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0" i="0" u="none" strike="noStrike" kern="1200" baseline="0" dirty="0">
                          <a:solidFill>
                            <a:schemeClr val="tx1"/>
                          </a:solidFill>
                          <a:latin typeface="+mn-lt"/>
                          <a:ea typeface="+mn-ea"/>
                          <a:cs typeface="+mn-cs"/>
                        </a:rPr>
                        <a:t>Retinal disorders are identified and diagnosed through retinal layer segmentation and thickness measurement in OCT images.</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400" dirty="0"/>
                        <a:t>Changes in retinal layers due to disorders are uncommon, making it challenging to establish a specific benchmark process for data analysis.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400" dirty="0"/>
                        <a:t>Generalizing the process for automatic processing is also challenging.</a:t>
                      </a:r>
                    </a:p>
                  </a:txBody>
                  <a:tcPr/>
                </a:tc>
                <a:extLst>
                  <a:ext uri="{0D108BD9-81ED-4DB2-BD59-A6C34878D82A}">
                    <a16:rowId xmlns:a16="http://schemas.microsoft.com/office/drawing/2014/main" val="373191368"/>
                  </a:ext>
                </a:extLst>
              </a:tr>
              <a:tr h="824817">
                <a:tc>
                  <a:txBody>
                    <a:bodyPr/>
                    <a:lstStyle/>
                    <a:p>
                      <a:r>
                        <a:rPr lang="en-US" sz="1400" b="0" i="0" u="none" strike="noStrike" kern="1200" baseline="0" dirty="0">
                          <a:solidFill>
                            <a:schemeClr val="tx1"/>
                          </a:solidFill>
                          <a:latin typeface="+mn-lt"/>
                          <a:ea typeface="+mn-ea"/>
                          <a:cs typeface="+mn-cs"/>
                        </a:rPr>
                        <a:t>Zeng X., Chen H., Luo Y., and Ye W</a:t>
                      </a:r>
                    </a:p>
                    <a:p>
                      <a:endParaRPr lang="en-US" sz="1400" b="0" i="0" u="none" strike="noStrike" kern="1200" baseline="0" dirty="0">
                        <a:solidFill>
                          <a:schemeClr val="tx1"/>
                        </a:solidFill>
                        <a:latin typeface="+mn-lt"/>
                        <a:ea typeface="+mn-ea"/>
                        <a:cs typeface="+mn-cs"/>
                      </a:endParaRPr>
                    </a:p>
                    <a:p>
                      <a:endParaRPr lang="en-US" sz="1400" b="0" i="0" u="none" strike="noStrike" kern="1200" baseline="0" dirty="0">
                        <a:solidFill>
                          <a:schemeClr val="tx1"/>
                        </a:solidFill>
                        <a:latin typeface="+mn-lt"/>
                        <a:ea typeface="+mn-ea"/>
                        <a:cs typeface="+mn-cs"/>
                      </a:endParaRPr>
                    </a:p>
                  </a:txBody>
                  <a:tcPr/>
                </a:tc>
                <a:tc>
                  <a:txBody>
                    <a:bodyPr/>
                    <a:lstStyle/>
                    <a:p>
                      <a:r>
                        <a:rPr lang="en-US" sz="1400" b="0" i="0" u="none" strike="noStrike" kern="1200" baseline="0" dirty="0">
                          <a:solidFill>
                            <a:schemeClr val="tx1"/>
                          </a:solidFill>
                          <a:latin typeface="+mn-lt"/>
                          <a:ea typeface="+mn-ea"/>
                          <a:cs typeface="+mn-cs"/>
                        </a:rPr>
                        <a:t>Automated diabetic retinopathy detection based on binocular </a:t>
                      </a:r>
                      <a:r>
                        <a:rPr lang="en-US" sz="1400" b="0" i="0" u="none" strike="noStrike" kern="1200" baseline="0" dirty="0" err="1">
                          <a:solidFill>
                            <a:schemeClr val="tx1"/>
                          </a:solidFill>
                          <a:latin typeface="+mn-lt"/>
                          <a:ea typeface="+mn-ea"/>
                          <a:cs typeface="+mn-cs"/>
                        </a:rPr>
                        <a:t>siamese</a:t>
                      </a:r>
                      <a:r>
                        <a:rPr lang="en-US" sz="1400" b="0" i="0" u="none" strike="noStrike" kern="1200" baseline="0" dirty="0">
                          <a:solidFill>
                            <a:schemeClr val="tx1"/>
                          </a:solidFill>
                          <a:latin typeface="+mn-lt"/>
                          <a:ea typeface="+mn-ea"/>
                          <a:cs typeface="+mn-cs"/>
                        </a:rPr>
                        <a:t>-like convolutional neural net- work</a:t>
                      </a:r>
                      <a:endParaRPr lang="en-IN" sz="1400" b="0" i="0" u="none" strike="no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 A transfer learning-based Convolutional Neural Network (CNN) was proposed on binocular retinal fundus images.</a:t>
                      </a:r>
                      <a:endParaRPr lang="en-IN" sz="1400" b="0" i="0" u="none" strike="noStrike" kern="1200" baseline="0" dirty="0">
                        <a:solidFill>
                          <a:schemeClr val="tx1"/>
                        </a:solidFill>
                        <a:latin typeface="+mn-lt"/>
                        <a:ea typeface="+mn-ea"/>
                        <a:cs typeface="+mn-cs"/>
                      </a:endParaRPr>
                    </a:p>
                  </a:txBody>
                  <a:tcPr/>
                </a:tc>
                <a:tc>
                  <a:txBody>
                    <a:bodyPr/>
                    <a:lstStyle/>
                    <a:p>
                      <a:pPr marL="285750" indent="-285750" algn="l" defTabSz="914400" rtl="0" eaLnBrk="1" latinLnBrk="0" hangingPunct="1">
                        <a:buFont typeface="Arial" panose="020B0604020202020204" pitchFamily="34" charset="0"/>
                        <a:buChar char="•"/>
                      </a:pPr>
                      <a:r>
                        <a:rPr lang="en-US" sz="1400" b="0" i="0" u="none" strike="noStrike" kern="1200" baseline="0" dirty="0">
                          <a:solidFill>
                            <a:schemeClr val="tx1"/>
                          </a:solidFill>
                          <a:latin typeface="+mn-lt"/>
                          <a:ea typeface="+mn-ea"/>
                          <a:cs typeface="+mn-cs"/>
                        </a:rPr>
                        <a:t>CNN algorithm for DR grading exhibited decreased performance during testing when confronted with a smaller dataset </a:t>
                      </a: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221743074"/>
                  </a:ext>
                </a:extLst>
              </a:tr>
            </a:tbl>
          </a:graphicData>
        </a:graphic>
      </p:graphicFrame>
    </p:spTree>
    <p:extLst>
      <p:ext uri="{BB962C8B-B14F-4D97-AF65-F5344CB8AC3E}">
        <p14:creationId xmlns:p14="http://schemas.microsoft.com/office/powerpoint/2010/main" val="34153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0B3F1A-5B4B-AFC3-8FB4-049D3E4725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14A55-935B-F5F5-808F-8D8BB2E9A37F}"/>
              </a:ext>
            </a:extLst>
          </p:cNvPr>
          <p:cNvSpPr>
            <a:spLocks noGrp="1"/>
          </p:cNvSpPr>
          <p:nvPr>
            <p:ph type="title"/>
          </p:nvPr>
        </p:nvSpPr>
        <p:spPr>
          <a:xfrm>
            <a:off x="553508" y="180975"/>
            <a:ext cx="10152591" cy="69532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6AF14617-D39B-27B6-B057-6F919DAA8B74}"/>
              </a:ext>
            </a:extLst>
          </p:cNvPr>
          <p:cNvGraphicFramePr>
            <a:graphicFrameLocks noGrp="1"/>
          </p:cNvGraphicFramePr>
          <p:nvPr>
            <p:ph idx="1"/>
            <p:extLst>
              <p:ext uri="{D42A27DB-BD31-4B8C-83A1-F6EECF244321}">
                <p14:modId xmlns:p14="http://schemas.microsoft.com/office/powerpoint/2010/main" val="3409498906"/>
              </p:ext>
            </p:extLst>
          </p:nvPr>
        </p:nvGraphicFramePr>
        <p:xfrm>
          <a:off x="333376" y="876301"/>
          <a:ext cx="11660504" cy="5906247"/>
        </p:xfrm>
        <a:graphic>
          <a:graphicData uri="http://schemas.openxmlformats.org/drawingml/2006/table">
            <a:tbl>
              <a:tblPr firstRow="1" bandRow="1">
                <a:tableStyleId>{5C22544A-7EE6-4342-B048-85BDC9FD1C3A}</a:tableStyleId>
              </a:tblPr>
              <a:tblGrid>
                <a:gridCol w="1917720">
                  <a:extLst>
                    <a:ext uri="{9D8B030D-6E8A-4147-A177-3AD203B41FA5}">
                      <a16:colId xmlns:a16="http://schemas.microsoft.com/office/drawing/2014/main" val="997473368"/>
                    </a:ext>
                  </a:extLst>
                </a:gridCol>
                <a:gridCol w="2910308">
                  <a:extLst>
                    <a:ext uri="{9D8B030D-6E8A-4147-A177-3AD203B41FA5}">
                      <a16:colId xmlns:a16="http://schemas.microsoft.com/office/drawing/2014/main" val="2903128797"/>
                    </a:ext>
                  </a:extLst>
                </a:gridCol>
                <a:gridCol w="3917751">
                  <a:extLst>
                    <a:ext uri="{9D8B030D-6E8A-4147-A177-3AD203B41FA5}">
                      <a16:colId xmlns:a16="http://schemas.microsoft.com/office/drawing/2014/main" val="3380526601"/>
                    </a:ext>
                  </a:extLst>
                </a:gridCol>
                <a:gridCol w="2914725">
                  <a:extLst>
                    <a:ext uri="{9D8B030D-6E8A-4147-A177-3AD203B41FA5}">
                      <a16:colId xmlns:a16="http://schemas.microsoft.com/office/drawing/2014/main" val="1735435096"/>
                    </a:ext>
                  </a:extLst>
                </a:gridCol>
              </a:tblGrid>
              <a:tr h="748724">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Author</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Title</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Work done</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Observations </a:t>
                      </a:r>
                    </a:p>
                  </a:txBody>
                  <a:tcPr/>
                </a:tc>
                <a:extLst>
                  <a:ext uri="{0D108BD9-81ED-4DB2-BD59-A6C34878D82A}">
                    <a16:rowId xmlns:a16="http://schemas.microsoft.com/office/drawing/2014/main" val="780188574"/>
                  </a:ext>
                </a:extLst>
              </a:tr>
              <a:tr h="2119517">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0" i="0" u="none" strike="noStrike" kern="1200" baseline="0" dirty="0">
                          <a:solidFill>
                            <a:schemeClr val="tx1"/>
                          </a:solidFill>
                          <a:latin typeface="+mn-lt"/>
                          <a:ea typeface="+mn-ea"/>
                          <a:cs typeface="+mn-cs"/>
                        </a:rPr>
                        <a:t>Gulshan V. et al.,</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0" i="0" u="none" strike="noStrike" kern="1200" baseline="0" dirty="0">
                          <a:solidFill>
                            <a:schemeClr val="tx1"/>
                          </a:solidFill>
                          <a:latin typeface="+mn-lt"/>
                          <a:ea typeface="+mn-ea"/>
                          <a:cs typeface="+mn-cs"/>
                        </a:rPr>
                        <a:t>Development and validation of a deep learning algorithm for detection of diabetic retinopathy in retinal fundus photographs</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defTabSz="914400" rtl="0" eaLnBrk="1" latinLnBrk="0" hangingPunct="1">
                        <a:buFont typeface="Arial" panose="020B0604020202020204" pitchFamily="34" charset="0"/>
                        <a:buChar char="•"/>
                      </a:pPr>
                      <a:r>
                        <a:rPr lang="en-US" sz="1400" b="0" i="0" u="none" strike="noStrike" kern="1200" baseline="0" dirty="0">
                          <a:solidFill>
                            <a:schemeClr val="tx1"/>
                          </a:solidFill>
                          <a:latin typeface="+mn-lt"/>
                          <a:ea typeface="+mn-ea"/>
                          <a:cs typeface="+mn-cs"/>
                        </a:rPr>
                        <a:t>Deep convolutional neural network (CNN) optimized for image classification trained on a dataset of 128,175 retinal images.</a:t>
                      </a: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b="0" i="0" u="none" strike="noStrike" kern="1200" baseline="0" dirty="0">
                          <a:solidFill>
                            <a:schemeClr val="tx1"/>
                          </a:solidFill>
                          <a:latin typeface="+mn-lt"/>
                          <a:ea typeface="+mn-ea"/>
                          <a:cs typeface="+mn-cs"/>
                        </a:rPr>
                        <a:t>Images graded 3 to 7 times for diabetic retinopathy, diabetic macular edema, and image gradability by 54 US licensed ophthalmologists and ophthalmology senior residents between May and December 2015.</a:t>
                      </a:r>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400" b="0" i="0" u="none" strike="noStrike" kern="1200" baseline="0" dirty="0">
                          <a:solidFill>
                            <a:schemeClr val="tx1"/>
                          </a:solidFill>
                          <a:latin typeface="+mn-lt"/>
                          <a:ea typeface="+mn-ea"/>
                          <a:cs typeface="+mn-cs"/>
                        </a:rPr>
                        <a:t>Training and validation aimed to assess algorithm effectiveness in accurately classifying retinal images for diabetic retinopathy and diabetic macular edema detection.</a:t>
                      </a:r>
                    </a:p>
                  </a:txBody>
                  <a:tcPr/>
                </a:tc>
                <a:extLst>
                  <a:ext uri="{0D108BD9-81ED-4DB2-BD59-A6C34878D82A}">
                    <a16:rowId xmlns:a16="http://schemas.microsoft.com/office/drawing/2014/main" val="373191368"/>
                  </a:ext>
                </a:extLst>
              </a:tr>
              <a:tr h="2932483">
                <a:tc>
                  <a:txBody>
                    <a:bodyPr/>
                    <a:lstStyle/>
                    <a:p>
                      <a:r>
                        <a:rPr lang="en-US" sz="1400" b="0" i="0" u="none" strike="noStrike" kern="1200" baseline="0" dirty="0" err="1">
                          <a:solidFill>
                            <a:schemeClr val="tx1"/>
                          </a:solidFill>
                          <a:latin typeface="+mn-lt"/>
                          <a:ea typeface="+mn-ea"/>
                          <a:cs typeface="+mn-cs"/>
                        </a:rPr>
                        <a:t>Kermany</a:t>
                      </a:r>
                      <a:r>
                        <a:rPr lang="en-US" sz="1400" b="0" i="0" u="none" strike="noStrike" kern="1200" baseline="0" dirty="0">
                          <a:solidFill>
                            <a:schemeClr val="tx1"/>
                          </a:solidFill>
                          <a:latin typeface="+mn-lt"/>
                          <a:ea typeface="+mn-ea"/>
                          <a:cs typeface="+mn-cs"/>
                        </a:rPr>
                        <a:t>, D.S., </a:t>
                      </a:r>
                      <a:r>
                        <a:rPr lang="en-US" sz="1400" b="0" i="0" u="none" strike="noStrike" kern="1200" baseline="0" dirty="0" err="1">
                          <a:solidFill>
                            <a:schemeClr val="tx1"/>
                          </a:solidFill>
                          <a:latin typeface="+mn-lt"/>
                          <a:ea typeface="+mn-ea"/>
                          <a:cs typeface="+mn-cs"/>
                        </a:rPr>
                        <a:t>Goldbaum</a:t>
                      </a:r>
                      <a:r>
                        <a:rPr lang="en-US" sz="1400" b="0" i="0" u="none" strike="noStrike" kern="1200" baseline="0" dirty="0">
                          <a:solidFill>
                            <a:schemeClr val="tx1"/>
                          </a:solidFill>
                          <a:latin typeface="+mn-lt"/>
                          <a:ea typeface="+mn-ea"/>
                          <a:cs typeface="+mn-cs"/>
                        </a:rPr>
                        <a:t>, M., Cai, W., Valentim, C.C., Liang, H., Baxter, S.L., McKeown, A., Yang, G., Wu, X., Yan, F. and Dong, J.</a:t>
                      </a:r>
                    </a:p>
                    <a:p>
                      <a:endParaRPr lang="en-US" sz="1400" b="0" i="0" u="none" strike="noStrike" kern="1200" baseline="0" dirty="0">
                        <a:solidFill>
                          <a:schemeClr val="tx1"/>
                        </a:solidFill>
                        <a:latin typeface="+mn-lt"/>
                        <a:ea typeface="+mn-ea"/>
                        <a:cs typeface="+mn-cs"/>
                      </a:endParaRPr>
                    </a:p>
                  </a:txBody>
                  <a:tcPr/>
                </a:tc>
                <a:tc>
                  <a:txBody>
                    <a:bodyPr/>
                    <a:lstStyle/>
                    <a:p>
                      <a:r>
                        <a:rPr lang="en-US" sz="1400" b="0" i="0" u="none" strike="noStrike" kern="1200" baseline="0" dirty="0">
                          <a:solidFill>
                            <a:schemeClr val="tx1"/>
                          </a:solidFill>
                          <a:latin typeface="+mn-lt"/>
                          <a:ea typeface="+mn-ea"/>
                          <a:cs typeface="+mn-cs"/>
                        </a:rPr>
                        <a:t>Identifying medical diagnoses and treatable diseases by image- based deep learning</a:t>
                      </a:r>
                      <a:endParaRPr lang="en-IN" sz="1400" b="0" i="0" u="none" strike="noStrike" kern="1200" baseline="0" dirty="0">
                        <a:solidFill>
                          <a:schemeClr val="tx1"/>
                        </a:solidFill>
                        <a:latin typeface="+mn-lt"/>
                        <a:ea typeface="+mn-ea"/>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mn-ea"/>
                          <a:cs typeface="+mn-cs"/>
                        </a:rPr>
                        <a:t> A diagnostic tool based on a deep-learning framework is established for screening patients with common treatable blinding retinal diseases.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0" u="none" strike="noStrike" kern="1200" baseline="0" dirty="0">
                        <a:solidFill>
                          <a:schemeClr val="tx1"/>
                        </a:solidFill>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mn-ea"/>
                          <a:cs typeface="+mn-cs"/>
                        </a:rPr>
                        <a:t>The tool provides a more transparent and interpretable diagnosis by highlighting the regions recognized by the neural network.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0" u="none" strike="noStrike" kern="1200" baseline="0" dirty="0">
                        <a:solidFill>
                          <a:schemeClr val="tx1"/>
                        </a:solidFill>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mn-ea"/>
                          <a:cs typeface="+mn-cs"/>
                        </a:rPr>
                        <a:t>This tool has the potential to expedite the diagnosis and referral of treatable conditions, facilitating earlier treatment and leading to improved clinical outcomes.</a:t>
                      </a:r>
                      <a:endParaRPr lang="en-IN" sz="1400" b="0" i="0" u="none" strike="noStrike" kern="1200" baseline="0" dirty="0">
                        <a:solidFill>
                          <a:schemeClr val="tx1"/>
                        </a:solidFill>
                        <a:latin typeface="+mn-lt"/>
                        <a:ea typeface="+mn-ea"/>
                        <a:cs typeface="+mn-cs"/>
                      </a:endParaRPr>
                    </a:p>
                  </a:txBody>
                  <a:tcPr/>
                </a:tc>
                <a:tc>
                  <a:txBody>
                    <a:bodyPr/>
                    <a:lstStyle/>
                    <a:p>
                      <a:pPr marL="285750" indent="-285750" algn="l" defTabSz="914400" rtl="0" eaLnBrk="1" latinLnBrk="0" hangingPunct="1">
                        <a:buFont typeface="Arial" panose="020B0604020202020204" pitchFamily="34" charset="0"/>
                        <a:buChar char="•"/>
                      </a:pPr>
                      <a:r>
                        <a:rPr lang="en-US" sz="1400" b="0" i="0" u="none" strike="noStrike" kern="1200" baseline="0" dirty="0">
                          <a:solidFill>
                            <a:schemeClr val="tx1"/>
                          </a:solidFill>
                          <a:latin typeface="+mn-lt"/>
                          <a:ea typeface="+mn-ea"/>
                          <a:cs typeface="+mn-cs"/>
                        </a:rPr>
                        <a:t>When applied to a dataset of optical coherence tomography images, the framework achieves performance comparable to human experts in classifying age-related macular degeneration and diabetic macular edema.</a:t>
                      </a: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endParaRPr lang="en-US" sz="1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221743074"/>
                  </a:ext>
                </a:extLst>
              </a:tr>
            </a:tbl>
          </a:graphicData>
        </a:graphic>
      </p:graphicFrame>
    </p:spTree>
    <p:extLst>
      <p:ext uri="{BB962C8B-B14F-4D97-AF65-F5344CB8AC3E}">
        <p14:creationId xmlns:p14="http://schemas.microsoft.com/office/powerpoint/2010/main" val="29362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Research Gap</a:t>
            </a:r>
          </a:p>
        </p:txBody>
      </p:sp>
      <p:sp>
        <p:nvSpPr>
          <p:cNvPr id="3" name="Content Placeholder 2"/>
          <p:cNvSpPr>
            <a:spLocks noGrp="1"/>
          </p:cNvSpPr>
          <p:nvPr>
            <p:ph idx="1"/>
          </p:nvPr>
        </p:nvSpPr>
        <p:spPr/>
        <p:txBody>
          <a:bodyPr/>
          <a:lstStyle/>
          <a:p>
            <a:r>
              <a:rPr lang="en-US" dirty="0"/>
              <a:t>Limited Model Interpretability</a:t>
            </a:r>
          </a:p>
          <a:p>
            <a:r>
              <a:rPr lang="en-US" dirty="0"/>
              <a:t>Contextual Information Integration</a:t>
            </a:r>
          </a:p>
          <a:p>
            <a:r>
              <a:rPr lang="en-US" dirty="0"/>
              <a:t>Small and Imbalanced Datasets</a:t>
            </a:r>
          </a:p>
          <a:p>
            <a:r>
              <a:rPr lang="en-US" dirty="0"/>
              <a:t>Generalization Across Different Populations</a:t>
            </a:r>
          </a:p>
        </p:txBody>
      </p:sp>
      <p:pic>
        <p:nvPicPr>
          <p:cNvPr id="5" name="Picture 4" descr="A person looking at a magnifying glass on a gap&#10;&#10;Description automatically generated">
            <a:extLst>
              <a:ext uri="{FF2B5EF4-FFF2-40B4-BE49-F238E27FC236}">
                <a16:creationId xmlns:a16="http://schemas.microsoft.com/office/drawing/2014/main" id="{38CCE988-EAD8-3980-FA1F-D82640642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8176" y="0"/>
            <a:ext cx="5619482" cy="3422859"/>
          </a:xfrm>
          <a:prstGeom prst="rect">
            <a:avLst/>
          </a:prstGeom>
        </p:spPr>
      </p:pic>
      <p:pic>
        <p:nvPicPr>
          <p:cNvPr id="7" name="Picture 6" descr="A person holding a paper with arrows pointing to the same direction&#10;&#10;Description automatically generated">
            <a:extLst>
              <a:ext uri="{FF2B5EF4-FFF2-40B4-BE49-F238E27FC236}">
                <a16:creationId xmlns:a16="http://schemas.microsoft.com/office/drawing/2014/main" id="{C9705580-B2C5-F056-D3F1-886296C3A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175" y="3422859"/>
            <a:ext cx="5619483" cy="34228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5931" y="718929"/>
            <a:ext cx="8596668" cy="1320800"/>
          </a:xfrm>
        </p:spPr>
        <p:txBody>
          <a:bodyPr/>
          <a:lstStyle/>
          <a:p>
            <a:r>
              <a:rPr lang="en-IN" altLang="en-US" dirty="0"/>
              <a:t>Objectives</a:t>
            </a:r>
          </a:p>
        </p:txBody>
      </p:sp>
      <p:sp>
        <p:nvSpPr>
          <p:cNvPr id="3" name="Content Placeholder 2"/>
          <p:cNvSpPr>
            <a:spLocks noGrp="1"/>
          </p:cNvSpPr>
          <p:nvPr>
            <p:ph idx="1"/>
          </p:nvPr>
        </p:nvSpPr>
        <p:spPr>
          <a:xfrm>
            <a:off x="677333" y="2160589"/>
            <a:ext cx="10118185" cy="3880773"/>
          </a:xfrm>
        </p:spPr>
        <p:txBody>
          <a:bodyPr/>
          <a:lstStyle/>
          <a:p>
            <a:endParaRPr lang="en-US" dirty="0"/>
          </a:p>
          <a:p>
            <a:r>
              <a:rPr lang="en-US" dirty="0"/>
              <a:t>Achieve higher accuracy than existing models.</a:t>
            </a:r>
          </a:p>
          <a:p>
            <a:r>
              <a:rPr lang="en-US" dirty="0"/>
              <a:t>To categorize OCT images into Diabetic Macular Edema, Drusen Macular Degeneration, Choroidal Neovascularization, and Normal.</a:t>
            </a:r>
          </a:p>
          <a:p>
            <a:r>
              <a:rPr lang="en-US" dirty="0"/>
              <a:t>Increase Model Interpretability</a:t>
            </a:r>
          </a:p>
          <a:p>
            <a:r>
              <a:rPr lang="en-US" dirty="0"/>
              <a:t>Ethical and Fair AI: Addressing ethical considerations and biases in deep learning systems</a:t>
            </a:r>
          </a:p>
          <a:p>
            <a:endParaRPr lang="en-US" dirty="0"/>
          </a:p>
        </p:txBody>
      </p:sp>
      <p:pic>
        <p:nvPicPr>
          <p:cNvPr id="5" name="Picture 4" descr="A dart in the center of a target&#10;&#10;Description automatically generated">
            <a:extLst>
              <a:ext uri="{FF2B5EF4-FFF2-40B4-BE49-F238E27FC236}">
                <a16:creationId xmlns:a16="http://schemas.microsoft.com/office/drawing/2014/main" id="{31D49A62-667D-AB8E-C83F-1D271D728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97" y="55770"/>
            <a:ext cx="2823012" cy="2823012"/>
          </a:xfrm>
          <a:prstGeom prst="rect">
            <a:avLst/>
          </a:prstGeom>
        </p:spPr>
      </p:pic>
    </p:spTree>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1229</TotalTime>
  <Words>1788</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Trebuchet MS</vt:lpstr>
      <vt:lpstr>Wingdings 3</vt:lpstr>
      <vt:lpstr>Facet</vt:lpstr>
      <vt:lpstr>PowerPoint Presentation</vt:lpstr>
      <vt:lpstr>Contents</vt:lpstr>
      <vt:lpstr>Introduction</vt:lpstr>
      <vt:lpstr>Importance of proposed research</vt:lpstr>
      <vt:lpstr>PowerPoint Presentation</vt:lpstr>
      <vt:lpstr>Literature Review</vt:lpstr>
      <vt:lpstr>Literature Review</vt:lpstr>
      <vt:lpstr>Research Gap</vt:lpstr>
      <vt:lpstr>Objectives</vt:lpstr>
      <vt:lpstr>PowerPoint Presentation</vt:lpstr>
      <vt:lpstr>Cont. Methodology</vt:lpstr>
      <vt:lpstr>Flow Diagram</vt:lpstr>
      <vt:lpstr>Data set</vt:lpstr>
      <vt:lpstr>Expected 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for Retinal diseases</dc:title>
  <dc:creator>ABHISHEK G SHEELVANT - 230913007 - MITMPL</dc:creator>
  <cp:lastModifiedBy>ABHISHEK G SHEELVANT - 230913007 - MITMPL</cp:lastModifiedBy>
  <cp:revision>32</cp:revision>
  <dcterms:created xsi:type="dcterms:W3CDTF">2023-09-26T01:53:00Z</dcterms:created>
  <dcterms:modified xsi:type="dcterms:W3CDTF">2024-04-18T09:21:36Z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C781B6E25288494292C4F2FCAADCF9E6_12</vt:lpwstr>
  </property>
  <property fmtid="{D5CDD505-2E9C-101B-9397-08002B2CF9AE}" pid="3" name="KSOProductBuildVer">
    <vt:lpwstr>1033-12.2.0.13431</vt:lpwstr>
  </property>
</Properties>
</file>