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344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885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8516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0276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4892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4244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664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4587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1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7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837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784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132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989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600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0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651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12/15/2021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709199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bandersnatch.ca/starlink-pros-and-c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webhp" TargetMode="External"/><Relationship Id="rId2" Type="http://schemas.openxmlformats.org/officeDocument/2006/relationships/hyperlink" Target="https://en.wikipedia.org/wiki/Starlink" TargetMode="External"/><Relationship Id="rId1" Type="http://schemas.openxmlformats.org/officeDocument/2006/relationships/slideLayout" Target="../slideLayouts/slideLayout2.xml"/><Relationship Id="rId4" Type="http://schemas.openxmlformats.org/officeDocument/2006/relationships/hyperlink" Target="https://technosports.co.in/2021/04/03/what-is-starlink-its-details-advantages-disadvantages-in-2021/"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851378"/>
          </a:xfrm>
        </p:spPr>
        <p:txBody>
          <a:bodyPr>
            <a:normAutofit fontScale="90000"/>
          </a:bodyPr>
          <a:lstStyle/>
          <a:p>
            <a:pPr algn="ctr"/>
            <a:r>
              <a:rPr lang="en-IN" sz="4400" b="1" i="1" u="sng" dirty="0" smtClean="0">
                <a:latin typeface="Times New Roman" panose="02020603050405020304" pitchFamily="18" charset="0"/>
                <a:cs typeface="Times New Roman" panose="02020603050405020304" pitchFamily="18" charset="0"/>
              </a:rPr>
              <a:t>Seminar</a:t>
            </a:r>
            <a:br>
              <a:rPr lang="en-IN" sz="4400" b="1" i="1" u="sng" dirty="0" smtClean="0">
                <a:latin typeface="Times New Roman" panose="02020603050405020304" pitchFamily="18" charset="0"/>
                <a:cs typeface="Times New Roman" panose="02020603050405020304" pitchFamily="18" charset="0"/>
              </a:rPr>
            </a:br>
            <a:r>
              <a:rPr lang="en-IN" sz="4400" b="1" i="1" dirty="0" smtClean="0">
                <a:latin typeface="Times New Roman" panose="02020603050405020304" pitchFamily="18" charset="0"/>
                <a:cs typeface="Times New Roman" panose="02020603050405020304" pitchFamily="18" charset="0"/>
              </a:rPr>
              <a:t>on</a:t>
            </a:r>
            <a:r>
              <a:rPr lang="en-IN" sz="4400" b="1" dirty="0" smtClean="0">
                <a:latin typeface="Times New Roman" panose="02020603050405020304" pitchFamily="18" charset="0"/>
                <a:cs typeface="Times New Roman" panose="02020603050405020304" pitchFamily="18" charset="0"/>
              </a:rPr>
              <a:t/>
            </a:r>
            <a:br>
              <a:rPr lang="en-IN" sz="4400" b="1" dirty="0" smtClean="0">
                <a:latin typeface="Times New Roman" panose="02020603050405020304" pitchFamily="18" charset="0"/>
                <a:cs typeface="Times New Roman" panose="02020603050405020304" pitchFamily="18" charset="0"/>
              </a:rPr>
            </a:br>
            <a:r>
              <a:rPr lang="en-IN" sz="4400" b="1" dirty="0" smtClean="0">
                <a:latin typeface="Times New Roman" panose="02020603050405020304" pitchFamily="18" charset="0"/>
                <a:cs typeface="Times New Roman" panose="02020603050405020304" pitchFamily="18" charset="0"/>
              </a:rPr>
              <a:t>“</a:t>
            </a:r>
            <a:r>
              <a:rPr lang="en-IN" sz="3600" b="1" i="1" dirty="0" smtClean="0">
                <a:solidFill>
                  <a:schemeClr val="accent1">
                    <a:lumMod val="50000"/>
                  </a:schemeClr>
                </a:solidFill>
                <a:latin typeface="Times New Roman" panose="02020603050405020304" pitchFamily="18" charset="0"/>
                <a:cs typeface="Times New Roman" panose="02020603050405020304" pitchFamily="18" charset="0"/>
              </a:rPr>
              <a:t>STARLINK INTERNET </a:t>
            </a:r>
            <a:r>
              <a:rPr lang="en-IN" sz="4400" b="1" dirty="0" smtClean="0">
                <a:latin typeface="Arial" panose="020B0604020202020204" pitchFamily="34" charset="0"/>
                <a:cs typeface="Arial" panose="020B0604020202020204" pitchFamily="34" charset="0"/>
              </a:rPr>
              <a:t>”</a:t>
            </a:r>
            <a:endParaRPr lang="en-IN" sz="4400" b="1" dirty="0">
              <a:cs typeface="Arial" panose="020B0604020202020204" pitchFamily="34" charset="0"/>
            </a:endParaRPr>
          </a:p>
        </p:txBody>
      </p:sp>
      <p:sp>
        <p:nvSpPr>
          <p:cNvPr id="3" name="Subtitle 2"/>
          <p:cNvSpPr>
            <a:spLocks noGrp="1"/>
          </p:cNvSpPr>
          <p:nvPr>
            <p:ph type="subTitle" idx="1"/>
          </p:nvPr>
        </p:nvSpPr>
        <p:spPr>
          <a:xfrm>
            <a:off x="1761066" y="2077155"/>
            <a:ext cx="8906933" cy="4210755"/>
          </a:xfrm>
        </p:spPr>
        <p:txBody>
          <a:bodyPr>
            <a:normAutofit lnSpcReduction="10000"/>
          </a:bodyPr>
          <a:lstStyle/>
          <a:p>
            <a:pPr algn="l"/>
            <a:r>
              <a:rPr lang="en-IN" b="1" u="sng" dirty="0" smtClean="0">
                <a:solidFill>
                  <a:schemeClr val="tx1">
                    <a:lumMod val="95000"/>
                    <a:lumOff val="5000"/>
                  </a:schemeClr>
                </a:solidFill>
                <a:latin typeface="Times New Roman" panose="02020603050405020304" pitchFamily="18" charset="0"/>
                <a:cs typeface="Times New Roman" panose="02020603050405020304" pitchFamily="18" charset="0"/>
              </a:rPr>
              <a:t>Name</a:t>
            </a:r>
            <a:r>
              <a:rPr lang="en-IN" b="1" dirty="0" smtClean="0">
                <a:solidFill>
                  <a:schemeClr val="tx1">
                    <a:lumMod val="95000"/>
                    <a:lumOff val="5000"/>
                  </a:schemeClr>
                </a:solidFill>
                <a:latin typeface="Times New Roman" panose="02020603050405020304" pitchFamily="18" charset="0"/>
                <a:cs typeface="Times New Roman" panose="02020603050405020304" pitchFamily="18" charset="0"/>
              </a:rPr>
              <a:t> :- Abhishek Kishor Gandre</a:t>
            </a:r>
          </a:p>
          <a:p>
            <a:pPr algn="l"/>
            <a:r>
              <a:rPr lang="en-IN" b="1" u="sng" dirty="0" smtClean="0">
                <a:solidFill>
                  <a:schemeClr val="tx1">
                    <a:lumMod val="95000"/>
                    <a:lumOff val="5000"/>
                  </a:schemeClr>
                </a:solidFill>
                <a:latin typeface="Times New Roman" panose="02020603050405020304" pitchFamily="18" charset="0"/>
                <a:cs typeface="Times New Roman" panose="02020603050405020304" pitchFamily="18" charset="0"/>
              </a:rPr>
              <a:t>Roll No. </a:t>
            </a:r>
            <a:r>
              <a:rPr lang="en-IN"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dirty="0" smtClean="0">
                <a:solidFill>
                  <a:schemeClr val="tx1">
                    <a:lumMod val="95000"/>
                    <a:lumOff val="5000"/>
                  </a:schemeClr>
                </a:solidFill>
                <a:latin typeface="Times New Roman" panose="02020603050405020304" pitchFamily="18" charset="0"/>
                <a:cs typeface="Times New Roman" panose="02020603050405020304" pitchFamily="18" charset="0"/>
              </a:rPr>
              <a:t>07</a:t>
            </a:r>
          </a:p>
          <a:p>
            <a:pPr algn="l"/>
            <a:r>
              <a:rPr lang="en-US" b="1" u="sng" dirty="0" smtClean="0">
                <a:latin typeface="Times New Roman" panose="02020603050405020304" pitchFamily="18" charset="0"/>
                <a:cs typeface="Times New Roman" panose="02020603050405020304" pitchFamily="18" charset="0"/>
              </a:rPr>
              <a:t>Guide Name </a:t>
            </a:r>
            <a:r>
              <a:rPr lang="en-US" b="1" dirty="0" smtClean="0">
                <a:latin typeface="Times New Roman" panose="02020603050405020304" pitchFamily="18" charset="0"/>
                <a:cs typeface="Times New Roman" panose="02020603050405020304" pitchFamily="18" charset="0"/>
              </a:rPr>
              <a:t>: -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Nachiket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Rathod</a:t>
            </a:r>
          </a:p>
          <a:p>
            <a:pPr algn="l"/>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IN" b="1" dirty="0" smtClean="0">
              <a:latin typeface="Times New Roman" panose="02020603050405020304" pitchFamily="18" charset="0"/>
              <a:cs typeface="Times New Roman" panose="02020603050405020304" pitchFamily="18" charset="0"/>
            </a:endParaRPr>
          </a:p>
          <a:p>
            <a:pPr algn="ctr"/>
            <a:r>
              <a:rPr lang="en-IN" b="1" dirty="0" smtClean="0">
                <a:latin typeface="Times New Roman" panose="02020603050405020304" pitchFamily="18" charset="0"/>
                <a:cs typeface="Times New Roman" panose="02020603050405020304" pitchFamily="18" charset="0"/>
              </a:rPr>
              <a:t>Department </a:t>
            </a:r>
            <a:r>
              <a:rPr lang="en-IN" b="1" dirty="0">
                <a:latin typeface="Times New Roman" panose="02020603050405020304" pitchFamily="18" charset="0"/>
                <a:cs typeface="Times New Roman" panose="02020603050405020304" pitchFamily="18" charset="0"/>
              </a:rPr>
              <a:t>of </a:t>
            </a:r>
            <a:r>
              <a:rPr lang="en-IN" b="1" dirty="0" smtClean="0">
                <a:latin typeface="Times New Roman" panose="02020603050405020304" pitchFamily="18" charset="0"/>
                <a:cs typeface="Times New Roman" panose="02020603050405020304" pitchFamily="18" charset="0"/>
              </a:rPr>
              <a:t>Computer and Science Engineering</a:t>
            </a:r>
          </a:p>
          <a:p>
            <a:pPr algn="ctr"/>
            <a:r>
              <a:rPr lang="en-IN" sz="2000" dirty="0">
                <a:latin typeface="Times New Roman" panose="02020603050405020304" pitchFamily="18" charset="0"/>
                <a:cs typeface="Times New Roman" panose="02020603050405020304" pitchFamily="18" charset="0"/>
              </a:rPr>
              <a:t>Shree Hanuman </a:t>
            </a:r>
            <a:r>
              <a:rPr lang="en-IN" sz="2000" dirty="0" err="1">
                <a:latin typeface="Times New Roman" panose="02020603050405020304" pitchFamily="18" charset="0"/>
                <a:cs typeface="Times New Roman" panose="02020603050405020304" pitchFamily="18" charset="0"/>
              </a:rPr>
              <a:t>Vyayam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Prasarak</a:t>
            </a:r>
            <a:r>
              <a:rPr lang="en-IN" sz="2000" dirty="0">
                <a:latin typeface="Times New Roman" panose="02020603050405020304" pitchFamily="18" charset="0"/>
                <a:cs typeface="Times New Roman" panose="02020603050405020304" pitchFamily="18" charset="0"/>
              </a:rPr>
              <a:t> Mandal’s College of Engineering &amp; Technology, Amravati. </a:t>
            </a:r>
            <a:r>
              <a:rPr lang="en-IN" sz="2000" dirty="0" err="1">
                <a:latin typeface="Times New Roman" panose="02020603050405020304" pitchFamily="18" charset="0"/>
                <a:cs typeface="Times New Roman" panose="02020603050405020304" pitchFamily="18" charset="0"/>
              </a:rPr>
              <a:t>Sant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Gadge</a:t>
            </a:r>
            <a:r>
              <a:rPr lang="en-IN" sz="2000" dirty="0">
                <a:latin typeface="Times New Roman" panose="02020603050405020304" pitchFamily="18" charset="0"/>
                <a:cs typeface="Times New Roman" panose="02020603050405020304" pitchFamily="18" charset="0"/>
              </a:rPr>
              <a:t> Baba Amravati University, Amravati. Year </a:t>
            </a:r>
            <a:r>
              <a:rPr lang="en-IN" sz="2000" dirty="0" smtClean="0">
                <a:latin typeface="Times New Roman" panose="02020603050405020304" pitchFamily="18" charset="0"/>
                <a:cs typeface="Times New Roman" panose="02020603050405020304" pitchFamily="18" charset="0"/>
              </a:rPr>
              <a:t>2021-2022</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444" y="3476976"/>
            <a:ext cx="1411111" cy="1411111"/>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2017" y="39190"/>
            <a:ext cx="1354667" cy="14111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01773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Advantages of the </a:t>
            </a:r>
            <a:r>
              <a:rPr lang="en-US" sz="4400" b="1" dirty="0" err="1">
                <a:latin typeface="Times New Roman" panose="02020603050405020304" pitchFamily="18" charset="0"/>
                <a:cs typeface="Times New Roman" panose="02020603050405020304" pitchFamily="18" charset="0"/>
              </a:rPr>
              <a:t>Starlink</a:t>
            </a:r>
            <a:r>
              <a:rPr lang="en-US" sz="4400" b="1" dirty="0">
                <a:latin typeface="Times New Roman" panose="02020603050405020304" pitchFamily="18" charset="0"/>
                <a:cs typeface="Times New Roman" panose="02020603050405020304" pitchFamily="18" charset="0"/>
              </a:rPr>
              <a:t> Satellite Internet</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438399"/>
            <a:ext cx="10559643" cy="4563292"/>
          </a:xfrm>
        </p:spPr>
        <p:txBody>
          <a:bodyPr>
            <a:normAutofit fontScale="77500" lnSpcReduction="20000"/>
          </a:bodyPr>
          <a:lstStyle/>
          <a:p>
            <a:r>
              <a:rPr lang="en-US" sz="2900" b="1" dirty="0">
                <a:latin typeface="Times New Roman" panose="02020603050405020304" pitchFamily="18" charset="0"/>
                <a:cs typeface="Times New Roman" panose="02020603050405020304" pitchFamily="18" charset="0"/>
              </a:rPr>
              <a:t>Airlines</a:t>
            </a: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Built-in </a:t>
            </a:r>
            <a:r>
              <a:rPr lang="en-US" sz="2900" dirty="0" err="1">
                <a:latin typeface="Times New Roman" panose="02020603050405020304" pitchFamily="18" charset="0"/>
                <a:cs typeface="Times New Roman" panose="02020603050405020304" pitchFamily="18" charset="0"/>
              </a:rPr>
              <a:t>WiFi</a:t>
            </a:r>
            <a:r>
              <a:rPr lang="en-US" sz="2900" dirty="0">
                <a:latin typeface="Times New Roman" panose="02020603050405020304" pitchFamily="18" charset="0"/>
                <a:cs typeface="Times New Roman" panose="02020603050405020304" pitchFamily="18" charset="0"/>
              </a:rPr>
              <a:t> is provided by quite a few airlines, some are free, some are paid, but none having good quality. As most of them use satellite internet, it is very slow and satellite internet, as of now, is very slow and costly. However, it will be revolutionary for </a:t>
            </a:r>
            <a:r>
              <a:rPr lang="en-US" sz="2900" dirty="0" err="1">
                <a:latin typeface="Times New Roman" panose="02020603050405020304" pitchFamily="18" charset="0"/>
                <a:cs typeface="Times New Roman" panose="02020603050405020304" pitchFamily="18" charset="0"/>
              </a:rPr>
              <a:t>Starlink</a:t>
            </a:r>
            <a:r>
              <a:rPr lang="en-US" sz="2900" dirty="0">
                <a:latin typeface="Times New Roman" panose="02020603050405020304" pitchFamily="18" charset="0"/>
                <a:cs typeface="Times New Roman" panose="02020603050405020304" pitchFamily="18" charset="0"/>
              </a:rPr>
              <a:t> airlines as their internet will not only be cheaper than traditional satellite internet but also faster</a:t>
            </a:r>
            <a:r>
              <a:rPr lang="en-US" sz="2900" dirty="0" smtClean="0">
                <a:latin typeface="Times New Roman" panose="02020603050405020304" pitchFamily="18" charset="0"/>
                <a:cs typeface="Times New Roman" panose="02020603050405020304" pitchFamily="18" charset="0"/>
              </a:rPr>
              <a:t>.</a:t>
            </a:r>
          </a:p>
          <a:p>
            <a:r>
              <a:rPr lang="en-US" sz="2900" b="1" dirty="0">
                <a:latin typeface="Times New Roman" panose="02020603050405020304" pitchFamily="18" charset="0"/>
                <a:cs typeface="Times New Roman" panose="02020603050405020304" pitchFamily="18" charset="0"/>
              </a:rPr>
              <a:t>Rural Areas</a:t>
            </a: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The internet of almost all rural areas is expensive, slow and unreliable. Considering the U.S, Maine, Vermont, Alaska, South Dakota, Idaho, Iowa, Montana, etc., are some of the places where the average download speed is less than 25 Mbps. With work-from-home culture becoming prevalent, Satellite internet provided by </a:t>
            </a:r>
            <a:r>
              <a:rPr lang="en-US" sz="2900" dirty="0" err="1">
                <a:latin typeface="Times New Roman" panose="02020603050405020304" pitchFamily="18" charset="0"/>
                <a:cs typeface="Times New Roman" panose="02020603050405020304" pitchFamily="18" charset="0"/>
              </a:rPr>
              <a:t>Starlink</a:t>
            </a:r>
            <a:r>
              <a:rPr lang="en-US" sz="2900" dirty="0">
                <a:latin typeface="Times New Roman" panose="02020603050405020304" pitchFamily="18" charset="0"/>
                <a:cs typeface="Times New Roman" panose="02020603050405020304" pitchFamily="18" charset="0"/>
              </a:rPr>
              <a:t> will give these places faster internet at cheaper rates</a:t>
            </a:r>
            <a:r>
              <a:rPr lang="en-US" sz="2900" dirty="0" smtClean="0">
                <a:latin typeface="Times New Roman" panose="02020603050405020304" pitchFamily="18" charset="0"/>
                <a:cs typeface="Times New Roman" panose="02020603050405020304" pitchFamily="18" charset="0"/>
              </a:rPr>
              <a:t>.</a:t>
            </a:r>
          </a:p>
          <a:p>
            <a:endParaRPr lang="en-US" dirty="0"/>
          </a:p>
          <a:p>
            <a:endParaRPr lang="en-US" dirty="0"/>
          </a:p>
          <a:p>
            <a:endParaRPr lang="en-IN" dirty="0"/>
          </a:p>
        </p:txBody>
      </p:sp>
    </p:spTree>
    <p:extLst>
      <p:ext uri="{BB962C8B-B14F-4D97-AF65-F5344CB8AC3E}">
        <p14:creationId xmlns:p14="http://schemas.microsoft.com/office/powerpoint/2010/main" val="4177417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26572"/>
            <a:ext cx="10018713" cy="169818"/>
          </a:xfrm>
        </p:spPr>
        <p:txBody>
          <a:bodyPr>
            <a:normAutofit fontScale="90000"/>
          </a:bodyPr>
          <a:lstStyle/>
          <a:p>
            <a:endParaRPr lang="en-IN" dirty="0"/>
          </a:p>
        </p:txBody>
      </p:sp>
      <p:sp>
        <p:nvSpPr>
          <p:cNvPr id="3" name="Content Placeholder 2"/>
          <p:cNvSpPr>
            <a:spLocks noGrp="1"/>
          </p:cNvSpPr>
          <p:nvPr>
            <p:ph idx="1"/>
          </p:nvPr>
        </p:nvSpPr>
        <p:spPr>
          <a:xfrm>
            <a:off x="1484310" y="509450"/>
            <a:ext cx="10018713" cy="5525589"/>
          </a:xfrm>
        </p:spPr>
        <p:txBody>
          <a:bodyPr>
            <a:normAutofit/>
          </a:bodyPr>
          <a:lstStyle/>
          <a:p>
            <a:r>
              <a:rPr lang="en-IN" b="1" dirty="0">
                <a:latin typeface="Times New Roman" panose="02020603050405020304" pitchFamily="18" charset="0"/>
                <a:cs typeface="Times New Roman" panose="02020603050405020304" pitchFamily="18" charset="0"/>
              </a:rPr>
              <a:t>At Sea</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only source of the internet at sea was satellites that are expensive and slow. </a:t>
            </a:r>
            <a:r>
              <a:rPr lang="en-US" dirty="0" err="1">
                <a:latin typeface="Times New Roman" panose="02020603050405020304" pitchFamily="18" charset="0"/>
                <a:cs typeface="Times New Roman" panose="02020603050405020304" pitchFamily="18" charset="0"/>
              </a:rPr>
              <a:t>Starlink’s</a:t>
            </a:r>
            <a:r>
              <a:rPr lang="en-US" dirty="0">
                <a:latin typeface="Times New Roman" panose="02020603050405020304" pitchFamily="18" charset="0"/>
                <a:cs typeface="Times New Roman" panose="02020603050405020304" pitchFamily="18" charset="0"/>
              </a:rPr>
              <a:t> low orbital satellite will not only provide fast internet but also offer a cheap price. Thus, cruise, cargo, or private ships will all enjoy the Internet, which was previously impossible to obtain.</a:t>
            </a:r>
          </a:p>
          <a:p>
            <a:r>
              <a:rPr lang="en-US" b="1" dirty="0">
                <a:latin typeface="Times New Roman" panose="02020603050405020304" pitchFamily="18" charset="0"/>
                <a:cs typeface="Times New Roman" panose="02020603050405020304" pitchFamily="18" charset="0"/>
              </a:rPr>
              <a:t>Privacy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Since IP cannot be detected or states cannot access IP data of </a:t>
            </a:r>
            <a:r>
              <a:rPr lang="en-US" dirty="0" err="1">
                <a:latin typeface="Times New Roman" panose="02020603050405020304" pitchFamily="18" charset="0"/>
                <a:cs typeface="Times New Roman" panose="02020603050405020304" pitchFamily="18" charset="0"/>
              </a:rPr>
              <a:t>Starlink’s</a:t>
            </a:r>
            <a:r>
              <a:rPr lang="en-US" dirty="0">
                <a:latin typeface="Times New Roman" panose="02020603050405020304" pitchFamily="18" charset="0"/>
                <a:cs typeface="Times New Roman" panose="02020603050405020304" pitchFamily="18" charset="0"/>
              </a:rPr>
              <a:t> Satellite internet easily, there will be a more free media environment.</a:t>
            </a:r>
          </a:p>
          <a:p>
            <a:endParaRPr lang="en-IN" dirty="0"/>
          </a:p>
        </p:txBody>
      </p:sp>
    </p:spTree>
    <p:extLst>
      <p:ext uri="{BB962C8B-B14F-4D97-AF65-F5344CB8AC3E}">
        <p14:creationId xmlns:p14="http://schemas.microsoft.com/office/powerpoint/2010/main" val="817851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Disadvantages of the </a:t>
            </a:r>
            <a:r>
              <a:rPr lang="en-US" sz="4400" b="1" dirty="0" err="1">
                <a:latin typeface="Times New Roman" panose="02020603050405020304" pitchFamily="18" charset="0"/>
                <a:cs typeface="Times New Roman" panose="02020603050405020304" pitchFamily="18" charset="0"/>
              </a:rPr>
              <a:t>Starlink</a:t>
            </a:r>
            <a:r>
              <a:rPr lang="en-US" sz="4400" b="1" dirty="0">
                <a:latin typeface="Times New Roman" panose="02020603050405020304" pitchFamily="18" charset="0"/>
                <a:cs typeface="Times New Roman" panose="02020603050405020304" pitchFamily="18" charset="0"/>
              </a:rPr>
              <a:t> Satellite Internet</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438399"/>
            <a:ext cx="10018713" cy="4210595"/>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Not portable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Compared to the general cellular internet, </a:t>
            </a:r>
            <a:r>
              <a:rPr lang="en-US" dirty="0" err="1">
                <a:latin typeface="Times New Roman" panose="02020603050405020304" pitchFamily="18" charset="0"/>
                <a:cs typeface="Times New Roman" panose="02020603050405020304" pitchFamily="18" charset="0"/>
              </a:rPr>
              <a:t>Starlink</a:t>
            </a:r>
            <a:r>
              <a:rPr lang="en-US" dirty="0">
                <a:latin typeface="Times New Roman" panose="02020603050405020304" pitchFamily="18" charset="0"/>
                <a:cs typeface="Times New Roman" panose="02020603050405020304" pitchFamily="18" charset="0"/>
              </a:rPr>
              <a:t> is not portable. We can take our cell phones freely anywhere and receive the internet but obviously, the </a:t>
            </a:r>
            <a:r>
              <a:rPr lang="en-US" dirty="0" err="1">
                <a:latin typeface="Times New Roman" panose="02020603050405020304" pitchFamily="18" charset="0"/>
                <a:cs typeface="Times New Roman" panose="02020603050405020304" pitchFamily="18" charset="0"/>
              </a:rPr>
              <a:t>Starlink</a:t>
            </a:r>
            <a:r>
              <a:rPr lang="en-US" dirty="0">
                <a:latin typeface="Times New Roman" panose="02020603050405020304" pitchFamily="18" charset="0"/>
                <a:cs typeface="Times New Roman" panose="02020603050405020304" pitchFamily="18" charset="0"/>
              </a:rPr>
              <a:t> dish is not portable at all. Though there is a possibility of installing the dish over an RV or Boat, it is not compact enough to carry freely. </a:t>
            </a:r>
          </a:p>
          <a:p>
            <a:r>
              <a:rPr lang="en-US" b="1" dirty="0">
                <a:latin typeface="Times New Roman" panose="02020603050405020304" pitchFamily="18" charset="0"/>
                <a:cs typeface="Times New Roman" panose="02020603050405020304" pitchFamily="18" charset="0"/>
              </a:rPr>
              <a:t>Slower internet in cities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Another major disadvantage for </a:t>
            </a:r>
            <a:r>
              <a:rPr lang="en-US" dirty="0" err="1">
                <a:latin typeface="Times New Roman" panose="02020603050405020304" pitchFamily="18" charset="0"/>
                <a:cs typeface="Times New Roman" panose="02020603050405020304" pitchFamily="18" charset="0"/>
              </a:rPr>
              <a:t>Starlink</a:t>
            </a:r>
            <a:r>
              <a:rPr lang="en-US" dirty="0">
                <a:latin typeface="Times New Roman" panose="02020603050405020304" pitchFamily="18" charset="0"/>
                <a:cs typeface="Times New Roman" panose="02020603050405020304" pitchFamily="18" charset="0"/>
              </a:rPr>
              <a:t> over cable internet is that at any given time, </a:t>
            </a:r>
            <a:r>
              <a:rPr lang="en-US" dirty="0" err="1">
                <a:latin typeface="Times New Roman" panose="02020603050405020304" pitchFamily="18" charset="0"/>
                <a:cs typeface="Times New Roman" panose="02020603050405020304" pitchFamily="18" charset="0"/>
              </a:rPr>
              <a:t>Starlink</a:t>
            </a:r>
            <a:r>
              <a:rPr lang="en-US" dirty="0">
                <a:latin typeface="Times New Roman" panose="02020603050405020304" pitchFamily="18" charset="0"/>
                <a:cs typeface="Times New Roman" panose="02020603050405020304" pitchFamily="18" charset="0"/>
              </a:rPr>
              <a:t> has a fixed number of satellites over a specific location and all the users in that particular spot are sharing the same bandwidth. So, in cities, the same bandwidth will be shared by many people as compared to rural areas. Thus, </a:t>
            </a:r>
            <a:r>
              <a:rPr lang="en-US" dirty="0" err="1">
                <a:latin typeface="Times New Roman" panose="02020603050405020304" pitchFamily="18" charset="0"/>
                <a:cs typeface="Times New Roman" panose="02020603050405020304" pitchFamily="18" charset="0"/>
              </a:rPr>
              <a:t>Starlink’s</a:t>
            </a:r>
            <a:r>
              <a:rPr lang="en-US" dirty="0">
                <a:latin typeface="Times New Roman" panose="02020603050405020304" pitchFamily="18" charset="0"/>
                <a:cs typeface="Times New Roman" panose="02020603050405020304" pitchFamily="18" charset="0"/>
              </a:rPr>
              <a:t> speed in cities will be slower compared to suburban areas.</a:t>
            </a:r>
          </a:p>
          <a:p>
            <a:endParaRPr lang="en-IN" dirty="0"/>
          </a:p>
        </p:txBody>
      </p:sp>
    </p:spTree>
    <p:extLst>
      <p:ext uri="{BB962C8B-B14F-4D97-AF65-F5344CB8AC3E}">
        <p14:creationId xmlns:p14="http://schemas.microsoft.com/office/powerpoint/2010/main" val="2502783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233" y="-182881"/>
            <a:ext cx="9791790" cy="182881"/>
          </a:xfrm>
        </p:spPr>
        <p:txBody>
          <a:bodyPr>
            <a:normAutofit fontScale="90000"/>
          </a:bodyPr>
          <a:lstStyle/>
          <a:p>
            <a:endParaRPr lang="en-IN" dirty="0"/>
          </a:p>
        </p:txBody>
      </p:sp>
      <p:sp>
        <p:nvSpPr>
          <p:cNvPr id="3" name="Content Placeholder 2"/>
          <p:cNvSpPr>
            <a:spLocks noGrp="1"/>
          </p:cNvSpPr>
          <p:nvPr>
            <p:ph idx="1"/>
          </p:nvPr>
        </p:nvSpPr>
        <p:spPr>
          <a:xfrm>
            <a:off x="1484310" y="685801"/>
            <a:ext cx="10018713" cy="5105400"/>
          </a:xfrm>
        </p:spPr>
        <p:txBody>
          <a:bodyPr>
            <a:normAutofit/>
          </a:bodyPr>
          <a:lstStyle/>
          <a:p>
            <a:r>
              <a:rPr lang="en-US" b="1" dirty="0"/>
              <a:t>Congestion in Space</a:t>
            </a:r>
            <a:endParaRPr lang="en-US" dirty="0"/>
          </a:p>
          <a:p>
            <a:pPr marL="0" indent="0">
              <a:buNone/>
            </a:pPr>
            <a:r>
              <a:rPr lang="en-US" dirty="0"/>
              <a:t>The night sky could get cluttered by the 12,000 or so estimated satellites </a:t>
            </a:r>
            <a:r>
              <a:rPr lang="en-US" dirty="0" err="1"/>
              <a:t>Starlink</a:t>
            </a:r>
            <a:r>
              <a:rPr lang="en-US" dirty="0"/>
              <a:t> would be comprised of. Astronomers observing from the ground will be posed with interferences due to the satellites orbiting around the Earth. European Space Agency (ESA) published a study on March 3rd, last year, found that an uptick in satellites such as that of </a:t>
            </a:r>
            <a:r>
              <a:rPr lang="en-US" dirty="0" err="1"/>
              <a:t>Starlink</a:t>
            </a:r>
            <a:r>
              <a:rPr lang="en-US" dirty="0"/>
              <a:t> would affect wide range telescopes the most. Despite this, according to </a:t>
            </a:r>
            <a:r>
              <a:rPr lang="en-US" dirty="0">
                <a:hlinkClick r:id="rId2"/>
              </a:rPr>
              <a:t>Bander Snatch</a:t>
            </a:r>
            <a:r>
              <a:rPr lang="en-US" dirty="0"/>
              <a:t>, </a:t>
            </a:r>
            <a:r>
              <a:rPr lang="en-US" dirty="0" err="1"/>
              <a:t>SpaceX</a:t>
            </a:r>
            <a:r>
              <a:rPr lang="en-US" dirty="0"/>
              <a:t> CEO Elon Musk has assured that </a:t>
            </a:r>
            <a:r>
              <a:rPr lang="en-US" dirty="0" err="1"/>
              <a:t>Starlink</a:t>
            </a:r>
            <a:r>
              <a:rPr lang="en-US" dirty="0"/>
              <a:t> satellites “will dim as they move into their final orbit and will become a lot less visible.” We will get to know in time if the trade-off between global connectivity and a pristine night sky is worth it.</a:t>
            </a:r>
          </a:p>
          <a:p>
            <a:endParaRPr lang="en-IN" dirty="0"/>
          </a:p>
        </p:txBody>
      </p:sp>
    </p:spTree>
    <p:extLst>
      <p:ext uri="{BB962C8B-B14F-4D97-AF65-F5344CB8AC3E}">
        <p14:creationId xmlns:p14="http://schemas.microsoft.com/office/powerpoint/2010/main" val="2402712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037807"/>
            <a:ext cx="10018713" cy="3753394"/>
          </a:xfrm>
        </p:spPr>
        <p:txBody>
          <a:bodyPr/>
          <a:lstStyle/>
          <a:p>
            <a:pPr marL="457200" indent="-457200">
              <a:buFont typeface="+mj-lt"/>
              <a:buAutoNum type="arabicPeriod"/>
            </a:pPr>
            <a:r>
              <a:rPr lang="en-IN" dirty="0" smtClean="0"/>
              <a:t>About </a:t>
            </a:r>
            <a:r>
              <a:rPr lang="en-IN" dirty="0" err="1" smtClean="0"/>
              <a:t>Starlink</a:t>
            </a:r>
            <a:r>
              <a:rPr lang="en-IN" dirty="0"/>
              <a:t> , </a:t>
            </a:r>
            <a:r>
              <a:rPr lang="en-IN" dirty="0">
                <a:hlinkClick r:id="rId2"/>
              </a:rPr>
              <a:t>https://</a:t>
            </a:r>
            <a:r>
              <a:rPr lang="en-IN" dirty="0" smtClean="0">
                <a:hlinkClick r:id="rId2"/>
              </a:rPr>
              <a:t>en.wikipedia.org/wiki/Starlink</a:t>
            </a:r>
            <a:endParaRPr lang="en-IN" dirty="0" smtClean="0"/>
          </a:p>
          <a:p>
            <a:pPr marL="457200" indent="-457200">
              <a:buFont typeface="+mj-lt"/>
              <a:buAutoNum type="arabicPeriod"/>
            </a:pPr>
            <a:r>
              <a:rPr lang="en-IN" dirty="0" smtClean="0"/>
              <a:t>For images using google search, </a:t>
            </a:r>
            <a:r>
              <a:rPr lang="en-IN" dirty="0">
                <a:hlinkClick r:id="rId3"/>
              </a:rPr>
              <a:t>https://</a:t>
            </a:r>
            <a:r>
              <a:rPr lang="en-IN" dirty="0" smtClean="0">
                <a:hlinkClick r:id="rId3"/>
              </a:rPr>
              <a:t>www.google.com/webhp</a:t>
            </a:r>
            <a:endParaRPr lang="en-IN" dirty="0" smtClean="0"/>
          </a:p>
          <a:p>
            <a:pPr marL="457200" indent="-457200">
              <a:buFont typeface="+mj-lt"/>
              <a:buAutoNum type="arabicPeriod"/>
            </a:pPr>
            <a:r>
              <a:rPr lang="en-IN" dirty="0"/>
              <a:t>Pros and cons , </a:t>
            </a:r>
            <a:r>
              <a:rPr lang="en-IN" dirty="0">
                <a:hlinkClick r:id="rId4"/>
              </a:rPr>
              <a:t>https://technosports.co.in/2021/04/03/what-is-starlink-its-details-advantages-disadvantages-in-2021</a:t>
            </a:r>
            <a:r>
              <a:rPr lang="en-IN" dirty="0" smtClean="0">
                <a:hlinkClick r:id="rId4"/>
              </a:rPr>
              <a:t>/</a:t>
            </a:r>
            <a:endParaRPr lang="en-IN" dirty="0" smtClean="0"/>
          </a:p>
          <a:p>
            <a:pPr marL="457200" indent="-457200">
              <a:buFont typeface="+mj-lt"/>
              <a:buAutoNum type="arabicPeriod"/>
            </a:pPr>
            <a:endParaRPr lang="en-IN" dirty="0" smtClean="0"/>
          </a:p>
          <a:p>
            <a:pPr marL="457200" indent="-457200">
              <a:buFont typeface="+mj-lt"/>
              <a:buAutoNum type="arabicPeriod"/>
            </a:pPr>
            <a:endParaRPr lang="en-IN" dirty="0"/>
          </a:p>
        </p:txBody>
      </p:sp>
    </p:spTree>
    <p:extLst>
      <p:ext uri="{BB962C8B-B14F-4D97-AF65-F5344CB8AC3E}">
        <p14:creationId xmlns:p14="http://schemas.microsoft.com/office/powerpoint/2010/main" val="3620497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6" y="0"/>
            <a:ext cx="12185314" cy="6858000"/>
          </a:xfrm>
        </p:spPr>
      </p:pic>
    </p:spTree>
    <p:extLst>
      <p:ext uri="{BB962C8B-B14F-4D97-AF65-F5344CB8AC3E}">
        <p14:creationId xmlns:p14="http://schemas.microsoft.com/office/powerpoint/2010/main" val="722574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66" y="685800"/>
            <a:ext cx="7089423" cy="1752599"/>
          </a:xfrm>
        </p:spPr>
        <p:txBody>
          <a:bodyPr>
            <a:normAutofit/>
          </a:bodyPr>
          <a:lstStyle/>
          <a:p>
            <a:r>
              <a:rPr lang="en-IN" sz="4400" b="1" dirty="0" smtClean="0">
                <a:latin typeface="Times New Roman" panose="02020603050405020304" pitchFamily="18" charset="0"/>
                <a:cs typeface="Times New Roman" panose="02020603050405020304" pitchFamily="18" charset="0"/>
              </a:rPr>
              <a:t>WHAT IS STARLINK </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3066" y="2133601"/>
            <a:ext cx="7089423" cy="3657600"/>
          </a:xfrm>
        </p:spPr>
        <p:txBody>
          <a:bodyPr/>
          <a:lstStyle/>
          <a:p>
            <a:r>
              <a:rPr lang="en-IN" sz="2800" dirty="0" smtClean="0">
                <a:latin typeface="Times New Roman" panose="02020603050405020304" pitchFamily="18" charset="0"/>
                <a:cs typeface="Times New Roman" panose="02020603050405020304" pitchFamily="18" charset="0"/>
              </a:rPr>
              <a:t>Thousand of satellite will make up a network called as </a:t>
            </a:r>
            <a:r>
              <a:rPr lang="en-IN" sz="2800" dirty="0" err="1" smtClean="0">
                <a:latin typeface="Times New Roman" panose="02020603050405020304" pitchFamily="18" charset="0"/>
                <a:cs typeface="Times New Roman" panose="02020603050405020304" pitchFamily="18" charset="0"/>
              </a:rPr>
              <a:t>Starlink</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Each satellite in this Elon Musk’s </a:t>
            </a:r>
            <a:r>
              <a:rPr lang="en-IN" sz="2800" dirty="0" err="1" smtClean="0">
                <a:latin typeface="Times New Roman" panose="02020603050405020304" pitchFamily="18" charset="0"/>
                <a:cs typeface="Times New Roman" panose="02020603050405020304" pitchFamily="18" charset="0"/>
              </a:rPr>
              <a:t>Starlink</a:t>
            </a:r>
            <a:r>
              <a:rPr lang="en-IN" sz="2800" dirty="0" smtClean="0">
                <a:latin typeface="Times New Roman" panose="02020603050405020304" pitchFamily="18" charset="0"/>
                <a:cs typeface="Times New Roman" panose="02020603050405020304" pitchFamily="18" charset="0"/>
              </a:rPr>
              <a:t> project weight just 260 kg.</a:t>
            </a:r>
          </a:p>
          <a:p>
            <a:r>
              <a:rPr lang="en-IN" sz="2800" dirty="0" smtClean="0">
                <a:latin typeface="Times New Roman" panose="02020603050405020304" pitchFamily="18" charset="0"/>
                <a:cs typeface="Times New Roman" panose="02020603050405020304" pitchFamily="18" charset="0"/>
              </a:rPr>
              <a:t>Space-X will fix its satellite in lower earth orbit to provide faster internet speed. </a:t>
            </a:r>
          </a:p>
          <a:p>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2330" y="1214846"/>
            <a:ext cx="3829191" cy="44860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3033708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4178"/>
            <a:ext cx="12192000" cy="6982177"/>
          </a:xfrm>
          <a:prstGeom prst="rect">
            <a:avLst/>
          </a:prstGeom>
          <a:ln w="228600" cap="sq" cmpd="thickThin">
            <a:solidFill>
              <a:srgbClr val="000000"/>
            </a:solidFill>
            <a:prstDash val="solid"/>
            <a:miter lim="800000"/>
          </a:ln>
          <a:effectLst>
            <a:innerShdw blurRad="76200">
              <a:srgbClr val="000000"/>
            </a:innerShdw>
          </a:effectLst>
        </p:spPr>
        <p:style>
          <a:lnRef idx="1">
            <a:schemeClr val="dk1"/>
          </a:lnRef>
          <a:fillRef idx="3">
            <a:schemeClr val="dk1"/>
          </a:fillRef>
          <a:effectRef idx="2">
            <a:schemeClr val="dk1"/>
          </a:effectRef>
          <a:fontRef idx="minor">
            <a:schemeClr val="lt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865" y="-124179"/>
            <a:ext cx="3813136" cy="2144889"/>
          </a:xfrm>
          <a:prstGeom prst="rect">
            <a:avLst/>
          </a:prstGeom>
        </p:spPr>
      </p:pic>
    </p:spTree>
    <p:extLst>
      <p:ext uri="{BB962C8B-B14F-4D97-AF65-F5344CB8AC3E}">
        <p14:creationId xmlns:p14="http://schemas.microsoft.com/office/powerpoint/2010/main" val="1731360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6414363" cy="1752599"/>
          </a:xfrm>
        </p:spPr>
        <p:txBody>
          <a:bodyPr>
            <a:normAutofit/>
          </a:bodyPr>
          <a:lstStyle/>
          <a:p>
            <a:r>
              <a:rPr lang="en-IN" sz="4400" b="1" dirty="0" smtClean="0">
                <a:latin typeface="Times New Roman" panose="02020603050405020304" pitchFamily="18" charset="0"/>
                <a:cs typeface="Times New Roman" panose="02020603050405020304" pitchFamily="18" charset="0"/>
              </a:rPr>
              <a:t>HOW THE SATELITE WORK</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1" y="2144889"/>
            <a:ext cx="6892046" cy="4504267"/>
          </a:xfrm>
        </p:spPr>
        <p:txBody>
          <a:bodyPr>
            <a:normAutofit/>
          </a:bodyPr>
          <a:lstStyle/>
          <a:p>
            <a:r>
              <a:rPr lang="en-IN" sz="2800" dirty="0" smtClean="0">
                <a:latin typeface="Times New Roman" panose="02020603050405020304" pitchFamily="18" charset="0"/>
                <a:cs typeface="Times New Roman" panose="02020603050405020304" pitchFamily="18" charset="0"/>
              </a:rPr>
              <a:t>When these satellite put in earth orbit ,a single large solar array comes out to the power of satellite. </a:t>
            </a:r>
          </a:p>
          <a:p>
            <a:r>
              <a:rPr lang="en-IN" sz="2800" dirty="0" smtClean="0">
                <a:latin typeface="Times New Roman" panose="02020603050405020304" pitchFamily="18" charset="0"/>
                <a:cs typeface="Times New Roman" panose="02020603050405020304" pitchFamily="18" charset="0"/>
              </a:rPr>
              <a:t>The main portion included four powerful antenna's for internet transmission .</a:t>
            </a:r>
          </a:p>
          <a:p>
            <a:r>
              <a:rPr lang="en-IN" sz="2800" dirty="0" smtClean="0">
                <a:latin typeface="Times New Roman" panose="02020603050405020304" pitchFamily="18" charset="0"/>
                <a:cs typeface="Times New Roman" panose="02020603050405020304" pitchFamily="18" charset="0"/>
              </a:rPr>
              <a:t>They also have a laser that connect each satellite with four other in orbit.</a:t>
            </a:r>
          </a:p>
          <a:p>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531" y="933995"/>
            <a:ext cx="4119154" cy="52295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1">
            <a:schemeClr val="dk1"/>
          </a:lnRef>
          <a:fillRef idx="3">
            <a:schemeClr val="dk1"/>
          </a:fillRef>
          <a:effectRef idx="2">
            <a:schemeClr val="dk1"/>
          </a:effectRef>
          <a:fontRef idx="minor">
            <a:schemeClr val="lt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0808" y="4833136"/>
            <a:ext cx="1373627" cy="1190978"/>
          </a:xfrm>
          <a:prstGeom prst="rect">
            <a:avLst/>
          </a:prstGeom>
        </p:spPr>
      </p:pic>
    </p:spTree>
    <p:extLst>
      <p:ext uri="{BB962C8B-B14F-4D97-AF65-F5344CB8AC3E}">
        <p14:creationId xmlns:p14="http://schemas.microsoft.com/office/powerpoint/2010/main" val="2076403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HOW THESE SATELLITE STAY NEAR EARTH</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2778" y="2207623"/>
            <a:ext cx="6426926" cy="4049486"/>
          </a:xfrm>
        </p:spPr>
        <p:txBody>
          <a:bodyPr>
            <a:normAutofit/>
          </a:bodyPr>
          <a:lstStyle/>
          <a:p>
            <a:r>
              <a:rPr lang="en-IN" sz="3200" dirty="0" smtClean="0">
                <a:latin typeface="Times New Roman" panose="02020603050405020304" pitchFamily="18" charset="0"/>
                <a:cs typeface="Times New Roman" panose="02020603050405020304" pitchFamily="18" charset="0"/>
              </a:rPr>
              <a:t>They include </a:t>
            </a:r>
            <a:r>
              <a:rPr lang="en-IN" sz="3200" i="1" dirty="0" err="1" smtClean="0">
                <a:solidFill>
                  <a:schemeClr val="accent1">
                    <a:lumMod val="50000"/>
                  </a:schemeClr>
                </a:solidFill>
                <a:latin typeface="Times New Roman" panose="02020603050405020304" pitchFamily="18" charset="0"/>
                <a:cs typeface="Times New Roman" panose="02020603050405020304" pitchFamily="18" charset="0"/>
              </a:rPr>
              <a:t>iontruster</a:t>
            </a:r>
            <a:r>
              <a:rPr lang="en-IN" sz="3200" dirty="0" smtClean="0">
                <a:latin typeface="Times New Roman" panose="02020603050405020304" pitchFamily="18" charset="0"/>
                <a:cs typeface="Times New Roman" panose="02020603050405020304" pitchFamily="18" charset="0"/>
              </a:rPr>
              <a:t> that use krypton gas . This allow them to stay in orbit longer even at this lower distance from earth.</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051" y="2207624"/>
            <a:ext cx="4976949" cy="4049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1">
            <a:schemeClr val="dk1"/>
          </a:lnRef>
          <a:fillRef idx="3">
            <a:schemeClr val="dk1"/>
          </a:fillRef>
          <a:effectRef idx="2">
            <a:schemeClr val="dk1"/>
          </a:effectRef>
          <a:fontRef idx="minor">
            <a:schemeClr val="lt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582" y="2384785"/>
            <a:ext cx="1465941" cy="824592"/>
          </a:xfrm>
          <a:prstGeom prst="rect">
            <a:avLst/>
          </a:prstGeom>
        </p:spPr>
      </p:pic>
    </p:spTree>
    <p:extLst>
      <p:ext uri="{BB962C8B-B14F-4D97-AF65-F5344CB8AC3E}">
        <p14:creationId xmlns:p14="http://schemas.microsoft.com/office/powerpoint/2010/main" val="81767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latin typeface="Times New Roman" panose="02020603050405020304" pitchFamily="18" charset="0"/>
                <a:cs typeface="Times New Roman" panose="02020603050405020304" pitchFamily="18" charset="0"/>
              </a:rPr>
              <a:t>HOW THEY ARE PROVIDE FASTER INTERNET SPEED</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1" y="2666999"/>
            <a:ext cx="6392592" cy="3668487"/>
          </a:xfrm>
        </p:spPr>
        <p:txBody>
          <a:bodyPr>
            <a:normAutofit/>
          </a:bodyPr>
          <a:lstStyle/>
          <a:p>
            <a:r>
              <a:rPr lang="en-IN" sz="2800" dirty="0" err="1" smtClean="0">
                <a:latin typeface="Times New Roman" panose="02020603050405020304" pitchFamily="18" charset="0"/>
                <a:cs typeface="Times New Roman" panose="02020603050405020304" pitchFamily="18" charset="0"/>
              </a:rPr>
              <a:t>Starlink</a:t>
            </a:r>
            <a:r>
              <a:rPr lang="en-IN" sz="2800" dirty="0" smtClean="0">
                <a:latin typeface="Times New Roman" panose="02020603050405020304" pitchFamily="18" charset="0"/>
                <a:cs typeface="Times New Roman" panose="02020603050405020304" pitchFamily="18" charset="0"/>
              </a:rPr>
              <a:t> satellite are in low earth orbit. Which are much closer than satellite provider generally use. This allow </a:t>
            </a:r>
            <a:r>
              <a:rPr lang="en-IN" sz="2800" dirty="0" err="1" smtClean="0">
                <a:latin typeface="Times New Roman" panose="02020603050405020304" pitchFamily="18" charset="0"/>
                <a:cs typeface="Times New Roman" panose="02020603050405020304" pitchFamily="18" charset="0"/>
              </a:rPr>
              <a:t>Starlink</a:t>
            </a:r>
            <a:r>
              <a:rPr lang="en-IN" sz="2800" dirty="0" smtClean="0">
                <a:latin typeface="Times New Roman" panose="02020603050405020304" pitchFamily="18" charset="0"/>
                <a:cs typeface="Times New Roman" panose="02020603050405020304" pitchFamily="18" charset="0"/>
              </a:rPr>
              <a:t> to deliver faster speed and lower </a:t>
            </a:r>
            <a:r>
              <a:rPr lang="en-IN" sz="2800" dirty="0" err="1" smtClean="0">
                <a:latin typeface="Times New Roman" panose="02020603050405020304" pitchFamily="18" charset="0"/>
                <a:cs typeface="Times New Roman" panose="02020603050405020304" pitchFamily="18" charset="0"/>
              </a:rPr>
              <a:t>lantany</a:t>
            </a:r>
            <a:r>
              <a:rPr lang="en-IN" sz="2800" dirty="0" smtClean="0">
                <a:latin typeface="Times New Roman" panose="02020603050405020304" pitchFamily="18" charset="0"/>
                <a:cs typeface="Times New Roman" panose="02020603050405020304" pitchFamily="18" charset="0"/>
              </a:rPr>
              <a:t> than you can usually get with satellite services.</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902" y="2438398"/>
            <a:ext cx="4315097" cy="3897087"/>
          </a:xfrm>
          <a:prstGeom prst="rect">
            <a:avLst/>
          </a:prstGeom>
          <a:ln/>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1642980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6980419" cy="1752599"/>
          </a:xfrm>
        </p:spPr>
        <p:txBody>
          <a:bodyPr>
            <a:normAutofit fontScale="90000"/>
          </a:bodyPr>
          <a:lstStyle/>
          <a:p>
            <a:r>
              <a:rPr lang="en-IN" sz="4400" b="1" dirty="0" smtClean="0">
                <a:latin typeface="Times New Roman" panose="02020603050405020304" pitchFamily="18" charset="0"/>
                <a:cs typeface="Times New Roman" panose="02020603050405020304" pitchFamily="18" charset="0"/>
              </a:rPr>
              <a:t>WHY IT IS CONSIDER AS A REVOLUTIONARY PROJECT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438399"/>
            <a:ext cx="6275027" cy="4315098"/>
          </a:xfrm>
        </p:spPr>
        <p:txBody>
          <a:bodyPr>
            <a:normAutofit/>
          </a:bodyPr>
          <a:lstStyle/>
          <a:p>
            <a:r>
              <a:rPr lang="en-IN" sz="2800" dirty="0" smtClean="0">
                <a:latin typeface="Times New Roman" panose="02020603050405020304" pitchFamily="18" charset="0"/>
                <a:cs typeface="Times New Roman" panose="02020603050405020304" pitchFamily="18" charset="0"/>
              </a:rPr>
              <a:t>There is an increase in number of people using internet over the pass decades.</a:t>
            </a:r>
          </a:p>
          <a:p>
            <a:r>
              <a:rPr lang="en-IN" sz="2800" dirty="0" smtClean="0">
                <a:latin typeface="Times New Roman" panose="02020603050405020304" pitchFamily="18" charset="0"/>
                <a:cs typeface="Times New Roman" panose="02020603050405020304" pitchFamily="18" charset="0"/>
              </a:rPr>
              <a:t>Despite the essential role the internet now plays across the globe ,it’s still out of reach to huge number of people worldwide including in the U.S. </a:t>
            </a:r>
          </a:p>
          <a:p>
            <a:r>
              <a:rPr lang="en-IN" sz="2800" dirty="0" smtClean="0">
                <a:latin typeface="Times New Roman" panose="02020603050405020304" pitchFamily="18" charset="0"/>
                <a:cs typeface="Times New Roman" panose="02020603050405020304" pitchFamily="18" charset="0"/>
              </a:rPr>
              <a:t>Space-X’s </a:t>
            </a:r>
            <a:r>
              <a:rPr lang="en-IN" sz="2800" dirty="0" err="1" smtClean="0">
                <a:latin typeface="Times New Roman" panose="02020603050405020304" pitchFamily="18" charset="0"/>
                <a:cs typeface="Times New Roman" panose="02020603050405020304" pitchFamily="18" charset="0"/>
              </a:rPr>
              <a:t>Starlink</a:t>
            </a:r>
            <a:r>
              <a:rPr lang="en-IN" sz="2800" dirty="0" smtClean="0">
                <a:latin typeface="Times New Roman" panose="02020603050405020304" pitchFamily="18" charset="0"/>
                <a:cs typeface="Times New Roman" panose="02020603050405020304" pitchFamily="18" charset="0"/>
              </a:rPr>
              <a:t> Project seeks to bridge the “Digital Divide”</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777" y="1489167"/>
            <a:ext cx="4275906" cy="53688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4793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latin typeface="Times New Roman" panose="02020603050405020304" pitchFamily="18" charset="0"/>
                <a:cs typeface="Times New Roman" panose="02020603050405020304" pitchFamily="18" charset="0"/>
              </a:rPr>
              <a:t>WHAT WILL BE THE PRICE OF THIS SERVICE AND HOW CAN USE IT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8002" y="2438399"/>
            <a:ext cx="6758352" cy="4197532"/>
          </a:xfrm>
        </p:spPr>
        <p:txBody>
          <a:bodyPr>
            <a:normAutofit lnSpcReduction="10000"/>
          </a:bodyPr>
          <a:lstStyle/>
          <a:p>
            <a:r>
              <a:rPr lang="en-IN" sz="2800" dirty="0" smtClean="0">
                <a:latin typeface="Times New Roman" panose="02020603050405020304" pitchFamily="18" charset="0"/>
                <a:cs typeface="Times New Roman" panose="02020603050405020304" pitchFamily="18" charset="0"/>
              </a:rPr>
              <a:t>It will cost $499(36,815.52 rupees) for a one time cost for the ground hardware and $99 (7,304.8 rupees) a month for the actual internet services. By comparison, Hughes Net service cost as much as $150 a month, with 50gb high speed data plan.</a:t>
            </a:r>
          </a:p>
          <a:p>
            <a:r>
              <a:rPr lang="en-IN" sz="2800" dirty="0" smtClean="0">
                <a:latin typeface="Times New Roman" panose="02020603050405020304" pitchFamily="18" charset="0"/>
                <a:cs typeface="Times New Roman" panose="02020603050405020304" pitchFamily="18" charset="0"/>
              </a:rPr>
              <a:t>We have to occupy a dish antenna like{Airtel , Dish Tv , Tatasky,etc} on which it will catch the signals of space-x satellite .</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353" y="2438399"/>
            <a:ext cx="3696789" cy="4197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3851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389826" cy="1752599"/>
          </a:xfrm>
        </p:spPr>
        <p:txBody>
          <a:bodyPr/>
          <a:lstStyle/>
          <a:p>
            <a:r>
              <a:rPr lang="en-IN" b="1" dirty="0" smtClean="0">
                <a:latin typeface="Times New Roman" panose="02020603050405020304" pitchFamily="18" charset="0"/>
                <a:cs typeface="Times New Roman" panose="02020603050405020304" pitchFamily="18" charset="0"/>
              </a:rPr>
              <a:t>SCOPE FOR </a:t>
            </a:r>
            <a:r>
              <a:rPr lang="en-IN" b="1" dirty="0" smtClean="0">
                <a:solidFill>
                  <a:srgbClr val="FF0000"/>
                </a:solidFill>
                <a:latin typeface="Times New Roman" panose="02020603050405020304" pitchFamily="18" charset="0"/>
                <a:cs typeface="Times New Roman" panose="02020603050405020304" pitchFamily="18" charset="0"/>
              </a:rPr>
              <a:t>IN</a:t>
            </a:r>
            <a:r>
              <a:rPr lang="en-IN" b="1" dirty="0" smtClean="0">
                <a:solidFill>
                  <a:schemeClr val="bg1">
                    <a:lumMod val="85000"/>
                  </a:schemeClr>
                </a:solidFill>
                <a:latin typeface="Times New Roman" panose="02020603050405020304" pitchFamily="18" charset="0"/>
                <a:cs typeface="Times New Roman" panose="02020603050405020304" pitchFamily="18" charset="0"/>
              </a:rPr>
              <a:t>D</a:t>
            </a:r>
            <a:r>
              <a:rPr lang="en-IN" b="1" dirty="0" smtClean="0">
                <a:solidFill>
                  <a:srgbClr val="00B050"/>
                </a:solidFill>
                <a:latin typeface="Times New Roman" panose="02020603050405020304" pitchFamily="18" charset="0"/>
                <a:cs typeface="Times New Roman" panose="02020603050405020304" pitchFamily="18" charset="0"/>
              </a:rPr>
              <a:t>IA</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050869"/>
            <a:ext cx="7045736" cy="4323805"/>
          </a:xfrm>
        </p:spPr>
        <p:txBody>
          <a:bodyPr>
            <a:noAutofit/>
          </a:bodyPr>
          <a:lstStyle/>
          <a:p>
            <a:r>
              <a:rPr lang="en-IN" sz="2800" dirty="0" smtClean="0">
                <a:latin typeface="Times New Roman" panose="02020603050405020304" pitchFamily="18" charset="0"/>
                <a:cs typeface="Times New Roman" panose="02020603050405020304" pitchFamily="18" charset="0"/>
              </a:rPr>
              <a:t>Responding to a follower on Twitter about the launch  of the services, musk’s said:”</a:t>
            </a:r>
            <a:r>
              <a:rPr lang="en-IN" sz="2800" dirty="0" err="1" smtClean="0">
                <a:latin typeface="Times New Roman" panose="02020603050405020304" pitchFamily="18" charset="0"/>
                <a:cs typeface="Times New Roman" panose="02020603050405020304" pitchFamily="18" charset="0"/>
              </a:rPr>
              <a:t>Yeah,should</a:t>
            </a:r>
            <a:r>
              <a:rPr lang="en-IN" sz="2800" dirty="0" smtClean="0">
                <a:latin typeface="Times New Roman" panose="02020603050405020304" pitchFamily="18" charset="0"/>
                <a:cs typeface="Times New Roman" panose="02020603050405020304" pitchFamily="18" charset="0"/>
              </a:rPr>
              <a:t> be fully mole later this year ,so you can move it anywhere or use it on an RV or truck in motion. We need a few more satellite launches to achieve complete coverage and some key software upgrades”</a:t>
            </a:r>
          </a:p>
          <a:p>
            <a:r>
              <a:rPr lang="en-IN" sz="2800" dirty="0" smtClean="0">
                <a:latin typeface="Times New Roman" panose="02020603050405020304" pitchFamily="18" charset="0"/>
                <a:cs typeface="Times New Roman" panose="02020603050405020304" pitchFamily="18" charset="0"/>
              </a:rPr>
              <a:t>Space-X is </a:t>
            </a:r>
            <a:r>
              <a:rPr lang="en-IN" sz="2800" dirty="0" err="1" smtClean="0">
                <a:latin typeface="Times New Roman" panose="02020603050405020304" pitchFamily="18" charset="0"/>
                <a:cs typeface="Times New Roman" panose="02020603050405020304" pitchFamily="18" charset="0"/>
              </a:rPr>
              <a:t>cuurently</a:t>
            </a:r>
            <a:r>
              <a:rPr lang="en-IN" sz="2800" dirty="0" smtClean="0">
                <a:latin typeface="Times New Roman" panose="02020603050405020304" pitchFamily="18" charset="0"/>
                <a:cs typeface="Times New Roman" panose="02020603050405020304" pitchFamily="18" charset="0"/>
              </a:rPr>
              <a:t> offering the beta version of </a:t>
            </a:r>
            <a:r>
              <a:rPr lang="en-IN" sz="2800" dirty="0" err="1" smtClean="0">
                <a:latin typeface="Times New Roman" panose="02020603050405020304" pitchFamily="18" charset="0"/>
                <a:cs typeface="Times New Roman" panose="02020603050405020304" pitchFamily="18" charset="0"/>
              </a:rPr>
              <a:t>starlink</a:t>
            </a:r>
            <a:r>
              <a:rPr lang="en-IN" sz="2800" dirty="0" smtClean="0">
                <a:latin typeface="Times New Roman" panose="02020603050405020304" pitchFamily="18" charset="0"/>
                <a:cs typeface="Times New Roman" panose="02020603050405020304" pitchFamily="18" charset="0"/>
              </a:rPr>
              <a:t> on pre-orders in INDIA for a fully refundable </a:t>
            </a:r>
            <a:r>
              <a:rPr lang="en-IN" sz="2800" dirty="0" err="1" smtClean="0">
                <a:latin typeface="Times New Roman" panose="02020603050405020304" pitchFamily="18" charset="0"/>
                <a:cs typeface="Times New Roman" panose="02020603050405020304" pitchFamily="18" charset="0"/>
              </a:rPr>
              <a:t>deposite</a:t>
            </a:r>
            <a:r>
              <a:rPr lang="en-IN" sz="2800" dirty="0" smtClean="0">
                <a:latin typeface="Times New Roman" panose="02020603050405020304" pitchFamily="18" charset="0"/>
                <a:cs typeface="Times New Roman" panose="02020603050405020304" pitchFamily="18" charset="0"/>
              </a:rPr>
              <a:t> of $99(7,304.8 </a:t>
            </a:r>
            <a:r>
              <a:rPr lang="en-IN" sz="2800" dirty="0" err="1" smtClean="0">
                <a:latin typeface="Times New Roman" panose="02020603050405020304" pitchFamily="18" charset="0"/>
                <a:cs typeface="Times New Roman" panose="02020603050405020304" pitchFamily="18" charset="0"/>
              </a:rPr>
              <a:t>ruppes</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920" y="2050868"/>
            <a:ext cx="3661954" cy="45197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335142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296</TotalTime>
  <Words>1005</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Times New Roman</vt:lpstr>
      <vt:lpstr>Parallax</vt:lpstr>
      <vt:lpstr>Seminar on “STARLINK INTERNET ”</vt:lpstr>
      <vt:lpstr>WHAT IS STARLINK </vt:lpstr>
      <vt:lpstr>PowerPoint Presentation</vt:lpstr>
      <vt:lpstr>HOW THE SATELITE WORK</vt:lpstr>
      <vt:lpstr>HOW THESE SATELLITE STAY NEAR EARTH</vt:lpstr>
      <vt:lpstr>HOW THEY ARE PROVIDE FASTER INTERNET SPEED</vt:lpstr>
      <vt:lpstr>WHY IT IS CONSIDER AS A REVOLUTIONARY PROJECT</vt:lpstr>
      <vt:lpstr>WHAT WILL BE THE PRICE OF THIS SERVICE AND HOW CAN USE IT</vt:lpstr>
      <vt:lpstr>SCOPE FOR INDIA</vt:lpstr>
      <vt:lpstr>Advantages of the Starlink Satellite Internet</vt:lpstr>
      <vt:lpstr>PowerPoint Presentation</vt:lpstr>
      <vt:lpstr>Disadvantages of the Starlink Satellite Internet</vt:lpstr>
      <vt:lpstr>PowerPoint Presentation</vt:lpstr>
      <vt:lpstr>References</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dc:title>
  <dc:creator>Abhishek</dc:creator>
  <cp:lastModifiedBy>Abhishek</cp:lastModifiedBy>
  <cp:revision>28</cp:revision>
  <dcterms:created xsi:type="dcterms:W3CDTF">2021-12-15T00:14:16Z</dcterms:created>
  <dcterms:modified xsi:type="dcterms:W3CDTF">2021-12-15T05:10:24Z</dcterms:modified>
</cp:coreProperties>
</file>