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6" r:id="rId6"/>
    <p:sldId id="2146847054" r:id="rId7"/>
    <p:sldId id="262" r:id="rId8"/>
    <p:sldId id="265" r:id="rId9"/>
    <p:sldId id="2146847057" r:id="rId10"/>
    <p:sldId id="2146847058" r:id="rId11"/>
    <p:sldId id="2146847063" r:id="rId12"/>
    <p:sldId id="2146847064" r:id="rId13"/>
    <p:sldId id="2146847065" r:id="rId14"/>
    <p:sldId id="2146847066" r:id="rId15"/>
    <p:sldId id="266" r:id="rId16"/>
    <p:sldId id="267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02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5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abhishekganvir.github.io/fwd-ecommerce-product-showcase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github.com/AbhishekGanvir/ecommerce-product-showc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republic.com/twitter-bootstrap-tutorial/bootstrap-responsive-layout.php" TargetMode="External"/><Relationship Id="rId5" Type="http://schemas.openxmlformats.org/officeDocument/2006/relationships/hyperlink" Target="https://www.browserstack.com/guide/bootstrap-mobile-responsive" TargetMode="External"/><Relationship Id="rId4" Type="http://schemas.openxmlformats.org/officeDocument/2006/relationships/hyperlink" Target="https://www.geeksforgeeks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713920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PRODUCT SHOWCASE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1688" y="3429000"/>
            <a:ext cx="8303708" cy="2344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Abhishek Ganvir</a:t>
            </a:r>
          </a:p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Ballarpur Institute of Technology</a:t>
            </a:r>
          </a:p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B.Tech in CSE</a:t>
            </a:r>
          </a:p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AICTE ID: </a:t>
            </a:r>
            <a:r>
              <a:rPr lang="en-IN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STU681c3ee6f1a521746681574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6B6B3-77F2-1098-65E7-39101B6ED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6CD099-8941-4E50-A8B3-890466CA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6989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tracking page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2A551C4-9C02-CF2B-BAC8-4CB26491AC1C}"/>
              </a:ext>
            </a:extLst>
          </p:cNvPr>
          <p:cNvSpPr txBox="1">
            <a:spLocks/>
          </p:cNvSpPr>
          <p:nvPr/>
        </p:nvSpPr>
        <p:spPr>
          <a:xfrm>
            <a:off x="1224659" y="4623258"/>
            <a:ext cx="9742679" cy="1647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 sz="200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 </a:t>
            </a:r>
            <a:r>
              <a:rPr lang="en-US" sz="2000"/>
              <a:t>Once an order is placed, this page allows users to track each purchased item. It provides order status updates with a “Track package” button that leads to detailed delivery progress</a:t>
            </a:r>
            <a:r>
              <a:rPr lang="en-US"/>
              <a:t>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16D22-D857-48DE-585A-7F7711C6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65179" y="1684394"/>
            <a:ext cx="5661637" cy="318467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187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F34E6-1CDE-77F9-1F16-0DA02159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683ACA-83CF-FC6F-43C2-166C03EF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95" y="586989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Delivery page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37DAAF-BA09-FA83-C64B-9538DA17C81F}"/>
              </a:ext>
            </a:extLst>
          </p:cNvPr>
          <p:cNvSpPr txBox="1">
            <a:spLocks/>
          </p:cNvSpPr>
          <p:nvPr/>
        </p:nvSpPr>
        <p:spPr>
          <a:xfrm>
            <a:off x="1224659" y="4623258"/>
            <a:ext cx="9742679" cy="1647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 sz="200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/>
              <a:t>The delivery status page shows the real-time journey of the ordered product. Customers can see the location updates and estimated delivery time until the order is successfully delivered.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3CF64-2B0B-0FE6-0DC3-9D35A665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65179" y="1921820"/>
            <a:ext cx="5661637" cy="270981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07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997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Testing &amp; Deployment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DA22AC-395F-CE57-3FEA-2BF7133EDDEE}"/>
              </a:ext>
            </a:extLst>
          </p:cNvPr>
          <p:cNvSpPr txBox="1">
            <a:spLocks/>
          </p:cNvSpPr>
          <p:nvPr/>
        </p:nvSpPr>
        <p:spPr>
          <a:xfrm>
            <a:off x="581192" y="970724"/>
            <a:ext cx="9871588" cy="3801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Arial"/>
              </a:rPr>
              <a:t>Testing: </a:t>
            </a:r>
            <a:r>
              <a:rPr lang="en-US" sz="2000"/>
              <a:t>Cross-browser compatibility is ensured so the platform works seamlessly on Chrome, Firefox, Edge, and Safari. Mobile responsiveness is tested thoroughly to provide a smooth experience on phones and tablets.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Calibri"/>
              </a:rPr>
              <a:t>Deployement: </a:t>
            </a:r>
            <a:r>
              <a:rPr lang="en-US" sz="2000"/>
              <a:t>The solution is hosted on </a:t>
            </a:r>
            <a:r>
              <a:rPr lang="en-US" sz="2000" b="1"/>
              <a:t>GitHub Pages</a:t>
            </a:r>
            <a:r>
              <a:rPr lang="en-US" sz="2000"/>
              <a:t>, providing free, reliable, and hassle-free access for small businesses, while eliminating the need for expensive hosting services</a:t>
            </a:r>
            <a:endParaRPr lang="en-US" sz="2000" b="1">
              <a:latin typeface="Arial"/>
              <a:ea typeface="+mn-lt"/>
              <a:cs typeface="Calibri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92" y="4495132"/>
            <a:ext cx="9723014" cy="364067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400"/>
              <a:t>Screenshots of the project have been attached, including the file structure, HTML, CSS, JavaScript, and product.js files, along with sample outputs. These demonstrate the implementation and working of the e-commerce product showcase.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400"/>
              <a:t> The complete project is available on GitHub: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1400">
                <a:hlinkClick r:id="rId2"/>
              </a:rPr>
              <a:t> https://github.com/AbhishekGanvir/fwd-ecommerce-product-showcase</a:t>
            </a:r>
            <a:r>
              <a:rPr lang="en-IN" sz="1400"/>
              <a:t>/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400"/>
              <a:t>The Deployment Link: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1400">
                <a:hlinkClick r:id="rId3"/>
              </a:rPr>
              <a:t>https://abhishekganvir.github.io/fwd-ecommerce-product-showcase</a:t>
            </a:r>
            <a:r>
              <a:rPr lang="en-IN" sz="1400"/>
              <a:t>/</a:t>
            </a:r>
          </a:p>
          <a:p>
            <a:pPr marL="0" indent="0" algn="ctr">
              <a:buNone/>
            </a:pPr>
            <a:endParaRPr lang="en-US" sz="1400"/>
          </a:p>
          <a:p>
            <a:pPr marL="0" indent="0" algn="ctr">
              <a:buNone/>
            </a:pPr>
            <a:endParaRPr lang="en-IN" sz="1400"/>
          </a:p>
          <a:p>
            <a:pPr marL="0" indent="0" algn="ctr">
              <a:buNone/>
            </a:pP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7169BE-6B11-807A-12E0-8A6CD207D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969" y="3231110"/>
            <a:ext cx="2568961" cy="14078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387140-64DF-2463-7C60-6A80E49D0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819" y="1387058"/>
            <a:ext cx="3005472" cy="161806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32756F-2F50-57F3-0E22-6BC431924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308" y="1322543"/>
            <a:ext cx="2927244" cy="15917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9A4212-15DC-CD32-A3BC-BA5ED2929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6555" y="3254552"/>
            <a:ext cx="2568961" cy="140532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1EAACB-E434-2495-5174-7F4C06499B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007" y="1324291"/>
            <a:ext cx="3119584" cy="17547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47963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sz="32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A87F74A-014C-61A5-E9D8-9515B0E249A0}"/>
              </a:ext>
            </a:extLst>
          </p:cNvPr>
          <p:cNvSpPr txBox="1">
            <a:spLocks/>
          </p:cNvSpPr>
          <p:nvPr/>
        </p:nvSpPr>
        <p:spPr>
          <a:xfrm>
            <a:off x="581192" y="1213111"/>
            <a:ext cx="9211737" cy="32307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/>
              <a:t>Provides a </a:t>
            </a:r>
            <a:r>
              <a:rPr lang="en-US" sz="2000" b="1"/>
              <a:t>cost-effective online presence</a:t>
            </a:r>
            <a:r>
              <a:rPr lang="en-US" sz="2000"/>
              <a:t> for </a:t>
            </a:r>
            <a:r>
              <a:rPr lang="en-US" sz="2000">
                <a:solidFill>
                  <a:schemeClr val="tx1"/>
                </a:solidFill>
              </a:rPr>
              <a:t>small</a:t>
            </a:r>
            <a:r>
              <a:rPr lang="en-US" sz="2000"/>
              <a:t> businesses, removing the need for heavy investment and complex e-commerce setups.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/>
              <a:t>Ensures an </a:t>
            </a:r>
            <a:r>
              <a:rPr lang="en-US" sz="2000" b="1"/>
              <a:t>interactive and user-friendly shopping experience</a:t>
            </a:r>
            <a:r>
              <a:rPr lang="en-US" sz="2000"/>
              <a:t>, with features like product filtering, add-to-cart, checkout, and tracking.</a:t>
            </a:r>
          </a:p>
          <a:p>
            <a:pPr marL="305435" indent="-305435"/>
            <a:r>
              <a:rPr lang="en-US" sz="2000"/>
              <a:t>Offers a </a:t>
            </a:r>
            <a:r>
              <a:rPr lang="en-US" sz="2000" b="1"/>
              <a:t>scalable and responsive solution</a:t>
            </a:r>
            <a:r>
              <a:rPr lang="en-US" sz="2000"/>
              <a:t>, accessible on multiple devices and easily deployed through free hosting platforms.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B567-C852-D365-C060-237C89C55DBE}"/>
              </a:ext>
            </a:extLst>
          </p:cNvPr>
          <p:cNvSpPr txBox="1">
            <a:spLocks/>
          </p:cNvSpPr>
          <p:nvPr/>
        </p:nvSpPr>
        <p:spPr>
          <a:xfrm>
            <a:off x="535670" y="1109807"/>
            <a:ext cx="10047479" cy="45621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 sz="2000">
              <a:latin typeface="Arial"/>
              <a:cs typeface="Arial"/>
            </a:endParaRPr>
          </a:p>
          <a:p>
            <a:pPr marL="305435" indent="-305435"/>
            <a:r>
              <a:rPr lang="en-US" sz="2000"/>
              <a:t>Implementing a Node.js backend enables efficient management of customer orders, product inventory, and scalable.</a:t>
            </a:r>
          </a:p>
          <a:p>
            <a:pPr marL="305435" indent="-305435"/>
            <a:r>
              <a:rPr lang="en-US" sz="2000"/>
              <a:t>Integrating secure payment gateways like Stripe, Razorpay, or PayPal ensures smooth, encrypted transactions and builds customer trust.</a:t>
            </a:r>
          </a:p>
          <a:p>
            <a:pPr marL="305435" indent="-305435"/>
            <a:r>
              <a:rPr lang="en-US" sz="2000"/>
              <a:t>A dedicated admin dashboard allows business owners to add, remove, or update products in real time.</a:t>
            </a:r>
          </a:p>
          <a:p>
            <a:pPr marL="305435" indent="-305435"/>
            <a:r>
              <a:rPr lang="en-US" sz="2000"/>
              <a:t>AI-based product recommendations enhance personalization by analyzing customer preferences and offering smart suggestions.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7690"/>
            <a:ext cx="8690627" cy="380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The following URLs were used as references for developing the solution:</a:t>
            </a:r>
            <a:endParaRPr lang="en-IN" sz="200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000">
                <a:hlinkClick r:id="rId2"/>
              </a:rPr>
              <a:t>https://getbootstrap.com/</a:t>
            </a:r>
            <a:endParaRPr lang="en-IN" sz="2000"/>
          </a:p>
          <a:p>
            <a:pPr marL="305435" indent="-305435"/>
            <a:r>
              <a:rPr lang="en-IN" sz="2000">
                <a:hlinkClick r:id="rId3"/>
              </a:rPr>
              <a:t>https://www.w3schools.com/</a:t>
            </a:r>
            <a:endParaRPr lang="en-IN" sz="2000"/>
          </a:p>
          <a:p>
            <a:pPr marL="305435" indent="-305435"/>
            <a:r>
              <a:rPr lang="en-IN" sz="2000">
                <a:hlinkClick r:id="rId4"/>
              </a:rPr>
              <a:t>https://www.geeksforgeeks.org/</a:t>
            </a:r>
            <a:endParaRPr lang="en-IN" sz="2000"/>
          </a:p>
          <a:p>
            <a:pPr marL="305435" indent="-305435"/>
            <a:r>
              <a:rPr lang="en-IN" sz="2000">
                <a:hlinkClick r:id="rId5"/>
              </a:rPr>
              <a:t>https://www.browserstack.com/guide/mobile-responsive</a:t>
            </a:r>
            <a:endParaRPr lang="en-IN" sz="2000"/>
          </a:p>
          <a:p>
            <a:pPr marL="305435" indent="-305435"/>
            <a:r>
              <a:rPr lang="en-IN" sz="2000">
                <a:hlinkClick r:id="rId6"/>
              </a:rPr>
              <a:t>https://www.tutorialrepublic.com/</a:t>
            </a:r>
            <a:endParaRPr lang="en-IN" sz="2000"/>
          </a:p>
          <a:p>
            <a:pPr marL="305435" indent="-305435"/>
            <a:endParaRPr lang="en-IN" sz="2000"/>
          </a:p>
          <a:p>
            <a:pPr marL="305435" indent="-305435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567" y="2889378"/>
            <a:ext cx="7334865" cy="1079244"/>
          </a:xfrm>
        </p:spPr>
        <p:txBody>
          <a:bodyPr>
            <a:noAutofit/>
          </a:bodyPr>
          <a:lstStyle/>
          <a:p>
            <a:pPr algn="ctr"/>
            <a:r>
              <a:rPr lang="en-US" sz="7200" b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BDED-E4B1-5125-6A5B-4AB4E6B4B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1DAB5-3D9F-71AD-99B3-E5FF89FE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21" y="569565"/>
            <a:ext cx="9823952" cy="998307"/>
          </a:xfrm>
        </p:spPr>
        <p:txBody>
          <a:bodyPr>
            <a:noAutofit/>
          </a:bodyPr>
          <a:lstStyle/>
          <a:p>
            <a:r>
              <a:rPr lang="en-US" sz="4800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Product Showcase </a:t>
            </a:r>
            <a:endParaRPr lang="en-US" sz="4800" b="1" cap="non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42AAD0-258E-33EF-0770-2D0E881EB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0868" y="5060448"/>
            <a:ext cx="68302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lightweight platform for small businesses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7C24C-51CB-8FF2-3934-A9BF9EB6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85" y="1944179"/>
            <a:ext cx="4508425" cy="28874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795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46" y="600874"/>
            <a:ext cx="10044569" cy="664831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933289"/>
            <a:ext cx="10055942" cy="41567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</a:t>
            </a:r>
            <a:r>
              <a:rPr lang="en-US" sz="2000" b="1">
                <a:latin typeface="Arial"/>
                <a:ea typeface="+mn-lt"/>
                <a:cs typeface="Arial"/>
              </a:rPr>
              <a:t>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>
                <a:latin typeface="Arial"/>
                <a:ea typeface="+mn-lt"/>
                <a:cs typeface="+mn-lt"/>
              </a:rPr>
              <a:t>Development Approach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Application Flow Pages</a:t>
            </a:r>
            <a:endParaRPr lang="en-US" sz="2000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Testing </a:t>
            </a:r>
            <a:r>
              <a:rPr lang="en-US" sz="2000" b="1" dirty="0">
                <a:latin typeface="Arial"/>
                <a:ea typeface="+mn-lt"/>
                <a:cs typeface="+mn-lt"/>
              </a:rPr>
              <a:t>&amp; </a:t>
            </a:r>
            <a:r>
              <a:rPr lang="en-US" sz="2000" b="1">
                <a:latin typeface="Arial"/>
                <a:ea typeface="+mn-lt"/>
                <a:cs typeface="+mn-lt"/>
              </a:rPr>
              <a:t>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Future Scope</a:t>
            </a:r>
            <a:endParaRPr lang="en-US" sz="2000" b="1" dirty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930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B94CB-41A4-5BE2-D25B-091DC19DB0B5}"/>
              </a:ext>
            </a:extLst>
          </p:cNvPr>
          <p:cNvSpPr txBox="1"/>
          <p:nvPr/>
        </p:nvSpPr>
        <p:spPr>
          <a:xfrm>
            <a:off x="581192" y="1516003"/>
            <a:ext cx="96050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/>
              <a:t>Small </a:t>
            </a:r>
            <a:r>
              <a:rPr lang="en-US" altLang="en-US" sz="2000">
                <a:latin typeface="Arial" panose="020B0604020202020204" pitchFamily="34" charset="0"/>
              </a:rPr>
              <a:t>businesses lack an easy-to-use online platform to display their products.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>
                <a:latin typeface="Arial" panose="020B0604020202020204" pitchFamily="34" charset="0"/>
              </a:rPr>
              <a:t>Existing e-commerce solutions are often too complex and expensive.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>
                <a:latin typeface="Arial" panose="020B0604020202020204" pitchFamily="34" charset="0"/>
              </a:rPr>
              <a:t>There is a need for a </a:t>
            </a:r>
            <a:r>
              <a:rPr lang="en-US" altLang="en-US" sz="2000" b="1">
                <a:latin typeface="Arial" panose="020B0604020202020204" pitchFamily="34" charset="0"/>
              </a:rPr>
              <a:t>lightweight, visually appealing, and easy-to-manage product gallery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>
                <a:latin typeface="Arial" panose="020B0604020202020204" pitchFamily="34" charset="0"/>
              </a:rPr>
              <a:t>Must allow </a:t>
            </a:r>
            <a:r>
              <a:rPr lang="en-US" altLang="en-US" sz="2000" b="1">
                <a:latin typeface="Arial" panose="020B0604020202020204" pitchFamily="34" charset="0"/>
              </a:rPr>
              <a:t>customers to browse, filter, and view details</a:t>
            </a:r>
            <a:r>
              <a:rPr lang="en-US" altLang="en-US" sz="2000">
                <a:latin typeface="Arial" panose="020B0604020202020204" pitchFamily="34" charset="0"/>
              </a:rPr>
              <a:t> of products interactively.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089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CCB959-81C2-7BE2-B0F7-0AB5E5B4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291190"/>
            <a:ext cx="946737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Frontend Technologies: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HTML5, CSS3, JavaScript.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Design Approach: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Clean and user-friendly interface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Mobile-responsive design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Dynamic interactivity (cart, filtering, total calculation)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Modular separation of HTML, CSS, and JS files</a:t>
            </a: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087CA-8192-38CF-EE06-30AB0E08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D3143F-6527-75F1-EA22-BD3E5204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3331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Application flow pages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92E4EE-260A-B053-8BB5-3BEF37DE8B22}"/>
              </a:ext>
            </a:extLst>
          </p:cNvPr>
          <p:cNvSpPr txBox="1">
            <a:spLocks/>
          </p:cNvSpPr>
          <p:nvPr/>
        </p:nvSpPr>
        <p:spPr>
          <a:xfrm>
            <a:off x="581192" y="1000008"/>
            <a:ext cx="10055942" cy="4280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Arial"/>
              </a:rPr>
              <a:t>Home Page: </a:t>
            </a:r>
            <a:r>
              <a:rPr lang="en-US" sz="1800"/>
              <a:t>Displays products with banner &amp; Add-to-Cart.</a:t>
            </a:r>
            <a:endParaRPr lang="en-US" sz="1800">
              <a:latin typeface="Arial"/>
              <a:cs typeface="Arial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Calibri"/>
              </a:rPr>
              <a:t>Product View Page: </a:t>
            </a:r>
            <a:r>
              <a:rPr lang="en-US" sz="1800"/>
              <a:t>Shows details, images, and filters.</a:t>
            </a:r>
            <a:endParaRPr lang="en-US" sz="1800" b="1">
              <a:latin typeface="Arial"/>
              <a:ea typeface="+mn-lt"/>
              <a:cs typeface="Calibri"/>
            </a:endParaRPr>
          </a:p>
          <a:p>
            <a:pPr marL="305435" indent="-305435">
              <a:lnSpc>
                <a:spcPct val="150000"/>
              </a:lnSpc>
            </a:pPr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Checkout Page: </a:t>
            </a:r>
            <a:r>
              <a:rPr lang="en-US" sz="1800"/>
              <a:t>Manage cart, delivery, and confirm order.</a:t>
            </a:r>
            <a:endParaRPr lang="en-US" sz="1800" b="1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+mn-lt"/>
              </a:rPr>
              <a:t>Tracking Page: </a:t>
            </a:r>
            <a:r>
              <a:rPr lang="en-IN" sz="1800"/>
              <a:t>Live order status updates.</a:t>
            </a:r>
            <a:endParaRPr lang="en-US" sz="1800" b="1">
              <a:latin typeface="Arial"/>
              <a:ea typeface="+mn-lt"/>
              <a:cs typeface="+mn-lt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+mn-lt"/>
              </a:rPr>
              <a:t>Delivery Page: </a:t>
            </a:r>
            <a:r>
              <a:rPr lang="en-IN" sz="1800"/>
              <a:t>Real-time delivery progress.</a:t>
            </a:r>
            <a:r>
              <a:rPr lang="en-US" sz="1800" b="1">
                <a:latin typeface="Arial"/>
                <a:ea typeface="+mn-lt"/>
                <a:cs typeface="+mn-lt"/>
              </a:rPr>
              <a:t> </a:t>
            </a:r>
            <a:endParaRPr lang="en-US" sz="1800" b="1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84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5EE9B-FC68-A756-243B-54563DF1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DE34AC-A0E1-B100-E77D-795ADA82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24" y="633330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Home page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92E58E-960C-0ECB-0962-6A5CA565BDC2}"/>
              </a:ext>
            </a:extLst>
          </p:cNvPr>
          <p:cNvSpPr txBox="1">
            <a:spLocks/>
          </p:cNvSpPr>
          <p:nvPr/>
        </p:nvSpPr>
        <p:spPr>
          <a:xfrm>
            <a:off x="974479" y="4751078"/>
            <a:ext cx="9742679" cy="1647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 sz="200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 </a:t>
            </a:r>
            <a:r>
              <a:rPr lang="en-US" sz="2000"/>
              <a:t>The entry point of the platform where customers are greeted with a banner and featured products. Multiple items are displayed with “Add to Cart” buttons, making it simple to start shopping.</a:t>
            </a:r>
            <a:endParaRPr lang="en-US" sz="200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>
              <a:latin typeface="Arial"/>
              <a:cs typeface="Arial"/>
            </a:endParaRPr>
          </a:p>
          <a:p>
            <a:pPr marL="305435" indent="-305435" algn="ctr"/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CB272-A5A3-3966-498F-C8E073CB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06" y="1524001"/>
            <a:ext cx="5272173" cy="337659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604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FD0C-CA4D-8B03-6535-68B5E96FC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B6F3C-53F2-0344-2D9E-8F221B36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95" y="586989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Product view page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CEBB56-31B2-B293-0D9B-9D69685A22D5}"/>
              </a:ext>
            </a:extLst>
          </p:cNvPr>
          <p:cNvSpPr txBox="1">
            <a:spLocks/>
          </p:cNvSpPr>
          <p:nvPr/>
        </p:nvSpPr>
        <p:spPr>
          <a:xfrm>
            <a:off x="1224659" y="4623258"/>
            <a:ext cx="9742679" cy="1647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 </a:t>
            </a:r>
            <a:r>
              <a:rPr lang="en-US" sz="2000"/>
              <a:t>After clicking on a product, users can view detailed descriptions, images, and variants. Options like filtering quantity, viewing models, and checking price are included, along with an “Add to Cart” button.</a:t>
            </a:r>
            <a:endParaRPr lang="en-US" sz="2000">
              <a:latin typeface="Arial"/>
              <a:cs typeface="Arial"/>
            </a:endParaRPr>
          </a:p>
          <a:p>
            <a:pPr marL="305435" indent="-305435" algn="ctr"/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0F243-7473-AFE7-7321-5FE6391B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71340" y="1684394"/>
            <a:ext cx="6649315" cy="318467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90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7E2E-2DE7-E5F5-9502-8F7F774E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EB87AB-13AA-CFB1-9714-2C9CE94A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6989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Checkout page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8EE174-DF80-C00E-97E1-A598CA239572}"/>
              </a:ext>
            </a:extLst>
          </p:cNvPr>
          <p:cNvSpPr txBox="1">
            <a:spLocks/>
          </p:cNvSpPr>
          <p:nvPr/>
        </p:nvSpPr>
        <p:spPr>
          <a:xfrm>
            <a:off x="1224659" y="4623258"/>
            <a:ext cx="9742679" cy="1647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 </a:t>
            </a:r>
            <a:r>
              <a:rPr lang="en-US" sz="2000"/>
              <a:t>This page summarizes the products added to the cart. Customers can choose delivery options, remove items, and finally confirm their order with the “Place your order” button.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FACEA-9BA3-29D7-A36D-B19A32F0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65179" y="1684394"/>
            <a:ext cx="5661637" cy="318467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2797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246</TotalTime>
  <Words>738</Words>
  <Application>Microsoft Office PowerPoint</Application>
  <PresentationFormat>Widescreen</PresentationFormat>
  <Paragraphs>88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E-COMMERCE PRODUCT SHOWCASE</vt:lpstr>
      <vt:lpstr>E-Commerce Product Showcase </vt:lpstr>
      <vt:lpstr>OUTLINE</vt:lpstr>
      <vt:lpstr>Problem Statement</vt:lpstr>
      <vt:lpstr>System  Approach</vt:lpstr>
      <vt:lpstr>Application flow pages</vt:lpstr>
      <vt:lpstr>Home page</vt:lpstr>
      <vt:lpstr>Product view page</vt:lpstr>
      <vt:lpstr>Checkout page</vt:lpstr>
      <vt:lpstr>tracking page</vt:lpstr>
      <vt:lpstr>Delivery page</vt:lpstr>
      <vt:lpstr>Testing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Abhishek Ganvir</cp:lastModifiedBy>
  <cp:revision>50</cp:revision>
  <dcterms:created xsi:type="dcterms:W3CDTF">2021-05-26T16:50:10Z</dcterms:created>
  <dcterms:modified xsi:type="dcterms:W3CDTF">2025-09-25T13:28:03Z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