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swald Medium"/>
      <p:regular r:id="rId28"/>
      <p:bold r:id="rId29"/>
    </p:embeddedFont>
    <p:embeddedFont>
      <p:font typeface="Caveat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PT Sans Narrow"/>
      <p:regular r:id="rId36"/>
      <p:bold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  <p:embeddedFont>
      <p:font typeface="Caveat SemiBo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46" Type="http://schemas.openxmlformats.org/officeDocument/2006/relationships/font" Target="fonts/CaveatSemiBold-regular.fntdata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aveatSemiBold-bold.fntdata"/><Relationship Id="rId28" Type="http://schemas.openxmlformats.org/officeDocument/2006/relationships/font" Target="fonts/Oswald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7" name="Google Shape;17;p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17875" y="992850"/>
            <a:ext cx="3142800" cy="17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3480">
                <a:solidFill>
                  <a:srgbClr val="0000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ASTROSAGE </a:t>
            </a:r>
            <a:endParaRPr b="0" sz="3480">
              <a:solidFill>
                <a:srgbClr val="0000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48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</a:t>
            </a:r>
            <a:r>
              <a:rPr lang="en" sz="348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ANALYSIS</a:t>
            </a:r>
            <a:endParaRPr sz="348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89100" y="2938400"/>
            <a:ext cx="28080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Abhishek Ghosh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22/01/2025</a:t>
            </a:r>
            <a:endParaRPr b="1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5839" l="0" r="0" t="35236"/>
          <a:stretch/>
        </p:blipFill>
        <p:spPr>
          <a:xfrm>
            <a:off x="917875" y="1063725"/>
            <a:ext cx="3103450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325" y="191775"/>
            <a:ext cx="3990775" cy="44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219025"/>
            <a:ext cx="833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User Engagement Analysis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235650"/>
            <a:ext cx="38934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One-Time Users: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51.1% of total user base.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Users: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48.9% of total user base.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First-Time User Experience: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 onboarding and post-service follow-up.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Loyalty Programs: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 incentives for repeat users.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500" y="944125"/>
            <a:ext cx="42957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09975" y="241575"/>
            <a:ext cx="70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Ratings v/s Guru count analysis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209975" y="933725"/>
            <a:ext cx="40179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000"/>
              <a:buNone/>
            </a:pPr>
            <a:r>
              <a:rPr b="1"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majority of gurus lie between 2 and 4, with peak at rating 3 (4,407 gurus).</a:t>
            </a:r>
            <a:endParaRPr sz="4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Fewer gurus in the higher rating brackets (5 to 8), indicating room for improvement </a:t>
            </a:r>
            <a:endParaRPr sz="4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Comparatively, small number of gurus have achieved top ratings</a:t>
            </a:r>
            <a:endParaRPr sz="4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453"/>
              <a:buNone/>
            </a:pPr>
            <a:r>
              <a:rPr b="1" lang="en" sz="4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4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targeted training programs for gurus with low to mid-range ratings (2-4) to enhance customer interactions.</a:t>
            </a:r>
            <a:endParaRPr sz="4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performance-based incentives to motivate gurus to aim for higher ratings.</a:t>
            </a:r>
            <a:endParaRPr sz="4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275" y="966675"/>
            <a:ext cx="4513125" cy="30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219025"/>
            <a:ext cx="833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Platform Activity Overview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235650"/>
            <a:ext cx="41739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Dominance: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Chats account for 70% of activity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Revenue: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Calls generate higher revenue despite lower activity.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monetization: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agent performance and conversion tactics to increase revenue per chat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5475" y="1017125"/>
            <a:ext cx="4559476" cy="2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261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Chat Status Analysis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266325"/>
            <a:ext cx="460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Failure &amp; Incomplete Rates: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13,897 chats not resolved.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 for Improvement: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Address reasons behind incomplete and failed chats.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Support Processes: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Upgrade systems, train staff, reduce response times.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Chat Automation: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AI-powered chatbots for simpler queries.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700" y="1121775"/>
            <a:ext cx="3921900" cy="257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261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Call Status Analysis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266325"/>
            <a:ext cx="460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827"/>
              <a:buNone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Success Rate:</a:t>
            </a:r>
            <a:r>
              <a:rPr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40% of calls completed.</a:t>
            </a:r>
            <a:endParaRPr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Opportunities:</a:t>
            </a:r>
            <a:r>
              <a:rPr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"No Answer," "Busy," and "Failed" categories.</a:t>
            </a:r>
            <a:endParaRPr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827"/>
              <a:buNone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Call Timing:</a:t>
            </a:r>
            <a:r>
              <a:rPr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automated callback system.</a:t>
            </a:r>
            <a:endParaRPr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Queue Management:</a:t>
            </a:r>
            <a:r>
              <a:rPr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Expand agent availability or improve call distribution.</a:t>
            </a:r>
            <a:endParaRPr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Improvements:</a:t>
            </a:r>
            <a:r>
              <a:rPr lang="en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 infrastructure and agent training.</a:t>
            </a:r>
            <a:endParaRPr sz="21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72727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72727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300" y="1121775"/>
            <a:ext cx="4074300" cy="250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261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Top Performing Gurus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21775"/>
            <a:ext cx="460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044"/>
              <a:buNone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40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Performers:</a:t>
            </a:r>
            <a:r>
              <a:rPr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Astro Krishna. and Astro Ruchi</a:t>
            </a:r>
            <a:endParaRPr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044"/>
              <a:buNone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b="1"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40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Ratings:</a:t>
            </a:r>
            <a:r>
              <a:rPr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Top gurus have significantly higher ratings..</a:t>
            </a:r>
            <a:endParaRPr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044"/>
              <a:buNone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40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Training:</a:t>
            </a:r>
            <a:r>
              <a:rPr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on lower-rated gurus.</a:t>
            </a:r>
            <a:endParaRPr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4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Feedback:</a:t>
            </a:r>
            <a:r>
              <a:rPr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Encourage feedback for mid-tier gurus.</a:t>
            </a:r>
            <a:endParaRPr sz="49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4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 Sharing:</a:t>
            </a:r>
            <a:r>
              <a:rPr lang="en" sz="49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mentorship program.</a:t>
            </a:r>
            <a:endParaRPr b="1" sz="60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8" name="Google Shape;218;p30" title="Top 10 gurus with High Ra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750" y="1009325"/>
            <a:ext cx="4186401" cy="2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191900"/>
            <a:ext cx="76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Arial"/>
                <a:ea typeface="Arial"/>
                <a:cs typeface="Arial"/>
                <a:sym typeface="Arial"/>
              </a:rPr>
              <a:t>Average Traffic Distribution Analysis</a:t>
            </a:r>
            <a:endParaRPr sz="36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199500" y="1437875"/>
            <a:ext cx="844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Hours: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Daily traffic peaks between 6 AM and 4 PM.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Importance: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time period is crucial for the business.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 Requirement: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Highly skilled professionals needed for optimal customer satisfaction.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Flexible staffing and shift optimization for efficient workload distribution.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300" y="2713851"/>
            <a:ext cx="5812350" cy="20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194700" y="385975"/>
            <a:ext cx="39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440">
                <a:latin typeface="Arial"/>
                <a:ea typeface="Arial"/>
                <a:cs typeface="Arial"/>
                <a:sym typeface="Arial"/>
              </a:rPr>
              <a:t>Strategic Recommendations</a:t>
            </a:r>
            <a:endParaRPr sz="3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194700" y="1409975"/>
            <a:ext cx="4200300" cy="42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rPr b="1" lang="en" sz="1500">
                <a:solidFill>
                  <a:schemeClr val="accent1"/>
                </a:solidFill>
              </a:rPr>
              <a:t>Optimizing Technology for Uniform Workload Distribution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5675"/>
              <a:buNone/>
            </a:pPr>
            <a:r>
              <a:rPr b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advanced call center technology.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predictive algorithms for peak traffic management.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5675"/>
              <a:buNone/>
            </a:pPr>
            <a:r>
              <a:rPr b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Reason: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data shows imbalanced call handling.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Leads to agent burnout and inconsistent service quality.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5675"/>
              <a:buNone/>
            </a:pPr>
            <a:r>
              <a:rPr b="1"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Impact: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efficiency and faster response times.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customer satisfaction during peak and off-peak hours.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Strategy - Free of Charge Creative Commons Chalkboard image"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72100"/>
            <a:ext cx="4444200" cy="36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52175" y="543850"/>
            <a:ext cx="47241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 in targeted training programs.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real-time feedback tools.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shows high chat activity but low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Impact: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revenue through improved conversions.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customer loyalty through personalized and empathetic interactions.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68700" y="291325"/>
            <a:ext cx="575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Enhancing Customer Interactions Through Targeted Training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D wallpaper: dart board, summer, the numbers, summer vacation ..."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675" y="859225"/>
            <a:ext cx="3858050" cy="3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4819700" y="482025"/>
            <a:ext cx="43911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call center technology for real-time solutions.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AI-powered chatbots for initial triaging.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CRM tools for efficient query management.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gap between chat activity and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Impact: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market share through improved service scalability.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customer experience with faster issue resolution and smoother service delivery.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4819700" y="303275"/>
            <a:ext cx="420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Optimizing Customer Service Technology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46325" y="1061525"/>
            <a:ext cx="4527100" cy="292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1003650" y="0"/>
            <a:ext cx="71367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057250" y="836613"/>
            <a:ext cx="71367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0476"/>
              <a:buNone/>
            </a:pPr>
            <a:r>
              <a:rPr b="1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AstroSage has secured a 1 crore investment and is focused on optimizing its call center operations. The objective is to strategically allocate this investment in a way that enhances operational efficiency, boosts customer satisfaction, and increases profitability. The analysis will take into account historical call data, performance metrics, and market trends to drive data-driven decisions.</a:t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ile:Problem Solving Illustration (Concept Image).jpg - Wikimedia ...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800" y="2392450"/>
            <a:ext cx="4689398" cy="15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52400" y="-114550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Analytical Dashboard 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 title="final d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4150"/>
            <a:ext cx="8859900" cy="4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254600" y="18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99725" y="836325"/>
            <a:ext cx="43851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chat activity, low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Uneven workload distribution.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gaps.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Efficiency: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Optimize technology and balance workload.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Growth: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agent training and upgrade technology.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Satisfaction: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Invest in technology and training.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100">
                <a:solidFill>
                  <a:srgbClr val="1F1F1F"/>
                </a:solidFill>
              </a:rPr>
              <a:t>Closing Statement:</a:t>
            </a:r>
            <a:br>
              <a:rPr lang="en" sz="1100">
                <a:solidFill>
                  <a:srgbClr val="595959"/>
                </a:solidFill>
              </a:rPr>
            </a:b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Implementing these data-driven recommendations will not only boost AstroSage's operational efficiency but also enhance customer satisfaction, leading to sustainable growth and competitive advantage in the market.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/>
          </a:p>
        </p:txBody>
      </p:sp>
      <p:pic>
        <p:nvPicPr>
          <p:cNvPr descr="File:Teamwork - Concept Illustration.jpg - Wikimedia Commons"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7225" y="909100"/>
            <a:ext cx="4354376" cy="307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D wallpaper: Thank You, 4K | Wallpaper Flare"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20025" y="363150"/>
            <a:ext cx="4585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40">
                <a:latin typeface="Arial"/>
                <a:ea typeface="Arial"/>
                <a:cs typeface="Arial"/>
                <a:sym typeface="Arial"/>
              </a:rPr>
              <a:t>AstroSage: Personalized Astrology</a:t>
            </a:r>
            <a:endParaRPr sz="3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Leading online astrology platform offering personalized services.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Aims to make astrology accessible to all, providing insights into life, relationships, and career.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Connects users with experienced astrologers for live consultations via chat, call, or video.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Offers variety of services including horoscope readings, Vedic astrology, and numerology.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Focus on customization ensures personalized guidance for each user.</a:t>
            </a:r>
            <a:endParaRPr sz="1200">
              <a:solidFill>
                <a:srgbClr val="1F1F1F"/>
              </a:solidFill>
            </a:endParaRPr>
          </a:p>
        </p:txBody>
      </p:sp>
      <p:pic>
        <p:nvPicPr>
          <p:cNvPr descr="Fantasy Astrology Art Free Stock Photo - Public Domain Pictures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215225" cy="42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227500" y="1242975"/>
            <a:ext cx="3639713" cy="924600"/>
            <a:chOff x="227500" y="1242975"/>
            <a:chExt cx="3639713" cy="924600"/>
          </a:xfrm>
        </p:grpSpPr>
        <p:cxnSp>
          <p:nvCxnSpPr>
            <p:cNvPr id="103" name="Google Shape;103;p19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4" name="Google Shape;104;p19"/>
            <p:cNvSpPr txBox="1"/>
            <p:nvPr/>
          </p:nvSpPr>
          <p:spPr>
            <a:xfrm>
              <a:off x="227500" y="1242975"/>
              <a:ext cx="24651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User Registration and Profile Setup</a:t>
              </a:r>
              <a:endParaRPr b="1" i="0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AstroSage users create profiles with birth details and service preferences.</a:t>
              </a:r>
              <a:endParaRPr b="1" i="0" sz="12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9"/>
          <p:cNvGrpSpPr/>
          <p:nvPr/>
        </p:nvGrpSpPr>
        <p:grpSpPr>
          <a:xfrm>
            <a:off x="308850" y="2914275"/>
            <a:ext cx="3263088" cy="843300"/>
            <a:chOff x="308850" y="2914275"/>
            <a:chExt cx="3263088" cy="843300"/>
          </a:xfrm>
        </p:grpSpPr>
        <p:cxnSp>
          <p:nvCxnSpPr>
            <p:cNvPr id="106" name="Google Shape;106;p19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7" name="Google Shape;107;p19"/>
            <p:cNvSpPr txBox="1"/>
            <p:nvPr/>
          </p:nvSpPr>
          <p:spPr>
            <a:xfrm>
              <a:off x="308850" y="2914275"/>
              <a:ext cx="2333100" cy="8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Select Astrologer or Service</a:t>
              </a:r>
              <a:endParaRPr b="1" i="0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2F5F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Users choose astrologers based on expertise, ratings, and availability.</a:t>
              </a:r>
              <a:endParaRPr b="1" i="0" sz="12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9"/>
          <p:cNvGrpSpPr/>
          <p:nvPr/>
        </p:nvGrpSpPr>
        <p:grpSpPr>
          <a:xfrm>
            <a:off x="3473316" y="3818164"/>
            <a:ext cx="2287760" cy="1325333"/>
            <a:chOff x="3595515" y="3853930"/>
            <a:chExt cx="2124000" cy="1173900"/>
          </a:xfrm>
        </p:grpSpPr>
        <p:cxnSp>
          <p:nvCxnSpPr>
            <p:cNvPr id="109" name="Google Shape;109;p19"/>
            <p:cNvCxnSpPr>
              <a:endCxn id="110" idx="0"/>
            </p:cNvCxnSpPr>
            <p:nvPr/>
          </p:nvCxnSpPr>
          <p:spPr>
            <a:xfrm flipH="1">
              <a:off x="4657515" y="3853930"/>
              <a:ext cx="300" cy="24930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0" name="Google Shape;110;p19"/>
            <p:cNvSpPr txBox="1"/>
            <p:nvPr/>
          </p:nvSpPr>
          <p:spPr>
            <a:xfrm>
              <a:off x="3595515" y="410323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Book a Consultation</a:t>
              </a:r>
              <a:endParaRPr b="1" i="0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Users schedule consultations via chat, call, or video.</a:t>
              </a:r>
              <a:endParaRPr b="1" i="0" sz="12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9"/>
          <p:cNvGrpSpPr/>
          <p:nvPr/>
        </p:nvGrpSpPr>
        <p:grpSpPr>
          <a:xfrm>
            <a:off x="5209838" y="1283625"/>
            <a:ext cx="3759287" cy="843300"/>
            <a:chOff x="5209838" y="1283625"/>
            <a:chExt cx="3759287" cy="8433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6588025" y="1283625"/>
              <a:ext cx="2381100" cy="8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Post-Consultation Services</a:t>
              </a:r>
              <a:endParaRPr b="1" i="0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2F5F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Users review astrologers and save session details. AstroSage provides follow-up services.</a:t>
              </a:r>
              <a:endParaRPr b="1" i="0" sz="12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" name="Google Shape;113;p19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4" name="Google Shape;114;p19"/>
          <p:cNvGrpSpPr/>
          <p:nvPr/>
        </p:nvGrpSpPr>
        <p:grpSpPr>
          <a:xfrm>
            <a:off x="5610288" y="2775650"/>
            <a:ext cx="3183075" cy="1105375"/>
            <a:chOff x="5610288" y="2775650"/>
            <a:chExt cx="3183075" cy="1105375"/>
          </a:xfrm>
        </p:grpSpPr>
        <p:cxnSp>
          <p:nvCxnSpPr>
            <p:cNvPr id="115" name="Google Shape;115;p19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6" name="Google Shape;116;p19"/>
            <p:cNvSpPr txBox="1"/>
            <p:nvPr/>
          </p:nvSpPr>
          <p:spPr>
            <a:xfrm>
              <a:off x="6669363" y="29564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Receive Personalized Guidance</a:t>
              </a:r>
              <a:endParaRPr b="1" i="0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2F5F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Users receive personalized astrological guidance, including horoscopes, Vedic astrology insights, or numerological advice.</a:t>
              </a:r>
              <a:endParaRPr b="1" i="0" sz="12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2557812" y="556626"/>
            <a:ext cx="3922200" cy="3915924"/>
            <a:chOff x="2610906" y="610653"/>
            <a:chExt cx="3922200" cy="3922200"/>
          </a:xfrm>
        </p:grpSpPr>
        <p:sp>
          <p:nvSpPr>
            <p:cNvPr id="118" name="Google Shape;118;p19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F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5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5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1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" name="Google Shape;138;p19"/>
          <p:cNvSpPr txBox="1"/>
          <p:nvPr/>
        </p:nvSpPr>
        <p:spPr>
          <a:xfrm>
            <a:off x="2207850" y="111350"/>
            <a:ext cx="537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AstroSage Works</a:t>
            </a:r>
            <a:endParaRPr b="1" i="0" sz="3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162325"/>
            <a:ext cx="35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AstroSage Data Overview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405350" y="162325"/>
            <a:ext cx="54747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Performance Indicators (KPIs)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Engagement: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26K monthly users.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131 dedicated agents.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Monthly revenue over 2 lakhs.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Investment: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crore investment for business optimization.</a:t>
            </a:r>
            <a:endParaRPr sz="12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405350" y="1748200"/>
            <a:ext cx="54747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and Preprocessing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Removal: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Removed non-informative columns.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Consistency: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Standardized guruName formatting.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Removed unwanted characters and handled missing values.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405350" y="3273625"/>
            <a:ext cx="54747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Utilization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Analysis: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Deep dive into AstroSage's business model.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Understand user behavior, internal challenges, and areas for improvement.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Investment Guidance: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strategic areas for resource allocation.</a:t>
            </a:r>
            <a:endParaRPr b="1" sz="1200"/>
          </a:p>
        </p:txBody>
      </p:sp>
      <p:pic>
        <p:nvPicPr>
          <p:cNvPr descr="File:9 x Plakene Oasis Dina4 - size A4 - 0.5 mm - A.jpg ...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7425"/>
            <a:ext cx="3100549" cy="34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00600" y="826650"/>
            <a:ext cx="38328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Decreasing daily call volume.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Impact: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Significant revenue contribution from calls.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Urgency: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Immediate attention required to mitigate business impact.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Cause Analysis: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Deeper analysis to identify underlying issues.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Temporary Solution: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Introduce attractive offers to stimulate demand.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Solution: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root causes to guide effective resource allocation.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48700" y="165125"/>
            <a:ext cx="427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Daily Calls Analysis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800" y="165125"/>
            <a:ext cx="3529504" cy="2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5800" y="2571750"/>
            <a:ext cx="4905801" cy="22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2025" y="93625"/>
            <a:ext cx="884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Average Call Handled Per Agent Per Day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202025" y="9204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Calls per Agent: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1.91 calls per agent per day (low).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Issues: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Indicates low user base or traffic.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Compounding Problem: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Combined with decreasing call volume, signals serious business concerns.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Action: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Continuation of this trend could be disastrous.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Temporary Solution: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 marketing efforts and introduce attractive offers.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825" y="2751125"/>
            <a:ext cx="3360500" cy="2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09975" y="241575"/>
            <a:ext cx="62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Chat/Call Revenue Analysis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31975" y="1239000"/>
            <a:ext cx="40179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Higher chat activity (19,514) compared to calls (8,505).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Lower chat revenue (₹45,495) compared to calls (₹168,382).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 popularity doesn't translate to revenue.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 chat interface with features like instant horoscopes, follow-up sessions, and real-time document sharing to boost user satisfaction and retention.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275" y="966675"/>
            <a:ext cx="4689325" cy="306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219025"/>
            <a:ext cx="599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Arial"/>
                <a:ea typeface="Arial"/>
                <a:cs typeface="Arial"/>
                <a:sym typeface="Arial"/>
              </a:rPr>
              <a:t>Average Rating Analysis</a:t>
            </a:r>
            <a:endParaRPr sz="3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235650"/>
            <a:ext cx="38934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Indicator: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Average user rating reflects user experience and likelihood of revisits.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Higher ratings indicate positive experiences, lower ratings suggest negative ones.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Majority of ratings (below 3.64/8) indicate subpar user experiences.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Issue: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Agent-provided resolutions may be contributing to dissatisfaction.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1786" l="1157" r="714" t="1556"/>
          <a:stretch/>
        </p:blipFill>
        <p:spPr>
          <a:xfrm>
            <a:off x="4307275" y="1154800"/>
            <a:ext cx="4532900" cy="3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