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58" r:id="rId1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0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72D09-9D70-4DB4-AE32-AD836D105B44}"/>
              </a:ext>
            </a:extLst>
          </p:cNvPr>
          <p:cNvSpPr txBox="1"/>
          <p:nvPr userDrawn="1"/>
        </p:nvSpPr>
        <p:spPr>
          <a:xfrm>
            <a:off x="609600" y="6439694"/>
            <a:ext cx="670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800" dirty="0"/>
              <a:t> </a:t>
            </a:r>
            <a:r>
              <a:rPr lang="en-IN" sz="1800" dirty="0">
                <a:solidFill>
                  <a:srgbClr val="FF0000"/>
                </a:solidFill>
              </a:rPr>
              <a:t>Abhishek </a:t>
            </a:r>
            <a:r>
              <a:rPr lang="en-IN" sz="1800" dirty="0" err="1">
                <a:solidFill>
                  <a:srgbClr val="FF0000"/>
                </a:solidFill>
              </a:rPr>
              <a:t>Sahu</a:t>
            </a:r>
            <a:r>
              <a:rPr lang="en-IN" sz="1800" dirty="0">
                <a:solidFill>
                  <a:srgbClr val="FF0000"/>
                </a:solidFill>
              </a:rPr>
              <a:t> (CSE201712331)     Biswajit Padhi (CSE201710293)</a:t>
            </a:r>
            <a:endParaRPr lang="en-IN" sz="1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9248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6277465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PRE FINAL PROJECT  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76962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</a:t>
            </a:r>
            <a:r>
              <a:rPr lang="en-US" sz="1800" dirty="0" err="1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Sahu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 CSE201710) &amp; Student 2 (Roll#ECE2017…)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">
            <a:extLst>
              <a:ext uri="{FF2B5EF4-FFF2-40B4-BE49-F238E27FC236}">
                <a16:creationId xmlns:a16="http://schemas.microsoft.com/office/drawing/2014/main" id="{C381DFC5-554C-4AB9-B9E8-301D6AA82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95400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</a:rPr>
              <a:t>Text Summarization 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 21214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D34A1937-978C-4988-AFA7-29FABE2C9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10" y="4396752"/>
            <a:ext cx="2859790" cy="108964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1: Abhishek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Sahu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CSE201712331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Regn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No: 1701202228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CA24C950-C390-4ED2-A948-71FD9265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699" y="2683444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0" name="Text Box 2">
            <a:extLst>
              <a:ext uri="{FF2B5EF4-FFF2-40B4-BE49-F238E27FC236}">
                <a16:creationId xmlns:a16="http://schemas.microsoft.com/office/drawing/2014/main" id="{BC4F289B-BCAF-4893-9B63-5F9036F2C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668" y="4399863"/>
            <a:ext cx="2735332" cy="10865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Biswajit Padhi                     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CSE201710293</a:t>
            </a:r>
          </a:p>
          <a:p>
            <a:pPr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Regn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No: 1701202408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6FA25E6A-3E4E-45C5-84C1-A54024CD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60934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Dr. Rakesh Patra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ADDDD4-4D77-4579-9014-26964423C6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801" y="2695799"/>
            <a:ext cx="1178864" cy="15109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A67D1F-C48B-46D4-9AC4-A7C69AC8C4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33" y="2668588"/>
            <a:ext cx="1310640" cy="157698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8D25-EBD9-4BAE-9200-EF3824D2252D}"/>
              </a:ext>
            </a:extLst>
          </p:cNvPr>
          <p:cNvSpPr txBox="1">
            <a:spLocks/>
          </p:cNvSpPr>
          <p:nvPr/>
        </p:nvSpPr>
        <p:spPr>
          <a:xfrm>
            <a:off x="533400" y="714565"/>
            <a:ext cx="6019800" cy="547688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l"/>
            <a:r>
              <a:rPr lang="en-US" kern="0" dirty="0"/>
              <a:t>STEP 7: SENTENCE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B9FF-158E-43D4-A322-21AA9499AFDE}"/>
              </a:ext>
            </a:extLst>
          </p:cNvPr>
          <p:cNvSpPr txBox="1">
            <a:spLocks/>
          </p:cNvSpPr>
          <p:nvPr/>
        </p:nvSpPr>
        <p:spPr>
          <a:xfrm>
            <a:off x="762000" y="1552826"/>
            <a:ext cx="5715000" cy="125234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kern="0" dirty="0"/>
              <a:t>Google Page Rank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kern="0" dirty="0"/>
              <a:t>Graph -&gt; Ranking Points</a:t>
            </a:r>
          </a:p>
          <a:p>
            <a:pPr marL="457200" lvl="1" indent="0"/>
            <a:endParaRPr lang="en-US" kern="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2999C5-4806-4AB4-A3D5-E5920151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16917"/>
              </p:ext>
            </p:extLst>
          </p:nvPr>
        </p:nvGraphicFramePr>
        <p:xfrm>
          <a:off x="786384" y="345643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751550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2784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9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4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5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48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31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44E-ACFF-425A-BEAA-8D9EDD7BE0BC}"/>
              </a:ext>
            </a:extLst>
          </p:cNvPr>
          <p:cNvSpPr txBox="1">
            <a:spLocks/>
          </p:cNvSpPr>
          <p:nvPr/>
        </p:nvSpPr>
        <p:spPr>
          <a:xfrm>
            <a:off x="381000" y="687133"/>
            <a:ext cx="7086600" cy="623888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r>
              <a:rPr lang="en-US" kern="0" dirty="0"/>
              <a:t>STEP 8: SUMMARY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5F4D-6F41-4154-AC06-714CA34F28E1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8001000" cy="4351338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kern="0" dirty="0"/>
              <a:t>Select a Threshold value 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kern="0" dirty="0"/>
              <a:t>Select all sentence having points &gt; Threshold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kern="0" dirty="0"/>
              <a:t>Append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kern="0" dirty="0"/>
              <a:t>Generate the Summary </a:t>
            </a:r>
          </a:p>
        </p:txBody>
      </p:sp>
    </p:spTree>
    <p:extLst>
      <p:ext uri="{BB962C8B-B14F-4D97-AF65-F5344CB8AC3E}">
        <p14:creationId xmlns:p14="http://schemas.microsoft.com/office/powerpoint/2010/main" val="22905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77E92-96FF-4AE1-985A-268E796AC130}"/>
              </a:ext>
            </a:extLst>
          </p:cNvPr>
          <p:cNvSpPr txBox="1"/>
          <p:nvPr/>
        </p:nvSpPr>
        <p:spPr>
          <a:xfrm>
            <a:off x="609600" y="1447801"/>
            <a:ext cx="8305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13] Cheng,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Jianpeng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and Mirella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Lapata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"Neural summarization by extracting sentences and words."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arXiv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preprint arXiv:1603.07252 (2016). </a:t>
            </a:r>
          </a:p>
          <a:p>
            <a:pPr algn="just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[2]	Y. Liu, “Fine-tune BERT for extractive summarization”,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vol. abs/1903.10318, 2019.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1903.10318. [Online]. Available: http://arxiv.org/abs/1903. 10318.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[3]	M.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Allahyari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Pouriyeh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Assefi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Safaei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E. D.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Trippe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J. B. Gutierrez, and K.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Kochut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“Text summarization techniques: A brief survey”, Interna-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tional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Journal of Advanced Computer Science and Applications, vol. 8, no. 10, 2017.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10.14569/IJACSA.2017.081052.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[4]	C.-Y. Lin, “ROUGE: A package for automatic evaluation of summaries”, in Text Summarization Branches Out, Barcelona, Spain: Association for Compu-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tational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Linguistics, Jul. 2004, pp. 74–81.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[5]	K. Al-Sabahi, Z.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Zuping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and M.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Nadher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“A hierarchical structured self-attentive model for extractive document summarization (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hssas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)”, IEEE Ac-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cess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vol. PP, pp. 1–1, Apr. 2018.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10.1109/ACCESS.2018.2829199.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[6]	A.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Fabbri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I. Li, T. She, S. Li, and D.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Radev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“Multi-news: A large-scale multi-document summarization dataset and abstractive hierarchical model”,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pp. 1074–1084, Jul. 2019.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10.18653/v1/P19-1102.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[7]	K. M. Hermann, T.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Kocisky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E.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Grefenstette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L.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Espeholt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W. Kay, M.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Suley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-man, and P.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Blunsom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“Teaching machines to read and comprehend”, Advances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Neural Information Processing Systems 28, C. Cortes, N. D. Lawrence, D. D. Lee, M. Sugiyama, and R. Garnett, Eds., pp. 1693–1701, 2015.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[8]	K.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Papineni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Roukos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T. Ward, and W.-J. Zhu, “Bleu: A method for au-</a:t>
            </a:r>
            <a:r>
              <a:rPr lang="en-US" sz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tomatic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evaluation of machine translation”, Proceedings of the 40th annual meeting on association for computational linguistics, pp. 311–318, 2002.</a:t>
            </a:r>
            <a:endParaRPr lang="en-IN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4DC46492-0EBD-40F4-9ABD-1AE57AC2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</a:rPr>
              <a:t>Table of contents: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F10CE-4728-4106-94C1-DFE7723ED794}"/>
              </a:ext>
            </a:extLst>
          </p:cNvPr>
          <p:cNvSpPr txBox="1"/>
          <p:nvPr/>
        </p:nvSpPr>
        <p:spPr>
          <a:xfrm>
            <a:off x="685800" y="1319213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Workflow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Data Collection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Pre-processing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Work Embedding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Similarity Matrix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Sentence Ranking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Abstract Generation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239BF44D-C819-4FF9-97A6-A3185DA30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</a:rPr>
              <a:t>Description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713A75E-272D-4D9C-8F5C-3A1E0115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4" y="1319213"/>
            <a:ext cx="8366125" cy="18049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process of summarizing a large text document into a smaller summarized text.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summarized text contains the most relevant information or context provided by the original document.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create a system to generate an extractive summary.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Workflow: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pic>
        <p:nvPicPr>
          <p:cNvPr id="1026" name="Picture 2" descr="title">
            <a:extLst>
              <a:ext uri="{FF2B5EF4-FFF2-40B4-BE49-F238E27FC236}">
                <a16:creationId xmlns:a16="http://schemas.microsoft.com/office/drawing/2014/main" id="{0F5D6C70-7BCC-45B8-B8AF-F1783332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84525"/>
            <a:ext cx="63246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11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A26D65A-ADF0-4B1D-9CF4-972DAA67D566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5791200" cy="625475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l"/>
            <a:r>
              <a:rPr lang="en-US" kern="0" dirty="0"/>
              <a:t>STEP 1: DATA COLLECTION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9B5B2A-3520-423C-B198-138EA36EF7D1}"/>
              </a:ext>
            </a:extLst>
          </p:cNvPr>
          <p:cNvSpPr txBox="1">
            <a:spLocks/>
          </p:cNvSpPr>
          <p:nvPr/>
        </p:nvSpPr>
        <p:spPr>
          <a:xfrm>
            <a:off x="609600" y="1217612"/>
            <a:ext cx="8077200" cy="442277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Get the content of the Article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WEB Scrapping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Combine Multiple Article *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We have taken some news articles from “THE HINDUS”</a:t>
            </a:r>
          </a:p>
        </p:txBody>
      </p:sp>
    </p:spTree>
    <p:extLst>
      <p:ext uri="{BB962C8B-B14F-4D97-AF65-F5344CB8AC3E}">
        <p14:creationId xmlns:p14="http://schemas.microsoft.com/office/powerpoint/2010/main" val="343728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E8AFA7-59A1-4394-9B8E-F973FA866C0B}"/>
              </a:ext>
            </a:extLst>
          </p:cNvPr>
          <p:cNvSpPr txBox="1">
            <a:spLocks/>
          </p:cNvSpPr>
          <p:nvPr/>
        </p:nvSpPr>
        <p:spPr>
          <a:xfrm>
            <a:off x="548640" y="762845"/>
            <a:ext cx="5486400" cy="607910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l"/>
            <a:r>
              <a:rPr lang="en-US" kern="0" dirty="0"/>
              <a:t>STEP 2: PREPROCESSING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6961C5-3EC3-4888-841B-E5016AB1B7EF}"/>
              </a:ext>
            </a:extLst>
          </p:cNvPr>
          <p:cNvSpPr txBox="1">
            <a:spLocks/>
          </p:cNvSpPr>
          <p:nvPr/>
        </p:nvSpPr>
        <p:spPr>
          <a:xfrm>
            <a:off x="533400" y="1524000"/>
            <a:ext cx="8534400" cy="426720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1" kern="0" dirty="0"/>
              <a:t>Sentence Tokenization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kern="0" dirty="0"/>
          </a:p>
          <a:p>
            <a:pPr marL="0" indent="0" algn="ctr"/>
            <a:r>
              <a:rPr lang="en-US" sz="1800" kern="0" dirty="0"/>
              <a:t>	[ “</a:t>
            </a:r>
            <a:r>
              <a:rPr lang="en-US" sz="1800" kern="0" dirty="0" err="1"/>
              <a:t>Baniyan</a:t>
            </a:r>
            <a:r>
              <a:rPr lang="en-US" sz="1800" kern="0" dirty="0"/>
              <a:t> Tree gives 24X7 oxygen. It have medicinal properties. It have hanging roots.” ]</a:t>
            </a:r>
          </a:p>
          <a:p>
            <a:pPr marL="0" indent="0" algn="ctr"/>
            <a:endParaRPr lang="en-US" sz="1800" kern="0" dirty="0"/>
          </a:p>
          <a:p>
            <a:pPr marL="0" indent="0" algn="ctr"/>
            <a:endParaRPr lang="en-US" sz="1800" kern="0" dirty="0"/>
          </a:p>
          <a:p>
            <a:pPr marL="0" indent="0" algn="ctr"/>
            <a:endParaRPr lang="en-US" sz="1800" kern="0" dirty="0"/>
          </a:p>
          <a:p>
            <a:pPr marL="0" indent="0" algn="ctr"/>
            <a:r>
              <a:rPr lang="en-US" sz="1800" kern="0" dirty="0"/>
              <a:t>	[  	“</a:t>
            </a:r>
            <a:r>
              <a:rPr lang="en-US" sz="1800" kern="0" dirty="0" err="1"/>
              <a:t>Baniyan</a:t>
            </a:r>
            <a:r>
              <a:rPr lang="en-US" sz="1800" kern="0" dirty="0"/>
              <a:t> Tree gives 24X7 oxygen.”,</a:t>
            </a:r>
          </a:p>
          <a:p>
            <a:pPr marL="0" indent="0" algn="ctr"/>
            <a:r>
              <a:rPr lang="en-US" sz="1800" kern="0" dirty="0"/>
              <a:t>	 	“It have medicinal properties.”,</a:t>
            </a:r>
          </a:p>
          <a:p>
            <a:pPr marL="0" indent="0" algn="ctr"/>
            <a:r>
              <a:rPr lang="en-US" sz="1800" kern="0" dirty="0"/>
              <a:t>		“It have hanging roots.”			 ]</a:t>
            </a:r>
          </a:p>
          <a:p>
            <a:pPr marL="0" indent="0"/>
            <a:endParaRPr lang="en-US" sz="1800" kern="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A0F2524-BE99-40AC-9729-130E8E309903}"/>
              </a:ext>
            </a:extLst>
          </p:cNvPr>
          <p:cNvSpPr/>
          <p:nvPr/>
        </p:nvSpPr>
        <p:spPr>
          <a:xfrm>
            <a:off x="4559808" y="3293165"/>
            <a:ext cx="622852" cy="728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1EEEFD4-6B94-4EBA-845F-72F4C455721A}"/>
              </a:ext>
            </a:extLst>
          </p:cNvPr>
          <p:cNvSpPr txBox="1">
            <a:spLocks/>
          </p:cNvSpPr>
          <p:nvPr/>
        </p:nvSpPr>
        <p:spPr>
          <a:xfrm>
            <a:off x="685800" y="1295400"/>
            <a:ext cx="8153400" cy="4732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1" kern="0" dirty="0"/>
              <a:t>Cleaning </a:t>
            </a:r>
            <a:r>
              <a:rPr lang="en-US" sz="2000" kern="0" dirty="0"/>
              <a:t>( Special Symbol, Numbers, Stop word removal, Lower Case )</a:t>
            </a:r>
          </a:p>
          <a:p>
            <a:pPr marL="0" indent="0" algn="ctr"/>
            <a:r>
              <a:rPr lang="en-US" sz="2000" kern="0" dirty="0"/>
              <a:t>	</a:t>
            </a:r>
          </a:p>
          <a:p>
            <a:pPr marL="0" indent="0" algn="ctr"/>
            <a:r>
              <a:rPr lang="en-US" sz="2000" kern="0" dirty="0"/>
              <a:t>[ “</a:t>
            </a:r>
            <a:r>
              <a:rPr lang="en-US" sz="2000" kern="0" dirty="0" err="1"/>
              <a:t>Baniyan</a:t>
            </a:r>
            <a:r>
              <a:rPr lang="en-US" sz="2000" kern="0" dirty="0"/>
              <a:t> Tree gives 24X7 oxygen.”,</a:t>
            </a:r>
          </a:p>
          <a:p>
            <a:pPr marL="0" indent="0" algn="ctr"/>
            <a:r>
              <a:rPr lang="en-US" sz="2000" kern="0" dirty="0"/>
              <a:t>“It have medicinal properties.”</a:t>
            </a:r>
          </a:p>
          <a:p>
            <a:pPr marL="0" indent="0" algn="ctr"/>
            <a:r>
              <a:rPr lang="en-US" sz="2000" kern="0" dirty="0"/>
              <a:t>	“It have hanging roots.”]</a:t>
            </a:r>
          </a:p>
          <a:p>
            <a:pPr marL="0" indent="0" algn="ctr"/>
            <a:endParaRPr lang="en-US" sz="2000" kern="0" dirty="0"/>
          </a:p>
          <a:p>
            <a:pPr marL="0" indent="0" algn="ctr"/>
            <a:endParaRPr lang="en-US" sz="2000" kern="0" dirty="0"/>
          </a:p>
          <a:p>
            <a:pPr marL="0" indent="0" algn="ctr"/>
            <a:r>
              <a:rPr lang="en-US" sz="2000" kern="0" dirty="0"/>
              <a:t>	[ “</a:t>
            </a:r>
            <a:r>
              <a:rPr lang="en-US" sz="2000" kern="0" dirty="0" err="1"/>
              <a:t>baniyan</a:t>
            </a:r>
            <a:r>
              <a:rPr lang="en-US" sz="2000" kern="0" dirty="0"/>
              <a:t> tree gives x oxygen”,</a:t>
            </a:r>
          </a:p>
          <a:p>
            <a:pPr marL="0" indent="0" algn="ctr"/>
            <a:r>
              <a:rPr lang="en-US" sz="2000" kern="0" dirty="0"/>
              <a:t>	 	“ have medicinal properties”,</a:t>
            </a:r>
          </a:p>
          <a:p>
            <a:pPr marL="0" indent="0" algn="ctr"/>
            <a:r>
              <a:rPr lang="en-US" sz="2000" kern="0" dirty="0"/>
              <a:t>		“ have hanging roots”]</a:t>
            </a:r>
          </a:p>
          <a:p>
            <a:pPr marL="0" indent="0"/>
            <a:endParaRPr lang="en-US" sz="2000" kern="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647C1C4-4BDA-4D0A-B35C-A3FF93A8E812}"/>
              </a:ext>
            </a:extLst>
          </p:cNvPr>
          <p:cNvSpPr/>
          <p:nvPr/>
        </p:nvSpPr>
        <p:spPr>
          <a:xfrm>
            <a:off x="4762500" y="3852069"/>
            <a:ext cx="622852" cy="728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7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7E60A7-AE29-4428-8823-990C3122A4EE}"/>
              </a:ext>
            </a:extLst>
          </p:cNvPr>
          <p:cNvSpPr txBox="1">
            <a:spLocks/>
          </p:cNvSpPr>
          <p:nvPr/>
        </p:nvSpPr>
        <p:spPr>
          <a:xfrm>
            <a:off x="533400" y="764001"/>
            <a:ext cx="7848600" cy="491781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l"/>
            <a:r>
              <a:rPr lang="en-US" kern="0" dirty="0"/>
              <a:t>STEP 3: CONVERTING TO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7A84F9-085A-4CA7-B3AF-93C86A683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55782"/>
                <a:ext cx="8001000" cy="492118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49263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kern="0" dirty="0"/>
                  <a:t>Word Embedding: Stanford Globe Embedding (Wiki 2014)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kern="0" dirty="0"/>
                  <a:t>Contain a vector for a word having value in range of (0,1)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kern="0" dirty="0"/>
                  <a:t>To get sentence vector=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kern="0" dirty="0"/>
                          <m:t>Sum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 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of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 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vectors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 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of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 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individual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 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word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kern="0" dirty="0"/>
                          <m:t>No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_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of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_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words</m:t>
                        </m:r>
                      </m:den>
                    </m:f>
                  </m:oMath>
                </a14:m>
                <a:endParaRPr lang="en-US" sz="2000" kern="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kern="0" dirty="0"/>
              </a:p>
              <a:p>
                <a:pPr marL="457200" lvl="1" indent="0" algn="ctr"/>
                <a:r>
                  <a:rPr lang="en-US" sz="2000" kern="0" dirty="0"/>
                  <a:t>[“</a:t>
                </a:r>
                <a:r>
                  <a:rPr lang="en-US" sz="2000" kern="0" dirty="0" err="1"/>
                  <a:t>baniyan</a:t>
                </a:r>
                <a:r>
                  <a:rPr lang="en-US" sz="2000" kern="0" dirty="0"/>
                  <a:t> tree gives x oxygen”]</a:t>
                </a:r>
              </a:p>
              <a:p>
                <a:pPr marL="457200" lvl="1" indent="0" algn="ctr"/>
                <a:endParaRPr lang="en-US" sz="2000" kern="0" dirty="0"/>
              </a:p>
              <a:p>
                <a:pPr marL="457200" lvl="1" indent="0" algn="ctr"/>
                <a:r>
                  <a:rPr lang="en-US" sz="2000" kern="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kern="0" dirty="0"/>
                          <m:t>(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WordEmb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[‘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baniyan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’]=[0.04 0.02 0.01 0.08 . . .] ) + ……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kern="0" dirty="0"/>
                          <m:t>No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_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Of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_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Words</m:t>
                        </m:r>
                        <m:r>
                          <m:rPr>
                            <m:nor/>
                          </m:rPr>
                          <a:rPr lang="en-US" sz="2000" kern="0" dirty="0"/>
                          <m:t> </m:t>
                        </m:r>
                      </m:den>
                    </m:f>
                  </m:oMath>
                </a14:m>
                <a:endParaRPr lang="en-US" sz="2000" kern="0" dirty="0"/>
              </a:p>
              <a:p>
                <a:pPr marL="457200" lvl="1" indent="0" algn="ctr"/>
                <a:r>
                  <a:rPr lang="en-US" sz="2000" kern="0" dirty="0"/>
                  <a:t>		</a:t>
                </a:r>
              </a:p>
              <a:p>
                <a:pPr marL="457200" lvl="1" indent="0" algn="ctr"/>
                <a:r>
                  <a:rPr lang="en-US" sz="2000" kern="0" dirty="0"/>
                  <a:t>			</a:t>
                </a:r>
              </a:p>
              <a:p>
                <a:pPr marL="457200" lvl="1" indent="0" algn="ctr"/>
                <a:r>
                  <a:rPr lang="en-US" sz="2000" kern="0" dirty="0"/>
                  <a:t>Sentence_1_vector=[ 0.02 0.04 0.06 . . . ]</a:t>
                </a:r>
              </a:p>
              <a:p>
                <a:pPr marL="457200" lvl="1" indent="0"/>
                <a:endParaRPr lang="en-US" sz="2000" kern="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7A84F9-085A-4CA7-B3AF-93C86A68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55782"/>
                <a:ext cx="8001000" cy="4921181"/>
              </a:xfrm>
              <a:prstGeom prst="rect">
                <a:avLst/>
              </a:prstGeom>
              <a:blipFill>
                <a:blip r:embed="rId2"/>
                <a:stretch>
                  <a:fillRect l="-685" t="-6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5F64B6EF-A43B-4A28-9D86-7E159CD4B1B0}"/>
              </a:ext>
            </a:extLst>
          </p:cNvPr>
          <p:cNvSpPr/>
          <p:nvPr/>
        </p:nvSpPr>
        <p:spPr>
          <a:xfrm>
            <a:off x="4772107" y="3524348"/>
            <a:ext cx="371061" cy="37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3B87D29-9CEB-47DA-B393-5D3315B58EF7}"/>
              </a:ext>
            </a:extLst>
          </p:cNvPr>
          <p:cNvSpPr/>
          <p:nvPr/>
        </p:nvSpPr>
        <p:spPr>
          <a:xfrm>
            <a:off x="4843139" y="4802981"/>
            <a:ext cx="371061" cy="37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94F788-355E-43D9-868E-057AA9F82847}"/>
              </a:ext>
            </a:extLst>
          </p:cNvPr>
          <p:cNvSpPr txBox="1">
            <a:spLocks/>
          </p:cNvSpPr>
          <p:nvPr/>
        </p:nvSpPr>
        <p:spPr>
          <a:xfrm>
            <a:off x="457200" y="823235"/>
            <a:ext cx="6324600" cy="471488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l"/>
            <a:r>
              <a:rPr lang="en-US" kern="0" dirty="0"/>
              <a:t>STEP 5: SIMILARITY MATRIX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3F436-885D-426E-9E4A-7AC949738EE8}"/>
              </a:ext>
            </a:extLst>
          </p:cNvPr>
          <p:cNvSpPr txBox="1">
            <a:spLocks/>
          </p:cNvSpPr>
          <p:nvPr/>
        </p:nvSpPr>
        <p:spPr>
          <a:xfrm>
            <a:off x="533400" y="1551622"/>
            <a:ext cx="8610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kern="0" dirty="0"/>
              <a:t>Create a matrix of dimension </a:t>
            </a:r>
            <a:r>
              <a:rPr lang="en-US" sz="2400" kern="0" dirty="0" err="1"/>
              <a:t>No_of_Sentence</a:t>
            </a:r>
            <a:r>
              <a:rPr lang="en-US" sz="2400" kern="0" dirty="0"/>
              <a:t> X</a:t>
            </a:r>
            <a:r>
              <a:rPr lang="en-US" sz="2400" kern="1200" dirty="0">
                <a:solidFill>
                  <a:prstClr val="black"/>
                </a:solidFill>
              </a:rPr>
              <a:t> </a:t>
            </a:r>
            <a:r>
              <a:rPr lang="en-US" sz="2400" kern="1200" dirty="0" err="1">
                <a:solidFill>
                  <a:prstClr val="black"/>
                </a:solidFill>
              </a:rPr>
              <a:t>No_of_Sentence</a:t>
            </a:r>
            <a:r>
              <a:rPr lang="en-US" sz="2400" kern="1200" dirty="0">
                <a:solidFill>
                  <a:prstClr val="black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</a:rPr>
              <a:t>We are using Cosine Similarity*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kern="0" dirty="0" err="1">
                <a:solidFill>
                  <a:prstClr val="black"/>
                </a:solidFill>
              </a:rPr>
              <a:t>Cosine_Similarity</a:t>
            </a:r>
            <a:r>
              <a:rPr lang="en-US" sz="2400" kern="0" dirty="0">
                <a:solidFill>
                  <a:prstClr val="black"/>
                </a:solidFill>
              </a:rPr>
              <a:t>(Sentence_1,Sentence_2) : give a similarity value between sentence 1 and sentence 2</a:t>
            </a:r>
          </a:p>
          <a:p>
            <a:pPr marL="0" indent="0"/>
            <a:endParaRPr lang="en-US" sz="2400" kern="1200" dirty="0">
              <a:solidFill>
                <a:prstClr val="black"/>
              </a:solidFill>
            </a:endParaRPr>
          </a:p>
          <a:p>
            <a:endParaRPr lang="en-US" sz="28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E2428B4-D44D-400E-B1BA-87D8C9C87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87528"/>
              </p:ext>
            </p:extLst>
          </p:nvPr>
        </p:nvGraphicFramePr>
        <p:xfrm>
          <a:off x="774700" y="41148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74330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97765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2780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6119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1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0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4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8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18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938F40-69EA-4283-AF00-4CD145D49ACE}"/>
              </a:ext>
            </a:extLst>
          </p:cNvPr>
          <p:cNvSpPr txBox="1">
            <a:spLocks/>
          </p:cNvSpPr>
          <p:nvPr/>
        </p:nvSpPr>
        <p:spPr>
          <a:xfrm>
            <a:off x="533400" y="755984"/>
            <a:ext cx="6781800" cy="477662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3333CC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l"/>
            <a:r>
              <a:rPr lang="en-US" kern="0" dirty="0"/>
              <a:t>STEP 6: GRAPH GENERATION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79071-8979-4D37-B468-72B4F1BDA469}"/>
              </a:ext>
            </a:extLst>
          </p:cNvPr>
          <p:cNvSpPr txBox="1">
            <a:spLocks/>
          </p:cNvSpPr>
          <p:nvPr/>
        </p:nvSpPr>
        <p:spPr>
          <a:xfrm>
            <a:off x="533400" y="1447800"/>
            <a:ext cx="83058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kern="0" dirty="0"/>
              <a:t>Using above Similarity matrix, we are going to create a weighted undirected graph</a:t>
            </a:r>
          </a:p>
          <a:p>
            <a:pPr marL="0" indent="0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		</a:t>
            </a:r>
          </a:p>
          <a:p>
            <a:pPr marL="0" indent="0"/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						2.1			            1.1</a:t>
            </a:r>
          </a:p>
          <a:p>
            <a:pPr marL="0" indent="0"/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/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				</a:t>
            </a:r>
          </a:p>
          <a:p>
            <a:pPr marL="0" indent="0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				      					</a:t>
            </a:r>
          </a:p>
          <a:p>
            <a:pPr marL="0" indent="0"/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									0.8						</a:t>
            </a:r>
          </a:p>
          <a:p>
            <a:endParaRPr lang="en-US" sz="28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47F204-309D-40A9-AA66-BCA026EAD270}"/>
              </a:ext>
            </a:extLst>
          </p:cNvPr>
          <p:cNvSpPr/>
          <p:nvPr/>
        </p:nvSpPr>
        <p:spPr>
          <a:xfrm>
            <a:off x="4412974" y="2365375"/>
            <a:ext cx="858318" cy="1073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76B952-EBFE-4D65-BC93-A102964EC097}"/>
              </a:ext>
            </a:extLst>
          </p:cNvPr>
          <p:cNvSpPr/>
          <p:nvPr/>
        </p:nvSpPr>
        <p:spPr>
          <a:xfrm>
            <a:off x="1928191" y="4558610"/>
            <a:ext cx="858318" cy="1073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58F8DF-4497-4514-9E79-5AE4EAF83609}"/>
              </a:ext>
            </a:extLst>
          </p:cNvPr>
          <p:cNvSpPr/>
          <p:nvPr/>
        </p:nvSpPr>
        <p:spPr>
          <a:xfrm>
            <a:off x="7871792" y="4725712"/>
            <a:ext cx="858318" cy="1073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A72CF2-9C01-4C1C-AAA4-4D3BAC5185E6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660811" y="3281601"/>
            <a:ext cx="1877861" cy="143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00D92-9E20-4BAE-865D-231E41DACF5D}"/>
              </a:ext>
            </a:extLst>
          </p:cNvPr>
          <p:cNvCxnSpPr>
            <a:cxnSpLocks/>
          </p:cNvCxnSpPr>
          <p:nvPr/>
        </p:nvCxnSpPr>
        <p:spPr>
          <a:xfrm>
            <a:off x="4992642" y="2875373"/>
            <a:ext cx="2879150" cy="212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6E2B49-63DA-44B4-9E18-4B76A662EA0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855729" y="5095324"/>
            <a:ext cx="5016063" cy="16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5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5937</TotalTime>
  <Words>1001</Words>
  <Application>Microsoft Office PowerPoint</Application>
  <PresentationFormat>On-screen Show (4:3)</PresentationFormat>
  <Paragraphs>147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Biswajit Padhi</cp:lastModifiedBy>
  <cp:revision>689</cp:revision>
  <cp:lastPrinted>1601-01-01T00:00:00Z</cp:lastPrinted>
  <dcterms:created xsi:type="dcterms:W3CDTF">2005-01-24T10:28:59Z</dcterms:created>
  <dcterms:modified xsi:type="dcterms:W3CDTF">2021-03-21T18:30:07Z</dcterms:modified>
</cp:coreProperties>
</file>