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32" autoAdjust="0"/>
    <p:restoredTop sz="97386" autoAdjust="0"/>
  </p:normalViewPr>
  <p:slideViewPr>
    <p:cSldViewPr>
      <p:cViewPr varScale="1">
        <p:scale>
          <a:sx n="159" d="100"/>
          <a:sy n="159" d="100"/>
        </p:scale>
        <p:origin x="294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1" d="100"/>
          <a:sy n="121" d="100"/>
        </p:scale>
        <p:origin x="50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12;p27">
            <a:extLst>
              <a:ext uri="{FF2B5EF4-FFF2-40B4-BE49-F238E27FC236}">
                <a16:creationId xmlns:a16="http://schemas.microsoft.com/office/drawing/2014/main" id="{E64C39E9-1821-8B3F-0F8C-117E8CF4E0F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475875" y="347213"/>
            <a:ext cx="5240250" cy="31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>
                <a:solidFill>
                  <a:schemeClr val="tx1"/>
                </a:solidFill>
              </a:rPr>
              <a:t>Дипломна работа </a:t>
            </a:r>
            <a:br>
              <a:rPr lang="bg-BG" sz="3200" dirty="0">
                <a:solidFill>
                  <a:schemeClr val="tx1"/>
                </a:solidFill>
              </a:rPr>
            </a:br>
            <a:r>
              <a:rPr lang="bg-BG" sz="3200" dirty="0">
                <a:solidFill>
                  <a:schemeClr val="tx1"/>
                </a:solidFill>
              </a:rPr>
              <a:t>на тема </a:t>
            </a:r>
            <a:br>
              <a:rPr lang="bg-BG" sz="3200" dirty="0">
                <a:solidFill>
                  <a:schemeClr val="tx1"/>
                </a:solidFill>
              </a:rPr>
            </a:br>
            <a:r>
              <a:rPr lang="bg-BG" sz="3200" dirty="0">
                <a:solidFill>
                  <a:schemeClr val="tx1"/>
                </a:solidFill>
              </a:rPr>
              <a:t>„Разработване на онлайн книжарница”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Google Shape;512;p27">
            <a:extLst>
              <a:ext uri="{FF2B5EF4-FFF2-40B4-BE49-F238E27FC236}">
                <a16:creationId xmlns:a16="http://schemas.microsoft.com/office/drawing/2014/main" id="{ADB94FE9-A4A5-A311-5C9A-A18E10192CA5}"/>
              </a:ext>
            </a:extLst>
          </p:cNvPr>
          <p:cNvSpPr txBox="1">
            <a:spLocks/>
          </p:cNvSpPr>
          <p:nvPr/>
        </p:nvSpPr>
        <p:spPr>
          <a:xfrm>
            <a:off x="1697071" y="3200400"/>
            <a:ext cx="3557608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bg-BG" sz="1600" dirty="0">
                <a:solidFill>
                  <a:schemeClr val="tx1"/>
                </a:solidFill>
                <a:latin typeface="Tw Cen MT (Основен текст)"/>
              </a:rPr>
              <a:t>Студент: Калин Емилов Ценков</a:t>
            </a:r>
            <a:br>
              <a:rPr lang="bg-BG" sz="1600" dirty="0">
                <a:solidFill>
                  <a:schemeClr val="tx1"/>
                </a:solidFill>
                <a:latin typeface="Tw Cen MT (Основен текст)"/>
              </a:rPr>
            </a:br>
            <a:r>
              <a:rPr lang="bg-BG" sz="1600" dirty="0">
                <a:solidFill>
                  <a:schemeClr val="tx1"/>
                </a:solidFill>
                <a:latin typeface="Tw Cen MT (Основен текст)"/>
              </a:rPr>
              <a:t>Факултет: ФКСТ</a:t>
            </a:r>
          </a:p>
          <a:p>
            <a:pPr>
              <a:lnSpc>
                <a:spcPct val="150000"/>
              </a:lnSpc>
            </a:pPr>
            <a:r>
              <a:rPr lang="bg-BG" sz="1600" dirty="0">
                <a:solidFill>
                  <a:schemeClr val="tx1"/>
                </a:solidFill>
                <a:latin typeface="Tw Cen MT (Основен текст)"/>
              </a:rPr>
              <a:t>Специалност: ИТИ</a:t>
            </a:r>
          </a:p>
          <a:p>
            <a:pPr>
              <a:lnSpc>
                <a:spcPct val="150000"/>
              </a:lnSpc>
            </a:pPr>
            <a:r>
              <a:rPr lang="bg-BG" sz="1600" dirty="0">
                <a:solidFill>
                  <a:schemeClr val="tx1"/>
                </a:solidFill>
                <a:latin typeface="Tw Cen MT (Основен текст)"/>
              </a:rPr>
              <a:t>Факултетен номер: 501218032</a:t>
            </a:r>
          </a:p>
          <a:p>
            <a:pPr>
              <a:lnSpc>
                <a:spcPct val="150000"/>
              </a:lnSpc>
            </a:pPr>
            <a:r>
              <a:rPr lang="bg-BG" sz="1600" dirty="0">
                <a:solidFill>
                  <a:schemeClr val="tx1"/>
                </a:solidFill>
                <a:latin typeface="Tw Cen MT (Основен текст)"/>
              </a:rPr>
              <a:t>Група: 42</a:t>
            </a:r>
            <a:endParaRPr lang="en-US" sz="1600" dirty="0">
              <a:solidFill>
                <a:schemeClr val="tx1"/>
              </a:solidFill>
              <a:latin typeface="Tw Cen MT (Основен текст)"/>
            </a:endParaRPr>
          </a:p>
        </p:txBody>
      </p:sp>
      <p:sp>
        <p:nvSpPr>
          <p:cNvPr id="16" name="Google Shape;512;p27">
            <a:extLst>
              <a:ext uri="{FF2B5EF4-FFF2-40B4-BE49-F238E27FC236}">
                <a16:creationId xmlns:a16="http://schemas.microsoft.com/office/drawing/2014/main" id="{3EBD6C35-34A6-1DDB-BD64-6F811FDDA98C}"/>
              </a:ext>
            </a:extLst>
          </p:cNvPr>
          <p:cNvSpPr txBox="1">
            <a:spLocks/>
          </p:cNvSpPr>
          <p:nvPr/>
        </p:nvSpPr>
        <p:spPr>
          <a:xfrm>
            <a:off x="7284548" y="3507356"/>
            <a:ext cx="2863154" cy="151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bg-BG" sz="1600" dirty="0">
                <a:solidFill>
                  <a:schemeClr val="tx1"/>
                </a:solidFill>
                <a:latin typeface="Tw Cen MT (Основен текст)"/>
              </a:rPr>
              <a:t>Дипломен ръководител:</a:t>
            </a:r>
          </a:p>
          <a:p>
            <a:pPr>
              <a:lnSpc>
                <a:spcPct val="150000"/>
              </a:lnSpc>
            </a:pPr>
            <a:r>
              <a:rPr lang="bg-BG" sz="1600" dirty="0">
                <a:solidFill>
                  <a:schemeClr val="tx1"/>
                </a:solidFill>
                <a:latin typeface="Tw Cen MT (Основен текст)"/>
              </a:rPr>
              <a:t>Доц. д-р инж. Иван Станков</a:t>
            </a:r>
            <a:endParaRPr lang="en-US" sz="1600" dirty="0">
              <a:solidFill>
                <a:schemeClr val="tx1"/>
              </a:solidFill>
              <a:latin typeface="Tw Cen MT (Основен текст)"/>
            </a:endParaRPr>
          </a:p>
        </p:txBody>
      </p:sp>
      <p:pic>
        <p:nvPicPr>
          <p:cNvPr id="17" name="Картина 16" descr="Картина, която съдържа кръг, символ, Шрифт, Симетрия&#10;&#10;Описанието е генерирано автоматично">
            <a:extLst>
              <a:ext uri="{FF2B5EF4-FFF2-40B4-BE49-F238E27FC236}">
                <a16:creationId xmlns:a16="http://schemas.microsoft.com/office/drawing/2014/main" id="{BD8BFFC1-6915-123B-5909-D2D5CB978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8404" y="347213"/>
            <a:ext cx="1511811" cy="151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лавие 8">
            <a:extLst>
              <a:ext uri="{FF2B5EF4-FFF2-40B4-BE49-F238E27FC236}">
                <a16:creationId xmlns:a16="http://schemas.microsoft.com/office/drawing/2014/main" id="{E6850E6F-ABFE-F34E-0960-D1BD07961D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Благодаря за вниманието!</a:t>
            </a:r>
          </a:p>
        </p:txBody>
      </p:sp>
      <p:pic>
        <p:nvPicPr>
          <p:cNvPr id="11" name="Картина 10" descr="Картина, която съдържа кръг, символ, Шрифт, Симетрия&#10;&#10;Описанието е генерирано автоматично">
            <a:extLst>
              <a:ext uri="{FF2B5EF4-FFF2-40B4-BE49-F238E27FC236}">
                <a16:creationId xmlns:a16="http://schemas.microsoft.com/office/drawing/2014/main" id="{AC08D6F8-AAB2-C5DB-2D0C-37A4B9DBE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404" y="347213"/>
            <a:ext cx="1511811" cy="151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0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лавие 9">
            <a:extLst>
              <a:ext uri="{FF2B5EF4-FFF2-40B4-BE49-F238E27FC236}">
                <a16:creationId xmlns:a16="http://schemas.microsoft.com/office/drawing/2014/main" id="{5813DA8E-E017-C2A8-82AD-C6C063185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Съдържание:</a:t>
            </a:r>
            <a:endParaRPr lang="en-US" dirty="0"/>
          </a:p>
        </p:txBody>
      </p:sp>
      <p:sp>
        <p:nvSpPr>
          <p:cNvPr id="11" name="Контейнер за съдържание 10">
            <a:extLst>
              <a:ext uri="{FF2B5EF4-FFF2-40B4-BE49-F238E27FC236}">
                <a16:creationId xmlns:a16="http://schemas.microsoft.com/office/drawing/2014/main" id="{033BA6B3-76C0-E7E0-AC33-56B073A09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Въведение</a:t>
            </a:r>
          </a:p>
          <a:p>
            <a:r>
              <a:rPr lang="bg-BG" dirty="0"/>
              <a:t>Използвани технологии</a:t>
            </a:r>
          </a:p>
          <a:p>
            <a:r>
              <a:rPr lang="bg-BG" dirty="0"/>
              <a:t>Архитектура на проекта</a:t>
            </a:r>
          </a:p>
          <a:p>
            <a:pPr lvl="1"/>
            <a:r>
              <a:rPr lang="bg-BG" sz="1800" dirty="0" err="1">
                <a:effectLst/>
                <a:ea typeface="Times New Roman" panose="02020603050405020304" pitchFamily="18" charset="0"/>
              </a:rPr>
              <a:t>Domain-driven</a:t>
            </a:r>
            <a:r>
              <a:rPr lang="bg-BG" sz="1800" dirty="0">
                <a:effectLst/>
                <a:ea typeface="Times New Roman" panose="02020603050405020304" pitchFamily="18" charset="0"/>
              </a:rPr>
              <a:t> </a:t>
            </a:r>
            <a:r>
              <a:rPr lang="bg-BG" sz="1800" dirty="0" err="1">
                <a:effectLst/>
                <a:ea typeface="Times New Roman" panose="02020603050405020304" pitchFamily="18" charset="0"/>
              </a:rPr>
              <a:t>design</a:t>
            </a:r>
            <a:r>
              <a:rPr lang="bg-BG" sz="1800" dirty="0">
                <a:effectLst/>
                <a:ea typeface="Times New Roman" panose="02020603050405020304" pitchFamily="18" charset="0"/>
              </a:rPr>
              <a:t> (DDD) 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pPr lvl="1"/>
            <a:r>
              <a:rPr lang="en-US" dirty="0"/>
              <a:t>Clean Architecture</a:t>
            </a:r>
            <a:endParaRPr lang="bg-BG" dirty="0"/>
          </a:p>
          <a:p>
            <a:r>
              <a:rPr lang="bg-BG" dirty="0"/>
              <a:t>Демо</a:t>
            </a:r>
          </a:p>
          <a:p>
            <a:r>
              <a:rPr lang="bg-BG" dirty="0"/>
              <a:t>Заключение</a:t>
            </a:r>
          </a:p>
          <a:p>
            <a:endParaRPr lang="bg-BG" dirty="0"/>
          </a:p>
          <a:p>
            <a:endParaRPr lang="en-US" dirty="0"/>
          </a:p>
        </p:txBody>
      </p:sp>
      <p:pic>
        <p:nvPicPr>
          <p:cNvPr id="12" name="Картина 11" descr="Картина, която съдържа кръг, символ, Шрифт, Симетрия&#10;&#10;Описанието е генерирано автоматично">
            <a:extLst>
              <a:ext uri="{FF2B5EF4-FFF2-40B4-BE49-F238E27FC236}">
                <a16:creationId xmlns:a16="http://schemas.microsoft.com/office/drawing/2014/main" id="{93811659-5CBA-BDA2-189B-D8369BDF3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404" y="347213"/>
            <a:ext cx="1511811" cy="151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7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A17302B-76DB-03DA-473C-D6BFB093B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въведение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77BD684-9CCF-1DAD-5037-209BC7BF5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bg-BG" sz="2900" dirty="0"/>
              <a:t>В света на технологиите и интернета се наблюдава растеж на популярността на онлайн пазаруването, включително и за книги. Онлайн книжарницата предоставя възможност на хората да разглеждат и поръчват книги от удобството на своите домове или работни места, без да се налага да отделят време за посещение на физически магазин.</a:t>
            </a:r>
          </a:p>
          <a:p>
            <a:r>
              <a:rPr lang="bg-BG" sz="2900" dirty="0"/>
              <a:t>Моята идея е да създам уеб сайт за онлайн книжарница с максимално улеснен интерфейс, който да бъде достъпен и интуитивен дори за най-обикновения човек. Чрез този уеб сайт бих искал да предоставя на потребителите голямо разнообразие от книги, които могат да разглеждат и поръчват с лекота. Системата за търсене и филтриране ще позволява бързо и лесно намиране на желаната книга, а възможността за добавяне в кошницата и онлайн плащания ще гарантира удобство и безопасност при пазаруването.</a:t>
            </a:r>
          </a:p>
          <a:p>
            <a:r>
              <a:rPr lang="bg-BG" sz="2900" dirty="0"/>
              <a:t>Вярвам, че чрез създаването на уеб сайт за онлайн книжарница бих спомогнал за популяризирането на четенето и улеснил достъпа до литературата за хората. Онлайн книжарницата предлага удобство, бързина и разнообразие, които са от съществено значение за съвременния начин на живот.</a:t>
            </a:r>
          </a:p>
        </p:txBody>
      </p:sp>
      <p:pic>
        <p:nvPicPr>
          <p:cNvPr id="4" name="Картина 3" descr="Картина, която съдържа кръг, символ, Шрифт, Симетрия&#10;&#10;Описанието е генерирано автоматично">
            <a:extLst>
              <a:ext uri="{FF2B5EF4-FFF2-40B4-BE49-F238E27FC236}">
                <a16:creationId xmlns:a16="http://schemas.microsoft.com/office/drawing/2014/main" id="{5B053765-AFD8-1316-30FF-74E857295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404" y="347213"/>
            <a:ext cx="1511811" cy="151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1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5429610-EBE0-C898-7C81-EAC90126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технологии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77A439D-7B26-5B7E-7FFB-4291EE407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  <a:p>
            <a:r>
              <a:rPr lang="en-US" dirty="0"/>
              <a:t>ASP.NET Core</a:t>
            </a:r>
          </a:p>
          <a:p>
            <a:r>
              <a:rPr lang="en-US" dirty="0"/>
              <a:t>Entity Framework Core</a:t>
            </a:r>
          </a:p>
          <a:p>
            <a:r>
              <a:rPr lang="en-US" dirty="0"/>
              <a:t>MSSQL</a:t>
            </a:r>
          </a:p>
          <a:p>
            <a:r>
              <a:rPr lang="en-US" dirty="0" err="1"/>
              <a:t>AutoMapper</a:t>
            </a:r>
            <a:endParaRPr lang="en-US" dirty="0"/>
          </a:p>
          <a:p>
            <a:r>
              <a:rPr lang="en-US" dirty="0" err="1"/>
              <a:t>MediatR</a:t>
            </a:r>
            <a:endParaRPr lang="en-US" dirty="0"/>
          </a:p>
        </p:txBody>
      </p:sp>
      <p:pic>
        <p:nvPicPr>
          <p:cNvPr id="4" name="Картина 3" descr="Картина, която съдържа кръг, символ, Шрифт, Симетрия&#10;&#10;Описанието е генерирано автоматично">
            <a:extLst>
              <a:ext uri="{FF2B5EF4-FFF2-40B4-BE49-F238E27FC236}">
                <a16:creationId xmlns:a16="http://schemas.microsoft.com/office/drawing/2014/main" id="{EA305984-35D3-C6E7-06F3-F48B97809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404" y="347213"/>
            <a:ext cx="1511811" cy="151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6D9D4C3-1256-3A6A-1353-DB292161A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bg-BG" sz="3200" dirty="0"/>
              <a:t>Архитектура на проекта</a:t>
            </a:r>
            <a:endParaRPr lang="en-US" sz="32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76E258F-9581-997D-062E-2131094CD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/>
              <a:t>Архитектурата на </a:t>
            </a:r>
            <a:r>
              <a:rPr lang="en-US" sz="2000" dirty="0"/>
              <a:t>back-end, </a:t>
            </a:r>
            <a:r>
              <a:rPr lang="bg-BG" sz="2000" dirty="0"/>
              <a:t>която използвам за приложението е </a:t>
            </a:r>
          </a:p>
          <a:p>
            <a:pPr marL="0" indent="0">
              <a:buNone/>
            </a:pPr>
            <a:r>
              <a:rPr lang="en-US" sz="2000" b="1" dirty="0"/>
              <a:t>Domain-driven design </a:t>
            </a:r>
            <a:r>
              <a:rPr lang="bg-BG" sz="2000" b="1" dirty="0"/>
              <a:t>с </a:t>
            </a:r>
            <a:r>
              <a:rPr lang="en-US" sz="2000" b="1" dirty="0"/>
              <a:t>Clean Architecture</a:t>
            </a:r>
            <a:endParaRPr lang="bg-BG" sz="2000" b="1" dirty="0"/>
          </a:p>
          <a:p>
            <a:pPr marL="0" indent="0">
              <a:buNone/>
            </a:pPr>
            <a:endParaRPr lang="en-US" sz="2000" b="1" dirty="0"/>
          </a:p>
        </p:txBody>
      </p:sp>
      <p:pic>
        <p:nvPicPr>
          <p:cNvPr id="4" name="Картина 3" descr="Картина, която съдържа текст, кръг, екранна снимка, диаграма&#10;&#10;Описанието е генерирано автоматично">
            <a:extLst>
              <a:ext uri="{FF2B5EF4-FFF2-40B4-BE49-F238E27FC236}">
                <a16:creationId xmlns:a16="http://schemas.microsoft.com/office/drawing/2014/main" id="{4A3AF4E4-A40A-95BD-387E-1767BA748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63410"/>
            <a:ext cx="5456279" cy="53062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7815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40C7AB5-C31C-B31A-ADD3-A24FF6CC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Domain-Driven Design (DDD)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32611A5-1A8D-E083-84A1-E4E94D2B6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DDD се фокусира върху три основни принципа:</a:t>
            </a:r>
          </a:p>
          <a:p>
            <a:r>
              <a:rPr lang="bg-BG" dirty="0"/>
              <a:t>Фокус върху основния домейн и домейн-логиката</a:t>
            </a:r>
          </a:p>
          <a:p>
            <a:r>
              <a:rPr lang="bg-BG" dirty="0"/>
              <a:t>Основаване на сложни дизайни на модели на домейна</a:t>
            </a:r>
          </a:p>
          <a:p>
            <a:r>
              <a:rPr lang="bg-BG" dirty="0"/>
              <a:t>Сътрудничество с експерти по домейна за подобряване на приложението и решаване на възникващи домейн проблеми</a:t>
            </a:r>
          </a:p>
        </p:txBody>
      </p:sp>
      <p:pic>
        <p:nvPicPr>
          <p:cNvPr id="4" name="Картина 3" descr="Картина, която съдържа кръг, символ, Шрифт, Симетрия&#10;&#10;Описанието е генерирано автоматично">
            <a:extLst>
              <a:ext uri="{FF2B5EF4-FFF2-40B4-BE49-F238E27FC236}">
                <a16:creationId xmlns:a16="http://schemas.microsoft.com/office/drawing/2014/main" id="{A85CED6A-ECA9-BB2E-4CB9-62DA55380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404" y="347213"/>
            <a:ext cx="1511811" cy="151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6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163BB4A-E0F0-BC9E-A5D5-9442F7E6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architecture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E555C17-38D5-2924-C1B5-5D541DF6B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7031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bg-BG" dirty="0"/>
              <a:t>Основната идея на </a:t>
            </a:r>
            <a:r>
              <a:rPr lang="en-US" b="1" dirty="0"/>
              <a:t>Clean Architecture</a:t>
            </a:r>
            <a:r>
              <a:rPr lang="en-US" dirty="0"/>
              <a:t> </a:t>
            </a:r>
            <a:r>
              <a:rPr lang="bg-BG" dirty="0"/>
              <a:t>е да се направи решението адаптивно, като се запази основната бизнес логика на приложението независимо от външните библиотеки. </a:t>
            </a:r>
            <a:r>
              <a:rPr lang="ru-RU" dirty="0"/>
              <a:t>На кратко, можем да обобщим </a:t>
            </a:r>
            <a:r>
              <a:rPr lang="bg-BG" dirty="0"/>
              <a:t>следните</a:t>
            </a:r>
            <a:r>
              <a:rPr lang="ru-RU" dirty="0"/>
              <a:t> </a:t>
            </a:r>
            <a:r>
              <a:rPr lang="bg-BG" dirty="0"/>
              <a:t>резултати</a:t>
            </a:r>
            <a:r>
              <a:rPr lang="ru-RU" dirty="0"/>
              <a:t> от </a:t>
            </a:r>
            <a:r>
              <a:rPr lang="en-US" b="1" dirty="0"/>
              <a:t>Clean Architecture</a:t>
            </a:r>
            <a:r>
              <a:rPr lang="ru-RU" dirty="0"/>
              <a:t>:</a:t>
            </a:r>
            <a:endParaRPr lang="bg-BG" dirty="0"/>
          </a:p>
          <a:p>
            <a:r>
              <a:rPr lang="bg-BG" b="1" dirty="0"/>
              <a:t>Независима</a:t>
            </a:r>
            <a:r>
              <a:rPr lang="ru-RU" b="1" dirty="0"/>
              <a:t> от </a:t>
            </a:r>
            <a:r>
              <a:rPr lang="bg-BG" b="1" dirty="0"/>
              <a:t>потребителския</a:t>
            </a:r>
            <a:r>
              <a:rPr lang="ru-RU" b="1" dirty="0"/>
              <a:t> интерфейс (UI)</a:t>
            </a:r>
            <a:r>
              <a:rPr lang="ru-RU" dirty="0"/>
              <a:t> - </a:t>
            </a:r>
            <a:r>
              <a:rPr lang="bg-BG" dirty="0"/>
              <a:t>трябва</a:t>
            </a:r>
            <a:r>
              <a:rPr lang="ru-RU" dirty="0"/>
              <a:t> да можем да </a:t>
            </a:r>
            <a:r>
              <a:rPr lang="bg-BG" dirty="0"/>
              <a:t>променяме</a:t>
            </a:r>
            <a:r>
              <a:rPr lang="ru-RU" dirty="0"/>
              <a:t> </a:t>
            </a:r>
            <a:r>
              <a:rPr lang="bg-BG" dirty="0"/>
              <a:t>лесно потребителския </a:t>
            </a:r>
            <a:r>
              <a:rPr lang="ru-RU" dirty="0"/>
              <a:t>интерфейс или </a:t>
            </a:r>
            <a:r>
              <a:rPr lang="bg-BG" dirty="0"/>
              <a:t>слоевете</a:t>
            </a:r>
            <a:r>
              <a:rPr lang="ru-RU" dirty="0"/>
              <a:t> за </a:t>
            </a:r>
            <a:r>
              <a:rPr lang="bg-BG" dirty="0"/>
              <a:t>представяне</a:t>
            </a:r>
            <a:r>
              <a:rPr lang="ru-RU" dirty="0"/>
              <a:t>, без да </a:t>
            </a:r>
            <a:r>
              <a:rPr lang="bg-BG" dirty="0"/>
              <a:t>променяме</a:t>
            </a:r>
            <a:r>
              <a:rPr lang="ru-RU" dirty="0"/>
              <a:t> </a:t>
            </a:r>
            <a:r>
              <a:rPr lang="bg-BG" dirty="0"/>
              <a:t>приложния</a:t>
            </a:r>
            <a:r>
              <a:rPr lang="ru-RU" dirty="0"/>
              <a:t> слой и </a:t>
            </a:r>
            <a:r>
              <a:rPr lang="bg-BG" dirty="0"/>
              <a:t>така нататък</a:t>
            </a:r>
            <a:r>
              <a:rPr lang="ru-RU" dirty="0"/>
              <a:t>.</a:t>
            </a:r>
          </a:p>
          <a:p>
            <a:r>
              <a:rPr lang="bg-BG" b="1" dirty="0"/>
              <a:t>Независима от базата данни</a:t>
            </a:r>
            <a:r>
              <a:rPr lang="bg-BG" dirty="0"/>
              <a:t> - архитектурата трябва </a:t>
            </a:r>
            <a:r>
              <a:rPr lang="ru-RU" dirty="0"/>
              <a:t>да е </a:t>
            </a:r>
            <a:r>
              <a:rPr lang="bg-BG" dirty="0"/>
              <a:t>достатъчно гъвкава</a:t>
            </a:r>
            <a:r>
              <a:rPr lang="ru-RU" dirty="0"/>
              <a:t>, за да се </a:t>
            </a:r>
            <a:r>
              <a:rPr lang="bg-BG" dirty="0"/>
              <a:t>промени базата данни</a:t>
            </a:r>
            <a:r>
              <a:rPr lang="ru-RU" dirty="0"/>
              <a:t>, без да се </a:t>
            </a:r>
            <a:r>
              <a:rPr lang="bg-BG" dirty="0"/>
              <a:t>засягат случаите на използване на приложението и елементите. Може лесно да се превключи към MS SQL, </a:t>
            </a:r>
            <a:r>
              <a:rPr lang="bg-BG" dirty="0" err="1"/>
              <a:t>MySQL</a:t>
            </a:r>
            <a:r>
              <a:rPr lang="bg-BG" dirty="0"/>
              <a:t>, </a:t>
            </a:r>
            <a:r>
              <a:rPr lang="bg-BG" dirty="0" err="1"/>
              <a:t>Oracle</a:t>
            </a:r>
            <a:r>
              <a:rPr lang="bg-BG" dirty="0"/>
              <a:t>, </a:t>
            </a:r>
            <a:r>
              <a:rPr lang="bg-BG" dirty="0" err="1"/>
              <a:t>MongoDB</a:t>
            </a:r>
            <a:r>
              <a:rPr lang="bg-BG" dirty="0"/>
              <a:t> или нещо друго в зависимост от конкретните нужди</a:t>
            </a:r>
            <a:r>
              <a:rPr lang="ru-RU" dirty="0"/>
              <a:t>.</a:t>
            </a:r>
          </a:p>
          <a:p>
            <a:r>
              <a:rPr lang="ru-RU" b="1" dirty="0"/>
              <a:t>Независима от </a:t>
            </a:r>
            <a:r>
              <a:rPr lang="bg-BG" b="1" dirty="0"/>
              <a:t>външни</a:t>
            </a:r>
            <a:r>
              <a:rPr lang="ru-RU" b="1" dirty="0"/>
              <a:t> библиотеки/</a:t>
            </a:r>
            <a:r>
              <a:rPr lang="bg-BG" b="1" dirty="0"/>
              <a:t>драйвери</a:t>
            </a:r>
            <a:r>
              <a:rPr lang="en-US" dirty="0"/>
              <a:t> - </a:t>
            </a:r>
            <a:r>
              <a:rPr lang="bg-BG" dirty="0"/>
              <a:t>бизнес правилата трябва да бъдат независими от външни страни</a:t>
            </a:r>
            <a:r>
              <a:rPr lang="ru-RU" dirty="0"/>
              <a:t>.</a:t>
            </a:r>
          </a:p>
          <a:p>
            <a:r>
              <a:rPr lang="bg-BG" b="1" dirty="0" err="1"/>
              <a:t>Фреймуърк</a:t>
            </a:r>
            <a:r>
              <a:rPr lang="bg-BG" b="1" dirty="0"/>
              <a:t> независима</a:t>
            </a:r>
            <a:r>
              <a:rPr lang="bg-BG" dirty="0"/>
              <a:t> - основните</a:t>
            </a:r>
            <a:r>
              <a:rPr lang="ru-RU" dirty="0"/>
              <a:t> бизнес или </a:t>
            </a:r>
            <a:r>
              <a:rPr lang="bg-BG" dirty="0"/>
              <a:t>правила на приложението трябва да бъдат независими от </a:t>
            </a:r>
            <a:r>
              <a:rPr lang="bg-BG" dirty="0" err="1"/>
              <a:t>фреймуърци</a:t>
            </a:r>
            <a:r>
              <a:rPr lang="ru-RU" dirty="0"/>
              <a:t>, библиотеки в </a:t>
            </a:r>
            <a:r>
              <a:rPr lang="bg-BG" dirty="0"/>
              <a:t>бъдеще</a:t>
            </a:r>
            <a:r>
              <a:rPr lang="ru-RU" dirty="0"/>
              <a:t>. </a:t>
            </a:r>
            <a:r>
              <a:rPr lang="bg-BG" dirty="0"/>
              <a:t>Можем да включим </a:t>
            </a:r>
            <a:r>
              <a:rPr lang="bg-BG" dirty="0" err="1"/>
              <a:t>фреймуърци</a:t>
            </a:r>
            <a:r>
              <a:rPr lang="bg-BG" dirty="0"/>
              <a:t> като инструменти, но решението не трябва да се основава изцяло на тях</a:t>
            </a:r>
            <a:r>
              <a:rPr lang="ru-RU" dirty="0"/>
              <a:t>.</a:t>
            </a:r>
          </a:p>
          <a:p>
            <a:r>
              <a:rPr lang="bg-BG" b="1" dirty="0" err="1"/>
              <a:t>Тестваема</a:t>
            </a:r>
            <a:r>
              <a:rPr lang="ru-RU" dirty="0"/>
              <a:t> – </a:t>
            </a:r>
            <a:r>
              <a:rPr lang="bg-BG" dirty="0"/>
              <a:t>архитектурата трябва да съответства на тестването на основните бизнес случаи и правила без участието на потребителския интерфейс, базата данни, уеб сървъра или други външни компоненти</a:t>
            </a:r>
            <a:r>
              <a:rPr lang="ru-RU" dirty="0"/>
              <a:t>.</a:t>
            </a:r>
            <a:endParaRPr lang="bg-BG" dirty="0"/>
          </a:p>
        </p:txBody>
      </p:sp>
      <p:pic>
        <p:nvPicPr>
          <p:cNvPr id="4" name="Картина 3" descr="Картина, която съдържа кръг, символ, Шрифт, Симетрия&#10;&#10;Описанието е генерирано автоматично">
            <a:extLst>
              <a:ext uri="{FF2B5EF4-FFF2-40B4-BE49-F238E27FC236}">
                <a16:creationId xmlns:a16="http://schemas.microsoft.com/office/drawing/2014/main" id="{82368A7A-D673-25CC-9F8B-282CE383F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404" y="347213"/>
            <a:ext cx="1511811" cy="151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6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76C79A23-3D88-E3A2-451D-038ED04F3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8000" dirty="0"/>
              <a:t>Демо</a:t>
            </a:r>
          </a:p>
        </p:txBody>
      </p:sp>
      <p:pic>
        <p:nvPicPr>
          <p:cNvPr id="6" name="Картина 5" descr="Картина, която съдържа кръг, символ, Шрифт, Симетрия&#10;&#10;Описанието е генерирано автоматично">
            <a:extLst>
              <a:ext uri="{FF2B5EF4-FFF2-40B4-BE49-F238E27FC236}">
                <a16:creationId xmlns:a16="http://schemas.microsoft.com/office/drawing/2014/main" id="{9FB22B80-41D7-7D53-EAC6-4A0158626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404" y="347213"/>
            <a:ext cx="1511811" cy="151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5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>
            <a:extLst>
              <a:ext uri="{FF2B5EF4-FFF2-40B4-BE49-F238E27FC236}">
                <a16:creationId xmlns:a16="http://schemas.microsoft.com/office/drawing/2014/main" id="{4DF3B7E4-7B6B-239D-CC52-9ABCBD20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заключение</a:t>
            </a:r>
          </a:p>
        </p:txBody>
      </p:sp>
      <p:sp>
        <p:nvSpPr>
          <p:cNvPr id="7" name="Контейнер за съдържание 6">
            <a:extLst>
              <a:ext uri="{FF2B5EF4-FFF2-40B4-BE49-F238E27FC236}">
                <a16:creationId xmlns:a16="http://schemas.microsoft.com/office/drawing/2014/main" id="{5D585AF6-F92D-9096-51E3-2CCBA08D3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Онлайн книжарницата е изградена с нови и надеждни технологии, с помощта на които е създаден интуитивен и лесен за употреба интерфейс. Включва основните функционалности, необходими за удобната покупка на книги онлайн.</a:t>
            </a:r>
          </a:p>
        </p:txBody>
      </p:sp>
      <p:pic>
        <p:nvPicPr>
          <p:cNvPr id="8" name="Картина 7" descr="Картина, която съдържа кръг, символ, Шрифт, Симетрия&#10;&#10;Описанието е генерирано автоматично">
            <a:extLst>
              <a:ext uri="{FF2B5EF4-FFF2-40B4-BE49-F238E27FC236}">
                <a16:creationId xmlns:a16="http://schemas.microsoft.com/office/drawing/2014/main" id="{B4433626-57A8-2AB9-0446-9B55EA953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404" y="347213"/>
            <a:ext cx="1511811" cy="151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23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28708</TotalTime>
  <Words>582</Words>
  <Application>Microsoft Office PowerPoint</Application>
  <PresentationFormat>Широк екран</PresentationFormat>
  <Paragraphs>48</Paragraphs>
  <Slides>10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6" baseType="lpstr">
      <vt:lpstr>Arial</vt:lpstr>
      <vt:lpstr>Calibri</vt:lpstr>
      <vt:lpstr>Oswald</vt:lpstr>
      <vt:lpstr>Tw Cen MT</vt:lpstr>
      <vt:lpstr>Tw Cen MT (Основен текст)</vt:lpstr>
      <vt:lpstr>Circuit</vt:lpstr>
      <vt:lpstr>Дипломна работа  на тема  „Разработване на онлайн книжарница”</vt:lpstr>
      <vt:lpstr>Съдържание:</vt:lpstr>
      <vt:lpstr>въведение</vt:lpstr>
      <vt:lpstr>Използвани технологии</vt:lpstr>
      <vt:lpstr>Архитектура на проекта</vt:lpstr>
      <vt:lpstr>Domain-Driven Design (DDD)</vt:lpstr>
      <vt:lpstr>Clean architecture</vt:lpstr>
      <vt:lpstr>Демо</vt:lpstr>
      <vt:lpstr>заключение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Kalin Tsenkov</cp:lastModifiedBy>
  <cp:revision>2529</cp:revision>
  <dcterms:created xsi:type="dcterms:W3CDTF">2017-03-28T09:08:48Z</dcterms:created>
  <dcterms:modified xsi:type="dcterms:W3CDTF">2023-07-02T17:52:02Z</dcterms:modified>
</cp:coreProperties>
</file>