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6" r:id="rId5"/>
    <p:sldId id="258" r:id="rId6"/>
    <p:sldId id="259" r:id="rId7"/>
    <p:sldId id="268" r:id="rId8"/>
    <p:sldId id="274" r:id="rId9"/>
    <p:sldId id="267" r:id="rId10"/>
    <p:sldId id="271" r:id="rId11"/>
    <p:sldId id="270" r:id="rId12"/>
    <p:sldId id="269" r:id="rId13"/>
    <p:sldId id="295" r:id="rId14"/>
    <p:sldId id="276" r:id="rId15"/>
    <p:sldId id="275" r:id="rId16"/>
    <p:sldId id="278" r:id="rId17"/>
    <p:sldId id="279" r:id="rId18"/>
    <p:sldId id="277" r:id="rId19"/>
    <p:sldId id="280" r:id="rId20"/>
    <p:sldId id="281" r:id="rId21"/>
    <p:sldId id="296" r:id="rId22"/>
    <p:sldId id="283" r:id="rId23"/>
    <p:sldId id="284" r:id="rId24"/>
    <p:sldId id="285" r:id="rId25"/>
    <p:sldId id="297" r:id="rId26"/>
    <p:sldId id="286" r:id="rId27"/>
    <p:sldId id="287" r:id="rId28"/>
    <p:sldId id="288" r:id="rId29"/>
    <p:sldId id="298" r:id="rId30"/>
    <p:sldId id="282" r:id="rId31"/>
    <p:sldId id="290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 Sekhar Burada" userId="6b7c18707a806181" providerId="LiveId" clId="{2CF4D2A4-9D91-4B64-81C4-972A9074D094}"/>
    <pc:docChg chg="undo custSel addSld delSld modSld">
      <pc:chgData name="Som Sekhar Burada" userId="6b7c18707a806181" providerId="LiveId" clId="{2CF4D2A4-9D91-4B64-81C4-972A9074D094}" dt="2024-04-29T23:03:50" v="45" actId="47"/>
      <pc:docMkLst>
        <pc:docMk/>
      </pc:docMkLst>
      <pc:sldChg chg="modSp mod">
        <pc:chgData name="Som Sekhar Burada" userId="6b7c18707a806181" providerId="LiveId" clId="{2CF4D2A4-9D91-4B64-81C4-972A9074D094}" dt="2024-04-29T23:02:32.754" v="39" actId="20577"/>
        <pc:sldMkLst>
          <pc:docMk/>
          <pc:sldMk cId="371358837" sldId="274"/>
        </pc:sldMkLst>
        <pc:spChg chg="mod">
          <ac:chgData name="Som Sekhar Burada" userId="6b7c18707a806181" providerId="LiveId" clId="{2CF4D2A4-9D91-4B64-81C4-972A9074D094}" dt="2024-04-29T23:02:32.754" v="39" actId="20577"/>
          <ac:spMkLst>
            <pc:docMk/>
            <pc:sldMk cId="371358837" sldId="274"/>
            <ac:spMk id="3" creationId="{00000000-0000-0000-0000-000000000000}"/>
          </ac:spMkLst>
        </pc:spChg>
      </pc:sldChg>
      <pc:sldChg chg="modSp mod">
        <pc:chgData name="Som Sekhar Burada" userId="6b7c18707a806181" providerId="LiveId" clId="{2CF4D2A4-9D91-4B64-81C4-972A9074D094}" dt="2024-04-29T23:03:30.722" v="44" actId="5793"/>
        <pc:sldMkLst>
          <pc:docMk/>
          <pc:sldMk cId="2341301961" sldId="282"/>
        </pc:sldMkLst>
        <pc:spChg chg="mod">
          <ac:chgData name="Som Sekhar Burada" userId="6b7c18707a806181" providerId="LiveId" clId="{2CF4D2A4-9D91-4B64-81C4-972A9074D094}" dt="2024-04-29T23:03:30.722" v="44" actId="5793"/>
          <ac:spMkLst>
            <pc:docMk/>
            <pc:sldMk cId="2341301961" sldId="282"/>
            <ac:spMk id="3" creationId="{00000000-0000-0000-0000-000000000000}"/>
          </ac:spMkLst>
        </pc:spChg>
      </pc:sldChg>
      <pc:sldChg chg="del">
        <pc:chgData name="Som Sekhar Burada" userId="6b7c18707a806181" providerId="LiveId" clId="{2CF4D2A4-9D91-4B64-81C4-972A9074D094}" dt="2024-04-29T23:03:50" v="45" actId="47"/>
        <pc:sldMkLst>
          <pc:docMk/>
          <pc:sldMk cId="569111842" sldId="289"/>
        </pc:sldMkLst>
      </pc:sldChg>
      <pc:sldChg chg="del">
        <pc:chgData name="Som Sekhar Burada" userId="6b7c18707a806181" providerId="LiveId" clId="{2CF4D2A4-9D91-4B64-81C4-972A9074D094}" dt="2024-04-29T23:03:21.129" v="40" actId="47"/>
        <pc:sldMkLst>
          <pc:docMk/>
          <pc:sldMk cId="883388770" sldId="291"/>
        </pc:sldMkLst>
      </pc:sldChg>
      <pc:sldChg chg="del">
        <pc:chgData name="Som Sekhar Burada" userId="6b7c18707a806181" providerId="LiveId" clId="{2CF4D2A4-9D91-4B64-81C4-972A9074D094}" dt="2024-04-29T23:03:22.896" v="41" actId="47"/>
        <pc:sldMkLst>
          <pc:docMk/>
          <pc:sldMk cId="3409975153" sldId="292"/>
        </pc:sldMkLst>
      </pc:sldChg>
      <pc:sldChg chg="modSp del mod">
        <pc:chgData name="Som Sekhar Burada" userId="6b7c18707a806181" providerId="LiveId" clId="{2CF4D2A4-9D91-4B64-81C4-972A9074D094}" dt="2024-04-29T23:03:25.627" v="42" actId="47"/>
        <pc:sldMkLst>
          <pc:docMk/>
          <pc:sldMk cId="1294200141" sldId="293"/>
        </pc:sldMkLst>
        <pc:spChg chg="mod">
          <ac:chgData name="Som Sekhar Burada" userId="6b7c18707a806181" providerId="LiveId" clId="{2CF4D2A4-9D91-4B64-81C4-972A9074D094}" dt="2024-04-29T23:00:15.557" v="29" actId="21"/>
          <ac:spMkLst>
            <pc:docMk/>
            <pc:sldMk cId="1294200141" sldId="293"/>
            <ac:spMk id="3" creationId="{49BD1F33-F858-4EA3-23DF-CF2DA0745686}"/>
          </ac:spMkLst>
        </pc:spChg>
      </pc:sldChg>
      <pc:sldChg chg="modSp del mod">
        <pc:chgData name="Som Sekhar Burada" userId="6b7c18707a806181" providerId="LiveId" clId="{2CF4D2A4-9D91-4B64-81C4-972A9074D094}" dt="2024-04-29T23:03:26.480" v="43" actId="47"/>
        <pc:sldMkLst>
          <pc:docMk/>
          <pc:sldMk cId="3806903799" sldId="294"/>
        </pc:sldMkLst>
        <pc:spChg chg="mod">
          <ac:chgData name="Som Sekhar Burada" userId="6b7c18707a806181" providerId="LiveId" clId="{2CF4D2A4-9D91-4B64-81C4-972A9074D094}" dt="2024-04-29T23:00:26.118" v="31" actId="21"/>
          <ac:spMkLst>
            <pc:docMk/>
            <pc:sldMk cId="3806903799" sldId="294"/>
            <ac:spMk id="3" creationId="{47931194-51A1-F50B-C640-B3B4D17C74D5}"/>
          </ac:spMkLst>
        </pc:spChg>
      </pc:sldChg>
      <pc:sldChg chg="modSp mod">
        <pc:chgData name="Som Sekhar Burada" userId="6b7c18707a806181" providerId="LiveId" clId="{2CF4D2A4-9D91-4B64-81C4-972A9074D094}" dt="2024-04-29T22:57:21.592" v="7" actId="20577"/>
        <pc:sldMkLst>
          <pc:docMk/>
          <pc:sldMk cId="178609248" sldId="296"/>
        </pc:sldMkLst>
        <pc:spChg chg="mod">
          <ac:chgData name="Som Sekhar Burada" userId="6b7c18707a806181" providerId="LiveId" clId="{2CF4D2A4-9D91-4B64-81C4-972A9074D094}" dt="2024-04-29T22:57:21.592" v="7" actId="20577"/>
          <ac:spMkLst>
            <pc:docMk/>
            <pc:sldMk cId="178609248" sldId="296"/>
            <ac:spMk id="3" creationId="{86D04FCF-0DE3-3ABE-FADF-67C4B7A38206}"/>
          </ac:spMkLst>
        </pc:spChg>
      </pc:sldChg>
      <pc:sldChg chg="modSp new mod">
        <pc:chgData name="Som Sekhar Burada" userId="6b7c18707a806181" providerId="LiveId" clId="{2CF4D2A4-9D91-4B64-81C4-972A9074D094}" dt="2024-04-29T22:59:45.776" v="26"/>
        <pc:sldMkLst>
          <pc:docMk/>
          <pc:sldMk cId="221777995" sldId="297"/>
        </pc:sldMkLst>
        <pc:spChg chg="mod">
          <ac:chgData name="Som Sekhar Burada" userId="6b7c18707a806181" providerId="LiveId" clId="{2CF4D2A4-9D91-4B64-81C4-972A9074D094}" dt="2024-04-29T22:57:49.074" v="9"/>
          <ac:spMkLst>
            <pc:docMk/>
            <pc:sldMk cId="221777995" sldId="297"/>
            <ac:spMk id="2" creationId="{BA4A6F23-CF5C-19E7-6D8F-EFB28B46DAD9}"/>
          </ac:spMkLst>
        </pc:spChg>
        <pc:spChg chg="mod">
          <ac:chgData name="Som Sekhar Burada" userId="6b7c18707a806181" providerId="LiveId" clId="{2CF4D2A4-9D91-4B64-81C4-972A9074D094}" dt="2024-04-29T22:59:45.776" v="26"/>
          <ac:spMkLst>
            <pc:docMk/>
            <pc:sldMk cId="221777995" sldId="297"/>
            <ac:spMk id="3" creationId="{B2FA8AF1-E33D-BCDE-2614-14715A8F67FB}"/>
          </ac:spMkLst>
        </pc:spChg>
      </pc:sldChg>
      <pc:sldChg chg="modSp new mod">
        <pc:chgData name="Som Sekhar Burada" userId="6b7c18707a806181" providerId="LiveId" clId="{2CF4D2A4-9D91-4B64-81C4-972A9074D094}" dt="2024-04-29T23:00:37.286" v="35" actId="20577"/>
        <pc:sldMkLst>
          <pc:docMk/>
          <pc:sldMk cId="3108142793" sldId="298"/>
        </pc:sldMkLst>
        <pc:spChg chg="mod">
          <ac:chgData name="Som Sekhar Burada" userId="6b7c18707a806181" providerId="LiveId" clId="{2CF4D2A4-9D91-4B64-81C4-972A9074D094}" dt="2024-04-29T23:00:03.177" v="28"/>
          <ac:spMkLst>
            <pc:docMk/>
            <pc:sldMk cId="3108142793" sldId="298"/>
            <ac:spMk id="2" creationId="{AE724F60-0319-5A89-EE65-62199D755D44}"/>
          </ac:spMkLst>
        </pc:spChg>
        <pc:spChg chg="mod">
          <ac:chgData name="Som Sekhar Burada" userId="6b7c18707a806181" providerId="LiveId" clId="{2CF4D2A4-9D91-4B64-81C4-972A9074D094}" dt="2024-04-29T23:00:37.286" v="35" actId="20577"/>
          <ac:spMkLst>
            <pc:docMk/>
            <pc:sldMk cId="3108142793" sldId="298"/>
            <ac:spMk id="3" creationId="{7568D3B9-0584-9547-233D-99A3C2CC40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1688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554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582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09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162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627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54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4342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4809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706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041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hasnainjaved/melanoma-skin-cancer-dataset-of-10000-images/data" TargetMode="External"/><Relationship Id="rId2" Type="http://schemas.openxmlformats.org/officeDocument/2006/relationships/hyperlink" Target="https://doi.org/10.20944/preprints202209.0215.v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7618" y="692746"/>
            <a:ext cx="7203266" cy="99422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b="1" i="0" dirty="0">
                <a:solidFill>
                  <a:schemeClr val="tx1"/>
                </a:solidFill>
                <a:latin typeface="Calibri"/>
                <a:ea typeface="+mj-lt"/>
                <a:cs typeface="Calibri"/>
              </a:rPr>
              <a:t>MELANOMA DETECTION BASED ON DEEP NEURAL NETWORKS</a:t>
            </a:r>
            <a:r>
              <a:rPr lang="en-US" sz="3200" b="1" i="0" dirty="0">
                <a:solidFill>
                  <a:srgbClr val="FFFFFF"/>
                </a:solidFill>
                <a:latin typeface="Calibri"/>
                <a:ea typeface="+mj-lt"/>
                <a:cs typeface="Calibri"/>
              </a:rPr>
              <a:t> 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C2890A-7ED5-7A28-2DE3-5EB6D493E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72928"/>
              </p:ext>
            </p:extLst>
          </p:nvPr>
        </p:nvGraphicFramePr>
        <p:xfrm>
          <a:off x="7519358" y="2746074"/>
          <a:ext cx="4219023" cy="265461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85737">
                  <a:extLst>
                    <a:ext uri="{9D8B030D-6E8A-4147-A177-3AD203B41FA5}">
                      <a16:colId xmlns:a16="http://schemas.microsoft.com/office/drawing/2014/main" val="326860834"/>
                    </a:ext>
                  </a:extLst>
                </a:gridCol>
                <a:gridCol w="1533286">
                  <a:extLst>
                    <a:ext uri="{9D8B030D-6E8A-4147-A177-3AD203B41FA5}">
                      <a16:colId xmlns:a16="http://schemas.microsoft.com/office/drawing/2014/main" val="1581539156"/>
                    </a:ext>
                  </a:extLst>
                </a:gridCol>
              </a:tblGrid>
              <a:tr h="6636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Student ID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628345"/>
                  </a:ext>
                </a:extLst>
              </a:tr>
              <a:tr h="6636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Univers Condensed Light"/>
                        </a:rPr>
                        <a:t>Abhishek Shrinivas Joshi 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Univers Condensed Light"/>
                        </a:rPr>
                        <a:t>1002050821 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834068"/>
                  </a:ext>
                </a:extLst>
              </a:tr>
              <a:tr h="6636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Univers Condensed Light"/>
                        </a:rPr>
                        <a:t>Lakshmi Ganapathi Nukala 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Univers Condensed Light"/>
                        </a:rPr>
                        <a:t>1002060514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499682"/>
                  </a:ext>
                </a:extLst>
              </a:tr>
              <a:tr h="6636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Univers Condensed Light"/>
                        </a:rPr>
                        <a:t>Tirupathirao</a:t>
                      </a:r>
                      <a:r>
                        <a:rPr lang="en-US" sz="1800" b="0" i="0" u="none" strike="noStrike" noProof="0">
                          <a:latin typeface="Univers Condensed Light"/>
                        </a:rPr>
                        <a:t> Naga 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Univers Condensed Light"/>
                        </a:rPr>
                        <a:t>1002077760 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2097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5E6214-1895-46BD-B1DB-EE4F4C897B14}"/>
              </a:ext>
            </a:extLst>
          </p:cNvPr>
          <p:cNvSpPr txBox="1"/>
          <p:nvPr/>
        </p:nvSpPr>
        <p:spPr>
          <a:xfrm>
            <a:off x="1100051" y="2655799"/>
            <a:ext cx="515859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2400" b="1"/>
              <a:t>Leveraging AI for early skin cancer diagnosis</a:t>
            </a:r>
            <a:endParaRPr lang="en-US" sz="2400" b="1"/>
          </a:p>
          <a:p>
            <a:pPr algn="ctr"/>
            <a:endParaRPr lang="en-IN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1CC0F-45F2-C25E-A257-693D6ACDF0DD}"/>
              </a:ext>
            </a:extLst>
          </p:cNvPr>
          <p:cNvSpPr txBox="1"/>
          <p:nvPr/>
        </p:nvSpPr>
        <p:spPr>
          <a:xfrm>
            <a:off x="2307749" y="481591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latin typeface="Arial"/>
                <a:cs typeface="Arial"/>
              </a:rPr>
              <a:t>Under Guidance of:</a:t>
            </a:r>
            <a:endParaRPr lang="en-US" sz="1600" b="1" dirty="0"/>
          </a:p>
          <a:p>
            <a:pPr algn="ctr"/>
            <a:r>
              <a:rPr lang="en-US" sz="1600" b="1" dirty="0">
                <a:latin typeface="Arial"/>
                <a:cs typeface="Arial"/>
              </a:rPr>
              <a:t>Prof. </a:t>
            </a:r>
            <a:r>
              <a:rPr lang="en-US" sz="1600" b="1" dirty="0" err="1">
                <a:latin typeface="Arial"/>
                <a:cs typeface="Arial"/>
              </a:rPr>
              <a:t>Rozsa</a:t>
            </a:r>
            <a:r>
              <a:rPr lang="en-US" sz="1600" b="1" dirty="0">
                <a:latin typeface="Arial"/>
                <a:cs typeface="Arial"/>
              </a:rPr>
              <a:t> </a:t>
            </a:r>
            <a:r>
              <a:rPr lang="en-US" sz="1600" b="1" dirty="0" err="1">
                <a:latin typeface="Arial"/>
                <a:cs typeface="Arial"/>
              </a:rPr>
              <a:t>Zaruba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621A3-181C-54D7-4363-33674B16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1E14-47A8-F586-4ED5-0F53219B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66662-877A-B309-3F6A-816DED75E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Advantages</a:t>
            </a:r>
            <a:r>
              <a:rPr lang="en-US" dirty="0"/>
              <a:t> :</a:t>
            </a:r>
            <a:endParaRPr lang="en-I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Simple architecture with only 3x3 convolutional layers and max-pooling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Easy to understand and implement.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Good performance on small to medium-sized datasets.</a:t>
            </a:r>
          </a:p>
          <a:p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IN" b="1" dirty="0"/>
              <a:t>Disadvantages</a:t>
            </a:r>
            <a:r>
              <a:rPr lang="en-IN" dirty="0"/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Deep architecture with many parameters, making it computationally expensive and memory-intensive.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Prone to overfitting, especially on smaller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May struggle with learning intricate features due to its fixed depth and uniform architecture.</a:t>
            </a:r>
          </a:p>
          <a:p>
            <a:br>
              <a:rPr lang="en-IN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0CCE3-66DD-A63C-632C-6B7A515C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ADDITION OF SVM OUTPUT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Improved Generalization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Handling nonlinearity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Interpretability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Ensemble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ea typeface="+mj-lt"/>
                <a:cs typeface="+mj-lt"/>
              </a:rPr>
              <a:t>VGG16 WITH SVM OUTPUT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Epoch 30/30</a:t>
            </a:r>
          </a:p>
          <a:p>
            <a:r>
              <a:rPr lang="en-IN" dirty="0"/>
              <a:t>121/121 [==============================] - ETA: 0s - loss: 0.6580 - accuracy: 0.7078</a:t>
            </a:r>
          </a:p>
          <a:p>
            <a:r>
              <a:rPr lang="en-IN" dirty="0"/>
              <a:t>Epoch 30: </a:t>
            </a:r>
            <a:r>
              <a:rPr lang="en-IN" dirty="0" err="1"/>
              <a:t>val_loss</a:t>
            </a:r>
            <a:r>
              <a:rPr lang="en-IN" dirty="0"/>
              <a:t> did not improve from 0.50379</a:t>
            </a:r>
          </a:p>
          <a:p>
            <a:r>
              <a:rPr lang="en-IN" dirty="0"/>
              <a:t>121/121 [==============================] - 98s 811ms/step - loss: 0.6580 - accuracy: 0.7078 - </a:t>
            </a:r>
            <a:r>
              <a:rPr lang="en-IN" dirty="0" err="1"/>
              <a:t>val_loss</a:t>
            </a:r>
            <a:r>
              <a:rPr lang="en-IN" dirty="0"/>
              <a:t>: 0.5239 - </a:t>
            </a:r>
            <a:r>
              <a:rPr lang="en-IN" dirty="0" err="1"/>
              <a:t>val_accuracy</a:t>
            </a:r>
            <a:r>
              <a:rPr lang="en-IN" dirty="0"/>
              <a:t>: 0.7501 - </a:t>
            </a:r>
            <a:r>
              <a:rPr lang="en-IN" dirty="0" err="1"/>
              <a:t>lr</a:t>
            </a:r>
            <a:r>
              <a:rPr lang="en-IN" dirty="0"/>
              <a:t>: 0.0030</a:t>
            </a:r>
          </a:p>
          <a:p>
            <a:r>
              <a:rPr lang="en-IN" dirty="0" err="1"/>
              <a:t>dict_keys</a:t>
            </a:r>
            <a:r>
              <a:rPr lang="en-IN" dirty="0"/>
              <a:t>(['loss', 'accuracy', '</a:t>
            </a:r>
            <a:r>
              <a:rPr lang="en-IN" dirty="0" err="1"/>
              <a:t>val_loss</a:t>
            </a:r>
            <a:r>
              <a:rPr lang="en-IN" dirty="0"/>
              <a:t>', '</a:t>
            </a:r>
            <a:r>
              <a:rPr lang="en-IN" dirty="0" err="1"/>
              <a:t>val_accuracy</a:t>
            </a:r>
            <a:r>
              <a:rPr lang="en-IN" dirty="0"/>
              <a:t>', '</a:t>
            </a:r>
            <a:r>
              <a:rPr lang="en-IN" dirty="0" err="1"/>
              <a:t>lr</a:t>
            </a:r>
            <a:r>
              <a:rPr lang="en-IN" dirty="0"/>
              <a:t>'])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3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8873-8915-98D3-E1E1-16A94A27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10581735" cy="1396533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 VGG 16 MODEL FITTING</a:t>
            </a:r>
            <a:endParaRPr lang="en-US" i="0" dirty="0">
              <a:ea typeface="+mj-lt"/>
              <a:cs typeface="+mj-lt"/>
            </a:endParaRPr>
          </a:p>
          <a:p>
            <a:pPr algn="ctr"/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5F6F-5BF5-0203-3606-0AC0C4AE3D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B8C4-A233-4022-0E4A-E8AFA0D44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62E4B-2F2C-0042-5057-AB96C95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13</a:t>
            </a:fld>
            <a:endParaRPr lang="en-US"/>
          </a:p>
        </p:txBody>
      </p:sp>
      <p:pic>
        <p:nvPicPr>
          <p:cNvPr id="6" name="Picture 5" descr="A graph of 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507406B1-EA8E-5F3C-880C-F755539D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5" y="2590151"/>
            <a:ext cx="5256281" cy="2787043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D29AC85-6251-623E-87BD-51CE2A2CB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53" y="2567914"/>
            <a:ext cx="5257994" cy="28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5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791-0FDA-ADB9-A3C1-71E7EAD1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VGG 16 WITH SVM Accuracy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20D-391F-7ADA-84D6-B39885C5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32/32 [==============================] - 3s 108ms/step Accuracy: 0.7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1E09-23E2-8C77-CB4A-E8F81D2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74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ea typeface="+mj-lt"/>
                <a:cs typeface="+mj-lt"/>
              </a:rPr>
              <a:t>RESNET 50 </a:t>
            </a:r>
            <a:r>
              <a:rPr lang="en-US" b="1" dirty="0"/>
              <a:t>ARCHITECTURE</a:t>
            </a:r>
            <a:endParaRPr lang="en-IN" b="1" dirty="0">
              <a:ea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5909807" cy="4023360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224x224x3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2048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1-48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Residual Blocks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contains a series of convolutional layers with shortcut connections.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connections help mitigate the vanishing gradient problem, allowing for deeper networks.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49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Average Pooling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spatial dimensions of the feature maps to 1x1.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Aggregates the features across the spatial dimensions.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50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Dense Layer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Size: 2048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the features from the previous layers into a final representation.</a:t>
            </a:r>
          </a:p>
          <a:p>
            <a:pPr lvl="1"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(typically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applied to introduce non-linearity.</a:t>
            </a:r>
          </a:p>
        </p:txBody>
      </p:sp>
      <p:pic>
        <p:nvPicPr>
          <p:cNvPr id="1026" name="Picture 2" descr="https://miro.medium.com/v2/resize:fit:875/0*tH9evuOFqk8F41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51" y="2896912"/>
            <a:ext cx="4715103" cy="157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52522" y="4819050"/>
            <a:ext cx="393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this a dense layer was added with output size 1.</a:t>
            </a:r>
          </a:p>
        </p:txBody>
      </p:sp>
    </p:spTree>
    <p:extLst>
      <p:ext uri="{BB962C8B-B14F-4D97-AF65-F5344CB8AC3E}">
        <p14:creationId xmlns:p14="http://schemas.microsoft.com/office/powerpoint/2010/main" val="152810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8873-8915-98D3-E1E1-16A94A27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10581735" cy="1396533"/>
          </a:xfrm>
        </p:spPr>
        <p:txBody>
          <a:bodyPr/>
          <a:lstStyle/>
          <a:p>
            <a:pPr algn="ctr"/>
            <a:r>
              <a:rPr lang="en-US" b="1" dirty="0" err="1">
                <a:ea typeface="+mj-lt"/>
                <a:cs typeface="+mj-lt"/>
              </a:rPr>
              <a:t>Resnet</a:t>
            </a:r>
            <a:r>
              <a:rPr lang="en-US" b="1" dirty="0">
                <a:ea typeface="+mj-lt"/>
                <a:cs typeface="+mj-lt"/>
              </a:rPr>
              <a:t> 50 MODEL FITTING</a:t>
            </a:r>
            <a:endParaRPr lang="en-US" i="0" dirty="0">
              <a:ea typeface="+mj-lt"/>
              <a:cs typeface="+mj-lt"/>
            </a:endParaRPr>
          </a:p>
          <a:p>
            <a:pPr algn="ctr"/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62E4B-2F2C-0042-5057-AB96C95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9096"/>
          <a:stretch/>
        </p:blipFill>
        <p:spPr>
          <a:xfrm>
            <a:off x="1097278" y="1845734"/>
            <a:ext cx="5150478" cy="402336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9548"/>
          <a:stretch/>
        </p:blipFill>
        <p:spPr>
          <a:xfrm>
            <a:off x="6217920" y="1845732"/>
            <a:ext cx="5196634" cy="4023361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6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791-0FDA-ADB9-A3C1-71E7EAD1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Resnet</a:t>
            </a:r>
            <a:r>
              <a:rPr lang="en-US" b="1" dirty="0"/>
              <a:t> 50 METRIC EVALUATION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589" y="2754180"/>
            <a:ext cx="3795486" cy="14401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1E09-23E2-8C77-CB4A-E8F81D2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62" y="2095104"/>
            <a:ext cx="4464500" cy="37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E528-645F-9A2B-6962-43D53B8E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4FCF-0DE3-3ABE-FADF-67C4B7A3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b="1" dirty="0">
              <a:latin typeface="Shone"/>
            </a:endParaRPr>
          </a:p>
          <a:p>
            <a:r>
              <a:rPr lang="en-US" sz="6800" b="1" dirty="0">
                <a:latin typeface="Shone"/>
              </a:rPr>
              <a:t>Advantages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800" b="0" i="0" dirty="0">
                <a:solidFill>
                  <a:srgbClr val="0D0D0D"/>
                </a:solidFill>
                <a:effectLst/>
                <a:latin typeface="Shone"/>
              </a:rPr>
              <a:t>Utilizes skip connections or shortcuts, which help alleviate the vanishing gradient problem and enable training of very deep networks.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800" b="0" i="0" dirty="0">
                <a:solidFill>
                  <a:srgbClr val="0D0D0D"/>
                </a:solidFill>
                <a:effectLst/>
                <a:latin typeface="Shone"/>
              </a:rPr>
              <a:t>Achieves state-of-the-art performance on various image classification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800" b="0" i="0" dirty="0">
                <a:solidFill>
                  <a:srgbClr val="0D0D0D"/>
                </a:solidFill>
                <a:effectLst/>
                <a:latin typeface="Shone"/>
              </a:rPr>
              <a:t>Relatively lightweight compared to other deeper architectures, making it more efficient for deployment.</a:t>
            </a:r>
          </a:p>
          <a:p>
            <a:endParaRPr lang="en-IN" sz="6800" dirty="0">
              <a:solidFill>
                <a:srgbClr val="0D0D0D"/>
              </a:solidFill>
              <a:latin typeface="Shone"/>
            </a:endParaRPr>
          </a:p>
          <a:p>
            <a:r>
              <a:rPr lang="en-IN" sz="6800" b="1" dirty="0">
                <a:latin typeface="Shone"/>
              </a:rPr>
              <a:t>Disadvantages</a:t>
            </a:r>
            <a:r>
              <a:rPr lang="en-IN" sz="6800" dirty="0">
                <a:latin typeface="Shone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800" b="0" i="0" dirty="0">
                <a:solidFill>
                  <a:srgbClr val="0D0D0D"/>
                </a:solidFill>
                <a:effectLst/>
                <a:latin typeface="Shone"/>
              </a:rPr>
              <a:t>More complex architecture compared to VGG16, which can make it harder to interpret and implement.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6800" b="0" i="0" dirty="0">
                <a:solidFill>
                  <a:srgbClr val="0D0D0D"/>
                </a:solidFill>
                <a:effectLst/>
                <a:latin typeface="Shone"/>
              </a:rPr>
              <a:t>May require more computational resources for training and inference compared to shallower networks.</a:t>
            </a:r>
            <a:endParaRPr lang="en-IN" b="0" i="0" dirty="0">
              <a:solidFill>
                <a:srgbClr val="0D0D0D"/>
              </a:solidFill>
              <a:effectLst/>
              <a:latin typeface="Shone"/>
            </a:endParaRPr>
          </a:p>
          <a:p>
            <a:br>
              <a:rPr lang="en-IN" dirty="0">
                <a:latin typeface="Shone"/>
              </a:rPr>
            </a:br>
            <a:endParaRPr lang="en-IN" b="0" i="0" dirty="0">
              <a:solidFill>
                <a:srgbClr val="0D0D0D"/>
              </a:solidFill>
              <a:effectLst/>
              <a:latin typeface="Shone"/>
            </a:endParaRPr>
          </a:p>
          <a:p>
            <a:br>
              <a:rPr lang="en-IN" dirty="0">
                <a:latin typeface="Shone"/>
              </a:rPr>
            </a:br>
            <a:endParaRPr lang="en-US" dirty="0">
              <a:latin typeface="Shone"/>
            </a:endParaRPr>
          </a:p>
          <a:p>
            <a:endParaRPr lang="en-US" dirty="0">
              <a:latin typeface="Sho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14154-4B61-F1D0-EA4F-249558BF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ea typeface="+mj-lt"/>
                <a:cs typeface="+mj-lt"/>
              </a:rPr>
              <a:t>SHALLOW HYBRID CNN </a:t>
            </a:r>
            <a:r>
              <a:rPr lang="en-US" b="1" dirty="0"/>
              <a:t>ARCHITECTURE</a:t>
            </a:r>
            <a:endParaRPr lang="en-IN" b="1" dirty="0">
              <a:ea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38" y="1944604"/>
            <a:ext cx="4202677" cy="303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838" y="4997169"/>
            <a:ext cx="4202677" cy="11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A582-E855-2ED0-C27C-DCE75C54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60873"/>
            <a:ext cx="9906000" cy="1382156"/>
          </a:xfrm>
        </p:spPr>
        <p:txBody>
          <a:bodyPr/>
          <a:lstStyle/>
          <a:p>
            <a:pPr algn="ctr"/>
            <a:r>
              <a:rPr lang="en-US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5775-0D2A-CF2A-C0E9-5A74D6DF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20F0502020204030204" pitchFamily="34" charset="0"/>
              <a:buChar char="v"/>
            </a:pPr>
            <a:r>
              <a:rPr lang="en-US" sz="3600">
                <a:ea typeface="+mn-lt"/>
                <a:cs typeface="+mn-lt"/>
              </a:rPr>
              <a:t>Melanoma, a type of skin cancer from melanin-producing cells.</a:t>
            </a:r>
            <a:endParaRPr lang="en-US" sz="3600"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F0502020204030204" pitchFamily="34" charset="0"/>
              <a:buChar char="v"/>
            </a:pPr>
            <a:r>
              <a:rPr lang="en-US" sz="3600">
                <a:ea typeface="+mn-lt"/>
                <a:cs typeface="+mn-lt"/>
              </a:rPr>
              <a:t>Most aggressive forms of skin cancer</a:t>
            </a:r>
          </a:p>
          <a:p>
            <a:pPr algn="just">
              <a:buFont typeface="Wingdings" panose="020F0502020204030204" pitchFamily="34" charset="0"/>
              <a:buChar char="v"/>
            </a:pPr>
            <a:r>
              <a:rPr lang="en-US" sz="3600">
                <a:ea typeface="+mn-lt"/>
                <a:cs typeface="+mn-lt"/>
              </a:rPr>
              <a:t>Spreading rapidly if not treated early.</a:t>
            </a:r>
            <a:endParaRPr lang="en-US" sz="3600">
              <a:ea typeface="Calibri" panose="020F0502020204030204"/>
              <a:cs typeface="Calibri" panose="020F0502020204030204"/>
            </a:endParaRPr>
          </a:p>
          <a:p>
            <a:pPr algn="just">
              <a:buFont typeface="Wingdings" panose="020F0502020204030204" pitchFamily="34" charset="0"/>
              <a:buChar char="v"/>
            </a:pPr>
            <a:r>
              <a:rPr lang="en-US" sz="3600">
                <a:ea typeface="+mn-lt"/>
                <a:cs typeface="+mn-lt"/>
              </a:rPr>
              <a:t>Characteristics include asymmetry, irregular borders, varied coloration, and evolving features in moles.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38A1-42AF-495B-AAC8-BA2B540B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8873-8915-98D3-E1E1-16A94A27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10581735" cy="1396533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SHALLOW HYBRID</a:t>
            </a:r>
            <a:r>
              <a:rPr lang="en-US" b="1" dirty="0">
                <a:ea typeface="+mj-lt"/>
                <a:cs typeface="+mj-lt"/>
              </a:rPr>
              <a:t> MODEL FITTING</a:t>
            </a:r>
            <a:endParaRPr lang="en-US" i="0" dirty="0">
              <a:ea typeface="+mj-lt"/>
              <a:cs typeface="+mj-lt"/>
            </a:endParaRPr>
          </a:p>
          <a:p>
            <a:pPr algn="ctr"/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62E4B-2F2C-0042-5057-AB96C95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39598"/>
            <a:ext cx="4938712" cy="36360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2027598"/>
            <a:ext cx="4937125" cy="36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52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791-0FDA-ADB9-A3C1-71E7EAD1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SHALLOW HYBRID</a:t>
            </a:r>
            <a:r>
              <a:rPr lang="en-US" b="1" dirty="0"/>
              <a:t> METRIC EVALUATION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1E09-23E2-8C77-CB4A-E8F81D2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21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530" y="3068212"/>
            <a:ext cx="4005328" cy="1641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07" y="2115768"/>
            <a:ext cx="4670863" cy="39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76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6F23-CF5C-19E7-6D8F-EFB28B46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8AF1-E33D-BCDE-2614-14715A8F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Simplicity in architecture, making it computationally efficient and easier to interpret.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Respectable performance, particularly in precision and F1 score.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Faster training times compared to deeper architectures like ResNet-50.</a:t>
            </a:r>
          </a:p>
          <a:p>
            <a:pPr marL="0" indent="0" algn="l">
              <a:buNone/>
            </a:pPr>
            <a:r>
              <a:rPr lang="en-US" dirty="0"/>
              <a:t>Disadvantages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Lower accuracy compared to ResNet-50 and the Complex Hybrid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Limited capacity to learn intricate features due to its shallower architecture.</a:t>
            </a:r>
          </a:p>
          <a:p>
            <a:pPr marL="0" indent="0" algn="l">
              <a:buNone/>
            </a:pPr>
            <a:endParaRPr lang="en-IN" dirty="0">
              <a:solidFill>
                <a:srgbClr val="0D0D0D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4E7B7-D288-6D43-5967-09F0EF34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ea typeface="+mj-lt"/>
                <a:cs typeface="+mj-lt"/>
              </a:rPr>
              <a:t>COMPLEX HYBRID CNN </a:t>
            </a:r>
            <a:r>
              <a:rPr lang="en-US" b="1" dirty="0"/>
              <a:t>ARCHITECTURE</a:t>
            </a:r>
            <a:endParaRPr lang="en-IN" b="1" dirty="0">
              <a:ea typeface="+mj-lt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1" y="1798987"/>
            <a:ext cx="5794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`(224, 224, 3)` 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specifies the input shape for the images fed into the network.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Convolutional Layers: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Conv2D (64 filters):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Kernel Size: `(3, 3)`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Padding: 'same'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Activation: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Kernel Initializer: He normal initialization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Batch Normalization: Applied after each convolutional layer to normalize the activations and accelerate training.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MaxPooling2D: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Pool Size: `(2, 2)`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Stride: Default (which is also `(2, 2)`)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Performs max pooling to reduce spatial dimensions.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Dropout: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Rate: 0.25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Helps prevent overfitting by randomly dropping 25% of the units.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Subsequent Convolutional Blocks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Similar structure as the first block with increasing number of filters: 128, 256, and 512.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Each block consists of Conv2D,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MaxPooling2D, and Dropout layers.</a:t>
            </a:r>
          </a:p>
          <a:p>
            <a:pPr lvl="2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2340" y="1759225"/>
            <a:ext cx="46802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Flattening Layer: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Flattens the 3D feature maps into a 1D feature vector to prepare for the fully connected layers.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Dense (Fully Connected) Layers: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Dense (1024 units):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Activation: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Kernel Initializer: He normal initialization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Batch Normalization and Dropout: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Applied after the dense layer to regularize the network.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Additional Dense Layer: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Dense (512 units):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Activation: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Kernel Initializer: Helps normal initialization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Batch Normalization and Dropout: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Applied similarly to the previous dense layer.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Final Dense Layer: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Dense (128 units):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Activation: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Kernel Initializer: He normal initialization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This layer serves as the final output layer before returning the model.</a:t>
            </a:r>
          </a:p>
        </p:txBody>
      </p:sp>
    </p:spTree>
    <p:extLst>
      <p:ext uri="{BB962C8B-B14F-4D97-AF65-F5344CB8AC3E}">
        <p14:creationId xmlns:p14="http://schemas.microsoft.com/office/powerpoint/2010/main" val="222988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8873-8915-98D3-E1E1-16A94A27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10581735" cy="1396533"/>
          </a:xfrm>
        </p:spPr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COMPLEX HYBRID</a:t>
            </a:r>
            <a:r>
              <a:rPr lang="en-US" b="1" dirty="0">
                <a:ea typeface="+mj-lt"/>
                <a:cs typeface="+mj-lt"/>
              </a:rPr>
              <a:t> MODEL FITTING</a:t>
            </a:r>
            <a:endParaRPr lang="en-US" i="0" dirty="0">
              <a:ea typeface="+mj-lt"/>
              <a:cs typeface="+mj-lt"/>
            </a:endParaRPr>
          </a:p>
          <a:p>
            <a:pPr algn="ctr"/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62E4B-2F2C-0042-5057-AB96C95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24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14608"/>
            <a:ext cx="4938712" cy="368603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18238" y="1982676"/>
            <a:ext cx="4937125" cy="3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791-0FDA-ADB9-A3C1-71E7EAD1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a typeface="+mj-lt"/>
                <a:cs typeface="+mj-lt"/>
              </a:rPr>
              <a:t>COMPLEX HYBRID</a:t>
            </a:r>
            <a:r>
              <a:rPr lang="en-US" b="1" dirty="0"/>
              <a:t> METRIC EVALUATION 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1E09-23E2-8C77-CB4A-E8F81D2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25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00" y="3315763"/>
            <a:ext cx="3371349" cy="13258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649" y="2207881"/>
            <a:ext cx="4379255" cy="37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22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4F60-0319-5A89-EE65-62199D75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8D3B9-0584-9547-233D-99A3C2CC4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High precision, indicating strong capability in correctly identifying positive cases.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Good overall performance across various evaluation metrics, comparable to ResNet-50.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Potential for customization and fine-tuning to suit specific requirements or datasets.</a:t>
            </a:r>
          </a:p>
          <a:p>
            <a:r>
              <a:rPr lang="en-US" dirty="0"/>
              <a:t>Disadvantages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Complexity in architecture, which may result in longer training times and increased computational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Requires careful hyperparameter tuning to achieve optimal performance.</a:t>
            </a:r>
          </a:p>
          <a:p>
            <a:pPr marL="0" indent="0" algn="l">
              <a:buNone/>
            </a:pPr>
            <a:endParaRPr lang="en-I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5F7A-4DE9-F1D7-FC28-66AD9619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42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Both of our custom models showcase promising performance, particularly when compared to the pre-trained VGG16 model.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The Complex Hybrid Model exhibits high precision, indicating its effectiveness in correctly identifying positive cases, comparable to the performance of ResNet-50 in terms of precision.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While the Shallow Hybrid Model falls short in accuracy compared to ResNet-50, it demonstrates robustness in precision and F1 score, suggesting its potential for specific applications where precision is crucial.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Söhne"/>
              </a:rPr>
              <a:t>Our models show potential for further fine-tuning to match or even surpass the accuracy of ResNet-50 while maintaining or improving upon the precision and robustness of both ResNet-50 and VGG16.</a:t>
            </a:r>
          </a:p>
          <a:p>
            <a:pPr marL="0" indent="0" algn="just">
              <a:buNone/>
            </a:pPr>
            <a:endParaRPr lang="en-IN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1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FUTURE 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can be used to create a user interface.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can be used to take the pictures.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COMPLEX HYBRID Model can be used to post predictions to the user interface.</a:t>
            </a:r>
          </a:p>
          <a:p>
            <a:pPr marL="457200" indent="-457200">
              <a:buFont typeface="+mj-lt"/>
              <a:buAutoNum type="arabicPeriod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99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DE67-0925-FCC1-8255-358DB374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380-9375-CB7F-B049-8A720D34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v"/>
            </a:pPr>
            <a:r>
              <a:rPr lang="en-US" sz="2800">
                <a:ea typeface="+mn-lt"/>
                <a:cs typeface="+mn-lt"/>
              </a:rPr>
              <a:t>Singha, S.; Roy, P. Skin Cancer Classification and Comparison of Pretrained Models Performance using Transfer Learning. Preprints 2022, 2022090215. </a:t>
            </a:r>
            <a:r>
              <a:rPr lang="en-US" sz="2800">
                <a:ea typeface="+mn-lt"/>
                <a:cs typeface="+mn-lt"/>
                <a:hlinkClick r:id="rId2"/>
              </a:rPr>
              <a:t>https://doi.org/10.20944/preprints202209.0215.v1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r>
              <a:rPr lang="en-US" sz="2800">
                <a:ea typeface="+mn-lt"/>
                <a:cs typeface="+mn-lt"/>
                <a:hlinkClick r:id="rId3"/>
              </a:rPr>
              <a:t>https://www.kaggle.com/datasets/hasnainjaved/melanoma-skin-cancer-dataset-of-10000-images/data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F0502020204030204" pitchFamily="34" charset="0"/>
              <a:buChar char="v"/>
            </a:pPr>
            <a:endParaRPr lang="en-US" sz="28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07C4F-947F-D887-EC2A-AB0440D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1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A61A-BD01-AC5D-CE36-986B93FE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320DB-5649-9B8D-5F8A-77406461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9906000" cy="412506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Font typeface="Wingdings" panose="020F0502020204030204" pitchFamily="34" charset="0"/>
              <a:buChar char="v"/>
            </a:pPr>
            <a:r>
              <a:rPr lang="en-US" dirty="0"/>
              <a:t>Dataset - </a:t>
            </a:r>
            <a:r>
              <a:rPr lang="en-US" dirty="0" err="1"/>
              <a:t>Kaggle</a:t>
            </a:r>
            <a:r>
              <a:rPr lang="en-US" dirty="0"/>
              <a:t>  - 10000 images – both for training and testing purpose</a:t>
            </a:r>
            <a:endParaRPr lang="en-US" dirty="0">
              <a:ea typeface="Calibri"/>
              <a:cs typeface="Calibri"/>
            </a:endParaRPr>
          </a:p>
          <a:p>
            <a:pPr algn="just">
              <a:buFont typeface="Wingdings" panose="020F050202020403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Convolutional Neural Network (CNN) architecture will be used</a:t>
            </a:r>
          </a:p>
          <a:p>
            <a:pPr algn="just">
              <a:buFont typeface="Wingdings" panose="020F050202020403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The goal of this project is to utilize the melanoma dataset to develop a deep learning model for melanoma detection from scratch and compare its working with various pre-trained models namely VGG16 and </a:t>
            </a:r>
            <a:r>
              <a:rPr lang="en-US" dirty="0" err="1">
                <a:ea typeface="+mn-lt"/>
                <a:cs typeface="+mn-lt"/>
              </a:rPr>
              <a:t>ResNet</a:t>
            </a:r>
            <a:r>
              <a:rPr lang="en-US" dirty="0">
                <a:ea typeface="+mn-lt"/>
                <a:cs typeface="+mn-lt"/>
              </a:rPr>
              <a:t> 50algorithm.</a:t>
            </a:r>
          </a:p>
          <a:p>
            <a:pPr algn="just">
              <a:buFont typeface="Wingdings" panose="020F0502020204030204" pitchFamily="34" charset="0"/>
              <a:buChar char="v"/>
            </a:pPr>
            <a:r>
              <a:rPr lang="en-US" dirty="0">
                <a:solidFill>
                  <a:srgbClr val="243541"/>
                </a:solidFill>
                <a:ea typeface="+mn-lt"/>
                <a:cs typeface="+mn-lt"/>
              </a:rPr>
              <a:t>Various evaluation metrics are planned to be used involving:</a:t>
            </a:r>
          </a:p>
          <a:p>
            <a:pPr marL="383540" lvl="1" algn="just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243541"/>
                </a:solidFill>
                <a:ea typeface="+mn-lt"/>
                <a:cs typeface="+mn-lt"/>
              </a:rPr>
              <a:t>Sensitivity </a:t>
            </a:r>
            <a:r>
              <a:rPr lang="en-US" dirty="0">
                <a:solidFill>
                  <a:srgbClr val="243541"/>
                </a:solidFill>
                <a:ea typeface="+mn-lt"/>
                <a:cs typeface="+mn-lt"/>
              </a:rPr>
              <a:t>       </a:t>
            </a:r>
          </a:p>
          <a:p>
            <a:pPr marL="383540" lvl="1" algn="just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243541"/>
                </a:solidFill>
                <a:ea typeface="+mn-lt"/>
                <a:cs typeface="+mn-lt"/>
              </a:rPr>
              <a:t>Specificity </a:t>
            </a:r>
            <a:endParaRPr lang="en-US" dirty="0">
              <a:solidFill>
                <a:srgbClr val="243541"/>
              </a:solidFill>
              <a:ea typeface="+mn-lt"/>
              <a:cs typeface="+mn-lt"/>
            </a:endParaRPr>
          </a:p>
          <a:p>
            <a:pPr marL="383540" lvl="1" algn="just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Precision </a:t>
            </a:r>
          </a:p>
          <a:p>
            <a:pPr marL="383540" lvl="1" algn="just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Accuracy </a:t>
            </a:r>
            <a:endParaRPr lang="en-US" dirty="0">
              <a:ea typeface="+mn-lt"/>
              <a:cs typeface="+mn-lt"/>
            </a:endParaRPr>
          </a:p>
          <a:p>
            <a:pPr marL="383540" lvl="1" algn="just"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F1 - Score</a:t>
            </a:r>
          </a:p>
          <a:p>
            <a:pPr algn="just">
              <a:buFont typeface="Wingdings" panose="020F0502020204030204" pitchFamily="34" charset="0"/>
              <a:buChar char="v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novel artificial intelligence-based predictive analytics technique to  detect skin cancer [PeerJ]">
            <a:extLst>
              <a:ext uri="{FF2B5EF4-FFF2-40B4-BE49-F238E27FC236}">
                <a16:creationId xmlns:a16="http://schemas.microsoft.com/office/drawing/2014/main" id="{C69B3302-6231-399D-5C6F-EC110EE1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626" y="3764917"/>
            <a:ext cx="3239808" cy="17122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64D32-2A0A-2933-14F1-46A9C167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67E9-FB40-3625-EF35-1C9535BE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DATA LOADING</a:t>
            </a:r>
            <a:endParaRPr lang="en-US"/>
          </a:p>
        </p:txBody>
      </p:sp>
      <p:pic>
        <p:nvPicPr>
          <p:cNvPr id="4" name="Content Placeholder 3" descr="A blue and orange pie chart&#10;&#10;Description automatically generated">
            <a:extLst>
              <a:ext uri="{FF2B5EF4-FFF2-40B4-BE49-F238E27FC236}">
                <a16:creationId xmlns:a16="http://schemas.microsoft.com/office/drawing/2014/main" id="{59FD22FD-902C-63F2-15FE-61FE59C06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17" y="2210837"/>
            <a:ext cx="3772897" cy="4024424"/>
          </a:xfrm>
        </p:spPr>
      </p:pic>
      <p:pic>
        <p:nvPicPr>
          <p:cNvPr id="5" name="Picture 4" descr="A blue and orange pie chart&#10;&#10;Description automatically generated">
            <a:extLst>
              <a:ext uri="{FF2B5EF4-FFF2-40B4-BE49-F238E27FC236}">
                <a16:creationId xmlns:a16="http://schemas.microsoft.com/office/drawing/2014/main" id="{6277FD8A-7CE9-F553-D9A7-53647B46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84" y="2216808"/>
            <a:ext cx="3930052" cy="402027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F61E4-F8D9-4075-7AF9-B7980AF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PREPROCESSING 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diversity of your training dataset, helps generalize better to unseen data and reduces overfitting.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Ensures all images have the same dimensions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Gaussian blur is be used to smooth out images and reduce noise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698-D689-9DDF-A620-9E52A9E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PREPROCESSING 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34AE8-7F43-697F-5619-5190B3C81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>
                <a:ea typeface="+mn-lt"/>
                <a:cs typeface="+mn-lt"/>
              </a:rPr>
              <a:t>IMAGES BEFORE AUGMENTATION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9F6F-DBE4-33ED-453D-9E600EA091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89918-ECB9-654C-674D-18D3FD697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i="1">
                <a:ea typeface="+mn-lt"/>
                <a:cs typeface="+mn-lt"/>
              </a:rPr>
              <a:t>IMAGES AFTER AUGMENTATION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8A62B-A27B-9B39-C20D-DB8C34FEED2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9DBA10D-05AC-AF94-FBBA-F54AB5D51F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7" t="61661" r="-227"/>
          <a:stretch/>
        </p:blipFill>
        <p:spPr>
          <a:xfrm>
            <a:off x="947326" y="3530411"/>
            <a:ext cx="5044494" cy="1459423"/>
          </a:xfrm>
          <a:prstGeom prst="rect">
            <a:avLst/>
          </a:prstGeom>
        </p:spPr>
      </p:pic>
      <p:pic>
        <p:nvPicPr>
          <p:cNvPr id="10" name="Content Placeholder 3" descr="A screenshot of a screenshot of a cell phone&#10;&#10;Description automatically generated">
            <a:extLst>
              <a:ext uri="{FF2B5EF4-FFF2-40B4-BE49-F238E27FC236}">
                <a16:creationId xmlns:a16="http://schemas.microsoft.com/office/drawing/2014/main" id="{21C68469-AEB8-EDA1-D606-DBEAD5BE6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4" t="18462" b="21538"/>
          <a:stretch/>
        </p:blipFill>
        <p:spPr>
          <a:xfrm>
            <a:off x="6336667" y="3590010"/>
            <a:ext cx="4864686" cy="14644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584E-21C3-56DB-F56C-211E51D0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518A-F4F0-1571-EB86-C0BEE096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VGG16 MODEL ARCHITECTURE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BA7B35-A3D3-A26B-2D58-5F2E0E51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43" y="1850477"/>
            <a:ext cx="2453853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8873-8915-98D3-E1E1-16A94A27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10581735" cy="1396533"/>
          </a:xfrm>
        </p:spPr>
        <p:txBody>
          <a:bodyPr/>
          <a:lstStyle/>
          <a:p>
            <a:pPr algn="ctr"/>
            <a:r>
              <a:rPr lang="en-US" b="1" dirty="0">
                <a:ea typeface="+mj-lt"/>
                <a:cs typeface="+mj-lt"/>
              </a:rPr>
              <a:t>VGG 16 MODEL FITTING</a:t>
            </a:r>
            <a:endParaRPr lang="en-US" i="0" dirty="0">
              <a:ea typeface="+mj-lt"/>
              <a:cs typeface="+mj-lt"/>
            </a:endParaRPr>
          </a:p>
          <a:p>
            <a:pPr algn="ctr"/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5F6F-5BF5-0203-3606-0AC0C4AE3D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B8C4-A233-4022-0E4A-E8AFA0D449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graph of 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507406B1-EA8E-5F3C-880C-F755539D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25" y="2590151"/>
            <a:ext cx="5256281" cy="2787043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D29AC85-6251-623E-87BD-51CE2A2C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53" y="2567914"/>
            <a:ext cx="5257994" cy="28014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62E4B-2F2C-0042-5057-AB96C95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4791-0FDA-ADB9-A3C1-71E7EAD1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VGG 16 METRIC EVALUATION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20D-391F-7ADA-84D6-B39885C5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Accuracy for the VGG 16  model was around 59.39 %</a:t>
            </a:r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F1E09-23E2-8C77-CB4A-E8F81D2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672" y="3287494"/>
            <a:ext cx="3854028" cy="1562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336588"/>
            <a:ext cx="4807115" cy="39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8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455F51"/>
    </a:dk2>
    <a:lt2>
      <a:srgbClr val="E2DFCC"/>
    </a:lt2>
    <a:accent1>
      <a:srgbClr val="99CB38"/>
    </a:accent1>
    <a:accent2>
      <a:srgbClr val="63A537"/>
    </a:accent2>
    <a:accent3>
      <a:srgbClr val="37A76F"/>
    </a:accent3>
    <a:accent4>
      <a:srgbClr val="44C1A3"/>
    </a:accent4>
    <a:accent5>
      <a:srgbClr val="4EB3CF"/>
    </a:accent5>
    <a:accent6>
      <a:srgbClr val="51C3F9"/>
    </a:accent6>
    <a:hlink>
      <a:srgbClr val="6B9F25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C06B1515D9D84B88D559A90054FDE9" ma:contentTypeVersion="4" ma:contentTypeDescription="Create a new document." ma:contentTypeScope="" ma:versionID="4421bd18d5ef32bd141c6cdec43e3b7f">
  <xsd:schema xmlns:xsd="http://www.w3.org/2001/XMLSchema" xmlns:xs="http://www.w3.org/2001/XMLSchema" xmlns:p="http://schemas.microsoft.com/office/2006/metadata/properties" xmlns:ns2="4d85e75c-1902-4e08-812e-25d44b8a90c8" targetNamespace="http://schemas.microsoft.com/office/2006/metadata/properties" ma:root="true" ma:fieldsID="2c3b2478c546f529d0036eeac0fd6f3c" ns2:_="">
    <xsd:import namespace="4d85e75c-1902-4e08-812e-25d44b8a90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5e75c-1902-4e08-812e-25d44b8a9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C6E8D-1D0A-4A60-9CC9-7C600AFAD0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92F5FF-0601-4701-8FDC-E10E9F584FDF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4d85e75c-1902-4e08-812e-25d44b8a90c8"/>
  </ds:schemaRefs>
</ds:datastoreItem>
</file>

<file path=customXml/itemProps3.xml><?xml version="1.0" encoding="utf-8"?>
<ds:datastoreItem xmlns:ds="http://schemas.openxmlformats.org/officeDocument/2006/customXml" ds:itemID="{B36C428B-D23C-4FE2-98D3-73C6AEE6AD0E}">
  <ds:schemaRefs>
    <ds:schemaRef ds:uri="4d85e75c-1902-4e08-812e-25d44b8a90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1334</Words>
  <Application>Microsoft Office PowerPoint</Application>
  <PresentationFormat>Widescreen</PresentationFormat>
  <Paragraphs>203</Paragraphs>
  <Slides>29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Shone</vt:lpstr>
      <vt:lpstr>Söhne</vt:lpstr>
      <vt:lpstr>Times New Roman</vt:lpstr>
      <vt:lpstr>Univers Condensed Light</vt:lpstr>
      <vt:lpstr>Wingdings</vt:lpstr>
      <vt:lpstr>Retrospect</vt:lpstr>
      <vt:lpstr>MELANOMA DETECTION BASED ON DEEP NEURAL NETWORKS </vt:lpstr>
      <vt:lpstr>INTRODUCTION</vt:lpstr>
      <vt:lpstr>Project description</vt:lpstr>
      <vt:lpstr>DATA LOADING</vt:lpstr>
      <vt:lpstr>PREPROCESSING </vt:lpstr>
      <vt:lpstr>PREPROCESSING </vt:lpstr>
      <vt:lpstr>VGG16 MODEL ARCHITECTURE</vt:lpstr>
      <vt:lpstr>VGG 16 MODEL FITTING </vt:lpstr>
      <vt:lpstr>VGG 16 METRIC EVALUATION </vt:lpstr>
      <vt:lpstr>Advantages and Disadvantages</vt:lpstr>
      <vt:lpstr>ADDITION OF SVM OUTPUT LAYER</vt:lpstr>
      <vt:lpstr>VGG16 WITH SVM OUTPUT LAYER</vt:lpstr>
      <vt:lpstr> VGG 16 MODEL FITTING </vt:lpstr>
      <vt:lpstr>VGG 16 WITH SVM Accuracy </vt:lpstr>
      <vt:lpstr>RESNET 50 ARCHITECTURE</vt:lpstr>
      <vt:lpstr>Resnet 50 MODEL FITTING </vt:lpstr>
      <vt:lpstr>Resnet 50 METRIC EVALUATION </vt:lpstr>
      <vt:lpstr>Advantages and Disadvantages</vt:lpstr>
      <vt:lpstr>SHALLOW HYBRID CNN ARCHITECTURE</vt:lpstr>
      <vt:lpstr>SHALLOW HYBRID MODEL FITTING </vt:lpstr>
      <vt:lpstr>SHALLOW HYBRID METRIC EVALUATION </vt:lpstr>
      <vt:lpstr>Advantages and Disadvantages</vt:lpstr>
      <vt:lpstr>COMPLEX HYBRID CNN ARCHITECTURE</vt:lpstr>
      <vt:lpstr>COMPLEX HYBRID MODEL FITTING </vt:lpstr>
      <vt:lpstr>COMPLEX HYBRID METRIC EVALUATION </vt:lpstr>
      <vt:lpstr>Advantages and Disadvantages</vt:lpstr>
      <vt:lpstr>CONCLUSION</vt:lpstr>
      <vt:lpstr>FUTURE 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Joshi</dc:creator>
  <cp:lastModifiedBy>Som Sekhar Burada</cp:lastModifiedBy>
  <cp:revision>22</cp:revision>
  <dcterms:created xsi:type="dcterms:W3CDTF">2024-03-10T15:02:19Z</dcterms:created>
  <dcterms:modified xsi:type="dcterms:W3CDTF">2024-04-29T23:03:50Z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0x01010068C06B1515D9D84B88D559A90054FDE9</vt:lpwstr>
  </property>
</Properties>
</file>