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7" r:id="rId3"/>
    <p:sldId id="259" r:id="rId4"/>
    <p:sldId id="258" r:id="rId5"/>
    <p:sldId id="260" r:id="rId6"/>
    <p:sldId id="261" r:id="rId7"/>
    <p:sldId id="256"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6394" autoAdjust="0"/>
  </p:normalViewPr>
  <p:slideViewPr>
    <p:cSldViewPr snapToGrid="0">
      <p:cViewPr varScale="1">
        <p:scale>
          <a:sx n="70" d="100"/>
          <a:sy n="70" d="100"/>
        </p:scale>
        <p:origin x="341" y="58"/>
      </p:cViewPr>
      <p:guideLst/>
    </p:cSldViewPr>
  </p:slideViewPr>
  <p:outlineViewPr>
    <p:cViewPr>
      <p:scale>
        <a:sx n="33" d="100"/>
        <a:sy n="33" d="100"/>
      </p:scale>
      <p:origin x="0" y="-63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8DE1A-5304-40A9-AD14-FD59E1D8F76F}"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42535-7B76-4A67-BFE2-2CD9B8ED3608}" type="slidenum">
              <a:rPr lang="en-US" smtClean="0"/>
              <a:t>‹#›</a:t>
            </a:fld>
            <a:endParaRPr lang="en-US"/>
          </a:p>
        </p:txBody>
      </p:sp>
    </p:spTree>
    <p:extLst>
      <p:ext uri="{BB962C8B-B14F-4D97-AF65-F5344CB8AC3E}">
        <p14:creationId xmlns:p14="http://schemas.microsoft.com/office/powerpoint/2010/main" val="414292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42535-7B76-4A67-BFE2-2CD9B8ED3608}" type="slidenum">
              <a:rPr lang="en-US" smtClean="0"/>
              <a:t>7</a:t>
            </a:fld>
            <a:endParaRPr lang="en-US"/>
          </a:p>
        </p:txBody>
      </p:sp>
    </p:spTree>
    <p:extLst>
      <p:ext uri="{BB962C8B-B14F-4D97-AF65-F5344CB8AC3E}">
        <p14:creationId xmlns:p14="http://schemas.microsoft.com/office/powerpoint/2010/main" val="142719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42535-7B76-4A67-BFE2-2CD9B8ED3608}" type="slidenum">
              <a:rPr lang="en-US" smtClean="0"/>
              <a:t>11</a:t>
            </a:fld>
            <a:endParaRPr lang="en-US"/>
          </a:p>
        </p:txBody>
      </p:sp>
    </p:spTree>
    <p:extLst>
      <p:ext uri="{BB962C8B-B14F-4D97-AF65-F5344CB8AC3E}">
        <p14:creationId xmlns:p14="http://schemas.microsoft.com/office/powerpoint/2010/main" val="140917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4381-774F-4F72-A169-DD2624F13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A5C319-3320-4C6A-9390-2DC723739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854CF8-F4E7-4696-95C0-3604351EA219}"/>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5" name="Footer Placeholder 4">
            <a:extLst>
              <a:ext uri="{FF2B5EF4-FFF2-40B4-BE49-F238E27FC236}">
                <a16:creationId xmlns:a16="http://schemas.microsoft.com/office/drawing/2014/main" id="{FBDE9F5F-7DA5-40E5-A9E1-BAE33BA9A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0B006-274F-4725-8670-37BF96BF9AAD}"/>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46297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3731-FCF2-4CCD-912B-520C2F95B5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842DC-B954-4021-A58E-7143F33BD9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CBE32-0075-49EF-B2BE-E40675B0BE1E}"/>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5" name="Footer Placeholder 4">
            <a:extLst>
              <a:ext uri="{FF2B5EF4-FFF2-40B4-BE49-F238E27FC236}">
                <a16:creationId xmlns:a16="http://schemas.microsoft.com/office/drawing/2014/main" id="{3F277A3E-8423-4524-9743-B495798A8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535DA-A92A-45CB-9998-E44EDE8648DE}"/>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129049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8C217-CABB-4ADF-B0EF-16B1D53E7B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BA03DA-7117-4981-A19D-37E8E3BFBE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B6EF2-7F96-4F37-934C-3A953CB95F29}"/>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5" name="Footer Placeholder 4">
            <a:extLst>
              <a:ext uri="{FF2B5EF4-FFF2-40B4-BE49-F238E27FC236}">
                <a16:creationId xmlns:a16="http://schemas.microsoft.com/office/drawing/2014/main" id="{4724DC5B-D1AC-4A5D-AC77-4C5685193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0BBB1-25EF-43AC-85AD-7ED3B4ED542F}"/>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106992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9528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245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5134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4512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055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4269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506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4877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00C9-EB11-4CE2-BAEA-BBED047DE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30BE8-98DE-43D8-A5C3-629D189ED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6664B-609C-47BD-952F-D45B1D2C512B}"/>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5" name="Footer Placeholder 4">
            <a:extLst>
              <a:ext uri="{FF2B5EF4-FFF2-40B4-BE49-F238E27FC236}">
                <a16:creationId xmlns:a16="http://schemas.microsoft.com/office/drawing/2014/main" id="{C84885A8-7A19-41E4-A8C7-6A204AF70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8B55E-DD6D-4AB6-BB73-5E0F56DAF05C}"/>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3926216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1052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3443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812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B0D7C-E5E1-4680-A6B9-18B406AA21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3AD631-CB46-4B92-BE2C-45432F368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8C900-D5E1-48A4-B581-F7C21268F090}"/>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5" name="Footer Placeholder 4">
            <a:extLst>
              <a:ext uri="{FF2B5EF4-FFF2-40B4-BE49-F238E27FC236}">
                <a16:creationId xmlns:a16="http://schemas.microsoft.com/office/drawing/2014/main" id="{1E3B1A7C-65A9-4845-97DA-8989720FD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7C163-73E1-45F5-B424-174C46666866}"/>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311056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A97B-8562-453E-98B2-641A0D0B5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4168D-20F4-4422-8B95-A4F446B679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DCEE8-F9EA-4CB9-B527-B07057083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E34D10-DCF3-48D5-A0FE-5AA60C918545}"/>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6" name="Footer Placeholder 5">
            <a:extLst>
              <a:ext uri="{FF2B5EF4-FFF2-40B4-BE49-F238E27FC236}">
                <a16:creationId xmlns:a16="http://schemas.microsoft.com/office/drawing/2014/main" id="{B69DCE4A-4770-4E90-8D89-463840CA3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10D21-BDDF-44AE-8C61-8C54CBCA2942}"/>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128757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9BF1-554B-4DF6-AE6B-C9D0B12338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C5AF0F-1403-48F4-A749-497EA4BB8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58B5D0-6B97-4D87-A2DF-B97606933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3B8AE0-F424-4A6D-B4D2-FC2B20589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72C39-4A0B-420D-9E74-3EE1CB6F30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898060-AF50-4C90-A3C6-4D22827F6C05}"/>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8" name="Footer Placeholder 7">
            <a:extLst>
              <a:ext uri="{FF2B5EF4-FFF2-40B4-BE49-F238E27FC236}">
                <a16:creationId xmlns:a16="http://schemas.microsoft.com/office/drawing/2014/main" id="{D573D457-26FB-4BBF-8ECA-1AF28301A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57ED0-5270-4DA9-9018-C5BCE7B7D353}"/>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69904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AA78-C84F-4B39-9B68-318F18F08E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28F128-AC60-4FE2-A3F7-05EC1B543A74}"/>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4" name="Footer Placeholder 3">
            <a:extLst>
              <a:ext uri="{FF2B5EF4-FFF2-40B4-BE49-F238E27FC236}">
                <a16:creationId xmlns:a16="http://schemas.microsoft.com/office/drawing/2014/main" id="{62666E7C-C24F-4888-A348-B4B369EFD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20626F-65E5-4CF0-8E55-D58095C88D2A}"/>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32427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19943-9DAC-4566-AB46-CA9180AA9922}"/>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3" name="Footer Placeholder 2">
            <a:extLst>
              <a:ext uri="{FF2B5EF4-FFF2-40B4-BE49-F238E27FC236}">
                <a16:creationId xmlns:a16="http://schemas.microsoft.com/office/drawing/2014/main" id="{779396D5-61B9-4BF7-8EA2-5F9805B6FB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4D5B3-6853-4C73-A0A8-3C95C628909C}"/>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210526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7262-9656-4C63-B26A-48B38EB5B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0DBCC7-6734-4F88-98E3-5A2FED6E7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71432A-DF57-4901-A9FD-6A495E4A8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1A36D-818D-43F0-9E45-5BB04C4CD66E}"/>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6" name="Footer Placeholder 5">
            <a:extLst>
              <a:ext uri="{FF2B5EF4-FFF2-40B4-BE49-F238E27FC236}">
                <a16:creationId xmlns:a16="http://schemas.microsoft.com/office/drawing/2014/main" id="{661EBAB6-2DE9-495E-A914-1675B09A3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9C96D-5A48-47AF-A3D9-3DE3DE97E6FF}"/>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8154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3FEA-D839-4BB5-B5A4-531A4DC3D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B9C0AC-43C6-40DB-B7C9-52C869393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4C1F37-A9E1-49EC-8159-4B954C22D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441CE-31F4-404B-84AD-94F30D514682}"/>
              </a:ext>
            </a:extLst>
          </p:cNvPr>
          <p:cNvSpPr>
            <a:spLocks noGrp="1"/>
          </p:cNvSpPr>
          <p:nvPr>
            <p:ph type="dt" sz="half" idx="10"/>
          </p:nvPr>
        </p:nvSpPr>
        <p:spPr/>
        <p:txBody>
          <a:bodyPr/>
          <a:lstStyle/>
          <a:p>
            <a:fld id="{856758F6-A536-4D40-A9A3-9D7FDAEDAD3D}" type="datetimeFigureOut">
              <a:rPr lang="en-US" smtClean="0"/>
              <a:t>11/10/2021</a:t>
            </a:fld>
            <a:endParaRPr lang="en-US"/>
          </a:p>
        </p:txBody>
      </p:sp>
      <p:sp>
        <p:nvSpPr>
          <p:cNvPr id="6" name="Footer Placeholder 5">
            <a:extLst>
              <a:ext uri="{FF2B5EF4-FFF2-40B4-BE49-F238E27FC236}">
                <a16:creationId xmlns:a16="http://schemas.microsoft.com/office/drawing/2014/main" id="{98488911-D45B-49D0-9EC9-DD8E1D119A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EA7D8-193A-4834-87FE-76FFFBE2F384}"/>
              </a:ext>
            </a:extLst>
          </p:cNvPr>
          <p:cNvSpPr>
            <a:spLocks noGrp="1"/>
          </p:cNvSpPr>
          <p:nvPr>
            <p:ph type="sldNum" sz="quarter" idx="12"/>
          </p:nvPr>
        </p:nvSpPr>
        <p:spPr/>
        <p:txBody>
          <a:bodyPr/>
          <a:lstStyle/>
          <a:p>
            <a:fld id="{1F54D9C5-DBD7-4F83-97E7-D3D9153BC2EF}" type="slidenum">
              <a:rPr lang="en-US" smtClean="0"/>
              <a:t>‹#›</a:t>
            </a:fld>
            <a:endParaRPr lang="en-US"/>
          </a:p>
        </p:txBody>
      </p:sp>
    </p:spTree>
    <p:extLst>
      <p:ext uri="{BB962C8B-B14F-4D97-AF65-F5344CB8AC3E}">
        <p14:creationId xmlns:p14="http://schemas.microsoft.com/office/powerpoint/2010/main" val="174005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752BC8-CD96-4109-9C1F-9487E4F8E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5D7642-A2ED-477F-BFDF-917481152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6E430-64CA-4F55-A51C-8490E5679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758F6-A536-4D40-A9A3-9D7FDAEDAD3D}" type="datetimeFigureOut">
              <a:rPr lang="en-US" smtClean="0"/>
              <a:t>11/10/2021</a:t>
            </a:fld>
            <a:endParaRPr lang="en-US"/>
          </a:p>
        </p:txBody>
      </p:sp>
      <p:sp>
        <p:nvSpPr>
          <p:cNvPr id="5" name="Footer Placeholder 4">
            <a:extLst>
              <a:ext uri="{FF2B5EF4-FFF2-40B4-BE49-F238E27FC236}">
                <a16:creationId xmlns:a16="http://schemas.microsoft.com/office/drawing/2014/main" id="{D0300363-8E7F-4CAA-AB55-48B90FD3C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0CCE90-1DC9-47F5-9B54-BF2DEBD96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4D9C5-DBD7-4F83-97E7-D3D9153BC2EF}" type="slidenum">
              <a:rPr lang="en-US" smtClean="0"/>
              <a:t>‹#›</a:t>
            </a:fld>
            <a:endParaRPr lang="en-US"/>
          </a:p>
        </p:txBody>
      </p:sp>
    </p:spTree>
    <p:extLst>
      <p:ext uri="{BB962C8B-B14F-4D97-AF65-F5344CB8AC3E}">
        <p14:creationId xmlns:p14="http://schemas.microsoft.com/office/powerpoint/2010/main" val="3952678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62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Lending Club Case Study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Abhishek Saxena</a:t>
            </a:r>
          </a:p>
          <a:p>
            <a:r>
              <a:rPr lang="en-US" dirty="0"/>
              <a:t>Pranav Kumar Peddi Ravi</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D6D0B-ECF6-0846-9459-C6A3BD62CAEA}"/>
              </a:ext>
            </a:extLst>
          </p:cNvPr>
          <p:cNvSpPr txBox="1"/>
          <p:nvPr/>
        </p:nvSpPr>
        <p:spPr>
          <a:xfrm>
            <a:off x="191492" y="111275"/>
            <a:ext cx="5384551" cy="523220"/>
          </a:xfrm>
          <a:prstGeom prst="rect">
            <a:avLst/>
          </a:prstGeom>
          <a:noFill/>
        </p:spPr>
        <p:txBody>
          <a:bodyPr wrap="none" rtlCol="0">
            <a:spAutoFit/>
          </a:bodyPr>
          <a:lstStyle/>
          <a:p>
            <a:r>
              <a:rPr lang="en-US" sz="2800" dirty="0"/>
              <a:t>Public Record Bankruptcies Analysis</a:t>
            </a:r>
          </a:p>
        </p:txBody>
      </p:sp>
      <p:sp>
        <p:nvSpPr>
          <p:cNvPr id="8" name="TextBox 7">
            <a:extLst>
              <a:ext uri="{FF2B5EF4-FFF2-40B4-BE49-F238E27FC236}">
                <a16:creationId xmlns:a16="http://schemas.microsoft.com/office/drawing/2014/main" id="{6B0A714D-2F3C-3144-9147-CEA23AEC7FE0}"/>
              </a:ext>
            </a:extLst>
          </p:cNvPr>
          <p:cNvSpPr txBox="1"/>
          <p:nvPr/>
        </p:nvSpPr>
        <p:spPr>
          <a:xfrm>
            <a:off x="117929" y="1075873"/>
            <a:ext cx="453489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On graph in defaulters Ratio vs Public Record Bankruptcies, the number of defaulters increases with the increase in bankruptcies.</a:t>
            </a:r>
          </a:p>
          <a:p>
            <a:pPr marL="285750" indent="-285750">
              <a:buFont typeface="Arial" panose="020B0604020202020204" pitchFamily="34" charset="0"/>
              <a:buChar char="•"/>
            </a:pPr>
            <a:r>
              <a:rPr lang="en-US" sz="1600" dirty="0"/>
              <a:t>Public Record Bankruptcies and Interest rates are correlated. We could see the Median increases with Public Record Bankruptcies and Interest rates </a:t>
            </a:r>
          </a:p>
        </p:txBody>
      </p:sp>
      <p:pic>
        <p:nvPicPr>
          <p:cNvPr id="4" name="Picture 3" descr="A picture containing icon&#10;&#10;Description automatically generated">
            <a:extLst>
              <a:ext uri="{FF2B5EF4-FFF2-40B4-BE49-F238E27FC236}">
                <a16:creationId xmlns:a16="http://schemas.microsoft.com/office/drawing/2014/main" id="{DCDE95F5-1651-43FA-A411-3FCC14157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5287" y="941206"/>
            <a:ext cx="7232904" cy="2196770"/>
          </a:xfrm>
          <a:prstGeom prst="rect">
            <a:avLst/>
          </a:prstGeom>
        </p:spPr>
      </p:pic>
      <p:pic>
        <p:nvPicPr>
          <p:cNvPr id="7" name="Picture 6">
            <a:extLst>
              <a:ext uri="{FF2B5EF4-FFF2-40B4-BE49-F238E27FC236}">
                <a16:creationId xmlns:a16="http://schemas.microsoft.com/office/drawing/2014/main" id="{00242401-2C10-43FF-8890-71DFE6C35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2" y="3297617"/>
            <a:ext cx="12192000" cy="3449108"/>
          </a:xfrm>
          <a:prstGeom prst="rect">
            <a:avLst/>
          </a:prstGeom>
        </p:spPr>
      </p:pic>
    </p:spTree>
    <p:extLst>
      <p:ext uri="{BB962C8B-B14F-4D97-AF65-F5344CB8AC3E}">
        <p14:creationId xmlns:p14="http://schemas.microsoft.com/office/powerpoint/2010/main" val="61791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D6D0B-ECF6-0846-9459-C6A3BD62CAEA}"/>
              </a:ext>
            </a:extLst>
          </p:cNvPr>
          <p:cNvSpPr txBox="1"/>
          <p:nvPr/>
        </p:nvSpPr>
        <p:spPr>
          <a:xfrm>
            <a:off x="191492" y="111275"/>
            <a:ext cx="4364080" cy="523220"/>
          </a:xfrm>
          <a:prstGeom prst="rect">
            <a:avLst/>
          </a:prstGeom>
          <a:noFill/>
        </p:spPr>
        <p:txBody>
          <a:bodyPr wrap="none" rtlCol="0">
            <a:spAutoFit/>
          </a:bodyPr>
          <a:lstStyle/>
          <a:p>
            <a:r>
              <a:rPr lang="en-US" sz="2800" dirty="0"/>
              <a:t>Employment Length Analysis</a:t>
            </a:r>
          </a:p>
        </p:txBody>
      </p:sp>
      <p:sp>
        <p:nvSpPr>
          <p:cNvPr id="8" name="TextBox 7">
            <a:extLst>
              <a:ext uri="{FF2B5EF4-FFF2-40B4-BE49-F238E27FC236}">
                <a16:creationId xmlns:a16="http://schemas.microsoft.com/office/drawing/2014/main" id="{6B0A714D-2F3C-3144-9147-CEA23AEC7FE0}"/>
              </a:ext>
            </a:extLst>
          </p:cNvPr>
          <p:cNvSpPr txBox="1"/>
          <p:nvPr/>
        </p:nvSpPr>
        <p:spPr>
          <a:xfrm>
            <a:off x="568312" y="5222017"/>
            <a:ext cx="1162368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Applicant’s employment length doesn’t seem to have any significant impact on Defaulter's count.</a:t>
            </a:r>
          </a:p>
          <a:p>
            <a:endParaRPr lang="en-US" sz="1600" dirty="0"/>
          </a:p>
          <a:p>
            <a:endParaRPr lang="en-US" sz="1600" dirty="0"/>
          </a:p>
          <a:p>
            <a:pPr marL="285750" indent="-285750">
              <a:buFont typeface="Arial" panose="020B0604020202020204" pitchFamily="34" charset="0"/>
              <a:buChar char="•"/>
            </a:pPr>
            <a:endParaRPr lang="en-US" sz="1600" dirty="0"/>
          </a:p>
        </p:txBody>
      </p:sp>
      <p:pic>
        <p:nvPicPr>
          <p:cNvPr id="6" name="Picture 5" descr="Bar chart&#10;&#10;Description automatically generated">
            <a:extLst>
              <a:ext uri="{FF2B5EF4-FFF2-40B4-BE49-F238E27FC236}">
                <a16:creationId xmlns:a16="http://schemas.microsoft.com/office/drawing/2014/main" id="{86A76F47-87FC-4F7F-8F76-210431015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6785"/>
            <a:ext cx="12192000" cy="3702942"/>
          </a:xfrm>
          <a:prstGeom prst="rect">
            <a:avLst/>
          </a:prstGeom>
        </p:spPr>
      </p:pic>
    </p:spTree>
    <p:extLst>
      <p:ext uri="{BB962C8B-B14F-4D97-AF65-F5344CB8AC3E}">
        <p14:creationId xmlns:p14="http://schemas.microsoft.com/office/powerpoint/2010/main" val="47430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1756BBA-6AD8-4CA8-B704-0A6C6B223886}"/>
              </a:ext>
            </a:extLst>
          </p:cNvPr>
          <p:cNvSpPr>
            <a:spLocks noGrp="1"/>
          </p:cNvSpPr>
          <p:nvPr>
            <p:ph type="title"/>
          </p:nvPr>
        </p:nvSpPr>
        <p:spPr>
          <a:xfrm>
            <a:off x="838200" y="365125"/>
            <a:ext cx="10515600" cy="3063875"/>
          </a:xfrm>
        </p:spPr>
        <p:txBody>
          <a:bodyPr>
            <a:normAutofit/>
          </a:bodyPr>
          <a:lstStyle/>
          <a:p>
            <a:r>
              <a:rPr lang="en-US" b="1" dirty="0"/>
              <a:t>Table of Contents</a:t>
            </a:r>
            <a:br>
              <a:rPr lang="en-US" b="1" dirty="0"/>
            </a:br>
            <a:br>
              <a:rPr lang="en-US" b="1" dirty="0"/>
            </a:br>
            <a:br>
              <a:rPr lang="en-US" dirty="0"/>
            </a:br>
            <a:endParaRPr lang="en-US" sz="4000" dirty="0"/>
          </a:p>
        </p:txBody>
      </p:sp>
      <p:sp>
        <p:nvSpPr>
          <p:cNvPr id="5" name="TextBox 4">
            <a:extLst>
              <a:ext uri="{FF2B5EF4-FFF2-40B4-BE49-F238E27FC236}">
                <a16:creationId xmlns:a16="http://schemas.microsoft.com/office/drawing/2014/main" id="{41BB3DE0-4FBF-4E3C-B82C-58B829E2C5D5}"/>
              </a:ext>
            </a:extLst>
          </p:cNvPr>
          <p:cNvSpPr txBox="1"/>
          <p:nvPr/>
        </p:nvSpPr>
        <p:spPr>
          <a:xfrm>
            <a:off x="1281259" y="1611984"/>
            <a:ext cx="10172307"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Introduction and Problem Statement</a:t>
            </a:r>
          </a:p>
          <a:p>
            <a:pPr marL="285750" indent="-285750">
              <a:buFont typeface="Arial" panose="020B0604020202020204" pitchFamily="34" charset="0"/>
              <a:buChar char="•"/>
            </a:pPr>
            <a:r>
              <a:rPr lang="en-US" sz="2800" dirty="0"/>
              <a:t>Technologies Used</a:t>
            </a:r>
          </a:p>
          <a:p>
            <a:pPr marL="285750" indent="-285750">
              <a:buFont typeface="Arial" panose="020B0604020202020204" pitchFamily="34" charset="0"/>
              <a:buChar char="•"/>
            </a:pPr>
            <a:r>
              <a:rPr lang="en-US" sz="2800" dirty="0"/>
              <a:t>Exploratory Data Analysis</a:t>
            </a:r>
          </a:p>
          <a:p>
            <a:pPr marL="285750" indent="-285750">
              <a:buFont typeface="Arial" panose="020B0604020202020204" pitchFamily="34" charset="0"/>
              <a:buChar char="•"/>
            </a:pPr>
            <a:r>
              <a:rPr lang="en-US" sz="2800" dirty="0"/>
              <a:t>Conclusions</a:t>
            </a:r>
          </a:p>
          <a:p>
            <a:pPr marL="285750" indent="-285750">
              <a:buFont typeface="Arial" panose="020B0604020202020204" pitchFamily="34" charset="0"/>
              <a:buChar char="•"/>
            </a:pPr>
            <a:r>
              <a:rPr lang="en-US" sz="2800" dirty="0"/>
              <a:t>Acknowledgements</a:t>
            </a:r>
          </a:p>
        </p:txBody>
      </p:sp>
    </p:spTree>
    <p:extLst>
      <p:ext uri="{BB962C8B-B14F-4D97-AF65-F5344CB8AC3E}">
        <p14:creationId xmlns:p14="http://schemas.microsoft.com/office/powerpoint/2010/main" val="145389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319-742F-40D0-A1C8-586EDF17FC23}"/>
              </a:ext>
            </a:extLst>
          </p:cNvPr>
          <p:cNvSpPr>
            <a:spLocks noGrp="1"/>
          </p:cNvSpPr>
          <p:nvPr>
            <p:ph type="title"/>
          </p:nvPr>
        </p:nvSpPr>
        <p:spPr>
          <a:xfrm>
            <a:off x="367645" y="365125"/>
            <a:ext cx="10986155" cy="530421"/>
          </a:xfrm>
        </p:spPr>
        <p:txBody>
          <a:bodyPr>
            <a:normAutofit fontScale="90000"/>
          </a:bodyPr>
          <a:lstStyle/>
          <a:p>
            <a:r>
              <a:rPr lang="en-US" b="1" dirty="0"/>
              <a:t>Introduction</a:t>
            </a:r>
            <a:r>
              <a:rPr lang="en-US" dirty="0"/>
              <a:t> </a:t>
            </a:r>
          </a:p>
        </p:txBody>
      </p:sp>
      <p:sp>
        <p:nvSpPr>
          <p:cNvPr id="3" name="Content Placeholder 2">
            <a:extLst>
              <a:ext uri="{FF2B5EF4-FFF2-40B4-BE49-F238E27FC236}">
                <a16:creationId xmlns:a16="http://schemas.microsoft.com/office/drawing/2014/main" id="{ED444DF7-94FC-4DD1-92BA-601CD82A6BEF}"/>
              </a:ext>
            </a:extLst>
          </p:cNvPr>
          <p:cNvSpPr>
            <a:spLocks noGrp="1"/>
          </p:cNvSpPr>
          <p:nvPr>
            <p:ph idx="1"/>
          </p:nvPr>
        </p:nvSpPr>
        <p:spPr>
          <a:xfrm>
            <a:off x="367645" y="895546"/>
            <a:ext cx="10986155" cy="5281417"/>
          </a:xfrm>
        </p:spPr>
        <p:txBody>
          <a:bodyPr>
            <a:normAutofit fontScale="85000" lnSpcReduction="10000"/>
          </a:bodyPr>
          <a:lstStyle/>
          <a:p>
            <a:pPr marL="0" indent="0">
              <a:spcBef>
                <a:spcPts val="0"/>
              </a:spcBef>
              <a:buNone/>
            </a:pPr>
            <a:endParaRPr lang="en-US" sz="2000" dirty="0">
              <a:solidFill>
                <a:srgbClr val="091E42"/>
              </a:solidFill>
              <a:latin typeface="freight-text-pro"/>
            </a:endParaRPr>
          </a:p>
          <a:p>
            <a:pPr marL="0" indent="0">
              <a:spcBef>
                <a:spcPts val="0"/>
              </a:spcBef>
              <a:buNone/>
            </a:pPr>
            <a:endParaRPr lang="en-US" sz="2000" dirty="0">
              <a:solidFill>
                <a:srgbClr val="091E42"/>
              </a:solidFill>
              <a:latin typeface="freight-text-pro"/>
            </a:endParaRPr>
          </a:p>
          <a:p>
            <a:pPr marL="0" indent="0">
              <a:spcBef>
                <a:spcPts val="0"/>
              </a:spcBef>
              <a:buNone/>
            </a:pPr>
            <a:r>
              <a:rPr lang="en-US" sz="2000" dirty="0">
                <a:solidFill>
                  <a:srgbClr val="091E42"/>
                </a:solidFill>
                <a:latin typeface="freight-text-pro"/>
              </a:rPr>
              <a:t>When the company (Lending Club in this case) receives a loan application, the company must decide on loan approval/ rejection based on the applicant’s profile. Two </a:t>
            </a:r>
            <a:r>
              <a:rPr lang="en-US" sz="2000" b="1" dirty="0">
                <a:solidFill>
                  <a:srgbClr val="091E42"/>
                </a:solidFill>
                <a:latin typeface="freight-text-pro"/>
              </a:rPr>
              <a:t>types of risks</a:t>
            </a:r>
            <a:r>
              <a:rPr lang="en-US" sz="2000" dirty="0">
                <a:solidFill>
                  <a:srgbClr val="091E42"/>
                </a:solidFill>
                <a:latin typeface="freight-text-pro"/>
              </a:rPr>
              <a:t> are associated with the bank’s decision:</a:t>
            </a:r>
          </a:p>
          <a:p>
            <a:pPr marL="0" indent="0">
              <a:spcBef>
                <a:spcPts val="0"/>
              </a:spcBef>
              <a:buNone/>
            </a:pPr>
            <a:endParaRPr lang="en-US" sz="2000" dirty="0">
              <a:solidFill>
                <a:srgbClr val="091E42"/>
              </a:solidFill>
              <a:latin typeface="freight-text-pro"/>
            </a:endParaRPr>
          </a:p>
          <a:p>
            <a:pPr marL="457200" indent="-457200">
              <a:spcBef>
                <a:spcPts val="0"/>
              </a:spcBef>
              <a:buAutoNum type="arabicPeriod"/>
            </a:pPr>
            <a:r>
              <a:rPr lang="en-US" sz="2000" dirty="0">
                <a:solidFill>
                  <a:srgbClr val="091E42"/>
                </a:solidFill>
                <a:latin typeface="freight-text-pro"/>
              </a:rPr>
              <a:t>If the customer is more likely to repay the loan, then rejecting it would result in loss of business for the company.</a:t>
            </a:r>
          </a:p>
          <a:p>
            <a:pPr marL="457200" indent="-457200">
              <a:spcBef>
                <a:spcPts val="0"/>
              </a:spcBef>
              <a:buAutoNum type="arabicPeriod"/>
            </a:pPr>
            <a:r>
              <a:rPr lang="en-US" sz="2000" dirty="0">
                <a:solidFill>
                  <a:srgbClr val="091E42"/>
                </a:solidFill>
                <a:latin typeface="freight-text-pro"/>
              </a:rPr>
              <a:t>If the customer is going to be a defaulter, then approving such application may result in financial loss to the lender.</a:t>
            </a:r>
          </a:p>
          <a:p>
            <a:pPr marL="0" indent="0">
              <a:buNone/>
            </a:pPr>
            <a:endParaRPr lang="en-US" sz="2000" dirty="0"/>
          </a:p>
          <a:p>
            <a:pPr marL="0" indent="0">
              <a:buNone/>
            </a:pPr>
            <a:r>
              <a:rPr lang="en-US" sz="2000" dirty="0"/>
              <a:t>Given the dataset from Lending Club about past loan applications with status as ‘Defaulted’ or ‘Not Defaulted’ the aim is to find out the patterns which indicate if a person is likely to default, which may be used to take further actions approving/ denying loan applications; some suggested actions may include:</a:t>
            </a:r>
          </a:p>
          <a:p>
            <a:pPr marL="0" indent="0">
              <a:buNone/>
            </a:pPr>
            <a:endParaRPr lang="en-US" sz="2000" dirty="0"/>
          </a:p>
          <a:p>
            <a:pPr marL="342900" indent="-342900">
              <a:spcBef>
                <a:spcPts val="0"/>
              </a:spcBef>
            </a:pPr>
            <a:r>
              <a:rPr lang="en-US" sz="2000" dirty="0"/>
              <a:t>Lending at high interest rates to risky applications.</a:t>
            </a:r>
          </a:p>
          <a:p>
            <a:pPr marL="342900" indent="-342900">
              <a:spcBef>
                <a:spcPts val="0"/>
              </a:spcBef>
            </a:pPr>
            <a:r>
              <a:rPr lang="en-US" sz="2000" dirty="0"/>
              <a:t>Reducing the amount to be allocated.</a:t>
            </a:r>
          </a:p>
          <a:p>
            <a:pPr marL="342900" indent="-342900">
              <a:spcBef>
                <a:spcPts val="0"/>
              </a:spcBef>
            </a:pPr>
            <a:r>
              <a:rPr lang="en-US" sz="2000" dirty="0"/>
              <a:t>Rejecting the complete application.</a:t>
            </a:r>
          </a:p>
          <a:p>
            <a:pPr marL="342900" indent="-342900">
              <a:spcBef>
                <a:spcPts val="0"/>
              </a:spcBef>
            </a:pPr>
            <a:r>
              <a:rPr lang="en-US" sz="2000" dirty="0"/>
              <a:t>Reducing the term of the application.</a:t>
            </a:r>
          </a:p>
          <a:p>
            <a:pPr marL="0" indent="0">
              <a:spcBef>
                <a:spcPts val="0"/>
              </a:spcBef>
              <a:buNone/>
            </a:pPr>
            <a:endParaRPr lang="en-US" sz="2000" dirty="0"/>
          </a:p>
          <a:p>
            <a:pPr marL="457200" indent="-457200">
              <a:spcBef>
                <a:spcPts val="0"/>
              </a:spcBef>
              <a:buAutoNum type="arabicPeriod"/>
            </a:pPr>
            <a:endParaRPr lang="en-US" sz="2000" dirty="0"/>
          </a:p>
          <a:p>
            <a:pPr marL="0" indent="0">
              <a:spcBef>
                <a:spcPts val="0"/>
              </a:spcBef>
              <a:buNone/>
            </a:pPr>
            <a:endParaRPr lang="en-US" sz="2000" dirty="0"/>
          </a:p>
          <a:p>
            <a:pPr marL="0" indent="0">
              <a:spcBef>
                <a:spcPts val="0"/>
              </a:spcBef>
              <a:buNone/>
            </a:pPr>
            <a:r>
              <a:rPr lang="en-US" sz="2000" dirty="0"/>
              <a:t>As part of this exercise, we will perform Exploratory Data Analysis on the given data set to understand the relationship below different set of attributes e.g., Consumer attributes, loan attributes. Portfolio Risk analysis will help the lender on taking various decisions and avoid losses.</a:t>
            </a:r>
          </a:p>
        </p:txBody>
      </p:sp>
    </p:spTree>
    <p:extLst>
      <p:ext uri="{BB962C8B-B14F-4D97-AF65-F5344CB8AC3E}">
        <p14:creationId xmlns:p14="http://schemas.microsoft.com/office/powerpoint/2010/main" val="73246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866C-E266-4F64-B2F0-09A4CB2018E9}"/>
              </a:ext>
            </a:extLst>
          </p:cNvPr>
          <p:cNvSpPr>
            <a:spLocks noGrp="1"/>
          </p:cNvSpPr>
          <p:nvPr>
            <p:ph type="title"/>
          </p:nvPr>
        </p:nvSpPr>
        <p:spPr/>
        <p:txBody>
          <a:bodyPr/>
          <a:lstStyle/>
          <a:p>
            <a:r>
              <a:rPr lang="en-US" b="1" dirty="0"/>
              <a:t>Technologies Used</a:t>
            </a:r>
            <a:endParaRPr lang="en-US" dirty="0"/>
          </a:p>
        </p:txBody>
      </p:sp>
      <p:sp>
        <p:nvSpPr>
          <p:cNvPr id="3" name="Content Placeholder 2">
            <a:extLst>
              <a:ext uri="{FF2B5EF4-FFF2-40B4-BE49-F238E27FC236}">
                <a16:creationId xmlns:a16="http://schemas.microsoft.com/office/drawing/2014/main" id="{8FE3B55A-FF2B-41EC-BDE9-0D0805B88D8B}"/>
              </a:ext>
            </a:extLst>
          </p:cNvPr>
          <p:cNvSpPr>
            <a:spLocks noGrp="1"/>
          </p:cNvSpPr>
          <p:nvPr>
            <p:ph idx="1"/>
          </p:nvPr>
        </p:nvSpPr>
        <p:spPr>
          <a:xfrm>
            <a:off x="838200" y="1690688"/>
            <a:ext cx="10515600" cy="4486275"/>
          </a:xfrm>
        </p:spPr>
        <p:txBody>
          <a:bodyPr/>
          <a:lstStyle/>
          <a:p>
            <a:r>
              <a:rPr lang="en-US" dirty="0"/>
              <a:t>Python 3.7</a:t>
            </a:r>
          </a:p>
          <a:p>
            <a:r>
              <a:rPr lang="en-US" dirty="0"/>
              <a:t>Pandas 1.1.3</a:t>
            </a:r>
          </a:p>
          <a:p>
            <a:r>
              <a:rPr lang="en-US" dirty="0"/>
              <a:t>NumPy 1.19.2</a:t>
            </a:r>
          </a:p>
          <a:p>
            <a:r>
              <a:rPr lang="en-US" dirty="0"/>
              <a:t>Matplotlib 3.2.2</a:t>
            </a:r>
          </a:p>
          <a:p>
            <a:r>
              <a:rPr lang="en-US" dirty="0"/>
              <a:t>Seaborn 0.11.0</a:t>
            </a:r>
          </a:p>
          <a:p>
            <a:endParaRPr lang="en-US" dirty="0"/>
          </a:p>
          <a:p>
            <a:pPr marL="0" indent="0">
              <a:buNone/>
            </a:pPr>
            <a:endParaRPr lang="en-US" dirty="0"/>
          </a:p>
        </p:txBody>
      </p:sp>
    </p:spTree>
    <p:extLst>
      <p:ext uri="{BB962C8B-B14F-4D97-AF65-F5344CB8AC3E}">
        <p14:creationId xmlns:p14="http://schemas.microsoft.com/office/powerpoint/2010/main" val="224395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8953-0FB8-4B24-B81B-823CF2F24DD8}"/>
              </a:ext>
            </a:extLst>
          </p:cNvPr>
          <p:cNvSpPr>
            <a:spLocks noGrp="1"/>
          </p:cNvSpPr>
          <p:nvPr>
            <p:ph type="title"/>
          </p:nvPr>
        </p:nvSpPr>
        <p:spPr>
          <a:xfrm>
            <a:off x="245097" y="365126"/>
            <a:ext cx="11108703" cy="586982"/>
          </a:xfrm>
        </p:spPr>
        <p:txBody>
          <a:bodyPr>
            <a:normAutofit fontScale="90000"/>
          </a:bodyPr>
          <a:lstStyle/>
          <a:p>
            <a:r>
              <a:rPr lang="en-US" b="1" dirty="0"/>
              <a:t>Exploratory Data Analysis (EDA)</a:t>
            </a:r>
            <a:endParaRPr lang="en-US" dirty="0"/>
          </a:p>
        </p:txBody>
      </p:sp>
      <p:sp>
        <p:nvSpPr>
          <p:cNvPr id="3" name="Content Placeholder 2">
            <a:extLst>
              <a:ext uri="{FF2B5EF4-FFF2-40B4-BE49-F238E27FC236}">
                <a16:creationId xmlns:a16="http://schemas.microsoft.com/office/drawing/2014/main" id="{326F0881-0619-43F3-B7B1-55669047CEB2}"/>
              </a:ext>
            </a:extLst>
          </p:cNvPr>
          <p:cNvSpPr>
            <a:spLocks noGrp="1"/>
          </p:cNvSpPr>
          <p:nvPr>
            <p:ph idx="1"/>
          </p:nvPr>
        </p:nvSpPr>
        <p:spPr>
          <a:xfrm>
            <a:off x="395926" y="952108"/>
            <a:ext cx="10957874" cy="5224855"/>
          </a:xfrm>
        </p:spPr>
        <p:txBody>
          <a:bodyPr>
            <a:normAutofit/>
          </a:bodyPr>
          <a:lstStyle/>
          <a:p>
            <a:pPr marL="0" indent="0">
              <a:buNone/>
            </a:pPr>
            <a:r>
              <a:rPr lang="en-US" sz="1600" dirty="0"/>
              <a:t>Dataset and corresponding data dictionary has been provided by Upgrad which contains the complete loan data for all loans issued through the time period 2007 t0 2011. It contains a total of 39718 Rows with 111 columns. After loading the dataset, following steps were performed:</a:t>
            </a:r>
          </a:p>
          <a:p>
            <a:pPr marL="0" indent="0">
              <a:buNone/>
            </a:pPr>
            <a:endParaRPr lang="en-US" sz="1600" dirty="0"/>
          </a:p>
          <a:p>
            <a:pPr marL="342900" indent="-342900">
              <a:buAutoNum type="arabicPeriod"/>
            </a:pPr>
            <a:r>
              <a:rPr lang="en-US" sz="1600" dirty="0"/>
              <a:t>Check for missing values across all columns and dropped the columns which have values not available, or the presence is less then 30%</a:t>
            </a:r>
          </a:p>
          <a:p>
            <a:pPr marL="342900" indent="-342900">
              <a:buAutoNum type="arabicPeriod"/>
            </a:pPr>
            <a:r>
              <a:rPr lang="en-US" sz="1600" dirty="0"/>
              <a:t>Dropped all columns which have common values across all rows.</a:t>
            </a:r>
          </a:p>
          <a:p>
            <a:pPr marL="342900" indent="-342900">
              <a:buAutoNum type="arabicPeriod"/>
            </a:pPr>
            <a:r>
              <a:rPr lang="en-US" sz="1600" dirty="0"/>
              <a:t>For data cleansing, removed unwanted special characters, text from columns like </a:t>
            </a:r>
            <a:r>
              <a:rPr lang="en-US" sz="1600" b="1" dirty="0">
                <a:solidFill>
                  <a:srgbClr val="FF0000"/>
                </a:solidFill>
              </a:rPr>
              <a:t>term</a:t>
            </a:r>
            <a:r>
              <a:rPr lang="en-US" sz="1600" dirty="0"/>
              <a:t> and </a:t>
            </a:r>
            <a:r>
              <a:rPr lang="en-US" sz="1600" b="1" dirty="0">
                <a:solidFill>
                  <a:srgbClr val="FF0000"/>
                </a:solidFill>
              </a:rPr>
              <a:t>interest rate</a:t>
            </a:r>
            <a:r>
              <a:rPr lang="en-US" sz="1600" dirty="0"/>
              <a:t>.</a:t>
            </a:r>
          </a:p>
          <a:p>
            <a:pPr marL="342900" indent="-342900">
              <a:buAutoNum type="arabicPeriod"/>
            </a:pPr>
            <a:r>
              <a:rPr lang="en-US" sz="1600" dirty="0"/>
              <a:t>Converted the Date Time columns in the uniform format.</a:t>
            </a:r>
          </a:p>
          <a:p>
            <a:pPr marL="342900" indent="-342900">
              <a:buAutoNum type="arabicPeriod"/>
            </a:pPr>
            <a:r>
              <a:rPr lang="en-US" sz="1600" dirty="0"/>
              <a:t>Removed all the columns with Customer Behavioral Data.</a:t>
            </a:r>
          </a:p>
          <a:p>
            <a:pPr marL="342900" indent="-342900">
              <a:buAutoNum type="arabicPeriod"/>
            </a:pPr>
            <a:r>
              <a:rPr lang="en-US" sz="1600" dirty="0"/>
              <a:t>Deleted all the rows with Loan Status as current as the analysis should only include </a:t>
            </a:r>
            <a:r>
              <a:rPr lang="en-US" sz="1600" b="1" dirty="0"/>
              <a:t>Fully Paid</a:t>
            </a:r>
            <a:r>
              <a:rPr lang="en-US" sz="1600" dirty="0"/>
              <a:t> or </a:t>
            </a:r>
            <a:r>
              <a:rPr lang="en-US" sz="1600" b="1" dirty="0"/>
              <a:t>Charged Off </a:t>
            </a:r>
            <a:r>
              <a:rPr lang="en-US" sz="1600" dirty="0"/>
              <a:t>applications.</a:t>
            </a:r>
          </a:p>
          <a:p>
            <a:pPr marL="342900" indent="-342900">
              <a:buAutoNum type="arabicPeriod"/>
            </a:pPr>
            <a:r>
              <a:rPr lang="en-US" sz="1600" dirty="0"/>
              <a:t>Assigned the values 0/1 for loan status as Fully Paid/ Charged Off to convert the loan status in Categorical values.</a:t>
            </a:r>
          </a:p>
          <a:p>
            <a:pPr marL="342900" indent="-342900">
              <a:buAutoNum type="arabicPeriod"/>
            </a:pPr>
            <a:r>
              <a:rPr lang="en-US" sz="1600" dirty="0"/>
              <a:t>To convert continuous data (loan amount, DTI, Interest Rate, Annual Income) into categorical data used binning with separate labels so they can be part of analysis.</a:t>
            </a:r>
          </a:p>
          <a:p>
            <a:pPr marL="342900" indent="-342900">
              <a:buAutoNum type="arabicPeriod"/>
            </a:pPr>
            <a:endParaRPr lang="en-US" sz="1600" dirty="0"/>
          </a:p>
          <a:p>
            <a:pPr marL="342900" indent="-342900">
              <a:buAutoNum type="arabicPeriod"/>
            </a:pPr>
            <a:endParaRPr lang="en-US" sz="1600" dirty="0"/>
          </a:p>
          <a:p>
            <a:pPr marL="0" indent="0">
              <a:buNone/>
            </a:pPr>
            <a:endParaRPr lang="en-US" sz="1600" dirty="0"/>
          </a:p>
        </p:txBody>
      </p:sp>
    </p:spTree>
    <p:extLst>
      <p:ext uri="{BB962C8B-B14F-4D97-AF65-F5344CB8AC3E}">
        <p14:creationId xmlns:p14="http://schemas.microsoft.com/office/powerpoint/2010/main" val="316944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1A37E-DC2A-0043-BDC2-F1C11D8D5542}"/>
              </a:ext>
            </a:extLst>
          </p:cNvPr>
          <p:cNvPicPr>
            <a:picLocks noChangeAspect="1"/>
          </p:cNvPicPr>
          <p:nvPr/>
        </p:nvPicPr>
        <p:blipFill>
          <a:blip r:embed="rId2"/>
          <a:stretch>
            <a:fillRect/>
          </a:stretch>
        </p:blipFill>
        <p:spPr>
          <a:xfrm>
            <a:off x="242057" y="691118"/>
            <a:ext cx="5853943" cy="2654635"/>
          </a:xfrm>
          <a:prstGeom prst="rect">
            <a:avLst/>
          </a:prstGeom>
        </p:spPr>
      </p:pic>
      <p:sp>
        <p:nvSpPr>
          <p:cNvPr id="5" name="TextBox 4">
            <a:extLst>
              <a:ext uri="{FF2B5EF4-FFF2-40B4-BE49-F238E27FC236}">
                <a16:creationId xmlns:a16="http://schemas.microsoft.com/office/drawing/2014/main" id="{E06D6D0B-ECF6-0846-9459-C6A3BD62CAEA}"/>
              </a:ext>
            </a:extLst>
          </p:cNvPr>
          <p:cNvSpPr txBox="1"/>
          <p:nvPr/>
        </p:nvSpPr>
        <p:spPr>
          <a:xfrm>
            <a:off x="191492" y="111275"/>
            <a:ext cx="3401637" cy="523220"/>
          </a:xfrm>
          <a:prstGeom prst="rect">
            <a:avLst/>
          </a:prstGeom>
          <a:noFill/>
        </p:spPr>
        <p:txBody>
          <a:bodyPr wrap="none" rtlCol="0">
            <a:spAutoFit/>
          </a:bodyPr>
          <a:lstStyle/>
          <a:p>
            <a:r>
              <a:rPr lang="en-US" sz="2800" dirty="0"/>
              <a:t>Loan Amount Analysis</a:t>
            </a:r>
          </a:p>
        </p:txBody>
      </p:sp>
      <p:pic>
        <p:nvPicPr>
          <p:cNvPr id="6" name="Picture 5">
            <a:extLst>
              <a:ext uri="{FF2B5EF4-FFF2-40B4-BE49-F238E27FC236}">
                <a16:creationId xmlns:a16="http://schemas.microsoft.com/office/drawing/2014/main" id="{F28B9CF1-9E41-774E-92A1-E6E158A74605}"/>
              </a:ext>
            </a:extLst>
          </p:cNvPr>
          <p:cNvPicPr>
            <a:picLocks noChangeAspect="1"/>
          </p:cNvPicPr>
          <p:nvPr/>
        </p:nvPicPr>
        <p:blipFill>
          <a:blip r:embed="rId3"/>
          <a:stretch>
            <a:fillRect/>
          </a:stretch>
        </p:blipFill>
        <p:spPr>
          <a:xfrm>
            <a:off x="6030133" y="634495"/>
            <a:ext cx="6006801" cy="2926080"/>
          </a:xfrm>
          <a:prstGeom prst="rect">
            <a:avLst/>
          </a:prstGeom>
        </p:spPr>
      </p:pic>
      <p:pic>
        <p:nvPicPr>
          <p:cNvPr id="7" name="Picture 6">
            <a:extLst>
              <a:ext uri="{FF2B5EF4-FFF2-40B4-BE49-F238E27FC236}">
                <a16:creationId xmlns:a16="http://schemas.microsoft.com/office/drawing/2014/main" id="{E0F7E0BD-AF35-C142-A55A-66DDA0710B44}"/>
              </a:ext>
            </a:extLst>
          </p:cNvPr>
          <p:cNvPicPr>
            <a:picLocks noChangeAspect="1"/>
          </p:cNvPicPr>
          <p:nvPr/>
        </p:nvPicPr>
        <p:blipFill>
          <a:blip r:embed="rId4"/>
          <a:stretch>
            <a:fillRect/>
          </a:stretch>
        </p:blipFill>
        <p:spPr>
          <a:xfrm>
            <a:off x="5753609" y="3720024"/>
            <a:ext cx="6438391" cy="2770826"/>
          </a:xfrm>
          <a:prstGeom prst="rect">
            <a:avLst/>
          </a:prstGeom>
        </p:spPr>
      </p:pic>
      <p:sp>
        <p:nvSpPr>
          <p:cNvPr id="8" name="TextBox 7">
            <a:extLst>
              <a:ext uri="{FF2B5EF4-FFF2-40B4-BE49-F238E27FC236}">
                <a16:creationId xmlns:a16="http://schemas.microsoft.com/office/drawing/2014/main" id="{6B0A714D-2F3C-3144-9147-CEA23AEC7FE0}"/>
              </a:ext>
            </a:extLst>
          </p:cNvPr>
          <p:cNvSpPr txBox="1"/>
          <p:nvPr/>
        </p:nvSpPr>
        <p:spPr>
          <a:xfrm>
            <a:off x="365491" y="3505201"/>
            <a:ext cx="5607074"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On graph Loan Amount vs Default Ratio, we could observe an increase in defaulter as the loan amount increases</a:t>
            </a:r>
          </a:p>
          <a:p>
            <a:pPr marL="285750" indent="-285750">
              <a:buFont typeface="Arial" panose="020B0604020202020204" pitchFamily="34" charset="0"/>
              <a:buChar char="•"/>
            </a:pPr>
            <a:r>
              <a:rPr lang="en-US" sz="1600" dirty="0"/>
              <a:t>On graph Loan Amount vs Default Count, we could observe that the max number of defaulters are for the range of 5-10k. Though the percentage of defaults is less as observed in Loan Amount vs Default Ratio</a:t>
            </a:r>
          </a:p>
          <a:p>
            <a:pPr marL="285750" indent="-285750">
              <a:buFont typeface="Arial" panose="020B0604020202020204" pitchFamily="34" charset="0"/>
              <a:buChar char="•"/>
            </a:pPr>
            <a:r>
              <a:rPr lang="en-US" sz="1600" dirty="0"/>
              <a:t>On graph, Loan Amount vs Interest Rate, we could observer that these two factors are correlated positively. </a:t>
            </a:r>
          </a:p>
          <a:p>
            <a:pPr marL="285750" indent="-285750">
              <a:buFont typeface="Arial" panose="020B0604020202020204" pitchFamily="34" charset="0"/>
              <a:buChar char="•"/>
            </a:pPr>
            <a:r>
              <a:rPr lang="en-US" sz="1600" dirty="0"/>
              <a:t>We could possibly deduce that for amount(s) greater than 15k, Lending Club should be careful in giving out the loans</a:t>
            </a:r>
          </a:p>
        </p:txBody>
      </p:sp>
    </p:spTree>
    <p:extLst>
      <p:ext uri="{BB962C8B-B14F-4D97-AF65-F5344CB8AC3E}">
        <p14:creationId xmlns:p14="http://schemas.microsoft.com/office/powerpoint/2010/main" val="200612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D6D0B-ECF6-0846-9459-C6A3BD62CAEA}"/>
              </a:ext>
            </a:extLst>
          </p:cNvPr>
          <p:cNvSpPr txBox="1"/>
          <p:nvPr/>
        </p:nvSpPr>
        <p:spPr>
          <a:xfrm>
            <a:off x="191492" y="111275"/>
            <a:ext cx="3805722" cy="523220"/>
          </a:xfrm>
          <a:prstGeom prst="rect">
            <a:avLst/>
          </a:prstGeom>
          <a:noFill/>
        </p:spPr>
        <p:txBody>
          <a:bodyPr wrap="none" rtlCol="0">
            <a:spAutoFit/>
          </a:bodyPr>
          <a:lstStyle/>
          <a:p>
            <a:r>
              <a:rPr lang="en-US" sz="2800" dirty="0"/>
              <a:t>Purpose of Debt Analysis</a:t>
            </a:r>
          </a:p>
        </p:txBody>
      </p:sp>
      <p:sp>
        <p:nvSpPr>
          <p:cNvPr id="8" name="TextBox 7">
            <a:extLst>
              <a:ext uri="{FF2B5EF4-FFF2-40B4-BE49-F238E27FC236}">
                <a16:creationId xmlns:a16="http://schemas.microsoft.com/office/drawing/2014/main" id="{6B0A714D-2F3C-3144-9147-CEA23AEC7FE0}"/>
              </a:ext>
            </a:extLst>
          </p:cNvPr>
          <p:cNvSpPr txBox="1"/>
          <p:nvPr/>
        </p:nvSpPr>
        <p:spPr>
          <a:xfrm>
            <a:off x="490985" y="5579453"/>
            <a:ext cx="1162368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On graph Purpose vs Default Ratio, we could observe applicants seeking loan for small business are majority of defaulters</a:t>
            </a:r>
          </a:p>
          <a:p>
            <a:pPr marL="285750" indent="-285750">
              <a:buFont typeface="Arial" panose="020B0604020202020204" pitchFamily="34" charset="0"/>
              <a:buChar char="•"/>
            </a:pPr>
            <a:r>
              <a:rPr lang="en-US" sz="1600" dirty="0"/>
              <a:t>On graph Purpose vs Defaulter's count, we can conclude that credit card and Debt applications are contributing most to the defaulters.</a:t>
            </a:r>
          </a:p>
          <a:p>
            <a:endParaRPr lang="en-US" sz="1600" dirty="0"/>
          </a:p>
          <a:p>
            <a:pPr marL="285750" indent="-285750">
              <a:buFont typeface="Arial" panose="020B0604020202020204" pitchFamily="34" charset="0"/>
              <a:buChar char="•"/>
            </a:pPr>
            <a:endParaRPr lang="en-US" sz="1600" dirty="0"/>
          </a:p>
        </p:txBody>
      </p:sp>
      <p:pic>
        <p:nvPicPr>
          <p:cNvPr id="3" name="Picture 2" descr="A picture containing text, clipart, screenshot&#10;&#10;Description automatically generated">
            <a:extLst>
              <a:ext uri="{FF2B5EF4-FFF2-40B4-BE49-F238E27FC236}">
                <a16:creationId xmlns:a16="http://schemas.microsoft.com/office/drawing/2014/main" id="{E11E54F6-A8FF-4FA8-85AB-C8EEB57C2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143" y="516055"/>
            <a:ext cx="10115550" cy="2737113"/>
          </a:xfrm>
          <a:prstGeom prst="rect">
            <a:avLst/>
          </a:prstGeom>
        </p:spPr>
      </p:pic>
      <p:pic>
        <p:nvPicPr>
          <p:cNvPr id="4" name="Picture 3" descr="Chart, bar chart&#10;&#10;Description automatically generated">
            <a:extLst>
              <a:ext uri="{FF2B5EF4-FFF2-40B4-BE49-F238E27FC236}">
                <a16:creationId xmlns:a16="http://schemas.microsoft.com/office/drawing/2014/main" id="{74456988-B883-4240-92EB-E64FAB6697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225" y="3253168"/>
            <a:ext cx="10115550" cy="2213402"/>
          </a:xfrm>
          <a:prstGeom prst="rect">
            <a:avLst/>
          </a:prstGeom>
        </p:spPr>
      </p:pic>
    </p:spTree>
    <p:extLst>
      <p:ext uri="{BB962C8B-B14F-4D97-AF65-F5344CB8AC3E}">
        <p14:creationId xmlns:p14="http://schemas.microsoft.com/office/powerpoint/2010/main" val="26141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D6D0B-ECF6-0846-9459-C6A3BD62CAEA}"/>
              </a:ext>
            </a:extLst>
          </p:cNvPr>
          <p:cNvSpPr txBox="1"/>
          <p:nvPr/>
        </p:nvSpPr>
        <p:spPr>
          <a:xfrm>
            <a:off x="191492" y="111275"/>
            <a:ext cx="4534896" cy="523220"/>
          </a:xfrm>
          <a:prstGeom prst="rect">
            <a:avLst/>
          </a:prstGeom>
          <a:noFill/>
        </p:spPr>
        <p:txBody>
          <a:bodyPr wrap="none" rtlCol="0">
            <a:spAutoFit/>
          </a:bodyPr>
          <a:lstStyle/>
          <a:p>
            <a:r>
              <a:rPr lang="en-US" sz="2800" dirty="0"/>
              <a:t>Debt to Income Ratio Analysis</a:t>
            </a:r>
          </a:p>
        </p:txBody>
      </p:sp>
      <p:sp>
        <p:nvSpPr>
          <p:cNvPr id="8" name="TextBox 7">
            <a:extLst>
              <a:ext uri="{FF2B5EF4-FFF2-40B4-BE49-F238E27FC236}">
                <a16:creationId xmlns:a16="http://schemas.microsoft.com/office/drawing/2014/main" id="{6B0A714D-2F3C-3144-9147-CEA23AEC7FE0}"/>
              </a:ext>
            </a:extLst>
          </p:cNvPr>
          <p:cNvSpPr txBox="1"/>
          <p:nvPr/>
        </p:nvSpPr>
        <p:spPr>
          <a:xfrm>
            <a:off x="117929" y="1075873"/>
            <a:ext cx="4534896"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On graph Defaulters Ratio vs DTI, the number of defaulters increases with the increase in Debt-to-Income ratio.</a:t>
            </a:r>
          </a:p>
          <a:p>
            <a:pPr marL="285750" indent="-285750">
              <a:buFont typeface="Arial" panose="020B0604020202020204" pitchFamily="34" charset="0"/>
              <a:buChar char="•"/>
            </a:pPr>
            <a:r>
              <a:rPr lang="en-US" sz="1600" dirty="0"/>
              <a:t>Debt to Income Ratio and Interest rates are correlated. We could see the Median increases with Debt-to-Income Ratio and Interest rates </a:t>
            </a:r>
          </a:p>
        </p:txBody>
      </p:sp>
      <p:pic>
        <p:nvPicPr>
          <p:cNvPr id="3" name="Picture 2">
            <a:extLst>
              <a:ext uri="{FF2B5EF4-FFF2-40B4-BE49-F238E27FC236}">
                <a16:creationId xmlns:a16="http://schemas.microsoft.com/office/drawing/2014/main" id="{887CAEFD-3B22-4FD7-969A-EC4844826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958" y="875401"/>
            <a:ext cx="7228113" cy="2713994"/>
          </a:xfrm>
          <a:prstGeom prst="rect">
            <a:avLst/>
          </a:prstGeom>
        </p:spPr>
      </p:pic>
      <p:pic>
        <p:nvPicPr>
          <p:cNvPr id="10" name="Picture 9" descr="A picture containing box and whisker chart&#10;&#10;Description automatically generated">
            <a:extLst>
              <a:ext uri="{FF2B5EF4-FFF2-40B4-BE49-F238E27FC236}">
                <a16:creationId xmlns:a16="http://schemas.microsoft.com/office/drawing/2014/main" id="{9EA14437-1680-4BE5-81F2-CAC49939A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29" y="3720024"/>
            <a:ext cx="10940142" cy="2635242"/>
          </a:xfrm>
          <a:prstGeom prst="rect">
            <a:avLst/>
          </a:prstGeom>
        </p:spPr>
      </p:pic>
    </p:spTree>
    <p:extLst>
      <p:ext uri="{BB962C8B-B14F-4D97-AF65-F5344CB8AC3E}">
        <p14:creationId xmlns:p14="http://schemas.microsoft.com/office/powerpoint/2010/main" val="154083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D6D0B-ECF6-0846-9459-C6A3BD62CAEA}"/>
              </a:ext>
            </a:extLst>
          </p:cNvPr>
          <p:cNvSpPr txBox="1"/>
          <p:nvPr/>
        </p:nvSpPr>
        <p:spPr>
          <a:xfrm>
            <a:off x="191492" y="111275"/>
            <a:ext cx="3304879" cy="523220"/>
          </a:xfrm>
          <a:prstGeom prst="rect">
            <a:avLst/>
          </a:prstGeom>
          <a:noFill/>
        </p:spPr>
        <p:txBody>
          <a:bodyPr wrap="none" rtlCol="0">
            <a:spAutoFit/>
          </a:bodyPr>
          <a:lstStyle/>
          <a:p>
            <a:r>
              <a:rPr lang="en-US" sz="2800" dirty="0"/>
              <a:t>Interest Rate Analysis</a:t>
            </a:r>
          </a:p>
        </p:txBody>
      </p:sp>
      <p:sp>
        <p:nvSpPr>
          <p:cNvPr id="8" name="TextBox 7">
            <a:extLst>
              <a:ext uri="{FF2B5EF4-FFF2-40B4-BE49-F238E27FC236}">
                <a16:creationId xmlns:a16="http://schemas.microsoft.com/office/drawing/2014/main" id="{6B0A714D-2F3C-3144-9147-CEA23AEC7FE0}"/>
              </a:ext>
            </a:extLst>
          </p:cNvPr>
          <p:cNvSpPr txBox="1"/>
          <p:nvPr/>
        </p:nvSpPr>
        <p:spPr>
          <a:xfrm>
            <a:off x="12942" y="3869569"/>
            <a:ext cx="5607074"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As Interest Rate increases, the defaulters count also increases in linear manner.</a:t>
            </a:r>
          </a:p>
          <a:p>
            <a:pPr marL="285750" indent="-285750">
              <a:buFont typeface="Arial" panose="020B0604020202020204" pitchFamily="34" charset="0"/>
              <a:buChar char="•"/>
            </a:pPr>
            <a:r>
              <a:rPr lang="en-US" sz="1600" dirty="0"/>
              <a:t>On graph Loan Amount vs Interest Rate, we could observe that these 2 variables are co-related, as the amount increases the Interest rate also increases.</a:t>
            </a:r>
          </a:p>
          <a:p>
            <a:pPr marL="285750" indent="-285750">
              <a:buFont typeface="Arial" panose="020B0604020202020204" pitchFamily="34" charset="0"/>
              <a:buChar char="•"/>
            </a:pPr>
            <a:r>
              <a:rPr lang="en-US" sz="1600" dirty="0"/>
              <a:t>On graph, Loan Status vs Interest Rate, we could observe that lower interest rate loans are less likely to default.</a:t>
            </a:r>
          </a:p>
          <a:p>
            <a:pPr marL="285750" indent="-285750">
              <a:buFont typeface="Arial" panose="020B0604020202020204" pitchFamily="34" charset="0"/>
              <a:buChar char="•"/>
            </a:pPr>
            <a:r>
              <a:rPr lang="en-US" sz="1600" dirty="0"/>
              <a:t>We could possibly deduce that interest rate and loan term should be properly calculated to avoid very high interest rates.</a:t>
            </a:r>
          </a:p>
        </p:txBody>
      </p:sp>
      <p:pic>
        <p:nvPicPr>
          <p:cNvPr id="3" name="Picture 2" descr="Chart, bar chart&#10;&#10;Description automatically generated">
            <a:extLst>
              <a:ext uri="{FF2B5EF4-FFF2-40B4-BE49-F238E27FC236}">
                <a16:creationId xmlns:a16="http://schemas.microsoft.com/office/drawing/2014/main" id="{7B1ABE09-D250-4323-967B-633467DB6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2" y="504522"/>
            <a:ext cx="5851302" cy="29718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9A43AF4A-268B-4E16-BA95-E31C73D08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624" y="504522"/>
            <a:ext cx="6437376" cy="2971800"/>
          </a:xfrm>
          <a:prstGeom prst="rect">
            <a:avLst/>
          </a:prstGeom>
        </p:spPr>
      </p:pic>
      <p:pic>
        <p:nvPicPr>
          <p:cNvPr id="12" name="Picture 11">
            <a:extLst>
              <a:ext uri="{FF2B5EF4-FFF2-40B4-BE49-F238E27FC236}">
                <a16:creationId xmlns:a16="http://schemas.microsoft.com/office/drawing/2014/main" id="{C42A8FA1-D488-422D-AA53-469E06B6D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624" y="3788229"/>
            <a:ext cx="6437376" cy="2144485"/>
          </a:xfrm>
          <a:prstGeom prst="rect">
            <a:avLst/>
          </a:prstGeom>
        </p:spPr>
      </p:pic>
    </p:spTree>
    <p:extLst>
      <p:ext uri="{BB962C8B-B14F-4D97-AF65-F5344CB8AC3E}">
        <p14:creationId xmlns:p14="http://schemas.microsoft.com/office/powerpoint/2010/main" val="65436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825</Words>
  <Application>Microsoft Office PowerPoint</Application>
  <PresentationFormat>Widescreen</PresentationFormat>
  <Paragraphs>69</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freight-text-pro</vt:lpstr>
      <vt:lpstr>Arial</vt:lpstr>
      <vt:lpstr>Bookman Old Style</vt:lpstr>
      <vt:lpstr>Calibri</vt:lpstr>
      <vt:lpstr>Calibri Light</vt:lpstr>
      <vt:lpstr>Franklin Gothic Book</vt:lpstr>
      <vt:lpstr>Office Theme</vt:lpstr>
      <vt:lpstr>1_RetrospectVTI</vt:lpstr>
      <vt:lpstr>Lending Club Case Study </vt:lpstr>
      <vt:lpstr>Table of Contents   </vt:lpstr>
      <vt:lpstr>Introduction </vt:lpstr>
      <vt:lpstr>Technologies Used</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Abhishek Saxena (TMNA)</dc:creator>
  <cp:lastModifiedBy>Abhishek Saxena (TMNA)</cp:lastModifiedBy>
  <cp:revision>15</cp:revision>
  <dcterms:created xsi:type="dcterms:W3CDTF">2021-11-10T04:29:21Z</dcterms:created>
  <dcterms:modified xsi:type="dcterms:W3CDTF">2021-11-10T07:16:47Z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7890e8-8459-473b-8b86-643375e9aab5_Enabled">
    <vt:lpwstr>true</vt:lpwstr>
  </property>
  <property fmtid="{D5CDD505-2E9C-101B-9397-08002B2CF9AE}" pid="3" name="MSIP_Label_2c7890e8-8459-473b-8b86-643375e9aab5_SetDate">
    <vt:lpwstr>2021-11-10T05:39:00Z</vt:lpwstr>
  </property>
  <property fmtid="{D5CDD505-2E9C-101B-9397-08002B2CF9AE}" pid="4" name="MSIP_Label_2c7890e8-8459-473b-8b86-643375e9aab5_Method">
    <vt:lpwstr>Privileged</vt:lpwstr>
  </property>
  <property fmtid="{D5CDD505-2E9C-101B-9397-08002B2CF9AE}" pid="5" name="MSIP_Label_2c7890e8-8459-473b-8b86-643375e9aab5_Name">
    <vt:lpwstr>2c7890e8-8459-473b-8b86-643375e9aab5</vt:lpwstr>
  </property>
  <property fmtid="{D5CDD505-2E9C-101B-9397-08002B2CF9AE}" pid="6" name="MSIP_Label_2c7890e8-8459-473b-8b86-643375e9aab5_SiteId">
    <vt:lpwstr>8c642d1d-d709-47b0-ab10-080af10798fb</vt:lpwstr>
  </property>
  <property fmtid="{D5CDD505-2E9C-101B-9397-08002B2CF9AE}" pid="7" name="MSIP_Label_2c7890e8-8459-473b-8b86-643375e9aab5_ActionId">
    <vt:lpwstr>cbbac9e0-d7d0-4f3e-9ba5-0645f9a99fa8</vt:lpwstr>
  </property>
  <property fmtid="{D5CDD505-2E9C-101B-9397-08002B2CF9AE}" pid="8" name="MSIP_Label_2c7890e8-8459-473b-8b86-643375e9aab5_ContentBits">
    <vt:lpwstr>0</vt:lpwstr>
  </property>
</Properties>
</file>