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ora"/>
      <p:regular r:id="rId18"/>
      <p:bold r:id="rId19"/>
      <p:italic r:id="rId20"/>
      <p:boldItalic r:id="rId21"/>
    </p:embeddedFont>
    <p:embeddedFont>
      <p:font typeface="Lora Regular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italic.fntdata"/><Relationship Id="rId22" Type="http://schemas.openxmlformats.org/officeDocument/2006/relationships/font" Target="fonts/LoraRegular-regular.fntdata"/><Relationship Id="rId21" Type="http://schemas.openxmlformats.org/officeDocument/2006/relationships/font" Target="fonts/Lora-boldItalic.fntdata"/><Relationship Id="rId24" Type="http://schemas.openxmlformats.org/officeDocument/2006/relationships/font" Target="fonts/LoraRegular-italic.fntdata"/><Relationship Id="rId23" Type="http://schemas.openxmlformats.org/officeDocument/2006/relationships/font" Target="fonts/LoraRegula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LoraRegular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ora-bold.fntdata"/><Relationship Id="rId1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9487991c8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9487991c8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9487991c8_3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9487991c8_3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9487991c8_3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9487991c8_3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487991c8_3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487991c8_3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9487991c8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9487991c8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9487991c8_3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9487991c8_3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9487991c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9487991c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3729625" y="0"/>
            <a:ext cx="54144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53;p13"/>
          <p:cNvCxnSpPr/>
          <p:nvPr/>
        </p:nvCxnSpPr>
        <p:spPr>
          <a:xfrm>
            <a:off x="4332173" y="2808962"/>
            <a:ext cx="42654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299347" y="1713310"/>
            <a:ext cx="42981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238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4341019" y="3020101"/>
            <a:ext cx="24528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b="1" sz="1200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407" y="1917166"/>
            <a:ext cx="1558578" cy="98975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4336418" y="3336808"/>
            <a:ext cx="4444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5D5D5D"/>
                </a:solidFill>
              </a:defRPr>
            </a:lvl1pPr>
            <a:lvl2pPr lvl="1" rtl="0">
              <a:buNone/>
              <a:defRPr sz="1300">
                <a:solidFill>
                  <a:srgbClr val="5D5D5D"/>
                </a:solidFill>
              </a:defRPr>
            </a:lvl2pPr>
            <a:lvl3pPr lvl="2" rtl="0">
              <a:buNone/>
              <a:defRPr sz="1300">
                <a:solidFill>
                  <a:srgbClr val="5D5D5D"/>
                </a:solidFill>
              </a:defRPr>
            </a:lvl3pPr>
            <a:lvl4pPr lvl="3" rtl="0">
              <a:buNone/>
              <a:defRPr sz="1300">
                <a:solidFill>
                  <a:srgbClr val="5D5D5D"/>
                </a:solidFill>
              </a:defRPr>
            </a:lvl4pPr>
            <a:lvl5pPr lvl="4" rtl="0">
              <a:buNone/>
              <a:defRPr sz="1300">
                <a:solidFill>
                  <a:srgbClr val="5D5D5D"/>
                </a:solidFill>
              </a:defRPr>
            </a:lvl5pPr>
            <a:lvl6pPr lvl="5" rtl="0">
              <a:buNone/>
              <a:defRPr sz="1300">
                <a:solidFill>
                  <a:srgbClr val="5D5D5D"/>
                </a:solidFill>
              </a:defRPr>
            </a:lvl6pPr>
            <a:lvl7pPr lvl="6" rtl="0">
              <a:buNone/>
              <a:defRPr sz="1300">
                <a:solidFill>
                  <a:srgbClr val="5D5D5D"/>
                </a:solidFill>
              </a:defRPr>
            </a:lvl7pPr>
            <a:lvl8pPr lvl="7" rtl="0">
              <a:buNone/>
              <a:defRPr sz="1300">
                <a:solidFill>
                  <a:srgbClr val="5D5D5D"/>
                </a:solidFill>
              </a:defRPr>
            </a:lvl8pPr>
            <a:lvl9pPr lvl="8" rtl="0">
              <a:buNone/>
              <a:defRPr sz="1300">
                <a:solidFill>
                  <a:srgbClr val="5D5D5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Headline">
  <p:cSld name="Text with Headlin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864296" y="0"/>
            <a:ext cx="8279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1788091" y="1501329"/>
            <a:ext cx="68832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8588" y="4781811"/>
            <a:ext cx="2158025" cy="1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1759744" y="2311004"/>
            <a:ext cx="50601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3" type="body"/>
          </p:nvPr>
        </p:nvSpPr>
        <p:spPr>
          <a:xfrm>
            <a:off x="1759744" y="1901429"/>
            <a:ext cx="497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530681" y="1976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74" y="4454192"/>
            <a:ext cx="2931346" cy="6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7277" y="4454192"/>
            <a:ext cx="6286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einz college logo"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7973" y="4454192"/>
            <a:ext cx="628649" cy="6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199625" y="1713300"/>
            <a:ext cx="4801500" cy="900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Park Safe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Recommend safe parking spots using spatio-temporal analysis</a:t>
            </a:r>
            <a:endParaRPr sz="1300"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341019" y="3020101"/>
            <a:ext cx="2452800" cy="253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16-791 Course Project</a:t>
            </a:r>
            <a:endParaRPr/>
          </a:p>
        </p:txBody>
      </p:sp>
      <p:sp>
        <p:nvSpPr>
          <p:cNvPr id="81" name="Google Shape;81;p16"/>
          <p:cNvSpPr txBox="1"/>
          <p:nvPr>
            <p:ph idx="3" type="body"/>
          </p:nvPr>
        </p:nvSpPr>
        <p:spPr>
          <a:xfrm>
            <a:off x="4336418" y="3336808"/>
            <a:ext cx="4444500" cy="484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Aashi, Gautham,Vivek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100">
                <a:latin typeface="Lora"/>
                <a:ea typeface="Lora"/>
                <a:cs typeface="Lora"/>
                <a:sym typeface="Lora"/>
              </a:rPr>
              <a:t>Project Description</a:t>
            </a:r>
            <a:endParaRPr b="1" sz="2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1306825" y="1630150"/>
            <a:ext cx="4174200" cy="2562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ora Regular"/>
                <a:ea typeface="Lora Regular"/>
                <a:cs typeface="Lora Regular"/>
                <a:sym typeface="Lora Regular"/>
              </a:rPr>
              <a:t>C</a:t>
            </a:r>
            <a:r>
              <a:rPr lang="en" sz="1300">
                <a:solidFill>
                  <a:schemeClr val="dk1"/>
                </a:solidFill>
                <a:latin typeface="Lora Regular"/>
                <a:ea typeface="Lora Regular"/>
                <a:cs typeface="Lora Regular"/>
                <a:sym typeface="Lora Regular"/>
              </a:rPr>
              <a:t>haracterize vehicular thefts in San Francisco </a:t>
            </a:r>
            <a:endParaRPr sz="1300">
              <a:solidFill>
                <a:schemeClr val="dk1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Motivation: </a:t>
            </a:r>
            <a:endParaRPr b="1"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25,677 </a:t>
            </a:r>
            <a:r>
              <a:rPr lang="en" sz="1300">
                <a:solidFill>
                  <a:schemeClr val="dk1"/>
                </a:solidFill>
                <a:latin typeface="Lora Regular"/>
                <a:ea typeface="Lora Regular"/>
                <a:cs typeface="Lora Regular"/>
                <a:sym typeface="Lora Regular"/>
              </a:rPr>
              <a:t>car break-in reports with only </a:t>
            </a: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1%</a:t>
            </a:r>
            <a:r>
              <a:rPr lang="en" sz="1300">
                <a:solidFill>
                  <a:schemeClr val="dk1"/>
                </a:solidFill>
                <a:latin typeface="Lora Regular"/>
                <a:ea typeface="Lora Regular"/>
                <a:cs typeface="Lora Regular"/>
                <a:sym typeface="Lora Regular"/>
              </a:rPr>
              <a:t> of cases arrested</a:t>
            </a:r>
            <a:endParaRPr sz="1300">
              <a:solidFill>
                <a:schemeClr val="dk1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Goal:</a:t>
            </a:r>
            <a:endParaRPr b="1"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ora Regular"/>
                <a:ea typeface="Lora Regular"/>
                <a:cs typeface="Lora Regular"/>
                <a:sym typeface="Lora Regular"/>
              </a:rPr>
              <a:t>Using </a:t>
            </a: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time</a:t>
            </a:r>
            <a:r>
              <a:rPr lang="en" sz="1300">
                <a:solidFill>
                  <a:schemeClr val="dk1"/>
                </a:solidFill>
                <a:latin typeface="Lora Regular"/>
                <a:ea typeface="Lora Regular"/>
                <a:cs typeface="Lora Regular"/>
                <a:sym typeface="Lora Regular"/>
              </a:rPr>
              <a:t> and </a:t>
            </a: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location</a:t>
            </a:r>
            <a:r>
              <a:rPr lang="en" sz="1300">
                <a:solidFill>
                  <a:schemeClr val="dk1"/>
                </a:solidFill>
                <a:latin typeface="Lora Regular"/>
                <a:ea typeface="Lora Regular"/>
                <a:cs typeface="Lora Regular"/>
                <a:sym typeface="Lora Regular"/>
              </a:rPr>
              <a:t> of the theft incident to recommend safe parking spots</a:t>
            </a:r>
            <a:endParaRPr sz="1300">
              <a:solidFill>
                <a:schemeClr val="dk1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9047" r="10534" t="0"/>
          <a:stretch/>
        </p:blipFill>
        <p:spPr>
          <a:xfrm>
            <a:off x="5860850" y="1645850"/>
            <a:ext cx="3035149" cy="25311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6056175" y="4168775"/>
            <a:ext cx="26814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Car break-ins in SF in 2019</a:t>
            </a:r>
            <a:endParaRPr b="1" sz="1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1721300" y="1395375"/>
            <a:ext cx="7039500" cy="253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298894" y="200116"/>
            <a:ext cx="4412400" cy="48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100">
                <a:latin typeface="Lora"/>
                <a:ea typeface="Lora"/>
                <a:cs typeface="Lora"/>
                <a:sym typeface="Lora"/>
              </a:rPr>
              <a:t>Datasets</a:t>
            </a:r>
            <a:r>
              <a:rPr lang="en"/>
              <a:t> </a:t>
            </a:r>
            <a:endParaRPr/>
          </a:p>
        </p:txBody>
      </p:sp>
      <p:sp>
        <p:nvSpPr>
          <p:cNvPr id="97" name="Google Shape;97;p18"/>
          <p:cNvSpPr txBox="1"/>
          <p:nvPr>
            <p:ph idx="3" type="body"/>
          </p:nvPr>
        </p:nvSpPr>
        <p:spPr>
          <a:xfrm>
            <a:off x="1302544" y="1127479"/>
            <a:ext cx="4979100" cy="300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AutoNum type="arabicPeriod"/>
            </a:pPr>
            <a:r>
              <a:rPr b="0" lang="en" sz="1300">
                <a:solidFill>
                  <a:schemeClr val="dk1"/>
                </a:solidFill>
                <a:latin typeface="Lora Regular"/>
                <a:ea typeface="Lora Regular"/>
                <a:cs typeface="Lora Regular"/>
                <a:sym typeface="Lora Regular"/>
              </a:rPr>
              <a:t>SFPD Incident Reports: 2018 to Present</a:t>
            </a:r>
            <a:endParaRPr b="0" sz="13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68003" l="0" r="0" t="0"/>
          <a:stretch/>
        </p:blipFill>
        <p:spPr>
          <a:xfrm>
            <a:off x="1808250" y="2847975"/>
            <a:ext cx="5867425" cy="60958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8"/>
          <p:cNvSpPr txBox="1"/>
          <p:nvPr>
            <p:ph idx="3" type="body"/>
          </p:nvPr>
        </p:nvSpPr>
        <p:spPr>
          <a:xfrm>
            <a:off x="1302544" y="2421754"/>
            <a:ext cx="4979100" cy="300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ora"/>
              <a:buAutoNum type="arabicPeriod" startAt="2"/>
            </a:pPr>
            <a:r>
              <a:rPr b="0" lang="en" sz="1300">
                <a:solidFill>
                  <a:schemeClr val="dk1"/>
                </a:solidFill>
                <a:latin typeface="Lora Regular"/>
                <a:ea typeface="Lora Regular"/>
                <a:cs typeface="Lora Regular"/>
                <a:sym typeface="Lora Regular"/>
              </a:rPr>
              <a:t>Parking Meters data </a:t>
            </a:r>
            <a:endParaRPr b="0" sz="1300">
              <a:solidFill>
                <a:schemeClr val="dk1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65289" l="0" r="0" t="0"/>
          <a:stretch/>
        </p:blipFill>
        <p:spPr>
          <a:xfrm>
            <a:off x="1808250" y="1553712"/>
            <a:ext cx="5867426" cy="74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3" type="body"/>
          </p:nvPr>
        </p:nvSpPr>
        <p:spPr>
          <a:xfrm>
            <a:off x="1302550" y="3716021"/>
            <a:ext cx="4979100" cy="6294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ora"/>
              <a:buAutoNum type="arabicPeriod" startAt="3"/>
            </a:pPr>
            <a:r>
              <a:rPr b="0" lang="en" sz="1300">
                <a:solidFill>
                  <a:schemeClr val="dk1"/>
                </a:solidFill>
                <a:latin typeface="Lora Regular"/>
                <a:ea typeface="Lora Regular"/>
                <a:cs typeface="Lora Regular"/>
                <a:sym typeface="Lora Regular"/>
              </a:rPr>
              <a:t>Income by Neighborhood</a:t>
            </a:r>
            <a:endParaRPr b="0" sz="1300">
              <a:solidFill>
                <a:schemeClr val="dk1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dk1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ora"/>
              <a:buAutoNum type="arabicPeriod" startAt="3"/>
            </a:pPr>
            <a:r>
              <a:rPr b="0" lang="en" sz="1300">
                <a:solidFill>
                  <a:schemeClr val="dk1"/>
                </a:solidFill>
                <a:latin typeface="Lora Regular"/>
                <a:ea typeface="Lora Regular"/>
                <a:cs typeface="Lora Regular"/>
                <a:sym typeface="Lora Regular"/>
              </a:rPr>
              <a:t>Population by Neighborhood</a:t>
            </a:r>
            <a:endParaRPr b="0" sz="1300">
              <a:solidFill>
                <a:schemeClr val="dk1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1690660" y="803734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5D5D5D"/>
                </a:solidFill>
                <a:latin typeface="Lora"/>
                <a:ea typeface="Lora"/>
                <a:cs typeface="Lora"/>
                <a:sym typeface="Lora"/>
              </a:rPr>
              <a:t>Technical Approach</a:t>
            </a:r>
            <a:endParaRPr b="1" sz="21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descr="Filter"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862" y="1922625"/>
            <a:ext cx="1080850" cy="10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1628975" y="3014475"/>
            <a:ext cx="14985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Data Augmentation</a:t>
            </a:r>
            <a:endParaRPr b="1" i="0" sz="15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descr="Upward trend"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9339" y="1922628"/>
            <a:ext cx="1080850" cy="109739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5507325" y="3014475"/>
            <a:ext cx="12591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Model</a:t>
            </a:r>
            <a:endParaRPr b="1" sz="1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Selection</a:t>
            </a:r>
            <a:endParaRPr b="1" sz="1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9825" y="2008238"/>
            <a:ext cx="926150" cy="9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3610700" y="3062475"/>
            <a:ext cx="13197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Feature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Selection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descr="Table" id="115" name="Google Shape;11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8965" y="1758166"/>
            <a:ext cx="1404800" cy="14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7343338" y="3014475"/>
            <a:ext cx="12591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Prototype</a:t>
            </a:r>
            <a:endParaRPr b="1" sz="1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600">
                <a:solidFill>
                  <a:srgbClr val="3C78D8"/>
                </a:solidFill>
                <a:latin typeface="Lora"/>
                <a:ea typeface="Lora"/>
                <a:cs typeface="Lora"/>
                <a:sym typeface="Lora"/>
              </a:rPr>
              <a:t>Park Safe </a:t>
            </a:r>
            <a:r>
              <a:rPr b="1" lang="en" sz="1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application</a:t>
            </a:r>
            <a:endParaRPr i="0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1759744" y="920841"/>
            <a:ext cx="4412400" cy="48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100">
                <a:latin typeface="Lora"/>
                <a:ea typeface="Lora"/>
                <a:cs typeface="Lora"/>
                <a:sym typeface="Lora"/>
              </a:rPr>
              <a:t>Data Augmentation </a:t>
            </a:r>
            <a:r>
              <a:rPr lang="en"/>
              <a:t> 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400" y="1570600"/>
            <a:ext cx="2704124" cy="26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1779500" y="1899650"/>
            <a:ext cx="3365700" cy="22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b="1" lang="en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Positive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⇒ Incident Spot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Sampled </a:t>
            </a:r>
            <a:r>
              <a:rPr b="1" lang="en">
                <a:solidFill>
                  <a:srgbClr val="6AA84F"/>
                </a:solidFill>
                <a:latin typeface="Lora"/>
                <a:ea typeface="Lora"/>
                <a:cs typeface="Lora"/>
                <a:sym typeface="Lora"/>
              </a:rPr>
              <a:t>negative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data points uniformly at random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Positive : Negative = </a:t>
            </a:r>
            <a:r>
              <a:rPr b="1" lang="en">
                <a:latin typeface="Lora"/>
                <a:ea typeface="Lora"/>
                <a:cs typeface="Lora"/>
                <a:sym typeface="Lora"/>
              </a:rPr>
              <a:t>1 : 6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Features: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0" l="0" r="10442" t="0"/>
          <a:stretch/>
        </p:blipFill>
        <p:spPr>
          <a:xfrm>
            <a:off x="2088725" y="3979275"/>
            <a:ext cx="3295001" cy="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6539925" y="4233875"/>
            <a:ext cx="19188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ora"/>
                <a:ea typeface="Lora"/>
                <a:cs typeface="Lora"/>
                <a:sym typeface="Lora"/>
              </a:rPr>
              <a:t>Distribution of class labels (positive and negative)</a:t>
            </a:r>
            <a:endParaRPr b="1" sz="1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1759744" y="931241"/>
            <a:ext cx="4412400" cy="48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100">
                <a:latin typeface="Lora"/>
                <a:ea typeface="Lora"/>
                <a:cs typeface="Lora"/>
                <a:sym typeface="Lora"/>
              </a:rPr>
              <a:t>Feature Selection</a:t>
            </a:r>
            <a:endParaRPr b="1" sz="2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1759750" y="1525688"/>
            <a:ext cx="6098400" cy="2950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ora"/>
              <a:buChar char="●"/>
            </a:pP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Models used:</a:t>
            </a:r>
            <a:endParaRPr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ora"/>
              <a:buChar char="○"/>
            </a:pP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Logistic Regression (LR)</a:t>
            </a:r>
            <a:endParaRPr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ora"/>
              <a:buChar char="○"/>
            </a:pP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Naive Bayes (NB)</a:t>
            </a:r>
            <a:endParaRPr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ora"/>
              <a:buChar char="○"/>
            </a:pP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Decision Tree (DT)</a:t>
            </a:r>
            <a:endParaRPr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ora"/>
              <a:buChar char="○"/>
            </a:pP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Random Forest (RF)</a:t>
            </a:r>
            <a:endParaRPr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ora"/>
              <a:buChar char="●"/>
            </a:pP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Used Recursive Feature Elimination CV</a:t>
            </a:r>
            <a:endParaRPr sz="13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650" y="3250800"/>
            <a:ext cx="4155675" cy="13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788319" y="867966"/>
            <a:ext cx="4412400" cy="48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latin typeface="Lora"/>
                <a:ea typeface="Lora"/>
                <a:cs typeface="Lora"/>
                <a:sym typeface="Lora"/>
              </a:rPr>
              <a:t>Model</a:t>
            </a:r>
            <a:r>
              <a:rPr b="1" lang="en" sz="2100">
                <a:latin typeface="Lora"/>
                <a:ea typeface="Lora"/>
                <a:cs typeface="Lora"/>
                <a:sym typeface="Lora"/>
              </a:rPr>
              <a:t> Selection</a:t>
            </a:r>
            <a:endParaRPr b="1" sz="2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2090" l="-1750" r="1750" t="-2090"/>
          <a:stretch/>
        </p:blipFill>
        <p:spPr>
          <a:xfrm>
            <a:off x="1381350" y="1600538"/>
            <a:ext cx="4012675" cy="28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5720300" y="1658813"/>
            <a:ext cx="2507100" cy="13866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 u="sng">
                <a:solidFill>
                  <a:srgbClr val="CC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b="1" lang="en" sz="1050" u="sng">
                <a:solidFill>
                  <a:srgbClr val="CC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rea Under the Curve</a:t>
            </a:r>
            <a:endParaRPr b="1" sz="1050" u="sng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r>
              <a:rPr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 		0.638</a:t>
            </a:r>
            <a:endParaRPr sz="105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Naive Bayes</a:t>
            </a:r>
            <a:r>
              <a:rPr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 		            	0.677</a:t>
            </a:r>
            <a:endParaRPr sz="105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Decision Tree</a:t>
            </a:r>
            <a:r>
              <a:rPr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  		0.910</a:t>
            </a:r>
            <a:endParaRPr sz="105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Random Forest:</a:t>
            </a:r>
            <a:r>
              <a:rPr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		0.942</a:t>
            </a:r>
            <a:endParaRPr sz="105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AA84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5694500" y="2689925"/>
            <a:ext cx="2558700" cy="2538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highlight>
                <a:srgbClr val="00FF00"/>
              </a:highlight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5720300" y="3103838"/>
            <a:ext cx="2507100" cy="13866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 u="sng">
                <a:solidFill>
                  <a:srgbClr val="CC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Performance Evaluation (TPR=80%)</a:t>
            </a:r>
            <a:endParaRPr b="1" sz="1050" u="sng">
              <a:solidFill>
                <a:srgbClr val="CC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 u="sng">
              <a:solidFill>
                <a:srgbClr val="CC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TNR </a:t>
            </a:r>
            <a:r>
              <a:rPr b="1"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		                           99.6% </a:t>
            </a:r>
            <a:endParaRPr sz="105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Precision </a:t>
            </a:r>
            <a:r>
              <a:rPr b="1"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		            	97.0%</a:t>
            </a:r>
            <a:endParaRPr sz="105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Accuracy </a:t>
            </a:r>
            <a:r>
              <a:rPr b="1"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lang="en" sz="10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			97.1%</a:t>
            </a:r>
            <a:endParaRPr sz="105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AA84F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1788325" y="867975"/>
            <a:ext cx="7092300" cy="48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100">
                <a:latin typeface="Lora"/>
                <a:ea typeface="Lora"/>
                <a:cs typeface="Lora"/>
                <a:sym typeface="Lora"/>
              </a:rPr>
              <a:t>Conclusion</a:t>
            </a:r>
            <a:endParaRPr b="1" sz="2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1759744" y="4738532"/>
            <a:ext cx="262800" cy="2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1718125" y="1714350"/>
            <a:ext cx="7162500" cy="29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Location is the key factor in identifying safe parking spots in San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Francisco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Business Application: </a:t>
            </a:r>
            <a:r>
              <a:rPr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Trained model can be integrated with a GPS-enabled device to develop an application which recommends safe nearby parking spots </a:t>
            </a:r>
            <a:r>
              <a:rPr b="1" lang="en" sz="1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[DEMO]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