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2" r:id="rId2"/>
    <p:sldId id="263" r:id="rId3"/>
    <p:sldId id="265" r:id="rId4"/>
    <p:sldId id="272" r:id="rId5"/>
    <p:sldId id="275" r:id="rId6"/>
    <p:sldId id="276" r:id="rId7"/>
    <p:sldId id="277" r:id="rId8"/>
    <p:sldId id="278" r:id="rId9"/>
    <p:sldId id="279" r:id="rId10"/>
    <p:sldId id="280" r:id="rId11"/>
    <p:sldId id="257" r:id="rId12"/>
    <p:sldId id="256" r:id="rId13"/>
    <p:sldId id="287" r:id="rId14"/>
    <p:sldId id="259" r:id="rId15"/>
    <p:sldId id="260" r:id="rId16"/>
    <p:sldId id="261" r:id="rId17"/>
    <p:sldId id="288" r:id="rId18"/>
    <p:sldId id="266" r:id="rId19"/>
    <p:sldId id="289" r:id="rId20"/>
    <p:sldId id="268" r:id="rId21"/>
    <p:sldId id="290" r:id="rId22"/>
    <p:sldId id="270" r:id="rId23"/>
    <p:sldId id="291" r:id="rId24"/>
    <p:sldId id="274" r:id="rId25"/>
    <p:sldId id="271" r:id="rId26"/>
    <p:sldId id="281" r:id="rId27"/>
    <p:sldId id="282" r:id="rId28"/>
    <p:sldId id="283" r:id="rId29"/>
    <p:sldId id="284" r:id="rId30"/>
    <p:sldId id="285"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E2535-3676-4053-BC97-7EA1F2F8438D}" v="302" dt="2023-03-22T19:20:58.702"/>
    <p1510:client id="{175D8D5F-29FB-47B0-A55C-DA293CDA71D5}" v="152" dt="2023-03-23T10:48:17.467"/>
    <p1510:client id="{39E71C7D-E6F9-4445-90D0-DF0F242D0949}" v="31" dt="2023-03-23T10:14:36.861"/>
    <p1510:client id="{6091A7FD-C1C0-40A3-8085-18787F92A35F}" v="29" dt="2023-03-23T10:09:19.963"/>
    <p1510:client id="{61BBA796-4434-4A00-ADB2-5948CDFE0826}" v="206" dt="2023-03-23T09:56:21.926"/>
    <p1510:client id="{6C597511-5520-40F7-B188-74A83143E168}" v="245" dt="2023-03-23T10:05:15.596"/>
    <p1510:client id="{6F896A9D-B762-4B89-9C0E-F532504EE792}" v="334" dt="2023-03-23T12:25:01.748"/>
    <p1510:client id="{F9628C79-C8E2-4BD8-96CE-F283BAB842A3}" v="575" dt="2023-03-23T11:59:15.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55161-3367-4DF5-8D78-6CB21A36FF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43EF11-8EE1-40C6-A1E6-554C67200E97}">
      <dgm:prSet/>
      <dgm:spPr/>
      <dgm:t>
        <a:bodyPr/>
        <a:lstStyle/>
        <a:p>
          <a:pPr>
            <a:lnSpc>
              <a:spcPct val="100000"/>
            </a:lnSpc>
          </a:pPr>
          <a:r>
            <a:rPr lang="en-US">
              <a:solidFill>
                <a:schemeClr val="tx1"/>
              </a:solidFill>
            </a:rPr>
            <a:t>Time series forecasting emphasizes on a specific future value prediction or over a specific period of time. By utilizing the available time resources, forecasting assist in estimating significant values beyond time. Numerous real-world applications for forecasting exists which aims in estimating prominent values over time by exploiting the current time resources. </a:t>
          </a:r>
        </a:p>
      </dgm:t>
    </dgm:pt>
    <dgm:pt modelId="{C2F8E096-63E2-48A7-ABA1-F6F1BDC7F6B8}" type="parTrans" cxnId="{08A86542-25D5-4DE6-9436-0E4DC394D923}">
      <dgm:prSet/>
      <dgm:spPr/>
      <dgm:t>
        <a:bodyPr/>
        <a:lstStyle/>
        <a:p>
          <a:endParaRPr lang="en-US"/>
        </a:p>
      </dgm:t>
    </dgm:pt>
    <dgm:pt modelId="{B53A4775-C7F9-40C5-A57F-FBDB8F4A4F84}" type="sibTrans" cxnId="{08A86542-25D5-4DE6-9436-0E4DC394D923}">
      <dgm:prSet/>
      <dgm:spPr/>
      <dgm:t>
        <a:bodyPr/>
        <a:lstStyle/>
        <a:p>
          <a:endParaRPr lang="en-US"/>
        </a:p>
      </dgm:t>
    </dgm:pt>
    <dgm:pt modelId="{E67C65CC-B45A-4CB7-BBDA-4FA1AD98C930}">
      <dgm:prSet/>
      <dgm:spPr/>
      <dgm:t>
        <a:bodyPr/>
        <a:lstStyle/>
        <a:p>
          <a:pPr>
            <a:lnSpc>
              <a:spcPct val="100000"/>
            </a:lnSpc>
          </a:pPr>
          <a:r>
            <a:rPr lang="en-US">
              <a:solidFill>
                <a:schemeClr val="tx1"/>
              </a:solidFill>
            </a:rPr>
            <a:t>Consumption of electric power for household goods is one of the time series dataset consisting of residential power consumption by individual houses.</a:t>
          </a:r>
        </a:p>
      </dgm:t>
    </dgm:pt>
    <dgm:pt modelId="{6C7E8A38-6566-434E-82AF-D639BABCC100}" type="parTrans" cxnId="{D183CC16-9757-4EE4-AD8F-8CD090A0C22F}">
      <dgm:prSet/>
      <dgm:spPr/>
      <dgm:t>
        <a:bodyPr/>
        <a:lstStyle/>
        <a:p>
          <a:endParaRPr lang="en-US"/>
        </a:p>
      </dgm:t>
    </dgm:pt>
    <dgm:pt modelId="{7C59C58B-2F08-455A-B8E3-793437D92D63}" type="sibTrans" cxnId="{D183CC16-9757-4EE4-AD8F-8CD090A0C22F}">
      <dgm:prSet/>
      <dgm:spPr/>
      <dgm:t>
        <a:bodyPr/>
        <a:lstStyle/>
        <a:p>
          <a:endParaRPr lang="en-US"/>
        </a:p>
      </dgm:t>
    </dgm:pt>
    <dgm:pt modelId="{860EACD6-46C4-4924-9C86-BD257F1FF6FC}" type="pres">
      <dgm:prSet presAssocID="{69855161-3367-4DF5-8D78-6CB21A36FFB9}" presName="root" presStyleCnt="0">
        <dgm:presLayoutVars>
          <dgm:dir/>
          <dgm:resizeHandles val="exact"/>
        </dgm:presLayoutVars>
      </dgm:prSet>
      <dgm:spPr/>
    </dgm:pt>
    <dgm:pt modelId="{DCA42F99-B329-4854-AD9F-3A04ABE229E9}" type="pres">
      <dgm:prSet presAssocID="{A643EF11-8EE1-40C6-A1E6-554C67200E97}" presName="compNode" presStyleCnt="0"/>
      <dgm:spPr/>
    </dgm:pt>
    <dgm:pt modelId="{2754B32E-EB4F-42F0-8422-63123276CFAE}" type="pres">
      <dgm:prSet presAssocID="{A643EF11-8EE1-40C6-A1E6-554C67200E97}" presName="bgRect" presStyleLbl="bgShp" presStyleIdx="0" presStyleCnt="2"/>
      <dgm:spPr/>
    </dgm:pt>
    <dgm:pt modelId="{C8D211F3-C446-4EC7-8E43-B1FA49C3EF5B}" type="pres">
      <dgm:prSet presAssocID="{A643EF11-8EE1-40C6-A1E6-554C67200E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20A7B53-F5FF-4FC7-8632-96AF46629196}" type="pres">
      <dgm:prSet presAssocID="{A643EF11-8EE1-40C6-A1E6-554C67200E97}" presName="spaceRect" presStyleCnt="0"/>
      <dgm:spPr/>
    </dgm:pt>
    <dgm:pt modelId="{5217EB0E-C628-46F7-8C23-454D0661190A}" type="pres">
      <dgm:prSet presAssocID="{A643EF11-8EE1-40C6-A1E6-554C67200E97}" presName="parTx" presStyleLbl="revTx" presStyleIdx="0" presStyleCnt="2">
        <dgm:presLayoutVars>
          <dgm:chMax val="0"/>
          <dgm:chPref val="0"/>
        </dgm:presLayoutVars>
      </dgm:prSet>
      <dgm:spPr/>
    </dgm:pt>
    <dgm:pt modelId="{05A6942D-E637-44F9-907C-0DFA5B050223}" type="pres">
      <dgm:prSet presAssocID="{B53A4775-C7F9-40C5-A57F-FBDB8F4A4F84}" presName="sibTrans" presStyleCnt="0"/>
      <dgm:spPr/>
    </dgm:pt>
    <dgm:pt modelId="{3DE15FE8-E8CA-46D1-B4E1-B4694255C1F1}" type="pres">
      <dgm:prSet presAssocID="{E67C65CC-B45A-4CB7-BBDA-4FA1AD98C930}" presName="compNode" presStyleCnt="0"/>
      <dgm:spPr/>
    </dgm:pt>
    <dgm:pt modelId="{D240880D-6072-43FA-80A4-5F4512A2E6D8}" type="pres">
      <dgm:prSet presAssocID="{E67C65CC-B45A-4CB7-BBDA-4FA1AD98C930}" presName="bgRect" presStyleLbl="bgShp" presStyleIdx="1" presStyleCnt="2"/>
      <dgm:spPr>
        <a:solidFill>
          <a:srgbClr val="FFC000"/>
        </a:solidFill>
      </dgm:spPr>
    </dgm:pt>
    <dgm:pt modelId="{B24B8EE7-32B3-46C5-9AC6-573DE3DEB26A}" type="pres">
      <dgm:prSet presAssocID="{E67C65CC-B45A-4CB7-BBDA-4FA1AD98C9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CAB927A6-45FA-4D0C-ABCB-37ECC567636E}" type="pres">
      <dgm:prSet presAssocID="{E67C65CC-B45A-4CB7-BBDA-4FA1AD98C930}" presName="spaceRect" presStyleCnt="0"/>
      <dgm:spPr/>
    </dgm:pt>
    <dgm:pt modelId="{3DA403A6-DD68-4172-88C5-A0ECDC926B7E}" type="pres">
      <dgm:prSet presAssocID="{E67C65CC-B45A-4CB7-BBDA-4FA1AD98C930}" presName="parTx" presStyleLbl="revTx" presStyleIdx="1" presStyleCnt="2">
        <dgm:presLayoutVars>
          <dgm:chMax val="0"/>
          <dgm:chPref val="0"/>
        </dgm:presLayoutVars>
      </dgm:prSet>
      <dgm:spPr/>
    </dgm:pt>
  </dgm:ptLst>
  <dgm:cxnLst>
    <dgm:cxn modelId="{CF7F3710-4395-484B-937A-D73A2A95E7E9}" type="presOf" srcId="{69855161-3367-4DF5-8D78-6CB21A36FFB9}" destId="{860EACD6-46C4-4924-9C86-BD257F1FF6FC}" srcOrd="0" destOrd="0" presId="urn:microsoft.com/office/officeart/2018/2/layout/IconVerticalSolidList"/>
    <dgm:cxn modelId="{D183CC16-9757-4EE4-AD8F-8CD090A0C22F}" srcId="{69855161-3367-4DF5-8D78-6CB21A36FFB9}" destId="{E67C65CC-B45A-4CB7-BBDA-4FA1AD98C930}" srcOrd="1" destOrd="0" parTransId="{6C7E8A38-6566-434E-82AF-D639BABCC100}" sibTransId="{7C59C58B-2F08-455A-B8E3-793437D92D63}"/>
    <dgm:cxn modelId="{3579D021-45A5-4DC0-B5A1-F9B1EB506276}" type="presOf" srcId="{A643EF11-8EE1-40C6-A1E6-554C67200E97}" destId="{5217EB0E-C628-46F7-8C23-454D0661190A}" srcOrd="0" destOrd="0" presId="urn:microsoft.com/office/officeart/2018/2/layout/IconVerticalSolidList"/>
    <dgm:cxn modelId="{7265AC24-7F5F-4EAC-9A40-CBDFA3874AC4}" type="presOf" srcId="{E67C65CC-B45A-4CB7-BBDA-4FA1AD98C930}" destId="{3DA403A6-DD68-4172-88C5-A0ECDC926B7E}" srcOrd="0" destOrd="0" presId="urn:microsoft.com/office/officeart/2018/2/layout/IconVerticalSolidList"/>
    <dgm:cxn modelId="{08A86542-25D5-4DE6-9436-0E4DC394D923}" srcId="{69855161-3367-4DF5-8D78-6CB21A36FFB9}" destId="{A643EF11-8EE1-40C6-A1E6-554C67200E97}" srcOrd="0" destOrd="0" parTransId="{C2F8E096-63E2-48A7-ABA1-F6F1BDC7F6B8}" sibTransId="{B53A4775-C7F9-40C5-A57F-FBDB8F4A4F84}"/>
    <dgm:cxn modelId="{1FF7D479-9FA4-4C27-BA48-F7F5F1CFD6A0}" type="presParOf" srcId="{860EACD6-46C4-4924-9C86-BD257F1FF6FC}" destId="{DCA42F99-B329-4854-AD9F-3A04ABE229E9}" srcOrd="0" destOrd="0" presId="urn:microsoft.com/office/officeart/2018/2/layout/IconVerticalSolidList"/>
    <dgm:cxn modelId="{6DB03AAC-289C-459E-BBC1-E0D904C8CBAD}" type="presParOf" srcId="{DCA42F99-B329-4854-AD9F-3A04ABE229E9}" destId="{2754B32E-EB4F-42F0-8422-63123276CFAE}" srcOrd="0" destOrd="0" presId="urn:microsoft.com/office/officeart/2018/2/layout/IconVerticalSolidList"/>
    <dgm:cxn modelId="{DCDB8377-468E-496F-8FE0-DD8C13989243}" type="presParOf" srcId="{DCA42F99-B329-4854-AD9F-3A04ABE229E9}" destId="{C8D211F3-C446-4EC7-8E43-B1FA49C3EF5B}" srcOrd="1" destOrd="0" presId="urn:microsoft.com/office/officeart/2018/2/layout/IconVerticalSolidList"/>
    <dgm:cxn modelId="{EC571631-8EBC-4480-9AA5-9A32AEE92737}" type="presParOf" srcId="{DCA42F99-B329-4854-AD9F-3A04ABE229E9}" destId="{F20A7B53-F5FF-4FC7-8632-96AF46629196}" srcOrd="2" destOrd="0" presId="urn:microsoft.com/office/officeart/2018/2/layout/IconVerticalSolidList"/>
    <dgm:cxn modelId="{78420464-9711-4E05-A71B-991A28C3B8C5}" type="presParOf" srcId="{DCA42F99-B329-4854-AD9F-3A04ABE229E9}" destId="{5217EB0E-C628-46F7-8C23-454D0661190A}" srcOrd="3" destOrd="0" presId="urn:microsoft.com/office/officeart/2018/2/layout/IconVerticalSolidList"/>
    <dgm:cxn modelId="{09973CEA-B5BF-4860-9B14-0BA5860050AA}" type="presParOf" srcId="{860EACD6-46C4-4924-9C86-BD257F1FF6FC}" destId="{05A6942D-E637-44F9-907C-0DFA5B050223}" srcOrd="1" destOrd="0" presId="urn:microsoft.com/office/officeart/2018/2/layout/IconVerticalSolidList"/>
    <dgm:cxn modelId="{E26C4AC9-2766-45AE-BFA2-F41DC6A03786}" type="presParOf" srcId="{860EACD6-46C4-4924-9C86-BD257F1FF6FC}" destId="{3DE15FE8-E8CA-46D1-B4E1-B4694255C1F1}" srcOrd="2" destOrd="0" presId="urn:microsoft.com/office/officeart/2018/2/layout/IconVerticalSolidList"/>
    <dgm:cxn modelId="{E82FFC4E-068C-4150-92CF-0AE9A06B4B5D}" type="presParOf" srcId="{3DE15FE8-E8CA-46D1-B4E1-B4694255C1F1}" destId="{D240880D-6072-43FA-80A4-5F4512A2E6D8}" srcOrd="0" destOrd="0" presId="urn:microsoft.com/office/officeart/2018/2/layout/IconVerticalSolidList"/>
    <dgm:cxn modelId="{E4E6EFC4-8CC1-463A-8750-00A474999DB3}" type="presParOf" srcId="{3DE15FE8-E8CA-46D1-B4E1-B4694255C1F1}" destId="{B24B8EE7-32B3-46C5-9AC6-573DE3DEB26A}" srcOrd="1" destOrd="0" presId="urn:microsoft.com/office/officeart/2018/2/layout/IconVerticalSolidList"/>
    <dgm:cxn modelId="{17E9AE62-D2D0-4253-9F16-CC569C2CEDC1}" type="presParOf" srcId="{3DE15FE8-E8CA-46D1-B4E1-B4694255C1F1}" destId="{CAB927A6-45FA-4D0C-ABCB-37ECC567636E}" srcOrd="2" destOrd="0" presId="urn:microsoft.com/office/officeart/2018/2/layout/IconVerticalSolidList"/>
    <dgm:cxn modelId="{5A97C632-E204-4446-88AC-4F7E10D72250}" type="presParOf" srcId="{3DE15FE8-E8CA-46D1-B4E1-B4694255C1F1}" destId="{3DA403A6-DD68-4172-88C5-A0ECDC926B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F93B4-76FB-4972-974E-BBD08E67D9C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F135ED0-9BF5-41DA-9BF8-5F8337438EFD}">
      <dgm:prSet/>
      <dgm:spPr/>
      <dgm:t>
        <a:bodyPr/>
        <a:lstStyle/>
        <a:p>
          <a:r>
            <a:rPr lang="en-US"/>
            <a:t>A well founded energy power consumption model points out a demand in today’s world at an individual level of household electricity consumption as it creates favorable circumstances for power sector department to understand the future demands in the ways of its refinement in power supply.</a:t>
          </a:r>
        </a:p>
      </dgm:t>
    </dgm:pt>
    <dgm:pt modelId="{99B38DA0-C694-4353-8CAC-AD57ED629840}" type="parTrans" cxnId="{1F06F813-19F7-4AB2-A346-5BFB57E668F0}">
      <dgm:prSet/>
      <dgm:spPr/>
      <dgm:t>
        <a:bodyPr/>
        <a:lstStyle/>
        <a:p>
          <a:endParaRPr lang="en-US"/>
        </a:p>
      </dgm:t>
    </dgm:pt>
    <dgm:pt modelId="{26EA1800-2CCF-47FD-837A-159026774932}" type="sibTrans" cxnId="{1F06F813-19F7-4AB2-A346-5BFB57E668F0}">
      <dgm:prSet/>
      <dgm:spPr/>
      <dgm:t>
        <a:bodyPr/>
        <a:lstStyle/>
        <a:p>
          <a:endParaRPr lang="en-US"/>
        </a:p>
      </dgm:t>
    </dgm:pt>
    <dgm:pt modelId="{CAF6B017-2DF7-49D4-959A-6F6E71F33DF5}">
      <dgm:prSet/>
      <dgm:spPr/>
      <dgm:t>
        <a:bodyPr/>
        <a:lstStyle/>
        <a:p>
          <a:r>
            <a:rPr lang="en-US"/>
            <a:t>With a technology which can help us to forecast demands in case of shortage or to understand behaviors of consumers would refer to the fundamentals expected future necessitate. </a:t>
          </a:r>
        </a:p>
      </dgm:t>
    </dgm:pt>
    <dgm:pt modelId="{6335212B-9152-4712-B6D3-66D7A900FF61}" type="parTrans" cxnId="{1742A485-CC7B-4F75-BDA1-D8874B396C58}">
      <dgm:prSet/>
      <dgm:spPr/>
      <dgm:t>
        <a:bodyPr/>
        <a:lstStyle/>
        <a:p>
          <a:endParaRPr lang="en-US"/>
        </a:p>
      </dgm:t>
    </dgm:pt>
    <dgm:pt modelId="{56DC807A-605E-49BB-BE8B-732A2F39B61A}" type="sibTrans" cxnId="{1742A485-CC7B-4F75-BDA1-D8874B396C58}">
      <dgm:prSet/>
      <dgm:spPr/>
      <dgm:t>
        <a:bodyPr/>
        <a:lstStyle/>
        <a:p>
          <a:endParaRPr lang="en-US"/>
        </a:p>
      </dgm:t>
    </dgm:pt>
    <dgm:pt modelId="{40D1B690-7851-4244-8756-CFFF89BF3859}" type="pres">
      <dgm:prSet presAssocID="{224F93B4-76FB-4972-974E-BBD08E67D9CE}" presName="hierChild1" presStyleCnt="0">
        <dgm:presLayoutVars>
          <dgm:chPref val="1"/>
          <dgm:dir/>
          <dgm:animOne val="branch"/>
          <dgm:animLvl val="lvl"/>
          <dgm:resizeHandles/>
        </dgm:presLayoutVars>
      </dgm:prSet>
      <dgm:spPr/>
    </dgm:pt>
    <dgm:pt modelId="{F4A1ECBC-9B1F-4E5F-B3E3-D2D7DAAA0184}" type="pres">
      <dgm:prSet presAssocID="{EF135ED0-9BF5-41DA-9BF8-5F8337438EFD}" presName="hierRoot1" presStyleCnt="0"/>
      <dgm:spPr/>
    </dgm:pt>
    <dgm:pt modelId="{A69549FF-736C-4266-8E22-A1A4423860C6}" type="pres">
      <dgm:prSet presAssocID="{EF135ED0-9BF5-41DA-9BF8-5F8337438EFD}" presName="composite" presStyleCnt="0"/>
      <dgm:spPr/>
    </dgm:pt>
    <dgm:pt modelId="{0704F0D9-1C0F-4F95-82A1-1CF8323489C3}" type="pres">
      <dgm:prSet presAssocID="{EF135ED0-9BF5-41DA-9BF8-5F8337438EFD}" presName="background" presStyleLbl="node0" presStyleIdx="0" presStyleCnt="2"/>
      <dgm:spPr>
        <a:solidFill>
          <a:srgbClr val="ED7D31"/>
        </a:solidFill>
      </dgm:spPr>
    </dgm:pt>
    <dgm:pt modelId="{8715339B-9C10-4310-B9FA-1477D00ECF60}" type="pres">
      <dgm:prSet presAssocID="{EF135ED0-9BF5-41DA-9BF8-5F8337438EFD}" presName="text" presStyleLbl="fgAcc0" presStyleIdx="0" presStyleCnt="2">
        <dgm:presLayoutVars>
          <dgm:chPref val="3"/>
        </dgm:presLayoutVars>
      </dgm:prSet>
      <dgm:spPr/>
    </dgm:pt>
    <dgm:pt modelId="{F3A5CF30-3355-4152-8212-F83D0089E248}" type="pres">
      <dgm:prSet presAssocID="{EF135ED0-9BF5-41DA-9BF8-5F8337438EFD}" presName="hierChild2" presStyleCnt="0"/>
      <dgm:spPr/>
    </dgm:pt>
    <dgm:pt modelId="{FCBE260C-52FE-4F6C-A0BF-440646921EFC}" type="pres">
      <dgm:prSet presAssocID="{CAF6B017-2DF7-49D4-959A-6F6E71F33DF5}" presName="hierRoot1" presStyleCnt="0"/>
      <dgm:spPr/>
    </dgm:pt>
    <dgm:pt modelId="{38A7522A-DD0C-4883-AE4F-22CAD55DBE20}" type="pres">
      <dgm:prSet presAssocID="{CAF6B017-2DF7-49D4-959A-6F6E71F33DF5}" presName="composite" presStyleCnt="0"/>
      <dgm:spPr/>
    </dgm:pt>
    <dgm:pt modelId="{A9C51B9C-4CC1-436D-87C3-80F05CE29772}" type="pres">
      <dgm:prSet presAssocID="{CAF6B017-2DF7-49D4-959A-6F6E71F33DF5}" presName="background" presStyleLbl="node0" presStyleIdx="1" presStyleCnt="2"/>
      <dgm:spPr>
        <a:solidFill>
          <a:srgbClr val="FFC000"/>
        </a:solidFill>
      </dgm:spPr>
    </dgm:pt>
    <dgm:pt modelId="{13B10A0D-105D-465F-95CE-432341F685B6}" type="pres">
      <dgm:prSet presAssocID="{CAF6B017-2DF7-49D4-959A-6F6E71F33DF5}" presName="text" presStyleLbl="fgAcc0" presStyleIdx="1" presStyleCnt="2">
        <dgm:presLayoutVars>
          <dgm:chPref val="3"/>
        </dgm:presLayoutVars>
      </dgm:prSet>
      <dgm:spPr/>
    </dgm:pt>
    <dgm:pt modelId="{8A93BAC3-22FA-4F43-9152-DAFC4F88CC71}" type="pres">
      <dgm:prSet presAssocID="{CAF6B017-2DF7-49D4-959A-6F6E71F33DF5}" presName="hierChild2" presStyleCnt="0"/>
      <dgm:spPr/>
    </dgm:pt>
  </dgm:ptLst>
  <dgm:cxnLst>
    <dgm:cxn modelId="{1F06F813-19F7-4AB2-A346-5BFB57E668F0}" srcId="{224F93B4-76FB-4972-974E-BBD08E67D9CE}" destId="{EF135ED0-9BF5-41DA-9BF8-5F8337438EFD}" srcOrd="0" destOrd="0" parTransId="{99B38DA0-C694-4353-8CAC-AD57ED629840}" sibTransId="{26EA1800-2CCF-47FD-837A-159026774932}"/>
    <dgm:cxn modelId="{74162442-1BA4-4BD6-B87B-D0D96D2F59C3}" type="presOf" srcId="{CAF6B017-2DF7-49D4-959A-6F6E71F33DF5}" destId="{13B10A0D-105D-465F-95CE-432341F685B6}" srcOrd="0" destOrd="0" presId="urn:microsoft.com/office/officeart/2005/8/layout/hierarchy1"/>
    <dgm:cxn modelId="{B132296B-DAA0-49FA-B353-062A2D1EF55F}" type="presOf" srcId="{EF135ED0-9BF5-41DA-9BF8-5F8337438EFD}" destId="{8715339B-9C10-4310-B9FA-1477D00ECF60}" srcOrd="0" destOrd="0" presId="urn:microsoft.com/office/officeart/2005/8/layout/hierarchy1"/>
    <dgm:cxn modelId="{1742A485-CC7B-4F75-BDA1-D8874B396C58}" srcId="{224F93B4-76FB-4972-974E-BBD08E67D9CE}" destId="{CAF6B017-2DF7-49D4-959A-6F6E71F33DF5}" srcOrd="1" destOrd="0" parTransId="{6335212B-9152-4712-B6D3-66D7A900FF61}" sibTransId="{56DC807A-605E-49BB-BE8B-732A2F39B61A}"/>
    <dgm:cxn modelId="{F4A232C6-0C43-4FA2-AD5F-53E5F18586FC}" type="presOf" srcId="{224F93B4-76FB-4972-974E-BBD08E67D9CE}" destId="{40D1B690-7851-4244-8756-CFFF89BF3859}" srcOrd="0" destOrd="0" presId="urn:microsoft.com/office/officeart/2005/8/layout/hierarchy1"/>
    <dgm:cxn modelId="{932C549C-9AB3-4CA0-80FC-05FA22FE5BCD}" type="presParOf" srcId="{40D1B690-7851-4244-8756-CFFF89BF3859}" destId="{F4A1ECBC-9B1F-4E5F-B3E3-D2D7DAAA0184}" srcOrd="0" destOrd="0" presId="urn:microsoft.com/office/officeart/2005/8/layout/hierarchy1"/>
    <dgm:cxn modelId="{140D136F-B110-4C97-8E1D-97CBE35D9651}" type="presParOf" srcId="{F4A1ECBC-9B1F-4E5F-B3E3-D2D7DAAA0184}" destId="{A69549FF-736C-4266-8E22-A1A4423860C6}" srcOrd="0" destOrd="0" presId="urn:microsoft.com/office/officeart/2005/8/layout/hierarchy1"/>
    <dgm:cxn modelId="{192194BC-3179-4BD7-A43E-2ED1071D7077}" type="presParOf" srcId="{A69549FF-736C-4266-8E22-A1A4423860C6}" destId="{0704F0D9-1C0F-4F95-82A1-1CF8323489C3}" srcOrd="0" destOrd="0" presId="urn:microsoft.com/office/officeart/2005/8/layout/hierarchy1"/>
    <dgm:cxn modelId="{0C733F94-507B-48B9-90E7-8E854930AD62}" type="presParOf" srcId="{A69549FF-736C-4266-8E22-A1A4423860C6}" destId="{8715339B-9C10-4310-B9FA-1477D00ECF60}" srcOrd="1" destOrd="0" presId="urn:microsoft.com/office/officeart/2005/8/layout/hierarchy1"/>
    <dgm:cxn modelId="{221C672D-5CC7-436A-8A27-7AE695DE8F9C}" type="presParOf" srcId="{F4A1ECBC-9B1F-4E5F-B3E3-D2D7DAAA0184}" destId="{F3A5CF30-3355-4152-8212-F83D0089E248}" srcOrd="1" destOrd="0" presId="urn:microsoft.com/office/officeart/2005/8/layout/hierarchy1"/>
    <dgm:cxn modelId="{65CC3CD1-1420-4AE6-9B92-B0B22F773EA9}" type="presParOf" srcId="{40D1B690-7851-4244-8756-CFFF89BF3859}" destId="{FCBE260C-52FE-4F6C-A0BF-440646921EFC}" srcOrd="1" destOrd="0" presId="urn:microsoft.com/office/officeart/2005/8/layout/hierarchy1"/>
    <dgm:cxn modelId="{43B672DE-609F-4FD1-A50A-EA60DC341A92}" type="presParOf" srcId="{FCBE260C-52FE-4F6C-A0BF-440646921EFC}" destId="{38A7522A-DD0C-4883-AE4F-22CAD55DBE20}" srcOrd="0" destOrd="0" presId="urn:microsoft.com/office/officeart/2005/8/layout/hierarchy1"/>
    <dgm:cxn modelId="{2E4756B5-8532-44CF-84BD-C578460CF3E5}" type="presParOf" srcId="{38A7522A-DD0C-4883-AE4F-22CAD55DBE20}" destId="{A9C51B9C-4CC1-436D-87C3-80F05CE29772}" srcOrd="0" destOrd="0" presId="urn:microsoft.com/office/officeart/2005/8/layout/hierarchy1"/>
    <dgm:cxn modelId="{061F1065-1AEA-4040-B571-04D09CD01C82}" type="presParOf" srcId="{38A7522A-DD0C-4883-AE4F-22CAD55DBE20}" destId="{13B10A0D-105D-465F-95CE-432341F685B6}" srcOrd="1" destOrd="0" presId="urn:microsoft.com/office/officeart/2005/8/layout/hierarchy1"/>
    <dgm:cxn modelId="{1C5D721D-219A-4540-B164-16D85269E038}" type="presParOf" srcId="{FCBE260C-52FE-4F6C-A0BF-440646921EFC}" destId="{8A93BAC3-22FA-4F43-9152-DAFC4F88CC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AA6B4C-7173-42E8-B5B0-FDD30D24DBA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706FB7-EADC-42D3-8AE0-9FD4082DB316}">
      <dgm:prSet/>
      <dgm:spPr/>
      <dgm:t>
        <a:bodyPr/>
        <a:lstStyle/>
        <a:p>
          <a:pPr>
            <a:lnSpc>
              <a:spcPct val="100000"/>
            </a:lnSpc>
          </a:pPr>
          <a:r>
            <a:rPr lang="en-US"/>
            <a:t>A sole general purpose of implementing an LSTM model to fit and predict the power consumption of household dataset because it is best suited for large data, time series analysis, and solving sequential problems.  The main purpose of this experiment is to achieve more accurate prediction result compared to the present work. </a:t>
          </a:r>
        </a:p>
      </dgm:t>
    </dgm:pt>
    <dgm:pt modelId="{9DA24D50-E668-45FF-86BD-2CA9C53C5D5B}" type="parTrans" cxnId="{08418109-9949-4B02-9CB8-0DEB8F1E4468}">
      <dgm:prSet/>
      <dgm:spPr/>
      <dgm:t>
        <a:bodyPr/>
        <a:lstStyle/>
        <a:p>
          <a:endParaRPr lang="en-US"/>
        </a:p>
      </dgm:t>
    </dgm:pt>
    <dgm:pt modelId="{5B4B8E65-987F-413F-A2EC-34E3D8B98F75}" type="sibTrans" cxnId="{08418109-9949-4B02-9CB8-0DEB8F1E4468}">
      <dgm:prSet phldrT="01"/>
      <dgm:spPr/>
      <dgm:t>
        <a:bodyPr/>
        <a:lstStyle/>
        <a:p>
          <a:endParaRPr lang="en-US"/>
        </a:p>
      </dgm:t>
    </dgm:pt>
    <dgm:pt modelId="{8B78B2F7-7B1D-4A0F-84AD-870F0E19FA1A}">
      <dgm:prSet/>
      <dgm:spPr/>
      <dgm:t>
        <a:bodyPr/>
        <a:lstStyle/>
        <a:p>
          <a:pPr>
            <a:lnSpc>
              <a:spcPct val="100000"/>
            </a:lnSpc>
          </a:pPr>
          <a:r>
            <a:rPr lang="en-US"/>
            <a:t>Consideration of the amount of input data is important to balance model accuracy and computation cost. We had divided the dataset into 80% and 20%.</a:t>
          </a:r>
        </a:p>
      </dgm:t>
    </dgm:pt>
    <dgm:pt modelId="{77BB8EE5-F445-4170-BA22-282EC4EE15E6}" type="parTrans" cxnId="{B0761217-84E0-456A-80C6-ECFB9B71DAF0}">
      <dgm:prSet/>
      <dgm:spPr/>
      <dgm:t>
        <a:bodyPr/>
        <a:lstStyle/>
        <a:p>
          <a:endParaRPr lang="en-US"/>
        </a:p>
      </dgm:t>
    </dgm:pt>
    <dgm:pt modelId="{423637E3-D7F2-4937-9148-909871BA6090}" type="sibTrans" cxnId="{B0761217-84E0-456A-80C6-ECFB9B71DAF0}">
      <dgm:prSet phldrT="02"/>
      <dgm:spPr/>
      <dgm:t>
        <a:bodyPr/>
        <a:lstStyle/>
        <a:p>
          <a:endParaRPr lang="en-US"/>
        </a:p>
      </dgm:t>
    </dgm:pt>
    <dgm:pt modelId="{E999F102-41C6-450C-91DE-54E9C7A46AEF}">
      <dgm:prSet/>
      <dgm:spPr/>
      <dgm:t>
        <a:bodyPr/>
        <a:lstStyle/>
        <a:p>
          <a:pPr>
            <a:lnSpc>
              <a:spcPct val="100000"/>
            </a:lnSpc>
          </a:pPr>
          <a:r>
            <a:rPr lang="en-US"/>
            <a:t>We didn’t sample the data into hour, day, and week or quarter wise as our main focus is to show how LSTM works better than linear regression and neural network.</a:t>
          </a:r>
        </a:p>
      </dgm:t>
    </dgm:pt>
    <dgm:pt modelId="{46E080F4-DEA8-43D6-81BE-41A7D91C593C}" type="parTrans" cxnId="{9C9C2B44-2665-4B83-BDEE-CBDBC19A2EA9}">
      <dgm:prSet/>
      <dgm:spPr/>
      <dgm:t>
        <a:bodyPr/>
        <a:lstStyle/>
        <a:p>
          <a:endParaRPr lang="en-US"/>
        </a:p>
      </dgm:t>
    </dgm:pt>
    <dgm:pt modelId="{C8C553E3-C91F-4ED6-BB4F-C85A880A9B87}" type="sibTrans" cxnId="{9C9C2B44-2665-4B83-BDEE-CBDBC19A2EA9}">
      <dgm:prSet phldrT="03"/>
      <dgm:spPr/>
      <dgm:t>
        <a:bodyPr/>
        <a:lstStyle/>
        <a:p>
          <a:endParaRPr lang="en-US"/>
        </a:p>
      </dgm:t>
    </dgm:pt>
    <dgm:pt modelId="{C8D721B1-B6CB-490F-95A0-F023329EA9EA}" type="pres">
      <dgm:prSet presAssocID="{C0AA6B4C-7173-42E8-B5B0-FDD30D24DBA8}" presName="root" presStyleCnt="0">
        <dgm:presLayoutVars>
          <dgm:dir/>
          <dgm:resizeHandles val="exact"/>
        </dgm:presLayoutVars>
      </dgm:prSet>
      <dgm:spPr/>
    </dgm:pt>
    <dgm:pt modelId="{0B2C274E-E88C-4AD9-A329-40B15398EB55}" type="pres">
      <dgm:prSet presAssocID="{A4706FB7-EADC-42D3-8AE0-9FD4082DB316}" presName="compNode" presStyleCnt="0"/>
      <dgm:spPr/>
    </dgm:pt>
    <dgm:pt modelId="{4C071E22-57BC-4B43-B067-F71C4C439BA2}" type="pres">
      <dgm:prSet presAssocID="{A4706FB7-EADC-42D3-8AE0-9FD4082DB3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82FA689-2529-4AD3-91D3-D7AFB2AEE1E0}" type="pres">
      <dgm:prSet presAssocID="{A4706FB7-EADC-42D3-8AE0-9FD4082DB316}" presName="spaceRect" presStyleCnt="0"/>
      <dgm:spPr/>
    </dgm:pt>
    <dgm:pt modelId="{971DA4FA-FA7C-49FE-A5F1-210EB392791F}" type="pres">
      <dgm:prSet presAssocID="{A4706FB7-EADC-42D3-8AE0-9FD4082DB316}" presName="textRect" presStyleLbl="revTx" presStyleIdx="0" presStyleCnt="3">
        <dgm:presLayoutVars>
          <dgm:chMax val="1"/>
          <dgm:chPref val="1"/>
        </dgm:presLayoutVars>
      </dgm:prSet>
      <dgm:spPr/>
    </dgm:pt>
    <dgm:pt modelId="{CB8BF70D-E754-4687-A249-90B28C0C1078}" type="pres">
      <dgm:prSet presAssocID="{5B4B8E65-987F-413F-A2EC-34E3D8B98F75}" presName="sibTrans" presStyleCnt="0"/>
      <dgm:spPr/>
    </dgm:pt>
    <dgm:pt modelId="{E204D254-B1AC-4C7C-BFF3-D4AEF6B6A516}" type="pres">
      <dgm:prSet presAssocID="{8B78B2F7-7B1D-4A0F-84AD-870F0E19FA1A}" presName="compNode" presStyleCnt="0"/>
      <dgm:spPr/>
    </dgm:pt>
    <dgm:pt modelId="{20BDCCD4-D961-4794-B75F-84917DACB927}" type="pres">
      <dgm:prSet presAssocID="{8B78B2F7-7B1D-4A0F-84AD-870F0E19FA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4EB0131-62CE-4187-B71B-98B6A63A5B57}" type="pres">
      <dgm:prSet presAssocID="{8B78B2F7-7B1D-4A0F-84AD-870F0E19FA1A}" presName="spaceRect" presStyleCnt="0"/>
      <dgm:spPr/>
    </dgm:pt>
    <dgm:pt modelId="{D3CD6361-5AED-436A-B7F7-69632F3F9297}" type="pres">
      <dgm:prSet presAssocID="{8B78B2F7-7B1D-4A0F-84AD-870F0E19FA1A}" presName="textRect" presStyleLbl="revTx" presStyleIdx="1" presStyleCnt="3">
        <dgm:presLayoutVars>
          <dgm:chMax val="1"/>
          <dgm:chPref val="1"/>
        </dgm:presLayoutVars>
      </dgm:prSet>
      <dgm:spPr/>
    </dgm:pt>
    <dgm:pt modelId="{B64D6C52-060B-4E83-B5F7-C78B9BACBEA9}" type="pres">
      <dgm:prSet presAssocID="{423637E3-D7F2-4937-9148-909871BA6090}" presName="sibTrans" presStyleCnt="0"/>
      <dgm:spPr/>
    </dgm:pt>
    <dgm:pt modelId="{D8BDA874-FB5A-48D2-90E6-BB17863857C2}" type="pres">
      <dgm:prSet presAssocID="{E999F102-41C6-450C-91DE-54E9C7A46AEF}" presName="compNode" presStyleCnt="0"/>
      <dgm:spPr/>
    </dgm:pt>
    <dgm:pt modelId="{81898E81-A5FB-4089-AD9F-1872B3F1BDAB}" type="pres">
      <dgm:prSet presAssocID="{E999F102-41C6-450C-91DE-54E9C7A46A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E616B6FD-DB48-4AEF-B0A3-4180A960E67B}" type="pres">
      <dgm:prSet presAssocID="{E999F102-41C6-450C-91DE-54E9C7A46AEF}" presName="spaceRect" presStyleCnt="0"/>
      <dgm:spPr/>
    </dgm:pt>
    <dgm:pt modelId="{DF751EA7-0FD7-4512-8A65-4ACC31E81957}" type="pres">
      <dgm:prSet presAssocID="{E999F102-41C6-450C-91DE-54E9C7A46AEF}" presName="textRect" presStyleLbl="revTx" presStyleIdx="2" presStyleCnt="3">
        <dgm:presLayoutVars>
          <dgm:chMax val="1"/>
          <dgm:chPref val="1"/>
        </dgm:presLayoutVars>
      </dgm:prSet>
      <dgm:spPr/>
    </dgm:pt>
  </dgm:ptLst>
  <dgm:cxnLst>
    <dgm:cxn modelId="{08418109-9949-4B02-9CB8-0DEB8F1E4468}" srcId="{C0AA6B4C-7173-42E8-B5B0-FDD30D24DBA8}" destId="{A4706FB7-EADC-42D3-8AE0-9FD4082DB316}" srcOrd="0" destOrd="0" parTransId="{9DA24D50-E668-45FF-86BD-2CA9C53C5D5B}" sibTransId="{5B4B8E65-987F-413F-A2EC-34E3D8B98F75}"/>
    <dgm:cxn modelId="{B2D5D016-D5E3-4D0B-9F3D-24FC8B40D547}" type="presOf" srcId="{8B78B2F7-7B1D-4A0F-84AD-870F0E19FA1A}" destId="{D3CD6361-5AED-436A-B7F7-69632F3F9297}" srcOrd="0" destOrd="0" presId="urn:microsoft.com/office/officeart/2018/2/layout/IconLabelList"/>
    <dgm:cxn modelId="{B0761217-84E0-456A-80C6-ECFB9B71DAF0}" srcId="{C0AA6B4C-7173-42E8-B5B0-FDD30D24DBA8}" destId="{8B78B2F7-7B1D-4A0F-84AD-870F0E19FA1A}" srcOrd="1" destOrd="0" parTransId="{77BB8EE5-F445-4170-BA22-282EC4EE15E6}" sibTransId="{423637E3-D7F2-4937-9148-909871BA6090}"/>
    <dgm:cxn modelId="{B696B52C-8077-49C5-BD84-01677066AD28}" type="presOf" srcId="{A4706FB7-EADC-42D3-8AE0-9FD4082DB316}" destId="{971DA4FA-FA7C-49FE-A5F1-210EB392791F}" srcOrd="0" destOrd="0" presId="urn:microsoft.com/office/officeart/2018/2/layout/IconLabelList"/>
    <dgm:cxn modelId="{1EE23B62-D1D6-4AA0-A07C-84B3AE7B485F}" type="presOf" srcId="{E999F102-41C6-450C-91DE-54E9C7A46AEF}" destId="{DF751EA7-0FD7-4512-8A65-4ACC31E81957}" srcOrd="0" destOrd="0" presId="urn:microsoft.com/office/officeart/2018/2/layout/IconLabelList"/>
    <dgm:cxn modelId="{9C9C2B44-2665-4B83-BDEE-CBDBC19A2EA9}" srcId="{C0AA6B4C-7173-42E8-B5B0-FDD30D24DBA8}" destId="{E999F102-41C6-450C-91DE-54E9C7A46AEF}" srcOrd="2" destOrd="0" parTransId="{46E080F4-DEA8-43D6-81BE-41A7D91C593C}" sibTransId="{C8C553E3-C91F-4ED6-BB4F-C85A880A9B87}"/>
    <dgm:cxn modelId="{FFB22059-49C1-452D-A353-39697418EB50}" type="presOf" srcId="{C0AA6B4C-7173-42E8-B5B0-FDD30D24DBA8}" destId="{C8D721B1-B6CB-490F-95A0-F023329EA9EA}" srcOrd="0" destOrd="0" presId="urn:microsoft.com/office/officeart/2018/2/layout/IconLabelList"/>
    <dgm:cxn modelId="{AAEDE9D5-03B2-450F-8887-A7F45DF72000}" type="presParOf" srcId="{C8D721B1-B6CB-490F-95A0-F023329EA9EA}" destId="{0B2C274E-E88C-4AD9-A329-40B15398EB55}" srcOrd="0" destOrd="0" presId="urn:microsoft.com/office/officeart/2018/2/layout/IconLabelList"/>
    <dgm:cxn modelId="{4995D45E-323C-47D3-B26B-7DF659122C6D}" type="presParOf" srcId="{0B2C274E-E88C-4AD9-A329-40B15398EB55}" destId="{4C071E22-57BC-4B43-B067-F71C4C439BA2}" srcOrd="0" destOrd="0" presId="urn:microsoft.com/office/officeart/2018/2/layout/IconLabelList"/>
    <dgm:cxn modelId="{88E70693-190F-4DAC-9E52-1769EEFB4ABD}" type="presParOf" srcId="{0B2C274E-E88C-4AD9-A329-40B15398EB55}" destId="{E82FA689-2529-4AD3-91D3-D7AFB2AEE1E0}" srcOrd="1" destOrd="0" presId="urn:microsoft.com/office/officeart/2018/2/layout/IconLabelList"/>
    <dgm:cxn modelId="{4F0DAC29-D45E-439F-BDFE-9DDC707CF781}" type="presParOf" srcId="{0B2C274E-E88C-4AD9-A329-40B15398EB55}" destId="{971DA4FA-FA7C-49FE-A5F1-210EB392791F}" srcOrd="2" destOrd="0" presId="urn:microsoft.com/office/officeart/2018/2/layout/IconLabelList"/>
    <dgm:cxn modelId="{29EC6334-46B2-4F29-B76F-DA06096BCBEB}" type="presParOf" srcId="{C8D721B1-B6CB-490F-95A0-F023329EA9EA}" destId="{CB8BF70D-E754-4687-A249-90B28C0C1078}" srcOrd="1" destOrd="0" presId="urn:microsoft.com/office/officeart/2018/2/layout/IconLabelList"/>
    <dgm:cxn modelId="{E7ED760D-3DD0-4CC4-863D-20EA0AD629F8}" type="presParOf" srcId="{C8D721B1-B6CB-490F-95A0-F023329EA9EA}" destId="{E204D254-B1AC-4C7C-BFF3-D4AEF6B6A516}" srcOrd="2" destOrd="0" presId="urn:microsoft.com/office/officeart/2018/2/layout/IconLabelList"/>
    <dgm:cxn modelId="{33D6E7AF-15B0-4E09-AB95-C1C042866693}" type="presParOf" srcId="{E204D254-B1AC-4C7C-BFF3-D4AEF6B6A516}" destId="{20BDCCD4-D961-4794-B75F-84917DACB927}" srcOrd="0" destOrd="0" presId="urn:microsoft.com/office/officeart/2018/2/layout/IconLabelList"/>
    <dgm:cxn modelId="{5D12A688-B4DF-4B0B-8BC6-F35BD53D4D84}" type="presParOf" srcId="{E204D254-B1AC-4C7C-BFF3-D4AEF6B6A516}" destId="{34EB0131-62CE-4187-B71B-98B6A63A5B57}" srcOrd="1" destOrd="0" presId="urn:microsoft.com/office/officeart/2018/2/layout/IconLabelList"/>
    <dgm:cxn modelId="{B04BABC2-3BAE-417C-AFE3-ED068D709ADA}" type="presParOf" srcId="{E204D254-B1AC-4C7C-BFF3-D4AEF6B6A516}" destId="{D3CD6361-5AED-436A-B7F7-69632F3F9297}" srcOrd="2" destOrd="0" presId="urn:microsoft.com/office/officeart/2018/2/layout/IconLabelList"/>
    <dgm:cxn modelId="{5E140705-ECC6-4D16-95E2-4EE34CC82157}" type="presParOf" srcId="{C8D721B1-B6CB-490F-95A0-F023329EA9EA}" destId="{B64D6C52-060B-4E83-B5F7-C78B9BACBEA9}" srcOrd="3" destOrd="0" presId="urn:microsoft.com/office/officeart/2018/2/layout/IconLabelList"/>
    <dgm:cxn modelId="{D01EBF88-0B3F-44FC-A48F-299BB423581D}" type="presParOf" srcId="{C8D721B1-B6CB-490F-95A0-F023329EA9EA}" destId="{D8BDA874-FB5A-48D2-90E6-BB17863857C2}" srcOrd="4" destOrd="0" presId="urn:microsoft.com/office/officeart/2018/2/layout/IconLabelList"/>
    <dgm:cxn modelId="{D8304227-A47F-4282-A3AC-FC7C1DDBBA82}" type="presParOf" srcId="{D8BDA874-FB5A-48D2-90E6-BB17863857C2}" destId="{81898E81-A5FB-4089-AD9F-1872B3F1BDAB}" srcOrd="0" destOrd="0" presId="urn:microsoft.com/office/officeart/2018/2/layout/IconLabelList"/>
    <dgm:cxn modelId="{D3290652-E0FF-4133-806E-080D5F1ACB97}" type="presParOf" srcId="{D8BDA874-FB5A-48D2-90E6-BB17863857C2}" destId="{E616B6FD-DB48-4AEF-B0A3-4180A960E67B}" srcOrd="1" destOrd="0" presId="urn:microsoft.com/office/officeart/2018/2/layout/IconLabelList"/>
    <dgm:cxn modelId="{F2578512-3320-4CF6-B613-1FCB54B92EBF}" type="presParOf" srcId="{D8BDA874-FB5A-48D2-90E6-BB17863857C2}" destId="{DF751EA7-0FD7-4512-8A65-4ACC31E8195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4B32E-EB4F-42F0-8422-63123276CFAE}">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211F3-C446-4EC7-8E43-B1FA49C3EF5B}">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17EB0E-C628-46F7-8C23-454D0661190A}">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rPr>
            <a:t>Time series forecasting emphasizes on a specific future value prediction or over a specific period of time. By utilizing the available time resources, forecasting assist in estimating significant values beyond time. Numerous real-world applications for forecasting exists which aims in estimating prominent values over time by exploiting the current time resources. </a:t>
          </a:r>
        </a:p>
      </dsp:txBody>
      <dsp:txXfrm>
        <a:off x="1509882" y="708097"/>
        <a:ext cx="9005717" cy="1307257"/>
      </dsp:txXfrm>
    </dsp:sp>
    <dsp:sp modelId="{D240880D-6072-43FA-80A4-5F4512A2E6D8}">
      <dsp:nvSpPr>
        <dsp:cNvPr id="0" name=""/>
        <dsp:cNvSpPr/>
      </dsp:nvSpPr>
      <dsp:spPr>
        <a:xfrm>
          <a:off x="0" y="2342169"/>
          <a:ext cx="10515600" cy="1307257"/>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sp>
    <dsp:sp modelId="{B24B8EE7-32B3-46C5-9AC6-573DE3DEB26A}">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A403A6-DD68-4172-88C5-A0ECDC926B7E}">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tx1"/>
              </a:solidFill>
            </a:rPr>
            <a:t>Consumption of electric power for household goods is one of the time series dataset consisting of residential power consumption by individual houses.</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4F0D9-1C0F-4F95-82A1-1CF8323489C3}">
      <dsp:nvSpPr>
        <dsp:cNvPr id="0" name=""/>
        <dsp:cNvSpPr/>
      </dsp:nvSpPr>
      <dsp:spPr>
        <a:xfrm>
          <a:off x="134291" y="612"/>
          <a:ext cx="4332795" cy="2751325"/>
        </a:xfrm>
        <a:prstGeom prst="roundRect">
          <a:avLst>
            <a:gd name="adj" fmla="val 10000"/>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5339B-9C10-4310-B9FA-1477D00ECF60}">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 well founded energy power consumption model points out a demand in today’s world at an individual level of household electricity consumption as it creates favorable circumstances for power sector department to understand the future demands in the ways of its refinement in power supply.</a:t>
          </a:r>
        </a:p>
      </dsp:txBody>
      <dsp:txXfrm>
        <a:off x="696297" y="538547"/>
        <a:ext cx="4171627" cy="2590157"/>
      </dsp:txXfrm>
    </dsp:sp>
    <dsp:sp modelId="{A9C51B9C-4CC1-436D-87C3-80F05CE29772}">
      <dsp:nvSpPr>
        <dsp:cNvPr id="0" name=""/>
        <dsp:cNvSpPr/>
      </dsp:nvSpPr>
      <dsp:spPr>
        <a:xfrm>
          <a:off x="5429930" y="612"/>
          <a:ext cx="4332795" cy="2751325"/>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10A0D-105D-465F-95CE-432341F685B6}">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With a technology which can help us to forecast demands in case of shortage or to understand behaviors of consumers would refer to the fundamentals expected future necessitate. </a:t>
          </a:r>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71E22-57BC-4B43-B067-F71C4C439BA2}">
      <dsp:nvSpPr>
        <dsp:cNvPr id="0" name=""/>
        <dsp:cNvSpPr/>
      </dsp:nvSpPr>
      <dsp:spPr>
        <a:xfrm>
          <a:off x="448129" y="562609"/>
          <a:ext cx="733271" cy="733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DA4FA-FA7C-49FE-A5F1-210EB392791F}">
      <dsp:nvSpPr>
        <dsp:cNvPr id="0" name=""/>
        <dsp:cNvSpPr/>
      </dsp:nvSpPr>
      <dsp:spPr>
        <a:xfrm>
          <a:off x="19" y="1755994"/>
          <a:ext cx="1629492" cy="187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sole general purpose of implementing an LSTM model to fit and predict the power consumption of household dataset because it is best suited for large data, time series analysis, and solving sequential problems.  The main purpose of this experiment is to achieve more accurate prediction result compared to the present work. </a:t>
          </a:r>
        </a:p>
      </dsp:txBody>
      <dsp:txXfrm>
        <a:off x="19" y="1755994"/>
        <a:ext cx="1629492" cy="1873916"/>
      </dsp:txXfrm>
    </dsp:sp>
    <dsp:sp modelId="{20BDCCD4-D961-4794-B75F-84917DACB927}">
      <dsp:nvSpPr>
        <dsp:cNvPr id="0" name=""/>
        <dsp:cNvSpPr/>
      </dsp:nvSpPr>
      <dsp:spPr>
        <a:xfrm>
          <a:off x="2362783" y="562609"/>
          <a:ext cx="733271" cy="733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D6361-5AED-436A-B7F7-69632F3F9297}">
      <dsp:nvSpPr>
        <dsp:cNvPr id="0" name=""/>
        <dsp:cNvSpPr/>
      </dsp:nvSpPr>
      <dsp:spPr>
        <a:xfrm>
          <a:off x="1914672" y="1755994"/>
          <a:ext cx="1629492" cy="187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Consideration of the amount of input data is important to balance model accuracy and computation cost. We had divided the dataset into 80% and 20%.</a:t>
          </a:r>
        </a:p>
      </dsp:txBody>
      <dsp:txXfrm>
        <a:off x="1914672" y="1755994"/>
        <a:ext cx="1629492" cy="1873916"/>
      </dsp:txXfrm>
    </dsp:sp>
    <dsp:sp modelId="{81898E81-A5FB-4089-AD9F-1872B3F1BDAB}">
      <dsp:nvSpPr>
        <dsp:cNvPr id="0" name=""/>
        <dsp:cNvSpPr/>
      </dsp:nvSpPr>
      <dsp:spPr>
        <a:xfrm>
          <a:off x="4277436" y="562609"/>
          <a:ext cx="733271" cy="733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751EA7-0FD7-4512-8A65-4ACC31E81957}">
      <dsp:nvSpPr>
        <dsp:cNvPr id="0" name=""/>
        <dsp:cNvSpPr/>
      </dsp:nvSpPr>
      <dsp:spPr>
        <a:xfrm>
          <a:off x="3829326" y="1755994"/>
          <a:ext cx="1629492" cy="187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didn’t sample the data into hour, day, and week or quarter wise as our main focus is to show how LSTM works better than linear regression and neural network.</a:t>
          </a:r>
        </a:p>
      </dsp:txBody>
      <dsp:txXfrm>
        <a:off x="3829326" y="1755994"/>
        <a:ext cx="1629492" cy="18739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992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822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622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64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44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23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495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0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5646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37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70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51152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rchive.ics.uci.edu/ml/datasets/Individual+household+electric+power+consump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8E766-6938-759C-4A99-08D81EF00184}"/>
              </a:ext>
            </a:extLst>
          </p:cNvPr>
          <p:cNvSpPr>
            <a:spLocks noGrp="1"/>
          </p:cNvSpPr>
          <p:nvPr>
            <p:ph type="title"/>
          </p:nvPr>
        </p:nvSpPr>
        <p:spPr>
          <a:xfrm>
            <a:off x="589560" y="590085"/>
            <a:ext cx="5020204" cy="1394163"/>
          </a:xfrm>
        </p:spPr>
        <p:txBody>
          <a:bodyPr anchor="ctr">
            <a:noAutofit/>
          </a:bodyPr>
          <a:lstStyle/>
          <a:p>
            <a:r>
              <a:rPr lang="en-US" sz="3200" b="1" dirty="0">
                <a:ea typeface="+mj-lt"/>
                <a:cs typeface="+mj-lt"/>
              </a:rPr>
              <a:t>Analysis using LSTM on Household Power Consumption Dataset</a:t>
            </a:r>
            <a:endParaRPr lang="en-US" sz="3200" b="1" dirty="0">
              <a:cs typeface="Calibri Light"/>
            </a:endParaRPr>
          </a:p>
        </p:txBody>
      </p:sp>
      <p:grpSp>
        <p:nvGrpSpPr>
          <p:cNvPr id="56"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83AC51-32DF-5737-6B69-AA93E970CE3F}"/>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lgn="ctr">
              <a:buNone/>
            </a:pPr>
            <a:r>
              <a:rPr lang="de" sz="3600" b="1" dirty="0">
                <a:ea typeface="+mn-lt"/>
                <a:cs typeface="+mn-lt"/>
              </a:rPr>
              <a:t>FICTA 2023</a:t>
            </a:r>
          </a:p>
          <a:p>
            <a:pPr marL="0" indent="0">
              <a:buNone/>
            </a:pPr>
            <a:endParaRPr lang="de" sz="2000" dirty="0">
              <a:ea typeface="+mn-lt"/>
              <a:cs typeface="+mn-lt"/>
            </a:endParaRPr>
          </a:p>
          <a:p>
            <a:pPr marL="0" indent="0">
              <a:buNone/>
            </a:pPr>
            <a:r>
              <a:rPr lang="de" sz="2000" dirty="0">
                <a:ea typeface="+mn-lt"/>
                <a:cs typeface="+mn-lt"/>
              </a:rPr>
              <a:t>Abhishek Karmakar</a:t>
            </a:r>
            <a:endParaRPr lang="en-US" sz="2000" dirty="0">
              <a:ea typeface="+mn-lt"/>
              <a:cs typeface="+mn-lt"/>
            </a:endParaRPr>
          </a:p>
          <a:p>
            <a:pPr marL="0" indent="0">
              <a:buNone/>
            </a:pPr>
            <a:r>
              <a:rPr lang="de" sz="2000" dirty="0" err="1">
                <a:ea typeface="+mn-lt"/>
                <a:cs typeface="+mn-lt"/>
              </a:rPr>
              <a:t>Sharik</a:t>
            </a:r>
            <a:r>
              <a:rPr lang="de" sz="2000" dirty="0">
                <a:ea typeface="+mn-lt"/>
                <a:cs typeface="+mn-lt"/>
              </a:rPr>
              <a:t> Gazi</a:t>
            </a:r>
            <a:endParaRPr lang="en-US" sz="2000" dirty="0">
              <a:ea typeface="+mn-lt"/>
              <a:cs typeface="+mn-lt"/>
            </a:endParaRPr>
          </a:p>
          <a:p>
            <a:pPr marL="0" indent="0">
              <a:buNone/>
            </a:pPr>
            <a:r>
              <a:rPr lang="de" sz="2000" dirty="0" err="1">
                <a:ea typeface="+mn-lt"/>
                <a:cs typeface="+mn-lt"/>
              </a:rPr>
              <a:t>Shashwat</a:t>
            </a:r>
            <a:r>
              <a:rPr lang="de" sz="2000" dirty="0">
                <a:ea typeface="+mn-lt"/>
                <a:cs typeface="+mn-lt"/>
              </a:rPr>
              <a:t> Mishra</a:t>
            </a:r>
            <a:endParaRPr lang="en-US" sz="2000" dirty="0">
              <a:ea typeface="+mn-lt"/>
              <a:cs typeface="+mn-lt"/>
            </a:endParaRPr>
          </a:p>
          <a:p>
            <a:pPr marL="0" indent="0">
              <a:buNone/>
            </a:pPr>
            <a:r>
              <a:rPr lang="de" sz="2000" dirty="0" err="1">
                <a:ea typeface="+mn-lt"/>
                <a:cs typeface="+mn-lt"/>
              </a:rPr>
              <a:t>Shubhendra</a:t>
            </a:r>
            <a:r>
              <a:rPr lang="de" sz="2000" dirty="0">
                <a:ea typeface="+mn-lt"/>
                <a:cs typeface="+mn-lt"/>
              </a:rPr>
              <a:t> Kumar</a:t>
            </a:r>
            <a:endParaRPr lang="en-US" sz="2000" dirty="0">
              <a:cs typeface="Calibri" panose="020F0502020204030204"/>
            </a:endParaRPr>
          </a:p>
          <a:p>
            <a:pPr marL="0" indent="0">
              <a:buNone/>
            </a:pPr>
            <a:r>
              <a:rPr lang="en-US" sz="2000" dirty="0">
                <a:cs typeface="Calibri" panose="020F0502020204030204"/>
              </a:rPr>
              <a:t>Varsha Singh</a:t>
            </a:r>
            <a:endParaRPr lang="de" sz="2000" dirty="0">
              <a:cs typeface="Calibri"/>
            </a:endParaRPr>
          </a:p>
          <a:p>
            <a:endParaRPr lang="en-US" sz="2000">
              <a:cs typeface="Calibri"/>
            </a:endParaRPr>
          </a:p>
          <a:p>
            <a:endParaRPr lang="en-US" sz="2000">
              <a:cs typeface="Calibri"/>
            </a:endParaRPr>
          </a:p>
        </p:txBody>
      </p:sp>
      <p:sp>
        <p:nvSpPr>
          <p:cNvPr id="59"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Logo&#10;&#10;Description automatically generated">
            <a:extLst>
              <a:ext uri="{FF2B5EF4-FFF2-40B4-BE49-F238E27FC236}">
                <a16:creationId xmlns:a16="http://schemas.microsoft.com/office/drawing/2014/main" id="{D371DECA-3E89-5296-8D4D-89313925F941}"/>
              </a:ext>
            </a:extLst>
          </p:cNvPr>
          <p:cNvPicPr>
            <a:picLocks noChangeAspect="1"/>
          </p:cNvPicPr>
          <p:nvPr/>
        </p:nvPicPr>
        <p:blipFill>
          <a:blip r:embed="rId2"/>
          <a:stretch>
            <a:fillRect/>
          </a:stretch>
        </p:blipFill>
        <p:spPr>
          <a:xfrm>
            <a:off x="7022495" y="1464733"/>
            <a:ext cx="3529390" cy="3517295"/>
          </a:xfrm>
          <a:prstGeom prst="rect">
            <a:avLst/>
          </a:prstGeom>
        </p:spPr>
      </p:pic>
    </p:spTree>
    <p:extLst>
      <p:ext uri="{BB962C8B-B14F-4D97-AF65-F5344CB8AC3E}">
        <p14:creationId xmlns:p14="http://schemas.microsoft.com/office/powerpoint/2010/main" val="91557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43990-0070-67E7-CEA3-0D13156B6A06}"/>
              </a:ext>
            </a:extLst>
          </p:cNvPr>
          <p:cNvSpPr>
            <a:spLocks noGrp="1"/>
          </p:cNvSpPr>
          <p:nvPr>
            <p:ph type="title"/>
          </p:nvPr>
        </p:nvSpPr>
        <p:spPr>
          <a:xfrm>
            <a:off x="630936" y="639520"/>
            <a:ext cx="3429000" cy="1719072"/>
          </a:xfrm>
        </p:spPr>
        <p:txBody>
          <a:bodyPr anchor="b">
            <a:normAutofit/>
          </a:bodyPr>
          <a:lstStyle/>
          <a:p>
            <a:r>
              <a:rPr lang="en-US" sz="3800" b="1">
                <a:ea typeface="+mj-lt"/>
                <a:cs typeface="+mj-lt"/>
              </a:rPr>
              <a:t>Training and validating the dataset</a:t>
            </a:r>
            <a:endParaRPr lang="en-US" sz="3800"/>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86FDED-7ABB-1700-B444-F2CE80B7EA33}"/>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a:ea typeface="+mn-lt"/>
                <a:cs typeface="+mn-lt"/>
              </a:rPr>
              <a:t>The training to test data proportion used for LSTM Model is 4:1 collected from the reframed data.</a:t>
            </a:r>
            <a:endParaRPr lang="en-US" sz="2200">
              <a:cs typeface="Calibri"/>
            </a:endParaRPr>
          </a:p>
          <a:p>
            <a:endParaRPr lang="en-US" sz="2200">
              <a:cs typeface="Calibri"/>
            </a:endParaRPr>
          </a:p>
        </p:txBody>
      </p:sp>
      <p:pic>
        <p:nvPicPr>
          <p:cNvPr id="6" name="Picture 6" descr="Diagram&#10;&#10;Description automatically generated">
            <a:extLst>
              <a:ext uri="{FF2B5EF4-FFF2-40B4-BE49-F238E27FC236}">
                <a16:creationId xmlns:a16="http://schemas.microsoft.com/office/drawing/2014/main" id="{837FE073-38D0-4901-4ACE-721C2D417DFD}"/>
              </a:ext>
            </a:extLst>
          </p:cNvPr>
          <p:cNvPicPr>
            <a:picLocks noChangeAspect="1"/>
          </p:cNvPicPr>
          <p:nvPr/>
        </p:nvPicPr>
        <p:blipFill>
          <a:blip r:embed="rId2"/>
          <a:stretch>
            <a:fillRect/>
          </a:stretch>
        </p:blipFill>
        <p:spPr>
          <a:xfrm>
            <a:off x="4654296" y="1201589"/>
            <a:ext cx="6903720" cy="4454821"/>
          </a:xfrm>
          <a:prstGeom prst="rect">
            <a:avLst/>
          </a:prstGeom>
        </p:spPr>
      </p:pic>
    </p:spTree>
    <p:extLst>
      <p:ext uri="{BB962C8B-B14F-4D97-AF65-F5344CB8AC3E}">
        <p14:creationId xmlns:p14="http://schemas.microsoft.com/office/powerpoint/2010/main" val="216298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a:solidFill>
                  <a:schemeClr val="tx2"/>
                </a:solidFill>
                <a:latin typeface="+mj-lt"/>
                <a:ea typeface="+mj-ea"/>
                <a:cs typeface="+mj-cs"/>
              </a:rPr>
              <a:t>Global Active Power</a:t>
            </a:r>
          </a:p>
        </p:txBody>
      </p:sp>
      <p:sp>
        <p:nvSpPr>
          <p:cNvPr id="3" name="TextBox 2">
            <a:extLst>
              <a:ext uri="{FF2B5EF4-FFF2-40B4-BE49-F238E27FC236}">
                <a16:creationId xmlns:a16="http://schemas.microsoft.com/office/drawing/2014/main" id="{8F3C2274-C2BF-B0D8-EE08-A0B48F8D091C}"/>
              </a:ext>
            </a:extLst>
          </p:cNvPr>
          <p:cNvSpPr txBox="1"/>
          <p:nvPr/>
        </p:nvSpPr>
        <p:spPr>
          <a:xfrm>
            <a:off x="5645524" y="804672"/>
            <a:ext cx="5747900"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800" b="1" i="1" dirty="0">
                <a:solidFill>
                  <a:schemeClr val="tx2"/>
                </a:solidFill>
              </a:rPr>
              <a:t>Architecture</a:t>
            </a:r>
            <a:endParaRPr lang="en-US" sz="2800" b="1">
              <a:solidFill>
                <a:schemeClr val="tx2"/>
              </a:solidFill>
              <a:cs typeface="Calibri"/>
            </a:endParaRPr>
          </a:p>
          <a:p>
            <a:pPr marL="285750" indent="-228600">
              <a:lnSpc>
                <a:spcPct val="90000"/>
              </a:lnSpc>
              <a:spcAft>
                <a:spcPts val="600"/>
              </a:spcAft>
              <a:buFont typeface="Arial" panose="020B0604020202020204" pitchFamily="34" charset="0"/>
              <a:buChar char="•"/>
            </a:pPr>
            <a:r>
              <a:rPr lang="en-US" b="1" dirty="0">
                <a:solidFill>
                  <a:schemeClr val="tx2"/>
                </a:solidFill>
              </a:rPr>
              <a:t>100 units in the first visible layer of LSTM</a:t>
            </a:r>
            <a:endParaRPr lang="en-US" b="1" dirty="0">
              <a:solidFill>
                <a:schemeClr val="tx2"/>
              </a:solidFill>
              <a:cs typeface="Calibri"/>
            </a:endParaRPr>
          </a:p>
          <a:p>
            <a:pPr marL="285750" indent="-228600">
              <a:lnSpc>
                <a:spcPct val="90000"/>
              </a:lnSpc>
              <a:spcAft>
                <a:spcPts val="600"/>
              </a:spcAft>
              <a:buFont typeface="Arial" panose="020B0604020202020204" pitchFamily="34" charset="0"/>
              <a:buChar char="•"/>
            </a:pPr>
            <a:r>
              <a:rPr lang="en-US" b="1" dirty="0">
                <a:solidFill>
                  <a:schemeClr val="tx2"/>
                </a:solidFill>
              </a:rPr>
              <a:t>1000 units in first Dense layer</a:t>
            </a:r>
            <a:endParaRPr lang="en-US" b="1" dirty="0">
              <a:solidFill>
                <a:schemeClr val="tx2"/>
              </a:solidFill>
              <a:cs typeface="Calibri"/>
            </a:endParaRPr>
          </a:p>
          <a:p>
            <a:pPr marL="285750" indent="-228600">
              <a:lnSpc>
                <a:spcPct val="90000"/>
              </a:lnSpc>
              <a:spcAft>
                <a:spcPts val="600"/>
              </a:spcAft>
              <a:buFont typeface="Arial" panose="020B0604020202020204" pitchFamily="34" charset="0"/>
              <a:buChar char="•"/>
            </a:pPr>
            <a:r>
              <a:rPr lang="en-US" b="1" dirty="0">
                <a:solidFill>
                  <a:schemeClr val="tx2"/>
                </a:solidFill>
              </a:rPr>
              <a:t>30 units in second Dense Layer</a:t>
            </a:r>
            <a:endParaRPr lang="en-US" b="1" dirty="0">
              <a:solidFill>
                <a:schemeClr val="tx2"/>
              </a:solidFill>
              <a:cs typeface="Calibri"/>
            </a:endParaRPr>
          </a:p>
          <a:p>
            <a:pPr marL="285750" indent="-228600">
              <a:lnSpc>
                <a:spcPct val="90000"/>
              </a:lnSpc>
              <a:spcAft>
                <a:spcPts val="600"/>
              </a:spcAft>
              <a:buFont typeface="Arial" panose="020B0604020202020204" pitchFamily="34" charset="0"/>
              <a:buChar char="•"/>
            </a:pPr>
            <a:r>
              <a:rPr lang="en-US" b="1" dirty="0">
                <a:solidFill>
                  <a:schemeClr val="tx2"/>
                </a:solidFill>
              </a:rPr>
              <a:t>1 unit for output in Dense Layer</a:t>
            </a:r>
            <a:endParaRPr lang="en-US" b="1" dirty="0">
              <a:solidFill>
                <a:schemeClr val="tx2"/>
              </a:solidFill>
              <a:cs typeface="Calibri"/>
            </a:endParaRPr>
          </a:p>
          <a:p>
            <a:pPr>
              <a:lnSpc>
                <a:spcPct val="90000"/>
              </a:lnSpc>
              <a:spcAft>
                <a:spcPts val="600"/>
              </a:spcAft>
            </a:pPr>
            <a:r>
              <a:rPr lang="en-US" b="1" dirty="0">
                <a:solidFill>
                  <a:schemeClr val="tx2"/>
                </a:solidFill>
              </a:rPr>
              <a:t>The loss function of mean squared error has been used with </a:t>
            </a:r>
            <a:r>
              <a:rPr lang="en-US" b="1" dirty="0" err="1">
                <a:solidFill>
                  <a:schemeClr val="tx2"/>
                </a:solidFill>
              </a:rPr>
              <a:t>adam</a:t>
            </a:r>
            <a:r>
              <a:rPr lang="en-US" b="1" dirty="0">
                <a:solidFill>
                  <a:schemeClr val="tx2"/>
                </a:solidFill>
              </a:rPr>
              <a:t> optimizer. We have trained the model on 25 epochs with a batch size of 70.</a:t>
            </a:r>
            <a:endParaRPr lang="en-US" b="1" dirty="0">
              <a:solidFill>
                <a:schemeClr val="tx2"/>
              </a:solidFill>
              <a:cs typeface="Calibri"/>
            </a:endParaRPr>
          </a:p>
          <a:p>
            <a:pPr indent="-228600">
              <a:lnSpc>
                <a:spcPct val="90000"/>
              </a:lnSpc>
              <a:spcAft>
                <a:spcPts val="600"/>
              </a:spcAft>
              <a:buFont typeface="Arial" panose="020B0604020202020204" pitchFamily="34" charset="0"/>
              <a:buChar char="•"/>
            </a:pPr>
            <a:endParaRPr lang="en-US" b="1">
              <a:solidFill>
                <a:schemeClr val="tx2"/>
              </a:solidFill>
            </a:endParaRPr>
          </a:p>
        </p:txBody>
      </p:sp>
    </p:spTree>
    <p:extLst>
      <p:ext uri="{BB962C8B-B14F-4D97-AF65-F5344CB8AC3E}">
        <p14:creationId xmlns:p14="http://schemas.microsoft.com/office/powerpoint/2010/main" val="201405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DB8F601-FC57-AB32-52F0-B1EB365EE516}"/>
              </a:ext>
            </a:extLst>
          </p:cNvPr>
          <p:cNvSpPr txBox="1"/>
          <p:nvPr/>
        </p:nvSpPr>
        <p:spPr>
          <a:xfrm>
            <a:off x="4657201" y="5659748"/>
            <a:ext cx="3244316" cy="3262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4944">
              <a:spcAft>
                <a:spcPts val="600"/>
              </a:spcAft>
            </a:pPr>
            <a:r>
              <a:rPr lang="en-US" sz="1520" b="1" kern="1200">
                <a:solidFill>
                  <a:schemeClr val="tx1"/>
                </a:solidFill>
                <a:latin typeface="+mn-lt"/>
                <a:ea typeface="+mn-lt"/>
                <a:cs typeface="+mn-lt"/>
              </a:rPr>
              <a:t>Prediction on the test data</a:t>
            </a:r>
            <a:endParaRPr lang="en-US" sz="2000" b="1">
              <a:cs typeface="Calibri"/>
            </a:endParaRPr>
          </a:p>
        </p:txBody>
      </p:sp>
      <p:sp>
        <p:nvSpPr>
          <p:cNvPr id="5" name="TextBox 4">
            <a:extLst>
              <a:ext uri="{FF2B5EF4-FFF2-40B4-BE49-F238E27FC236}">
                <a16:creationId xmlns:a16="http://schemas.microsoft.com/office/drawing/2014/main" id="{EC90479C-24B7-E2B6-29E6-DA7DEBA2FD18}"/>
              </a:ext>
            </a:extLst>
          </p:cNvPr>
          <p:cNvSpPr txBox="1"/>
          <p:nvPr/>
        </p:nvSpPr>
        <p:spPr>
          <a:xfrm>
            <a:off x="4472656" y="2658654"/>
            <a:ext cx="314302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4944">
              <a:spcAft>
                <a:spcPts val="600"/>
              </a:spcAft>
            </a:pPr>
            <a:r>
              <a:rPr lang="en-GB" sz="1500" b="1" kern="1200" dirty="0">
                <a:latin typeface="+mn-lt"/>
                <a:ea typeface="+mn-lt"/>
                <a:cs typeface="+mn-lt"/>
              </a:rPr>
              <a:t>First 200 initial values of test data.</a:t>
            </a:r>
          </a:p>
          <a:p>
            <a:pPr algn="l">
              <a:spcAft>
                <a:spcPts val="600"/>
              </a:spcAft>
            </a:pPr>
            <a:endParaRPr lang="en-GB">
              <a:cs typeface="Calibri"/>
            </a:endParaRPr>
          </a:p>
        </p:txBody>
      </p:sp>
      <p:pic>
        <p:nvPicPr>
          <p:cNvPr id="3" name="Picture 6" descr="Chart, histogram&#10;&#10;Description automatically generated">
            <a:extLst>
              <a:ext uri="{FF2B5EF4-FFF2-40B4-BE49-F238E27FC236}">
                <a16:creationId xmlns:a16="http://schemas.microsoft.com/office/drawing/2014/main" id="{B8C5F66A-F86E-1CA0-9EF9-1D109FF6B11B}"/>
              </a:ext>
            </a:extLst>
          </p:cNvPr>
          <p:cNvPicPr>
            <a:picLocks noChangeAspect="1"/>
          </p:cNvPicPr>
          <p:nvPr/>
        </p:nvPicPr>
        <p:blipFill>
          <a:blip r:embed="rId2"/>
          <a:stretch>
            <a:fillRect/>
          </a:stretch>
        </p:blipFill>
        <p:spPr>
          <a:xfrm>
            <a:off x="2752164" y="163382"/>
            <a:ext cx="5936874" cy="2407469"/>
          </a:xfrm>
          <a:prstGeom prst="rect">
            <a:avLst/>
          </a:prstGeom>
        </p:spPr>
      </p:pic>
      <p:pic>
        <p:nvPicPr>
          <p:cNvPr id="7" name="Picture 7" descr="Chart, histogram&#10;&#10;Description automatically generated">
            <a:extLst>
              <a:ext uri="{FF2B5EF4-FFF2-40B4-BE49-F238E27FC236}">
                <a16:creationId xmlns:a16="http://schemas.microsoft.com/office/drawing/2014/main" id="{741926D5-F4BB-59C5-635A-C5BFA5947703}"/>
              </a:ext>
            </a:extLst>
          </p:cNvPr>
          <p:cNvPicPr>
            <a:picLocks noChangeAspect="1"/>
          </p:cNvPicPr>
          <p:nvPr/>
        </p:nvPicPr>
        <p:blipFill>
          <a:blip r:embed="rId3"/>
          <a:stretch>
            <a:fillRect/>
          </a:stretch>
        </p:blipFill>
        <p:spPr>
          <a:xfrm>
            <a:off x="2819401" y="3113259"/>
            <a:ext cx="5869640" cy="248045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BE2577F-666B-8D91-06D6-40B55B975C2D}"/>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kern="1200" dirty="0">
                <a:solidFill>
                  <a:schemeClr val="tx2"/>
                </a:solidFill>
                <a:latin typeface="+mj-lt"/>
                <a:ea typeface="+mj-ea"/>
                <a:cs typeface="+mj-cs"/>
              </a:rPr>
              <a:t>Global </a:t>
            </a:r>
            <a:r>
              <a:rPr lang="en-US" sz="3600" b="1" dirty="0">
                <a:solidFill>
                  <a:schemeClr val="tx2"/>
                </a:solidFill>
              </a:rPr>
              <a:t>Re-active</a:t>
            </a:r>
            <a:r>
              <a:rPr lang="en-US" sz="3600" b="1" kern="1200" dirty="0">
                <a:solidFill>
                  <a:schemeClr val="tx2"/>
                </a:solidFill>
                <a:latin typeface="+mj-lt"/>
                <a:ea typeface="+mj-ea"/>
                <a:cs typeface="+mj-cs"/>
              </a:rPr>
              <a:t> Power</a:t>
            </a:r>
          </a:p>
        </p:txBody>
      </p:sp>
      <p:sp>
        <p:nvSpPr>
          <p:cNvPr id="3" name="TextBox 2">
            <a:extLst>
              <a:ext uri="{FF2B5EF4-FFF2-40B4-BE49-F238E27FC236}">
                <a16:creationId xmlns:a16="http://schemas.microsoft.com/office/drawing/2014/main" id="{8F3C2274-C2BF-B0D8-EE08-A0B48F8D091C}"/>
              </a:ext>
            </a:extLst>
          </p:cNvPr>
          <p:cNvSpPr txBox="1"/>
          <p:nvPr/>
        </p:nvSpPr>
        <p:spPr>
          <a:xfrm>
            <a:off x="5645524" y="804672"/>
            <a:ext cx="5747900"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800" b="1" i="1" dirty="0">
                <a:solidFill>
                  <a:schemeClr val="tx2"/>
                </a:solidFill>
              </a:rPr>
              <a:t>Architecture</a:t>
            </a:r>
            <a:endParaRPr lang="en-US" sz="2800" b="1">
              <a:solidFill>
                <a:schemeClr val="tx2"/>
              </a:solidFill>
              <a:cs typeface="Calibri"/>
            </a:endParaRPr>
          </a:p>
          <a:p>
            <a:pPr marL="285750" indent="-228600">
              <a:lnSpc>
                <a:spcPct val="90000"/>
              </a:lnSpc>
              <a:spcAft>
                <a:spcPts val="600"/>
              </a:spcAft>
              <a:buFont typeface="Arial" panose="020B0604020202020204" pitchFamily="34" charset="0"/>
              <a:buChar char="•"/>
            </a:pPr>
            <a:r>
              <a:rPr lang="en-US" b="1" dirty="0">
                <a:solidFill>
                  <a:schemeClr val="tx2"/>
                </a:solidFill>
                <a:cs typeface="Calibri"/>
              </a:rPr>
              <a:t>100 units in the first visible layer of LSTM</a:t>
            </a:r>
          </a:p>
          <a:p>
            <a:pPr marL="285750" indent="-228600">
              <a:lnSpc>
                <a:spcPct val="90000"/>
              </a:lnSpc>
              <a:spcAft>
                <a:spcPts val="600"/>
              </a:spcAft>
              <a:buFont typeface="Arial" panose="020B0604020202020204" pitchFamily="34" charset="0"/>
              <a:buChar char="•"/>
            </a:pPr>
            <a:r>
              <a:rPr lang="en-US" b="1" dirty="0">
                <a:solidFill>
                  <a:schemeClr val="tx2"/>
                </a:solidFill>
                <a:cs typeface="Calibri"/>
              </a:rPr>
              <a:t>1000 units in first Dense Layer</a:t>
            </a:r>
          </a:p>
          <a:p>
            <a:pPr marL="285750" indent="-228600">
              <a:lnSpc>
                <a:spcPct val="90000"/>
              </a:lnSpc>
              <a:spcAft>
                <a:spcPts val="600"/>
              </a:spcAft>
              <a:buFont typeface="Arial" panose="020B0604020202020204" pitchFamily="34" charset="0"/>
              <a:buChar char="•"/>
            </a:pPr>
            <a:r>
              <a:rPr lang="en-US" b="1" dirty="0">
                <a:solidFill>
                  <a:schemeClr val="tx2"/>
                </a:solidFill>
                <a:cs typeface="Calibri"/>
              </a:rPr>
              <a:t>100 units in second Dense Layer</a:t>
            </a:r>
          </a:p>
          <a:p>
            <a:pPr marL="285750" indent="-228600">
              <a:lnSpc>
                <a:spcPct val="90000"/>
              </a:lnSpc>
              <a:spcAft>
                <a:spcPts val="600"/>
              </a:spcAft>
              <a:buFont typeface="Arial" panose="020B0604020202020204" pitchFamily="34" charset="0"/>
              <a:buChar char="•"/>
            </a:pPr>
            <a:r>
              <a:rPr lang="en-US" b="1" dirty="0">
                <a:solidFill>
                  <a:schemeClr val="tx2"/>
                </a:solidFill>
                <a:cs typeface="Calibri"/>
              </a:rPr>
              <a:t>1 unit for output in Dense Layer</a:t>
            </a:r>
          </a:p>
          <a:p>
            <a:pPr marL="57150">
              <a:lnSpc>
                <a:spcPct val="90000"/>
              </a:lnSpc>
              <a:spcAft>
                <a:spcPts val="600"/>
              </a:spcAft>
            </a:pPr>
            <a:r>
              <a:rPr lang="en-US" b="1" dirty="0">
                <a:solidFill>
                  <a:schemeClr val="tx2"/>
                </a:solidFill>
                <a:cs typeface="Calibri"/>
              </a:rPr>
              <a:t>The loss function of mean squared error has been used with </a:t>
            </a:r>
            <a:r>
              <a:rPr lang="en-US" b="1" dirty="0" err="1">
                <a:solidFill>
                  <a:schemeClr val="tx2"/>
                </a:solidFill>
                <a:cs typeface="Calibri"/>
              </a:rPr>
              <a:t>adam</a:t>
            </a:r>
            <a:r>
              <a:rPr lang="en-US" b="1" dirty="0">
                <a:solidFill>
                  <a:schemeClr val="tx2"/>
                </a:solidFill>
                <a:cs typeface="Calibri"/>
              </a:rPr>
              <a:t> optimizer. In total 12 epochs has been with a batch size of 100 to train the model.</a:t>
            </a:r>
            <a:endParaRPr lang="en-US" dirty="0">
              <a:solidFill>
                <a:schemeClr val="tx2"/>
              </a:solidFill>
              <a:cs typeface="Calibri" panose="020F0502020204030204"/>
            </a:endParaRPr>
          </a:p>
          <a:p>
            <a:pPr marL="285750" indent="-228600">
              <a:lnSpc>
                <a:spcPct val="90000"/>
              </a:lnSpc>
              <a:spcAft>
                <a:spcPts val="600"/>
              </a:spcAft>
              <a:buFont typeface="Arial" panose="020B0604020202020204" pitchFamily="34" charset="0"/>
              <a:buChar char="•"/>
            </a:pPr>
            <a:endParaRPr lang="en-US" b="1" dirty="0">
              <a:solidFill>
                <a:schemeClr val="tx2"/>
              </a:solidFill>
              <a:cs typeface="Calibri"/>
            </a:endParaRPr>
          </a:p>
          <a:p>
            <a:pPr>
              <a:lnSpc>
                <a:spcPct val="90000"/>
              </a:lnSpc>
              <a:spcAft>
                <a:spcPts val="600"/>
              </a:spcAft>
            </a:pPr>
            <a:endParaRPr lang="en-US" b="1" dirty="0">
              <a:solidFill>
                <a:schemeClr val="tx2"/>
              </a:solidFill>
              <a:cs typeface="Calibri"/>
            </a:endParaRPr>
          </a:p>
          <a:p>
            <a:pPr indent="-228600">
              <a:lnSpc>
                <a:spcPct val="90000"/>
              </a:lnSpc>
              <a:spcAft>
                <a:spcPts val="600"/>
              </a:spcAft>
              <a:buFont typeface="Arial" panose="020B0604020202020204" pitchFamily="34" charset="0"/>
              <a:buChar char="•"/>
            </a:pPr>
            <a:endParaRPr lang="en-US" b="1">
              <a:solidFill>
                <a:schemeClr val="tx2"/>
              </a:solidFill>
            </a:endParaRPr>
          </a:p>
        </p:txBody>
      </p:sp>
    </p:spTree>
    <p:extLst>
      <p:ext uri="{BB962C8B-B14F-4D97-AF65-F5344CB8AC3E}">
        <p14:creationId xmlns:p14="http://schemas.microsoft.com/office/powerpoint/2010/main" val="120821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10;&#10;Description automatically generated">
            <a:extLst>
              <a:ext uri="{FF2B5EF4-FFF2-40B4-BE49-F238E27FC236}">
                <a16:creationId xmlns:a16="http://schemas.microsoft.com/office/drawing/2014/main" id="{66644EE8-22FE-96A1-7EFC-DEA2EB990CF2}"/>
              </a:ext>
            </a:extLst>
          </p:cNvPr>
          <p:cNvPicPr>
            <a:picLocks noGrp="1" noChangeAspect="1"/>
          </p:cNvPicPr>
          <p:nvPr>
            <p:ph idx="1"/>
          </p:nvPr>
        </p:nvPicPr>
        <p:blipFill>
          <a:blip r:embed="rId2"/>
          <a:stretch>
            <a:fillRect/>
          </a:stretch>
        </p:blipFill>
        <p:spPr>
          <a:xfrm>
            <a:off x="3417916" y="138953"/>
            <a:ext cx="5217296" cy="2510834"/>
          </a:xfrm>
        </p:spPr>
      </p:pic>
      <p:pic>
        <p:nvPicPr>
          <p:cNvPr id="5" name="Picture 5" descr="Chart, background pattern&#10;&#10;Description automatically generated">
            <a:extLst>
              <a:ext uri="{FF2B5EF4-FFF2-40B4-BE49-F238E27FC236}">
                <a16:creationId xmlns:a16="http://schemas.microsoft.com/office/drawing/2014/main" id="{906767B3-78EB-BA43-A98A-3755FC319C43}"/>
              </a:ext>
            </a:extLst>
          </p:cNvPr>
          <p:cNvPicPr>
            <a:picLocks noChangeAspect="1"/>
          </p:cNvPicPr>
          <p:nvPr/>
        </p:nvPicPr>
        <p:blipFill>
          <a:blip r:embed="rId3"/>
          <a:stretch>
            <a:fillRect/>
          </a:stretch>
        </p:blipFill>
        <p:spPr>
          <a:xfrm>
            <a:off x="3477095" y="3387276"/>
            <a:ext cx="5209580" cy="2199918"/>
          </a:xfrm>
          <a:prstGeom prst="rect">
            <a:avLst/>
          </a:prstGeom>
        </p:spPr>
      </p:pic>
      <p:sp>
        <p:nvSpPr>
          <p:cNvPr id="6" name="TextBox 5">
            <a:extLst>
              <a:ext uri="{FF2B5EF4-FFF2-40B4-BE49-F238E27FC236}">
                <a16:creationId xmlns:a16="http://schemas.microsoft.com/office/drawing/2014/main" id="{6FFC024A-A28D-EE53-BACA-C877C461273B}"/>
              </a:ext>
            </a:extLst>
          </p:cNvPr>
          <p:cNvSpPr txBox="1"/>
          <p:nvPr/>
        </p:nvSpPr>
        <p:spPr>
          <a:xfrm>
            <a:off x="4370979" y="2832650"/>
            <a:ext cx="337177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67512">
              <a:spcAft>
                <a:spcPts val="600"/>
              </a:spcAft>
            </a:pPr>
            <a:r>
              <a:rPr lang="en-US" sz="1500" b="1" kern="1200" dirty="0">
                <a:latin typeface="+mn-lt"/>
                <a:ea typeface="+mn-lt"/>
                <a:cs typeface="+mn-lt"/>
              </a:rPr>
              <a:t>First 2000 initial values of the test data</a:t>
            </a:r>
            <a:endParaRPr lang="en-US" sz="1500" b="1" kern="1200" dirty="0">
              <a:latin typeface="+mn-lt"/>
              <a:cs typeface="Calibri"/>
            </a:endParaRPr>
          </a:p>
        </p:txBody>
      </p:sp>
      <p:sp>
        <p:nvSpPr>
          <p:cNvPr id="7" name="TextBox 6">
            <a:extLst>
              <a:ext uri="{FF2B5EF4-FFF2-40B4-BE49-F238E27FC236}">
                <a16:creationId xmlns:a16="http://schemas.microsoft.com/office/drawing/2014/main" id="{80B277CA-B12E-0A4C-C3CD-92370289D618}"/>
              </a:ext>
            </a:extLst>
          </p:cNvPr>
          <p:cNvSpPr txBox="1"/>
          <p:nvPr/>
        </p:nvSpPr>
        <p:spPr>
          <a:xfrm>
            <a:off x="4174709" y="5695764"/>
            <a:ext cx="355002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67512">
              <a:spcAft>
                <a:spcPts val="600"/>
              </a:spcAft>
            </a:pPr>
            <a:r>
              <a:rPr lang="en-US" sz="1500" b="1" kern="1200" dirty="0">
                <a:latin typeface="+mn-lt"/>
                <a:ea typeface="+mn-lt"/>
                <a:cs typeface="+mn-lt"/>
              </a:rPr>
              <a:t>Prediction on the test data</a:t>
            </a:r>
            <a:endParaRPr lang="en-US" sz="1500" b="1" kern="1200">
              <a:latin typeface="+mn-lt"/>
              <a:cs typeface="Calibri"/>
            </a:endParaRPr>
          </a:p>
          <a:p>
            <a:pPr algn="l">
              <a:spcAft>
                <a:spcPts val="600"/>
              </a:spcAft>
            </a:pPr>
            <a:endParaRPr lang="en-GB" sz="1500" b="1" dirty="0">
              <a:cs typeface="Calibri"/>
            </a:endParaRPr>
          </a:p>
        </p:txBody>
      </p:sp>
    </p:spTree>
    <p:extLst>
      <p:ext uri="{BB962C8B-B14F-4D97-AF65-F5344CB8AC3E}">
        <p14:creationId xmlns:p14="http://schemas.microsoft.com/office/powerpoint/2010/main" val="297078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E017539-3D26-F353-A0D7-E55870C7DFA8}"/>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a:solidFill>
                  <a:schemeClr val="tx2"/>
                </a:solidFill>
                <a:latin typeface="+mj-lt"/>
                <a:ea typeface="+mj-ea"/>
                <a:cs typeface="+mj-cs"/>
              </a:rPr>
              <a:t>Voltage</a:t>
            </a:r>
          </a:p>
        </p:txBody>
      </p:sp>
      <p:sp>
        <p:nvSpPr>
          <p:cNvPr id="3" name="Content Placeholder 2">
            <a:extLst>
              <a:ext uri="{FF2B5EF4-FFF2-40B4-BE49-F238E27FC236}">
                <a16:creationId xmlns:a16="http://schemas.microsoft.com/office/drawing/2014/main" id="{331E4FEC-F5FD-7342-9A88-EC9B3A4CB912}"/>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b="1" i="1" dirty="0">
                <a:solidFill>
                  <a:schemeClr val="tx2"/>
                </a:solidFill>
              </a:rPr>
              <a:t>Architecture</a:t>
            </a:r>
            <a:endParaRPr lang="en-US">
              <a:solidFill>
                <a:schemeClr val="tx2"/>
              </a:solidFill>
            </a:endParaRPr>
          </a:p>
          <a:p>
            <a:r>
              <a:rPr lang="en-US" sz="1800" b="1" dirty="0">
                <a:solidFill>
                  <a:schemeClr val="tx2"/>
                </a:solidFill>
              </a:rPr>
              <a:t>100 units in the first visible layer of LSTM</a:t>
            </a:r>
            <a:endParaRPr lang="en-US" sz="1800" b="1" dirty="0">
              <a:solidFill>
                <a:schemeClr val="tx2"/>
              </a:solidFill>
              <a:cs typeface="Calibri"/>
            </a:endParaRPr>
          </a:p>
          <a:p>
            <a:r>
              <a:rPr lang="en-US" sz="1800" b="1" dirty="0">
                <a:solidFill>
                  <a:schemeClr val="tx2"/>
                </a:solidFill>
              </a:rPr>
              <a:t>2000 units in first Dense Layer</a:t>
            </a:r>
            <a:endParaRPr lang="en-US" sz="1800" b="1" dirty="0">
              <a:solidFill>
                <a:schemeClr val="tx2"/>
              </a:solidFill>
              <a:cs typeface="Calibri"/>
            </a:endParaRPr>
          </a:p>
          <a:p>
            <a:r>
              <a:rPr lang="en-US" sz="1800" b="1" dirty="0">
                <a:solidFill>
                  <a:schemeClr val="tx2"/>
                </a:solidFill>
              </a:rPr>
              <a:t>100 units in second Dense Layer</a:t>
            </a:r>
            <a:endParaRPr lang="en-US" sz="1800" b="1" dirty="0">
              <a:solidFill>
                <a:schemeClr val="tx2"/>
              </a:solidFill>
              <a:cs typeface="Calibri"/>
            </a:endParaRPr>
          </a:p>
          <a:p>
            <a:r>
              <a:rPr lang="en-US" sz="1800" b="1" dirty="0">
                <a:solidFill>
                  <a:schemeClr val="tx2"/>
                </a:solidFill>
              </a:rPr>
              <a:t>1 unit for output in Dense Layer</a:t>
            </a:r>
            <a:endParaRPr lang="en-US" sz="1800" b="1" dirty="0">
              <a:solidFill>
                <a:schemeClr val="tx2"/>
              </a:solidFill>
              <a:cs typeface="Calibri"/>
            </a:endParaRPr>
          </a:p>
          <a:p>
            <a:pPr marL="0" indent="0">
              <a:buNone/>
            </a:pPr>
            <a:r>
              <a:rPr lang="en-US" sz="1800" b="1" dirty="0">
                <a:solidFill>
                  <a:schemeClr val="tx2"/>
                </a:solidFill>
              </a:rPr>
              <a:t>The loss function of mean squared error has been used with </a:t>
            </a:r>
            <a:r>
              <a:rPr lang="en-US" sz="1800" b="1" dirty="0" err="1">
                <a:solidFill>
                  <a:schemeClr val="tx2"/>
                </a:solidFill>
              </a:rPr>
              <a:t>adam</a:t>
            </a:r>
            <a:r>
              <a:rPr lang="en-US" sz="1800" b="1" dirty="0">
                <a:solidFill>
                  <a:schemeClr val="tx2"/>
                </a:solidFill>
              </a:rPr>
              <a:t> as optimizer. We have trained the model on 10 epochs with a batch size of 100.</a:t>
            </a:r>
            <a:endParaRPr lang="en-US" sz="1800" b="1">
              <a:solidFill>
                <a:schemeClr val="tx2"/>
              </a:solidFill>
              <a:cs typeface="Calibri" panose="020F0502020204030204"/>
            </a:endParaRPr>
          </a:p>
          <a:p>
            <a:pPr marL="0"/>
            <a:endParaRPr lang="en-US" sz="1800" b="1">
              <a:solidFill>
                <a:schemeClr val="tx2"/>
              </a:solidFill>
            </a:endParaRPr>
          </a:p>
        </p:txBody>
      </p:sp>
    </p:spTree>
    <p:extLst>
      <p:ext uri="{BB962C8B-B14F-4D97-AF65-F5344CB8AC3E}">
        <p14:creationId xmlns:p14="http://schemas.microsoft.com/office/powerpoint/2010/main" val="240430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10;&#10;Description automatically generated">
            <a:extLst>
              <a:ext uri="{FF2B5EF4-FFF2-40B4-BE49-F238E27FC236}">
                <a16:creationId xmlns:a16="http://schemas.microsoft.com/office/drawing/2014/main" id="{A4DE3756-D899-779B-177D-253553A0BD32}"/>
              </a:ext>
            </a:extLst>
          </p:cNvPr>
          <p:cNvPicPr>
            <a:picLocks noGrp="1" noChangeAspect="1"/>
          </p:cNvPicPr>
          <p:nvPr>
            <p:ph idx="1"/>
          </p:nvPr>
        </p:nvPicPr>
        <p:blipFill>
          <a:blip r:embed="rId2"/>
          <a:stretch>
            <a:fillRect/>
          </a:stretch>
        </p:blipFill>
        <p:spPr>
          <a:xfrm>
            <a:off x="3165742" y="217395"/>
            <a:ext cx="5711238" cy="2293621"/>
          </a:xfrm>
        </p:spPr>
      </p:pic>
      <p:pic>
        <p:nvPicPr>
          <p:cNvPr id="5" name="Picture 5" descr="A picture containing text, plant&#10;&#10;Description automatically generated">
            <a:extLst>
              <a:ext uri="{FF2B5EF4-FFF2-40B4-BE49-F238E27FC236}">
                <a16:creationId xmlns:a16="http://schemas.microsoft.com/office/drawing/2014/main" id="{375BE279-4E15-901C-1D4A-B2983536C279}"/>
              </a:ext>
            </a:extLst>
          </p:cNvPr>
          <p:cNvPicPr>
            <a:picLocks noChangeAspect="1"/>
          </p:cNvPicPr>
          <p:nvPr/>
        </p:nvPicPr>
        <p:blipFill>
          <a:blip r:embed="rId3"/>
          <a:stretch>
            <a:fillRect/>
          </a:stretch>
        </p:blipFill>
        <p:spPr>
          <a:xfrm>
            <a:off x="2955562" y="3301944"/>
            <a:ext cx="5917941" cy="2385205"/>
          </a:xfrm>
          <a:prstGeom prst="rect">
            <a:avLst/>
          </a:prstGeom>
        </p:spPr>
      </p:pic>
      <p:sp>
        <p:nvSpPr>
          <p:cNvPr id="6" name="TextBox 5">
            <a:extLst>
              <a:ext uri="{FF2B5EF4-FFF2-40B4-BE49-F238E27FC236}">
                <a16:creationId xmlns:a16="http://schemas.microsoft.com/office/drawing/2014/main" id="{0114F1AE-12E2-67D1-4F16-57D311E3EE20}"/>
              </a:ext>
            </a:extLst>
          </p:cNvPr>
          <p:cNvSpPr txBox="1"/>
          <p:nvPr/>
        </p:nvSpPr>
        <p:spPr>
          <a:xfrm>
            <a:off x="3920199" y="2590787"/>
            <a:ext cx="399100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04088">
              <a:spcAft>
                <a:spcPts val="600"/>
              </a:spcAft>
            </a:pPr>
            <a:r>
              <a:rPr lang="en-US" sz="1500" b="1" kern="1200" dirty="0">
                <a:latin typeface="+mn-lt"/>
                <a:ea typeface="+mn-lt"/>
                <a:cs typeface="+mn-lt"/>
              </a:rPr>
              <a:t>First 2000 initial values of the test data</a:t>
            </a:r>
            <a:endParaRPr lang="en-US" sz="1500" b="1" kern="1200" dirty="0">
              <a:latin typeface="+mn-lt"/>
              <a:cs typeface="Calibri"/>
            </a:endParaRPr>
          </a:p>
          <a:p>
            <a:pPr>
              <a:spcAft>
                <a:spcPts val="600"/>
              </a:spcAft>
            </a:pPr>
            <a:endParaRPr lang="en-US" sz="1500" b="1" i="1" dirty="0">
              <a:cs typeface="Calibri"/>
            </a:endParaRPr>
          </a:p>
        </p:txBody>
      </p:sp>
      <p:sp>
        <p:nvSpPr>
          <p:cNvPr id="7" name="TextBox 6">
            <a:extLst>
              <a:ext uri="{FF2B5EF4-FFF2-40B4-BE49-F238E27FC236}">
                <a16:creationId xmlns:a16="http://schemas.microsoft.com/office/drawing/2014/main" id="{681B23EC-1A29-ECB9-C25A-E5409C5B2F6F}"/>
              </a:ext>
            </a:extLst>
          </p:cNvPr>
          <p:cNvSpPr txBox="1"/>
          <p:nvPr/>
        </p:nvSpPr>
        <p:spPr>
          <a:xfrm>
            <a:off x="3861625" y="5688337"/>
            <a:ext cx="427040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04088">
              <a:spcAft>
                <a:spcPts val="600"/>
              </a:spcAft>
            </a:pPr>
            <a:r>
              <a:rPr lang="en-US" sz="1500" b="1" kern="1200" dirty="0">
                <a:latin typeface="+mn-lt"/>
                <a:ea typeface="+mn-lt"/>
                <a:cs typeface="+mn-lt"/>
              </a:rPr>
              <a:t>Prediction on the test data</a:t>
            </a:r>
            <a:endParaRPr lang="en-US" sz="1500" b="1" dirty="0">
              <a:cs typeface="Calibri"/>
            </a:endParaRPr>
          </a:p>
        </p:txBody>
      </p:sp>
    </p:spTree>
    <p:extLst>
      <p:ext uri="{BB962C8B-B14F-4D97-AF65-F5344CB8AC3E}">
        <p14:creationId xmlns:p14="http://schemas.microsoft.com/office/powerpoint/2010/main" val="270071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E017539-3D26-F353-A0D7-E55870C7DFA8}"/>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solidFill>
                  <a:schemeClr val="tx2"/>
                </a:solidFill>
                <a:latin typeface="+mj-lt"/>
                <a:ea typeface="+mj-ea"/>
                <a:cs typeface="+mj-cs"/>
              </a:rPr>
              <a:t>Global Intensity</a:t>
            </a:r>
            <a:endParaRPr lang="en-US" sz="3600" b="1" kern="1200" dirty="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331E4FEC-F5FD-7342-9A88-EC9B3A4CB912}"/>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b="1" i="1" dirty="0">
                <a:solidFill>
                  <a:schemeClr val="tx2"/>
                </a:solidFill>
              </a:rPr>
              <a:t>Architecture</a:t>
            </a:r>
            <a:endParaRPr lang="en-US">
              <a:solidFill>
                <a:schemeClr val="tx2"/>
              </a:solidFill>
            </a:endParaRPr>
          </a:p>
          <a:p>
            <a:endParaRPr lang="en-US" sz="1800" b="1" dirty="0">
              <a:solidFill>
                <a:schemeClr val="tx2"/>
              </a:solidFill>
              <a:cs typeface="Calibri"/>
            </a:endParaRPr>
          </a:p>
          <a:p>
            <a:pPr marL="0"/>
            <a:r>
              <a:rPr lang="en-US" sz="1800" b="1" dirty="0">
                <a:solidFill>
                  <a:schemeClr val="tx2"/>
                </a:solidFill>
                <a:cs typeface="Calibri" panose="020F0502020204030204"/>
              </a:rPr>
              <a:t>100 units in the first visible layer of LSTM</a:t>
            </a:r>
          </a:p>
          <a:p>
            <a:pPr marL="0"/>
            <a:r>
              <a:rPr lang="en-US" sz="1800" b="1" dirty="0">
                <a:solidFill>
                  <a:schemeClr val="tx2"/>
                </a:solidFill>
                <a:cs typeface="Calibri" panose="020F0502020204030204"/>
              </a:rPr>
              <a:t>1000 units in first Dense Layer</a:t>
            </a:r>
          </a:p>
          <a:p>
            <a:pPr marL="0"/>
            <a:r>
              <a:rPr lang="en-US" sz="1800" b="1" dirty="0">
                <a:solidFill>
                  <a:schemeClr val="tx2"/>
                </a:solidFill>
                <a:cs typeface="Calibri" panose="020F0502020204030204"/>
              </a:rPr>
              <a:t>100 units in second Dense Layer</a:t>
            </a:r>
          </a:p>
          <a:p>
            <a:pPr marL="0"/>
            <a:r>
              <a:rPr lang="en-US" sz="1800" b="1" dirty="0">
                <a:solidFill>
                  <a:schemeClr val="tx2"/>
                </a:solidFill>
                <a:cs typeface="Calibri" panose="020F0502020204030204"/>
              </a:rPr>
              <a:t>1 unit for output in Dense Layer</a:t>
            </a:r>
          </a:p>
          <a:p>
            <a:pPr marL="0" indent="0">
              <a:buNone/>
            </a:pPr>
            <a:r>
              <a:rPr lang="en-US" sz="1800" b="1" dirty="0">
                <a:solidFill>
                  <a:schemeClr val="tx2"/>
                </a:solidFill>
                <a:cs typeface="Calibri" panose="020F0502020204030204"/>
              </a:rPr>
              <a:t>The loss function of mean squared error has been used with the </a:t>
            </a:r>
            <a:r>
              <a:rPr lang="en-US" sz="1800" b="1" dirty="0" err="1">
                <a:solidFill>
                  <a:schemeClr val="tx2"/>
                </a:solidFill>
                <a:cs typeface="Calibri" panose="020F0502020204030204"/>
              </a:rPr>
              <a:t>adam</a:t>
            </a:r>
            <a:r>
              <a:rPr lang="en-US" sz="1800" b="1" dirty="0">
                <a:solidFill>
                  <a:schemeClr val="tx2"/>
                </a:solidFill>
                <a:cs typeface="Calibri" panose="020F0502020204030204"/>
              </a:rPr>
              <a:t> optimizer. The training was done on 10 epochs with a batch size of 100.</a:t>
            </a:r>
            <a:endParaRPr lang="en-US" dirty="0">
              <a:solidFill>
                <a:schemeClr val="tx2"/>
              </a:solidFill>
              <a:cs typeface="Calibri" panose="020F0502020204030204"/>
            </a:endParaRPr>
          </a:p>
        </p:txBody>
      </p:sp>
    </p:spTree>
    <p:extLst>
      <p:ext uri="{BB962C8B-B14F-4D97-AF65-F5344CB8AC3E}">
        <p14:creationId xmlns:p14="http://schemas.microsoft.com/office/powerpoint/2010/main" val="327643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C9A8778A-18E5-10AE-064D-664411F3C349}"/>
              </a:ext>
            </a:extLst>
          </p:cNvPr>
          <p:cNvPicPr>
            <a:picLocks noGrp="1" noChangeAspect="1"/>
          </p:cNvPicPr>
          <p:nvPr>
            <p:ph idx="1"/>
          </p:nvPr>
        </p:nvPicPr>
        <p:blipFill>
          <a:blip r:embed="rId2"/>
          <a:stretch>
            <a:fillRect/>
          </a:stretch>
        </p:blipFill>
        <p:spPr>
          <a:xfrm>
            <a:off x="3143327" y="149773"/>
            <a:ext cx="6113378" cy="2566076"/>
          </a:xfrm>
        </p:spPr>
      </p:pic>
      <p:pic>
        <p:nvPicPr>
          <p:cNvPr id="5" name="Picture 5" descr="Chart, histogram&#10;&#10;Description automatically generated">
            <a:extLst>
              <a:ext uri="{FF2B5EF4-FFF2-40B4-BE49-F238E27FC236}">
                <a16:creationId xmlns:a16="http://schemas.microsoft.com/office/drawing/2014/main" id="{B8A28AA2-C8DE-F68C-1336-D624452E4DE8}"/>
              </a:ext>
            </a:extLst>
          </p:cNvPr>
          <p:cNvPicPr>
            <a:picLocks noChangeAspect="1"/>
          </p:cNvPicPr>
          <p:nvPr/>
        </p:nvPicPr>
        <p:blipFill>
          <a:blip r:embed="rId3"/>
          <a:stretch>
            <a:fillRect/>
          </a:stretch>
        </p:blipFill>
        <p:spPr>
          <a:xfrm>
            <a:off x="3146493" y="3362473"/>
            <a:ext cx="6167564" cy="2343189"/>
          </a:xfrm>
          <a:prstGeom prst="rect">
            <a:avLst/>
          </a:prstGeom>
        </p:spPr>
      </p:pic>
      <p:sp>
        <p:nvSpPr>
          <p:cNvPr id="6" name="TextBox 5">
            <a:extLst>
              <a:ext uri="{FF2B5EF4-FFF2-40B4-BE49-F238E27FC236}">
                <a16:creationId xmlns:a16="http://schemas.microsoft.com/office/drawing/2014/main" id="{A52F5C16-F42E-B158-2559-7B3747958F22}"/>
              </a:ext>
            </a:extLst>
          </p:cNvPr>
          <p:cNvSpPr txBox="1"/>
          <p:nvPr/>
        </p:nvSpPr>
        <p:spPr>
          <a:xfrm>
            <a:off x="4520665" y="2776373"/>
            <a:ext cx="343388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67512">
              <a:spcAft>
                <a:spcPts val="600"/>
              </a:spcAft>
            </a:pPr>
            <a:r>
              <a:rPr lang="en-US" sz="1500" b="1" kern="1200" dirty="0">
                <a:latin typeface="+mn-lt"/>
                <a:ea typeface="+mn-lt"/>
                <a:cs typeface="+mn-lt"/>
              </a:rPr>
              <a:t>First 2000 initial values of the test data</a:t>
            </a:r>
            <a:endParaRPr lang="en-US" sz="1500" b="1" kern="1200" dirty="0">
              <a:latin typeface="+mn-lt"/>
              <a:cs typeface="Calibri"/>
            </a:endParaRPr>
          </a:p>
        </p:txBody>
      </p:sp>
      <p:sp>
        <p:nvSpPr>
          <p:cNvPr id="7" name="TextBox 6">
            <a:extLst>
              <a:ext uri="{FF2B5EF4-FFF2-40B4-BE49-F238E27FC236}">
                <a16:creationId xmlns:a16="http://schemas.microsoft.com/office/drawing/2014/main" id="{6C07A002-0E78-06B4-0960-13F05F878F29}"/>
              </a:ext>
            </a:extLst>
          </p:cNvPr>
          <p:cNvSpPr txBox="1"/>
          <p:nvPr/>
        </p:nvSpPr>
        <p:spPr>
          <a:xfrm>
            <a:off x="3592514" y="5705712"/>
            <a:ext cx="4995254"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67512">
              <a:spcAft>
                <a:spcPts val="600"/>
              </a:spcAft>
            </a:pPr>
            <a:r>
              <a:rPr lang="en-US" sz="1500" b="1" kern="1200" dirty="0">
                <a:latin typeface="+mn-lt"/>
                <a:ea typeface="+mn-lt"/>
                <a:cs typeface="+mn-lt"/>
              </a:rPr>
              <a:t>Prediction on the test data</a:t>
            </a:r>
            <a:endParaRPr lang="en-US" sz="1500" b="1" kern="1200" dirty="0">
              <a:latin typeface="+mn-lt"/>
              <a:ea typeface="+mn-ea"/>
              <a:cs typeface="Calibri"/>
            </a:endParaRPr>
          </a:p>
        </p:txBody>
      </p:sp>
    </p:spTree>
    <p:extLst>
      <p:ext uri="{BB962C8B-B14F-4D97-AF65-F5344CB8AC3E}">
        <p14:creationId xmlns:p14="http://schemas.microsoft.com/office/powerpoint/2010/main" val="159892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E017539-3D26-F353-A0D7-E55870C7DFA8}"/>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solidFill>
                  <a:schemeClr val="tx2"/>
                </a:solidFill>
                <a:latin typeface="+mj-lt"/>
                <a:ea typeface="+mj-ea"/>
                <a:cs typeface="+mj-cs"/>
              </a:rPr>
              <a:t>Sub Metering 1</a:t>
            </a:r>
            <a:endParaRPr lang="en-US" dirty="0">
              <a:solidFill>
                <a:schemeClr val="tx2"/>
              </a:solidFill>
              <a:ea typeface="+mj-ea"/>
              <a:cs typeface="+mj-cs"/>
            </a:endParaRPr>
          </a:p>
        </p:txBody>
      </p:sp>
      <p:sp>
        <p:nvSpPr>
          <p:cNvPr id="3" name="Content Placeholder 2">
            <a:extLst>
              <a:ext uri="{FF2B5EF4-FFF2-40B4-BE49-F238E27FC236}">
                <a16:creationId xmlns:a16="http://schemas.microsoft.com/office/drawing/2014/main" id="{331E4FEC-F5FD-7342-9A88-EC9B3A4CB912}"/>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b="1" i="1" dirty="0">
                <a:solidFill>
                  <a:schemeClr val="tx2"/>
                </a:solidFill>
              </a:rPr>
              <a:t>Architecture</a:t>
            </a:r>
            <a:endParaRPr lang="en-US" dirty="0">
              <a:solidFill>
                <a:schemeClr val="tx2"/>
              </a:solidFill>
            </a:endParaRPr>
          </a:p>
          <a:p>
            <a:pPr marL="0"/>
            <a:r>
              <a:rPr lang="en-US" sz="1800" b="1" dirty="0">
                <a:solidFill>
                  <a:schemeClr val="tx2"/>
                </a:solidFill>
                <a:cs typeface="Calibri"/>
              </a:rPr>
              <a:t>200 units in the first visible layer of LSTM</a:t>
            </a:r>
          </a:p>
          <a:p>
            <a:pPr marL="0"/>
            <a:r>
              <a:rPr lang="en-US" sz="1800" b="1" dirty="0">
                <a:solidFill>
                  <a:schemeClr val="tx2"/>
                </a:solidFill>
                <a:cs typeface="Calibri"/>
              </a:rPr>
              <a:t>1000 units in first Dense Layer</a:t>
            </a:r>
          </a:p>
          <a:p>
            <a:pPr marL="0"/>
            <a:r>
              <a:rPr lang="en-US" sz="1800" b="1" dirty="0">
                <a:solidFill>
                  <a:schemeClr val="tx2"/>
                </a:solidFill>
                <a:cs typeface="Calibri"/>
              </a:rPr>
              <a:t>100 units in second Dense Layer</a:t>
            </a:r>
          </a:p>
          <a:p>
            <a:pPr marL="0"/>
            <a:r>
              <a:rPr lang="en-US" sz="1800" b="1" dirty="0">
                <a:solidFill>
                  <a:schemeClr val="tx2"/>
                </a:solidFill>
                <a:cs typeface="Calibri"/>
              </a:rPr>
              <a:t>1 unit for output in Dense Layer</a:t>
            </a:r>
          </a:p>
          <a:p>
            <a:pPr marL="0" indent="0">
              <a:buNone/>
            </a:pPr>
            <a:r>
              <a:rPr lang="en-US" sz="1800" b="1" dirty="0">
                <a:solidFill>
                  <a:schemeClr val="tx2"/>
                </a:solidFill>
                <a:cs typeface="Calibri"/>
              </a:rPr>
              <a:t>The loss function of mean squared error has been used with the </a:t>
            </a:r>
            <a:r>
              <a:rPr lang="en-US" sz="1800" b="1" dirty="0" err="1">
                <a:solidFill>
                  <a:schemeClr val="tx2"/>
                </a:solidFill>
                <a:cs typeface="Calibri"/>
              </a:rPr>
              <a:t>adam</a:t>
            </a:r>
            <a:r>
              <a:rPr lang="en-US" sz="1800" b="1" dirty="0">
                <a:solidFill>
                  <a:schemeClr val="tx2"/>
                </a:solidFill>
                <a:cs typeface="Calibri"/>
              </a:rPr>
              <a:t> optimizer. We have trained the model on 10 epochs with a batch size of 1</a:t>
            </a:r>
            <a:endParaRPr lang="en-US">
              <a:solidFill>
                <a:schemeClr val="tx2"/>
              </a:solidFill>
              <a:cs typeface="Calibri" panose="020F0502020204030204"/>
            </a:endParaRPr>
          </a:p>
        </p:txBody>
      </p:sp>
    </p:spTree>
    <p:extLst>
      <p:ext uri="{BB962C8B-B14F-4D97-AF65-F5344CB8AC3E}">
        <p14:creationId xmlns:p14="http://schemas.microsoft.com/office/powerpoint/2010/main" val="84010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9596A-8A4B-4DB7-BC07-91852862755D}"/>
              </a:ext>
            </a:extLst>
          </p:cNvPr>
          <p:cNvSpPr>
            <a:spLocks noGrp="1"/>
          </p:cNvSpPr>
          <p:nvPr>
            <p:ph type="title"/>
          </p:nvPr>
        </p:nvSpPr>
        <p:spPr>
          <a:xfrm>
            <a:off x="841248" y="256032"/>
            <a:ext cx="10506456" cy="1014984"/>
          </a:xfrm>
        </p:spPr>
        <p:txBody>
          <a:bodyPr anchor="b">
            <a:normAutofit/>
          </a:bodyPr>
          <a:lstStyle/>
          <a:p>
            <a:r>
              <a:rPr lang="en-US">
                <a:cs typeface="Calibri Light"/>
              </a:rPr>
              <a:t>Abstract</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0A83D16-34CD-F6B3-7ECE-0097DB71571C}"/>
              </a:ext>
            </a:extLst>
          </p:cNvPr>
          <p:cNvGraphicFramePr>
            <a:graphicFrameLocks noGrp="1"/>
          </p:cNvGraphicFramePr>
          <p:nvPr>
            <p:ph idx="1"/>
            <p:extLst>
              <p:ext uri="{D42A27DB-BD31-4B8C-83A1-F6EECF244321}">
                <p14:modId xmlns:p14="http://schemas.microsoft.com/office/powerpoint/2010/main" val="184998896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83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shape&#10;&#10;Description automatically generated">
            <a:extLst>
              <a:ext uri="{FF2B5EF4-FFF2-40B4-BE49-F238E27FC236}">
                <a16:creationId xmlns:a16="http://schemas.microsoft.com/office/drawing/2014/main" id="{89F2BB39-F310-FF93-7AB2-8FBEA24AD646}"/>
              </a:ext>
            </a:extLst>
          </p:cNvPr>
          <p:cNvPicPr>
            <a:picLocks noGrp="1" noChangeAspect="1"/>
          </p:cNvPicPr>
          <p:nvPr>
            <p:ph idx="1"/>
          </p:nvPr>
        </p:nvPicPr>
        <p:blipFill>
          <a:blip r:embed="rId2"/>
          <a:stretch>
            <a:fillRect/>
          </a:stretch>
        </p:blipFill>
        <p:spPr>
          <a:xfrm>
            <a:off x="2621609" y="143933"/>
            <a:ext cx="6026827" cy="2730271"/>
          </a:xfrm>
        </p:spPr>
      </p:pic>
      <p:pic>
        <p:nvPicPr>
          <p:cNvPr id="5" name="Picture 5" descr="Chart, bar chart&#10;&#10;Description automatically generated">
            <a:extLst>
              <a:ext uri="{FF2B5EF4-FFF2-40B4-BE49-F238E27FC236}">
                <a16:creationId xmlns:a16="http://schemas.microsoft.com/office/drawing/2014/main" id="{AA41EFE3-AA26-3CCF-F37E-32D857B48485}"/>
              </a:ext>
            </a:extLst>
          </p:cNvPr>
          <p:cNvPicPr>
            <a:picLocks noChangeAspect="1"/>
          </p:cNvPicPr>
          <p:nvPr/>
        </p:nvPicPr>
        <p:blipFill>
          <a:blip r:embed="rId3"/>
          <a:stretch>
            <a:fillRect/>
          </a:stretch>
        </p:blipFill>
        <p:spPr>
          <a:xfrm>
            <a:off x="2623943" y="3355060"/>
            <a:ext cx="6022475" cy="2300212"/>
          </a:xfrm>
          <a:prstGeom prst="rect">
            <a:avLst/>
          </a:prstGeom>
        </p:spPr>
      </p:pic>
      <p:sp>
        <p:nvSpPr>
          <p:cNvPr id="6" name="TextBox 5">
            <a:extLst>
              <a:ext uri="{FF2B5EF4-FFF2-40B4-BE49-F238E27FC236}">
                <a16:creationId xmlns:a16="http://schemas.microsoft.com/office/drawing/2014/main" id="{C774A0AF-DD02-5352-A500-3F5339EC3D2A}"/>
              </a:ext>
            </a:extLst>
          </p:cNvPr>
          <p:cNvSpPr txBox="1"/>
          <p:nvPr/>
        </p:nvSpPr>
        <p:spPr>
          <a:xfrm>
            <a:off x="3605391" y="2946341"/>
            <a:ext cx="477080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94944">
              <a:spcAft>
                <a:spcPts val="600"/>
              </a:spcAft>
            </a:pPr>
            <a:r>
              <a:rPr lang="en-US" sz="1500" b="1" dirty="0">
                <a:ea typeface="+mn-lt"/>
                <a:cs typeface="+mn-lt"/>
              </a:rPr>
              <a:t>First 2000 initial values of the test data</a:t>
            </a:r>
            <a:endParaRPr lang="en-US" sz="1600" b="1" kern="1200" dirty="0">
              <a:latin typeface="+mn-lt"/>
              <a:cs typeface="Calibri"/>
            </a:endParaRPr>
          </a:p>
        </p:txBody>
      </p:sp>
      <p:sp>
        <p:nvSpPr>
          <p:cNvPr id="7" name="TextBox 6">
            <a:extLst>
              <a:ext uri="{FF2B5EF4-FFF2-40B4-BE49-F238E27FC236}">
                <a16:creationId xmlns:a16="http://schemas.microsoft.com/office/drawing/2014/main" id="{65F73DC4-868E-A8B6-A463-E62D9E1E1481}"/>
              </a:ext>
            </a:extLst>
          </p:cNvPr>
          <p:cNvSpPr txBox="1"/>
          <p:nvPr/>
        </p:nvSpPr>
        <p:spPr>
          <a:xfrm>
            <a:off x="4714402" y="5758368"/>
            <a:ext cx="26458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4944">
              <a:spcAft>
                <a:spcPts val="600"/>
              </a:spcAft>
            </a:pPr>
            <a:r>
              <a:rPr lang="en-US" sz="1500" b="1" kern="1200" dirty="0">
                <a:latin typeface="+mn-lt"/>
                <a:ea typeface="+mn-lt"/>
                <a:cs typeface="+mn-lt"/>
              </a:rPr>
              <a:t>Prediction on the Test Data</a:t>
            </a:r>
            <a:endParaRPr lang="en-US" sz="1500" b="1" dirty="0">
              <a:cs typeface="Calibri"/>
            </a:endParaRPr>
          </a:p>
        </p:txBody>
      </p:sp>
    </p:spTree>
    <p:extLst>
      <p:ext uri="{BB962C8B-B14F-4D97-AF65-F5344CB8AC3E}">
        <p14:creationId xmlns:p14="http://schemas.microsoft.com/office/powerpoint/2010/main" val="400268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E017539-3D26-F353-A0D7-E55870C7DFA8}"/>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solidFill>
                  <a:schemeClr val="tx2"/>
                </a:solidFill>
                <a:latin typeface="+mj-lt"/>
                <a:ea typeface="+mj-ea"/>
                <a:cs typeface="+mj-cs"/>
              </a:rPr>
              <a:t>Sub Metering 2</a:t>
            </a:r>
            <a:endParaRPr lang="en-US" dirty="0">
              <a:solidFill>
                <a:schemeClr val="tx2"/>
              </a:solidFill>
              <a:ea typeface="+mj-ea"/>
              <a:cs typeface="+mj-cs"/>
            </a:endParaRPr>
          </a:p>
        </p:txBody>
      </p:sp>
      <p:sp>
        <p:nvSpPr>
          <p:cNvPr id="3" name="Content Placeholder 2">
            <a:extLst>
              <a:ext uri="{FF2B5EF4-FFF2-40B4-BE49-F238E27FC236}">
                <a16:creationId xmlns:a16="http://schemas.microsoft.com/office/drawing/2014/main" id="{331E4FEC-F5FD-7342-9A88-EC9B3A4CB912}"/>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b="1" i="1" dirty="0">
                <a:solidFill>
                  <a:schemeClr val="tx2"/>
                </a:solidFill>
              </a:rPr>
              <a:t>Architecture</a:t>
            </a:r>
            <a:endParaRPr lang="en-US" dirty="0">
              <a:solidFill>
                <a:schemeClr val="tx2"/>
              </a:solidFill>
            </a:endParaRPr>
          </a:p>
          <a:p>
            <a:pPr marL="0"/>
            <a:r>
              <a:rPr lang="en-US" sz="1800" b="1" dirty="0">
                <a:solidFill>
                  <a:schemeClr val="tx2"/>
                </a:solidFill>
                <a:cs typeface="Calibri"/>
              </a:rPr>
              <a:t>100 units in the first visible layer of LSTM</a:t>
            </a:r>
          </a:p>
          <a:p>
            <a:pPr marL="0"/>
            <a:r>
              <a:rPr lang="en-US" sz="1800" b="1" dirty="0">
                <a:solidFill>
                  <a:schemeClr val="tx2"/>
                </a:solidFill>
                <a:cs typeface="Calibri"/>
              </a:rPr>
              <a:t>1000 units in first Dense Layer</a:t>
            </a:r>
          </a:p>
          <a:p>
            <a:pPr marL="0"/>
            <a:r>
              <a:rPr lang="en-US" sz="1800" b="1" dirty="0">
                <a:solidFill>
                  <a:schemeClr val="tx2"/>
                </a:solidFill>
                <a:cs typeface="Calibri"/>
              </a:rPr>
              <a:t>100 units in second Dense Layer</a:t>
            </a:r>
          </a:p>
          <a:p>
            <a:pPr marL="0"/>
            <a:r>
              <a:rPr lang="en-US" sz="1800" b="1" dirty="0">
                <a:solidFill>
                  <a:schemeClr val="tx2"/>
                </a:solidFill>
                <a:cs typeface="Calibri"/>
              </a:rPr>
              <a:t>1 unit for output in Dense Layer</a:t>
            </a:r>
          </a:p>
          <a:p>
            <a:pPr marL="0" indent="0">
              <a:buNone/>
            </a:pPr>
            <a:r>
              <a:rPr lang="en-US" sz="1800" b="1" dirty="0">
                <a:solidFill>
                  <a:schemeClr val="tx2"/>
                </a:solidFill>
                <a:cs typeface="Calibri"/>
              </a:rPr>
              <a:t>The loss function of mean squared error has been used with the </a:t>
            </a:r>
            <a:r>
              <a:rPr lang="en-US" sz="1800" b="1" dirty="0" err="1">
                <a:solidFill>
                  <a:schemeClr val="tx2"/>
                </a:solidFill>
                <a:cs typeface="Calibri"/>
              </a:rPr>
              <a:t>adam</a:t>
            </a:r>
            <a:r>
              <a:rPr lang="en-US" sz="1800" b="1" dirty="0">
                <a:solidFill>
                  <a:schemeClr val="tx2"/>
                </a:solidFill>
                <a:cs typeface="Calibri"/>
              </a:rPr>
              <a:t> optimizer on 15 epochs with a batch size of 100.</a:t>
            </a:r>
            <a:endParaRPr lang="en-US">
              <a:solidFill>
                <a:schemeClr val="tx2"/>
              </a:solidFill>
              <a:cs typeface="Calibri" panose="020F0502020204030204"/>
            </a:endParaRPr>
          </a:p>
        </p:txBody>
      </p:sp>
    </p:spTree>
    <p:extLst>
      <p:ext uri="{BB962C8B-B14F-4D97-AF65-F5344CB8AC3E}">
        <p14:creationId xmlns:p14="http://schemas.microsoft.com/office/powerpoint/2010/main" val="264088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73751779-0911-F757-0236-68F82B24398A}"/>
              </a:ext>
            </a:extLst>
          </p:cNvPr>
          <p:cNvPicPr>
            <a:picLocks noGrp="1" noChangeAspect="1"/>
          </p:cNvPicPr>
          <p:nvPr>
            <p:ph idx="1"/>
          </p:nvPr>
        </p:nvPicPr>
        <p:blipFill>
          <a:blip r:embed="rId2"/>
          <a:stretch>
            <a:fillRect/>
          </a:stretch>
        </p:blipFill>
        <p:spPr>
          <a:xfrm>
            <a:off x="2941921" y="107648"/>
            <a:ext cx="5943773" cy="2335701"/>
          </a:xfrm>
        </p:spPr>
      </p:pic>
      <p:pic>
        <p:nvPicPr>
          <p:cNvPr id="5" name="Picture 5" descr="A picture containing text, pencil&#10;&#10;Description automatically generated">
            <a:extLst>
              <a:ext uri="{FF2B5EF4-FFF2-40B4-BE49-F238E27FC236}">
                <a16:creationId xmlns:a16="http://schemas.microsoft.com/office/drawing/2014/main" id="{FBE41729-D275-1EA3-9698-3AE8DF34D182}"/>
              </a:ext>
            </a:extLst>
          </p:cNvPr>
          <p:cNvPicPr>
            <a:picLocks noChangeAspect="1"/>
          </p:cNvPicPr>
          <p:nvPr/>
        </p:nvPicPr>
        <p:blipFill>
          <a:blip r:embed="rId3"/>
          <a:stretch>
            <a:fillRect/>
          </a:stretch>
        </p:blipFill>
        <p:spPr>
          <a:xfrm>
            <a:off x="3102436" y="3114815"/>
            <a:ext cx="5797964" cy="2445811"/>
          </a:xfrm>
          <a:prstGeom prst="rect">
            <a:avLst/>
          </a:prstGeom>
        </p:spPr>
      </p:pic>
      <p:sp>
        <p:nvSpPr>
          <p:cNvPr id="6" name="TextBox 5">
            <a:extLst>
              <a:ext uri="{FF2B5EF4-FFF2-40B4-BE49-F238E27FC236}">
                <a16:creationId xmlns:a16="http://schemas.microsoft.com/office/drawing/2014/main" id="{F9A6AEC5-B866-6C5A-511F-C4669D36D7E7}"/>
              </a:ext>
            </a:extLst>
          </p:cNvPr>
          <p:cNvSpPr txBox="1"/>
          <p:nvPr/>
        </p:nvSpPr>
        <p:spPr>
          <a:xfrm>
            <a:off x="3752177" y="2610069"/>
            <a:ext cx="469205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85800">
              <a:spcAft>
                <a:spcPts val="600"/>
              </a:spcAft>
            </a:pPr>
            <a:r>
              <a:rPr lang="en-US" sz="1500" b="1" kern="1200" dirty="0">
                <a:latin typeface="+mn-lt"/>
                <a:ea typeface="+mn-lt"/>
                <a:cs typeface="+mn-lt"/>
              </a:rPr>
              <a:t>First 2000 initial values of the test data</a:t>
            </a:r>
            <a:endParaRPr lang="en-US" sz="1500" b="1" kern="1200" dirty="0">
              <a:latin typeface="+mn-lt"/>
              <a:cs typeface="Calibri"/>
            </a:endParaRPr>
          </a:p>
        </p:txBody>
      </p:sp>
      <p:sp>
        <p:nvSpPr>
          <p:cNvPr id="7" name="TextBox 6">
            <a:extLst>
              <a:ext uri="{FF2B5EF4-FFF2-40B4-BE49-F238E27FC236}">
                <a16:creationId xmlns:a16="http://schemas.microsoft.com/office/drawing/2014/main" id="{48C99AAF-349C-FF27-4013-65861A8E9EEB}"/>
              </a:ext>
            </a:extLst>
          </p:cNvPr>
          <p:cNvSpPr txBox="1"/>
          <p:nvPr/>
        </p:nvSpPr>
        <p:spPr>
          <a:xfrm>
            <a:off x="5041110" y="5735709"/>
            <a:ext cx="247572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800">
              <a:spcAft>
                <a:spcPts val="600"/>
              </a:spcAft>
            </a:pPr>
            <a:r>
              <a:rPr lang="en-US" sz="1500" b="1" kern="1200" dirty="0">
                <a:latin typeface="+mn-lt"/>
                <a:ea typeface="+mn-lt"/>
                <a:cs typeface="+mn-lt"/>
              </a:rPr>
              <a:t>Prediction on the test data</a:t>
            </a:r>
            <a:endParaRPr lang="en-US" sz="1500" b="1" dirty="0">
              <a:cs typeface="Calibri"/>
            </a:endParaRPr>
          </a:p>
        </p:txBody>
      </p:sp>
    </p:spTree>
    <p:extLst>
      <p:ext uri="{BB962C8B-B14F-4D97-AF65-F5344CB8AC3E}">
        <p14:creationId xmlns:p14="http://schemas.microsoft.com/office/powerpoint/2010/main" val="215249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2E017539-3D26-F353-A0D7-E55870C7DFA8}"/>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solidFill>
                  <a:schemeClr val="tx2"/>
                </a:solidFill>
                <a:latin typeface="+mj-lt"/>
                <a:ea typeface="+mj-ea"/>
                <a:cs typeface="+mj-cs"/>
              </a:rPr>
              <a:t>Sub Metering 3</a:t>
            </a:r>
            <a:endParaRPr lang="en-US" dirty="0">
              <a:solidFill>
                <a:schemeClr val="tx2"/>
              </a:solidFill>
              <a:ea typeface="+mj-ea"/>
              <a:cs typeface="+mj-cs"/>
            </a:endParaRPr>
          </a:p>
        </p:txBody>
      </p:sp>
      <p:sp>
        <p:nvSpPr>
          <p:cNvPr id="3" name="Content Placeholder 2">
            <a:extLst>
              <a:ext uri="{FF2B5EF4-FFF2-40B4-BE49-F238E27FC236}">
                <a16:creationId xmlns:a16="http://schemas.microsoft.com/office/drawing/2014/main" id="{331E4FEC-F5FD-7342-9A88-EC9B3A4CB912}"/>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b="1" i="1" dirty="0">
                <a:solidFill>
                  <a:schemeClr val="tx2"/>
                </a:solidFill>
              </a:rPr>
              <a:t>Architecture</a:t>
            </a:r>
            <a:endParaRPr lang="en-US" dirty="0">
              <a:solidFill>
                <a:schemeClr val="tx2"/>
              </a:solidFill>
            </a:endParaRPr>
          </a:p>
          <a:p>
            <a:pPr marL="0"/>
            <a:r>
              <a:rPr lang="en-US" sz="1800" b="1" dirty="0">
                <a:solidFill>
                  <a:schemeClr val="tx2"/>
                </a:solidFill>
                <a:cs typeface="Calibri"/>
              </a:rPr>
              <a:t>100 units in the first visible layer of LSTM</a:t>
            </a:r>
          </a:p>
          <a:p>
            <a:pPr marL="0"/>
            <a:r>
              <a:rPr lang="en-US" sz="1800" b="1" dirty="0">
                <a:solidFill>
                  <a:schemeClr val="tx2"/>
                </a:solidFill>
                <a:cs typeface="Calibri"/>
              </a:rPr>
              <a:t>5000 units in first Dense Layer</a:t>
            </a:r>
          </a:p>
          <a:p>
            <a:pPr marL="0"/>
            <a:r>
              <a:rPr lang="en-US" sz="1800" b="1" dirty="0">
                <a:solidFill>
                  <a:schemeClr val="tx2"/>
                </a:solidFill>
                <a:cs typeface="Calibri"/>
              </a:rPr>
              <a:t>500 units in second Dense Layer</a:t>
            </a:r>
          </a:p>
          <a:p>
            <a:pPr marL="0"/>
            <a:r>
              <a:rPr lang="en-US" sz="1800" b="1" dirty="0">
                <a:solidFill>
                  <a:schemeClr val="tx2"/>
                </a:solidFill>
                <a:cs typeface="Calibri"/>
              </a:rPr>
              <a:t>Dropout of 10%</a:t>
            </a:r>
          </a:p>
          <a:p>
            <a:pPr marL="0"/>
            <a:r>
              <a:rPr lang="en-US" sz="1800" b="1" dirty="0">
                <a:solidFill>
                  <a:schemeClr val="tx2"/>
                </a:solidFill>
                <a:cs typeface="Calibri"/>
              </a:rPr>
              <a:t>1 unit for output in Dense Layer</a:t>
            </a:r>
          </a:p>
          <a:p>
            <a:pPr marL="0" indent="0">
              <a:buNone/>
            </a:pPr>
            <a:r>
              <a:rPr lang="en-US" sz="1800" b="1" dirty="0">
                <a:solidFill>
                  <a:schemeClr val="tx2"/>
                </a:solidFill>
                <a:cs typeface="Calibri"/>
              </a:rPr>
              <a:t>The loss function of mean squared error has been used with the </a:t>
            </a:r>
            <a:r>
              <a:rPr lang="en-US" sz="1800" b="1" dirty="0" err="1">
                <a:solidFill>
                  <a:schemeClr val="tx2"/>
                </a:solidFill>
                <a:cs typeface="Calibri"/>
              </a:rPr>
              <a:t>adam</a:t>
            </a:r>
            <a:r>
              <a:rPr lang="en-US" sz="1800" b="1" dirty="0">
                <a:solidFill>
                  <a:schemeClr val="tx2"/>
                </a:solidFill>
                <a:cs typeface="Calibri"/>
              </a:rPr>
              <a:t> optimizer on 20 epochs with a batch size of 100</a:t>
            </a:r>
            <a:endParaRPr lang="en-US" dirty="0">
              <a:solidFill>
                <a:schemeClr val="tx2"/>
              </a:solidFill>
              <a:cs typeface="Calibri" panose="020F0502020204030204"/>
            </a:endParaRPr>
          </a:p>
        </p:txBody>
      </p:sp>
    </p:spTree>
    <p:extLst>
      <p:ext uri="{BB962C8B-B14F-4D97-AF65-F5344CB8AC3E}">
        <p14:creationId xmlns:p14="http://schemas.microsoft.com/office/powerpoint/2010/main" val="212752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00C6D0B3-F84E-DA62-0F06-9C8E6D67B608}"/>
              </a:ext>
            </a:extLst>
          </p:cNvPr>
          <p:cNvPicPr>
            <a:picLocks noGrp="1" noChangeAspect="1"/>
          </p:cNvPicPr>
          <p:nvPr>
            <p:ph idx="1"/>
          </p:nvPr>
        </p:nvPicPr>
        <p:blipFill>
          <a:blip r:embed="rId2"/>
          <a:stretch>
            <a:fillRect/>
          </a:stretch>
        </p:blipFill>
        <p:spPr>
          <a:xfrm>
            <a:off x="2810745" y="119743"/>
            <a:ext cx="6071076" cy="2601236"/>
          </a:xfrm>
        </p:spPr>
      </p:pic>
      <p:pic>
        <p:nvPicPr>
          <p:cNvPr id="5" name="Picture 5" descr="A picture containing text, writing implement, stationary, pencil&#10;&#10;Description automatically generated">
            <a:extLst>
              <a:ext uri="{FF2B5EF4-FFF2-40B4-BE49-F238E27FC236}">
                <a16:creationId xmlns:a16="http://schemas.microsoft.com/office/drawing/2014/main" id="{01F3D954-88DB-9EB1-952D-33BA0E7D2D68}"/>
              </a:ext>
            </a:extLst>
          </p:cNvPr>
          <p:cNvPicPr>
            <a:picLocks noChangeAspect="1"/>
          </p:cNvPicPr>
          <p:nvPr/>
        </p:nvPicPr>
        <p:blipFill>
          <a:blip r:embed="rId3"/>
          <a:stretch>
            <a:fillRect/>
          </a:stretch>
        </p:blipFill>
        <p:spPr>
          <a:xfrm>
            <a:off x="2922778" y="3150786"/>
            <a:ext cx="5969552" cy="2594792"/>
          </a:xfrm>
          <a:prstGeom prst="rect">
            <a:avLst/>
          </a:prstGeom>
        </p:spPr>
      </p:pic>
      <p:sp>
        <p:nvSpPr>
          <p:cNvPr id="6" name="TextBox 5">
            <a:extLst>
              <a:ext uri="{FF2B5EF4-FFF2-40B4-BE49-F238E27FC236}">
                <a16:creationId xmlns:a16="http://schemas.microsoft.com/office/drawing/2014/main" id="{03422527-5190-5E30-54FD-66C417CB9C15}"/>
              </a:ext>
            </a:extLst>
          </p:cNvPr>
          <p:cNvSpPr txBox="1"/>
          <p:nvPr/>
        </p:nvSpPr>
        <p:spPr>
          <a:xfrm>
            <a:off x="4260715" y="2838221"/>
            <a:ext cx="435491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67512">
              <a:spcAft>
                <a:spcPts val="600"/>
              </a:spcAft>
            </a:pPr>
            <a:r>
              <a:rPr lang="en-US" sz="1500" b="1" kern="1200" dirty="0">
                <a:latin typeface="+mn-lt"/>
                <a:ea typeface="+mn-lt"/>
                <a:cs typeface="+mn-lt"/>
              </a:rPr>
              <a:t>First 2000 initial values of the test data</a:t>
            </a:r>
            <a:endParaRPr lang="en-US" sz="1500" b="1" dirty="0">
              <a:cs typeface="Calibri"/>
            </a:endParaRPr>
          </a:p>
        </p:txBody>
      </p:sp>
      <p:sp>
        <p:nvSpPr>
          <p:cNvPr id="7" name="TextBox 6">
            <a:extLst>
              <a:ext uri="{FF2B5EF4-FFF2-40B4-BE49-F238E27FC236}">
                <a16:creationId xmlns:a16="http://schemas.microsoft.com/office/drawing/2014/main" id="{4895FAA0-68C0-33C1-A9C8-C24A17D69ECD}"/>
              </a:ext>
            </a:extLst>
          </p:cNvPr>
          <p:cNvSpPr txBox="1"/>
          <p:nvPr/>
        </p:nvSpPr>
        <p:spPr>
          <a:xfrm>
            <a:off x="3675843" y="5757874"/>
            <a:ext cx="484876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67512">
              <a:spcAft>
                <a:spcPts val="600"/>
              </a:spcAft>
            </a:pPr>
            <a:r>
              <a:rPr lang="en-US" sz="1500" b="1" kern="1200" dirty="0">
                <a:latin typeface="+mn-lt"/>
                <a:ea typeface="+mn-lt"/>
                <a:cs typeface="+mn-lt"/>
              </a:rPr>
              <a:t>Prediction on Test Data</a:t>
            </a:r>
            <a:endParaRPr lang="en-US" sz="1500" b="1" kern="1200" dirty="0">
              <a:latin typeface="+mn-lt"/>
              <a:ea typeface="+mn-ea"/>
              <a:cs typeface="Calibri"/>
            </a:endParaRPr>
          </a:p>
        </p:txBody>
      </p:sp>
    </p:spTree>
    <p:extLst>
      <p:ext uri="{BB962C8B-B14F-4D97-AF65-F5344CB8AC3E}">
        <p14:creationId xmlns:p14="http://schemas.microsoft.com/office/powerpoint/2010/main" val="1857027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CC8B4-6FC2-C7EB-3502-54A15D7FC1D3}"/>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1" kern="1200">
                <a:solidFill>
                  <a:schemeClr val="tx1"/>
                </a:solidFill>
                <a:latin typeface="+mj-lt"/>
                <a:ea typeface="+mj-ea"/>
                <a:cs typeface="+mj-cs"/>
              </a:rPr>
              <a:t>Comparison using R2 score metric</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CB82C4-18A0-EA1C-56C7-B2456B6D34C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9ADFA68F-2E27-AEEC-9E69-F32546398C88}"/>
              </a:ext>
            </a:extLst>
          </p:cNvPr>
          <p:cNvGraphicFramePr>
            <a:graphicFrameLocks noGrp="1"/>
          </p:cNvGraphicFramePr>
          <p:nvPr>
            <p:ph idx="1"/>
            <p:extLst>
              <p:ext uri="{D42A27DB-BD31-4B8C-83A1-F6EECF244321}">
                <p14:modId xmlns:p14="http://schemas.microsoft.com/office/powerpoint/2010/main" val="2579295468"/>
              </p:ext>
            </p:extLst>
          </p:nvPr>
        </p:nvGraphicFramePr>
        <p:xfrm>
          <a:off x="5754413" y="1524000"/>
          <a:ext cx="5880904" cy="3745048"/>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1961077">
                  <a:extLst>
                    <a:ext uri="{9D8B030D-6E8A-4147-A177-3AD203B41FA5}">
                      <a16:colId xmlns:a16="http://schemas.microsoft.com/office/drawing/2014/main" val="671165378"/>
                    </a:ext>
                  </a:extLst>
                </a:gridCol>
                <a:gridCol w="1363060">
                  <a:extLst>
                    <a:ext uri="{9D8B030D-6E8A-4147-A177-3AD203B41FA5}">
                      <a16:colId xmlns:a16="http://schemas.microsoft.com/office/drawing/2014/main" val="1094065732"/>
                    </a:ext>
                  </a:extLst>
                </a:gridCol>
                <a:gridCol w="1276172">
                  <a:extLst>
                    <a:ext uri="{9D8B030D-6E8A-4147-A177-3AD203B41FA5}">
                      <a16:colId xmlns:a16="http://schemas.microsoft.com/office/drawing/2014/main" val="1828715658"/>
                    </a:ext>
                  </a:extLst>
                </a:gridCol>
                <a:gridCol w="1280595">
                  <a:extLst>
                    <a:ext uri="{9D8B030D-6E8A-4147-A177-3AD203B41FA5}">
                      <a16:colId xmlns:a16="http://schemas.microsoft.com/office/drawing/2014/main" val="12452800"/>
                    </a:ext>
                  </a:extLst>
                </a:gridCol>
              </a:tblGrid>
              <a:tr h="730023">
                <a:tc>
                  <a:txBody>
                    <a:bodyPr/>
                    <a:lstStyle/>
                    <a:p>
                      <a:r>
                        <a:rPr lang="en-US" sz="1700" b="1" cap="none" spc="0">
                          <a:solidFill>
                            <a:schemeClr val="bg1"/>
                          </a:solidFill>
                          <a:effectLst/>
                        </a:rPr>
                        <a:t>Features</a:t>
                      </a:r>
                    </a:p>
                  </a:txBody>
                  <a:tcPr marL="68746" marR="73657" marT="19642" marB="147314"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700" b="1" cap="none" spc="0">
                          <a:solidFill>
                            <a:schemeClr val="bg1"/>
                          </a:solidFill>
                          <a:effectLst/>
                        </a:rPr>
                        <a:t>Linear Regression</a:t>
                      </a:r>
                    </a:p>
                  </a:txBody>
                  <a:tcPr marL="68746" marR="73657" marT="19642" marB="147314"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700" b="1" cap="none" spc="0">
                          <a:solidFill>
                            <a:schemeClr val="bg1"/>
                          </a:solidFill>
                          <a:effectLst/>
                        </a:rPr>
                        <a:t>MLP Regressor</a:t>
                      </a:r>
                    </a:p>
                  </a:txBody>
                  <a:tcPr marL="68746" marR="73657" marT="19642" marB="147314"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700" b="1" cap="none" spc="0">
                          <a:solidFill>
                            <a:schemeClr val="bg1"/>
                          </a:solidFill>
                          <a:effectLst/>
                        </a:rPr>
                        <a:t>LSTM</a:t>
                      </a:r>
                    </a:p>
                    <a:p>
                      <a:pPr lvl="0">
                        <a:buNone/>
                      </a:pPr>
                      <a:r>
                        <a:rPr lang="en-US" sz="1700" b="1" cap="none" spc="0">
                          <a:solidFill>
                            <a:schemeClr val="bg1"/>
                          </a:solidFill>
                          <a:effectLst/>
                        </a:rPr>
                        <a:t>(Our Work)</a:t>
                      </a:r>
                    </a:p>
                  </a:txBody>
                  <a:tcPr marL="68746" marR="73657" marT="19642" marB="147314"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2471371407"/>
                  </a:ext>
                </a:extLst>
              </a:tr>
              <a:tr h="402658">
                <a:tc>
                  <a:txBody>
                    <a:bodyPr/>
                    <a:lstStyle/>
                    <a:p>
                      <a:r>
                        <a:rPr lang="en-US" sz="1300" b="1" cap="none" spc="0">
                          <a:solidFill>
                            <a:schemeClr val="bg1"/>
                          </a:solidFill>
                          <a:effectLst/>
                        </a:rPr>
                        <a:t>Global Active Power</a:t>
                      </a:r>
                    </a:p>
                  </a:txBody>
                  <a:tcPr marL="68746" marR="73657" marT="19642" marB="147314">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0.409</a:t>
                      </a:r>
                    </a:p>
                  </a:txBody>
                  <a:tcPr marL="68746" marR="73657" marT="19642" marB="147314">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0.6679</a:t>
                      </a:r>
                    </a:p>
                  </a:txBody>
                  <a:tcPr marL="68746" marR="73657" marT="19642" marB="147314">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0.940</a:t>
                      </a:r>
                    </a:p>
                  </a:txBody>
                  <a:tcPr marL="68746" marR="73657" marT="19642" marB="147314">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786621449"/>
                  </a:ext>
                </a:extLst>
              </a:tr>
              <a:tr h="599077">
                <a:tc>
                  <a:txBody>
                    <a:bodyPr/>
                    <a:lstStyle/>
                    <a:p>
                      <a:r>
                        <a:rPr lang="en-US" sz="1300" b="1" cap="none" spc="0">
                          <a:solidFill>
                            <a:schemeClr val="bg1"/>
                          </a:solidFill>
                          <a:effectLst/>
                        </a:rPr>
                        <a:t>Global Reactive Power</a:t>
                      </a:r>
                    </a:p>
                  </a:txBody>
                  <a:tcPr marL="68746" marR="73657" marT="19642" marB="147314">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0.008</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0.034</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0.844</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622677438"/>
                  </a:ext>
                </a:extLst>
              </a:tr>
              <a:tr h="402658">
                <a:tc>
                  <a:txBody>
                    <a:bodyPr/>
                    <a:lstStyle/>
                    <a:p>
                      <a:r>
                        <a:rPr lang="en-US" sz="1300" b="1" cap="none" spc="0">
                          <a:solidFill>
                            <a:schemeClr val="bg1"/>
                          </a:solidFill>
                          <a:effectLst/>
                        </a:rPr>
                        <a:t>Voltage</a:t>
                      </a:r>
                    </a:p>
                  </a:txBody>
                  <a:tcPr marL="68746" marR="73657" marT="19642" marB="147314">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0.073</a:t>
                      </a:r>
                    </a:p>
                  </a:txBody>
                  <a:tcPr marL="68746" marR="73657" marT="19642" marB="14731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0.085</a:t>
                      </a:r>
                    </a:p>
                  </a:txBody>
                  <a:tcPr marL="68746" marR="73657" marT="19642" marB="14731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0.937</a:t>
                      </a:r>
                    </a:p>
                  </a:txBody>
                  <a:tcPr marL="68746" marR="73657" marT="19642" marB="14731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303637650"/>
                  </a:ext>
                </a:extLst>
              </a:tr>
              <a:tr h="402658">
                <a:tc>
                  <a:txBody>
                    <a:bodyPr/>
                    <a:lstStyle/>
                    <a:p>
                      <a:r>
                        <a:rPr lang="en-US" sz="1300" b="1" cap="none" spc="0">
                          <a:solidFill>
                            <a:schemeClr val="bg1"/>
                          </a:solidFill>
                          <a:effectLst/>
                        </a:rPr>
                        <a:t>Global Intensity</a:t>
                      </a:r>
                    </a:p>
                  </a:txBody>
                  <a:tcPr marL="68746" marR="73657" marT="19642" marB="147314">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0.394</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0.6647</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0.937</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164315126"/>
                  </a:ext>
                </a:extLst>
              </a:tr>
              <a:tr h="402658">
                <a:tc>
                  <a:txBody>
                    <a:bodyPr/>
                    <a:lstStyle/>
                    <a:p>
                      <a:r>
                        <a:rPr lang="en-US" sz="1300" b="1" cap="none" spc="0">
                          <a:solidFill>
                            <a:schemeClr val="bg1"/>
                          </a:solidFill>
                          <a:effectLst/>
                        </a:rPr>
                        <a:t>Sub_metering_1</a:t>
                      </a:r>
                    </a:p>
                  </a:txBody>
                  <a:tcPr marL="68746" marR="73657" marT="19642" marB="147314">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a:t>
                      </a:r>
                    </a:p>
                  </a:txBody>
                  <a:tcPr marL="68746" marR="73657" marT="19642" marB="14731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a:t>
                      </a:r>
                    </a:p>
                  </a:txBody>
                  <a:tcPr marL="68746" marR="73657" marT="19642" marB="14731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effectLst/>
                        </a:rPr>
                        <a:t>0.872</a:t>
                      </a:r>
                    </a:p>
                  </a:txBody>
                  <a:tcPr marL="68746" marR="73657" marT="19642" marB="147314">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15161041"/>
                  </a:ext>
                </a:extLst>
              </a:tr>
              <a:tr h="402658">
                <a:tc>
                  <a:txBody>
                    <a:bodyPr/>
                    <a:lstStyle/>
                    <a:p>
                      <a:r>
                        <a:rPr lang="en-US" sz="1300" b="1" cap="none" spc="0">
                          <a:solidFill>
                            <a:schemeClr val="bg1"/>
                          </a:solidFill>
                          <a:effectLst/>
                        </a:rPr>
                        <a:t>Sub_metering_2</a:t>
                      </a:r>
                    </a:p>
                  </a:txBody>
                  <a:tcPr marL="68746" marR="73657" marT="19642" marB="147314">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effectLst/>
                        </a:rPr>
                        <a:t>0.863</a:t>
                      </a:r>
                    </a:p>
                  </a:txBody>
                  <a:tcPr marL="68746" marR="73657" marT="19642" marB="147314">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135188982"/>
                  </a:ext>
                </a:extLst>
              </a:tr>
              <a:tr h="402658">
                <a:tc>
                  <a:txBody>
                    <a:bodyPr/>
                    <a:lstStyle/>
                    <a:p>
                      <a:r>
                        <a:rPr lang="en-US" sz="1300" b="1" cap="none" spc="0">
                          <a:solidFill>
                            <a:schemeClr val="bg1"/>
                          </a:solidFill>
                          <a:effectLst/>
                        </a:rPr>
                        <a:t>Sub_metering_3</a:t>
                      </a:r>
                    </a:p>
                  </a:txBody>
                  <a:tcPr marL="68746" marR="73657" marT="19642" marB="147314">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US" sz="1300" cap="none" spc="0">
                          <a:solidFill>
                            <a:schemeClr val="bg1"/>
                          </a:solidFill>
                          <a:effectLst/>
                        </a:rPr>
                        <a:t>--</a:t>
                      </a:r>
                    </a:p>
                  </a:txBody>
                  <a:tcPr marL="68746" marR="73657" marT="19642" marB="147314">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US" sz="1300" cap="none" spc="0">
                          <a:solidFill>
                            <a:schemeClr val="bg1"/>
                          </a:solidFill>
                          <a:effectLst/>
                        </a:rPr>
                        <a:t>--</a:t>
                      </a:r>
                    </a:p>
                  </a:txBody>
                  <a:tcPr marL="68746" marR="73657" marT="19642" marB="147314">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r>
                        <a:rPr lang="en-US" sz="1300" cap="none" spc="0">
                          <a:solidFill>
                            <a:schemeClr val="bg1"/>
                          </a:solidFill>
                          <a:effectLst/>
                        </a:rPr>
                        <a:t>0.956</a:t>
                      </a:r>
                    </a:p>
                  </a:txBody>
                  <a:tcPr marL="68746" marR="73657" marT="19642" marB="147314">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4130530907"/>
                  </a:ext>
                </a:extLst>
              </a:tr>
            </a:tbl>
          </a:graphicData>
        </a:graphic>
      </p:graphicFrame>
    </p:spTree>
    <p:extLst>
      <p:ext uri="{BB962C8B-B14F-4D97-AF65-F5344CB8AC3E}">
        <p14:creationId xmlns:p14="http://schemas.microsoft.com/office/powerpoint/2010/main" val="29873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69A3-8656-B28B-38E0-701A860C1C83}"/>
              </a:ext>
            </a:extLst>
          </p:cNvPr>
          <p:cNvSpPr>
            <a:spLocks noGrp="1"/>
          </p:cNvSpPr>
          <p:nvPr>
            <p:ph type="title"/>
          </p:nvPr>
        </p:nvSpPr>
        <p:spPr/>
        <p:txBody>
          <a:bodyPr/>
          <a:lstStyle/>
          <a:p>
            <a:r>
              <a:rPr lang="en-US" b="1">
                <a:cs typeface="Calibri Light"/>
              </a:rPr>
              <a:t>Model Evaluation on Various Parameters</a:t>
            </a:r>
            <a:endParaRPr lang="en-US" b="1"/>
          </a:p>
        </p:txBody>
      </p:sp>
      <p:graphicFrame>
        <p:nvGraphicFramePr>
          <p:cNvPr id="4" name="Table 4">
            <a:extLst>
              <a:ext uri="{FF2B5EF4-FFF2-40B4-BE49-F238E27FC236}">
                <a16:creationId xmlns:a16="http://schemas.microsoft.com/office/drawing/2014/main" id="{E6A1C80B-43F6-0A3D-453C-22BDB4532615}"/>
              </a:ext>
            </a:extLst>
          </p:cNvPr>
          <p:cNvGraphicFramePr>
            <a:graphicFrameLocks noGrp="1"/>
          </p:cNvGraphicFramePr>
          <p:nvPr>
            <p:ph idx="1"/>
            <p:extLst>
              <p:ext uri="{D42A27DB-BD31-4B8C-83A1-F6EECF244321}">
                <p14:modId xmlns:p14="http://schemas.microsoft.com/office/powerpoint/2010/main" val="1666701904"/>
              </p:ext>
            </p:extLst>
          </p:nvPr>
        </p:nvGraphicFramePr>
        <p:xfrm>
          <a:off x="838200" y="1825625"/>
          <a:ext cx="11073957" cy="4699952"/>
        </p:xfrm>
        <a:graphic>
          <a:graphicData uri="http://schemas.openxmlformats.org/drawingml/2006/table">
            <a:tbl>
              <a:tblPr firstRow="1" bandRow="1">
                <a:tableStyleId>{5C22544A-7EE6-4342-B048-85BDC9FD1C3A}</a:tableStyleId>
              </a:tblPr>
              <a:tblGrid>
                <a:gridCol w="1592974">
                  <a:extLst>
                    <a:ext uri="{9D8B030D-6E8A-4147-A177-3AD203B41FA5}">
                      <a16:colId xmlns:a16="http://schemas.microsoft.com/office/drawing/2014/main" val="1968540671"/>
                    </a:ext>
                  </a:extLst>
                </a:gridCol>
                <a:gridCol w="2836609">
                  <a:extLst>
                    <a:ext uri="{9D8B030D-6E8A-4147-A177-3AD203B41FA5}">
                      <a16:colId xmlns:a16="http://schemas.microsoft.com/office/drawing/2014/main" val="3289416885"/>
                    </a:ext>
                  </a:extLst>
                </a:gridCol>
                <a:gridCol w="2214792">
                  <a:extLst>
                    <a:ext uri="{9D8B030D-6E8A-4147-A177-3AD203B41FA5}">
                      <a16:colId xmlns:a16="http://schemas.microsoft.com/office/drawing/2014/main" val="1735780501"/>
                    </a:ext>
                  </a:extLst>
                </a:gridCol>
                <a:gridCol w="2644008">
                  <a:extLst>
                    <a:ext uri="{9D8B030D-6E8A-4147-A177-3AD203B41FA5}">
                      <a16:colId xmlns:a16="http://schemas.microsoft.com/office/drawing/2014/main" val="2520236717"/>
                    </a:ext>
                  </a:extLst>
                </a:gridCol>
                <a:gridCol w="1785574">
                  <a:extLst>
                    <a:ext uri="{9D8B030D-6E8A-4147-A177-3AD203B41FA5}">
                      <a16:colId xmlns:a16="http://schemas.microsoft.com/office/drawing/2014/main" val="1983569561"/>
                    </a:ext>
                  </a:extLst>
                </a:gridCol>
              </a:tblGrid>
              <a:tr h="1004910">
                <a:tc>
                  <a:txBody>
                    <a:bodyPr/>
                    <a:lstStyle/>
                    <a:p>
                      <a:pPr lvl="0">
                        <a:buNone/>
                      </a:pPr>
                      <a:r>
                        <a:rPr lang="en-US" sz="1800" b="1" i="0" u="none" strike="noStrike" noProof="0">
                          <a:latin typeface="Calibri"/>
                        </a:rPr>
                        <a:t>Attributes</a:t>
                      </a:r>
                      <a:endParaRPr lang="en-US"/>
                    </a:p>
                  </a:txBody>
                  <a:tcPr/>
                </a:tc>
                <a:tc>
                  <a:txBody>
                    <a:bodyPr/>
                    <a:lstStyle/>
                    <a:p>
                      <a:pPr lvl="0">
                        <a:buNone/>
                      </a:pPr>
                      <a:r>
                        <a:rPr lang="en-US" sz="1800" b="1" i="0" u="none" strike="noStrike" noProof="0" err="1">
                          <a:latin typeface="Calibri"/>
                        </a:rPr>
                        <a:t>Displot</a:t>
                      </a:r>
                      <a:r>
                        <a:rPr lang="en-US" sz="1800" b="1" i="0" u="none" strike="noStrike" noProof="0">
                          <a:latin typeface="Calibri"/>
                        </a:rPr>
                        <a:t> of Test and Predicted</a:t>
                      </a:r>
                      <a:endParaRPr lang="en-US"/>
                    </a:p>
                  </a:txBody>
                  <a:tcPr/>
                </a:tc>
                <a:tc>
                  <a:txBody>
                    <a:bodyPr/>
                    <a:lstStyle/>
                    <a:p>
                      <a:pPr lvl="0">
                        <a:buNone/>
                      </a:pPr>
                      <a:r>
                        <a:rPr lang="en-US" sz="1800" b="1" i="0" u="none" strike="noStrike" noProof="0"/>
                        <a:t>Difference of Variance </a:t>
                      </a:r>
                      <a:endParaRPr lang="en-US"/>
                    </a:p>
                  </a:txBody>
                  <a:tcPr/>
                </a:tc>
                <a:tc>
                  <a:txBody>
                    <a:bodyPr/>
                    <a:lstStyle/>
                    <a:p>
                      <a:pPr lvl="0">
                        <a:buNone/>
                      </a:pPr>
                      <a:r>
                        <a:rPr lang="en-US" sz="1800" b="1" i="0" u="none" strike="noStrike" noProof="0">
                          <a:latin typeface="Calibri"/>
                        </a:rPr>
                        <a:t>Difference between prediction and actual value</a:t>
                      </a:r>
                      <a:endParaRPr lang="en-US"/>
                    </a:p>
                  </a:txBody>
                  <a:tcPr/>
                </a:tc>
                <a:tc>
                  <a:txBody>
                    <a:bodyPr/>
                    <a:lstStyle/>
                    <a:p>
                      <a:pPr lvl="0">
                        <a:buNone/>
                      </a:pPr>
                      <a:r>
                        <a:rPr lang="en-US" sz="1800" b="1" i="0" u="none" strike="noStrike" noProof="0">
                          <a:latin typeface="Calibri"/>
                        </a:rPr>
                        <a:t>Error </a:t>
                      </a:r>
                      <a:endParaRPr lang="en-US"/>
                    </a:p>
                  </a:txBody>
                  <a:tcPr/>
                </a:tc>
                <a:extLst>
                  <a:ext uri="{0D108BD9-81ED-4DB2-BD59-A6C34878D82A}">
                    <a16:rowId xmlns:a16="http://schemas.microsoft.com/office/drawing/2014/main" val="2217279808"/>
                  </a:ext>
                </a:extLst>
              </a:tr>
              <a:tr h="2003534">
                <a:tc>
                  <a:txBody>
                    <a:bodyPr/>
                    <a:lstStyle/>
                    <a:p>
                      <a:pPr lvl="0">
                        <a:buNone/>
                      </a:pPr>
                      <a:r>
                        <a:rPr lang="en-US" sz="1800" b="0" i="0" u="none" strike="noStrike" noProof="0">
                          <a:latin typeface="Calibri"/>
                        </a:rPr>
                        <a:t>Global Active Power</a:t>
                      </a:r>
                      <a:endParaRPr lang="en-US"/>
                    </a:p>
                  </a:txBody>
                  <a:tcPr/>
                </a:tc>
                <a:tc>
                  <a:txBody>
                    <a:bodyPr/>
                    <a:lstStyle/>
                    <a:p>
                      <a:endParaRPr lang="en-US"/>
                    </a:p>
                  </a:txBody>
                  <a:tcPr/>
                </a:tc>
                <a:tc>
                  <a:txBody>
                    <a:bodyPr/>
                    <a:lstStyle/>
                    <a:p>
                      <a:pPr lvl="0">
                        <a:buNone/>
                      </a:pPr>
                      <a:r>
                        <a:rPr lang="en-US" sz="1800" b="0" i="0" u="none" strike="noStrike" noProof="0">
                          <a:latin typeface="Calibri"/>
                        </a:rPr>
                        <a:t>0.00049</a:t>
                      </a:r>
                      <a:endParaRPr lang="en-US"/>
                    </a:p>
                  </a:txBody>
                  <a:tcPr/>
                </a:tc>
                <a:tc>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MAE: 0.088 </a:t>
                      </a:r>
                      <a:endParaRPr lang="en-US"/>
                    </a:p>
                    <a:p>
                      <a:pPr lvl="0" algn="l">
                        <a:lnSpc>
                          <a:spcPct val="100000"/>
                        </a:lnSpc>
                        <a:spcBef>
                          <a:spcPts val="0"/>
                        </a:spcBef>
                        <a:spcAft>
                          <a:spcPts val="0"/>
                        </a:spcAft>
                        <a:buNone/>
                      </a:pPr>
                      <a:r>
                        <a:rPr lang="en-US" sz="1800" b="0" i="0" u="none" strike="noStrike" noProof="0">
                          <a:latin typeface="Calibri"/>
                        </a:rPr>
                        <a:t>MSE:  0.045 </a:t>
                      </a:r>
                      <a:endParaRPr lang="en-US"/>
                    </a:p>
                    <a:p>
                      <a:pPr lvl="0" algn="l">
                        <a:lnSpc>
                          <a:spcPct val="100000"/>
                        </a:lnSpc>
                        <a:spcBef>
                          <a:spcPts val="0"/>
                        </a:spcBef>
                        <a:spcAft>
                          <a:spcPts val="0"/>
                        </a:spcAft>
                        <a:buNone/>
                      </a:pPr>
                      <a:r>
                        <a:rPr lang="en-US" sz="1800" b="0" i="0" u="none" strike="noStrike" noProof="0">
                          <a:latin typeface="Calibri"/>
                        </a:rPr>
                        <a:t>RMSE: 0.213</a:t>
                      </a:r>
                      <a:endParaRPr lang="en-US"/>
                    </a:p>
                    <a:p>
                      <a:pPr lvl="0">
                        <a:buNone/>
                      </a:pPr>
                      <a:r>
                        <a:rPr lang="en-US" sz="1800" b="1" i="0" u="none" strike="noStrike" noProof="0">
                          <a:latin typeface="Calibri"/>
                        </a:rPr>
                        <a:t>R</a:t>
                      </a:r>
                      <a:r>
                        <a:rPr lang="en-US" sz="1800" b="1" i="0" u="none" strike="noStrike" baseline="30000" noProof="0">
                          <a:latin typeface="Calibri"/>
                        </a:rPr>
                        <a:t>2 = </a:t>
                      </a:r>
                      <a:r>
                        <a:rPr lang="en-US" sz="1800" b="1" i="0" u="none" strike="noStrike" noProof="0">
                          <a:latin typeface="Calibri"/>
                        </a:rPr>
                        <a:t>0.940</a:t>
                      </a:r>
                      <a:endParaRPr lang="en-US"/>
                    </a:p>
                  </a:txBody>
                  <a:tcPr/>
                </a:tc>
                <a:extLst>
                  <a:ext uri="{0D108BD9-81ED-4DB2-BD59-A6C34878D82A}">
                    <a16:rowId xmlns:a16="http://schemas.microsoft.com/office/drawing/2014/main" val="2418822989"/>
                  </a:ext>
                </a:extLst>
              </a:tr>
              <a:tr h="1691508">
                <a:tc>
                  <a:txBody>
                    <a:bodyPr/>
                    <a:lstStyle/>
                    <a:p>
                      <a:pPr lvl="0">
                        <a:buNone/>
                      </a:pPr>
                      <a:r>
                        <a:rPr lang="en-US" sz="1800" b="0" i="0" u="none" strike="noStrike" noProof="0">
                          <a:latin typeface="Calibri"/>
                        </a:rPr>
                        <a:t>Global Reactive Power</a:t>
                      </a:r>
                      <a:endParaRPr lang="en-US"/>
                    </a:p>
                  </a:txBody>
                  <a:tcPr/>
                </a:tc>
                <a:tc>
                  <a:txBody>
                    <a:bodyPr/>
                    <a:lstStyle/>
                    <a:p>
                      <a:endParaRPr lang="en-US"/>
                    </a:p>
                  </a:txBody>
                  <a:tcPr/>
                </a:tc>
                <a:tc>
                  <a:txBody>
                    <a:bodyPr/>
                    <a:lstStyle/>
                    <a:p>
                      <a:pPr lvl="0">
                        <a:buNone/>
                      </a:pPr>
                      <a:r>
                        <a:rPr lang="en-US" sz="1800" b="0" i="0" u="none" strike="noStrike" noProof="0">
                          <a:latin typeface="Calibri"/>
                        </a:rPr>
                        <a:t>0.00121</a:t>
                      </a:r>
                      <a:endParaRPr lang="en-US"/>
                    </a:p>
                  </a:txBody>
                  <a:tcPr/>
                </a:tc>
                <a:tc>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MAE: 0.024</a:t>
                      </a:r>
                      <a:endParaRPr lang="en-US"/>
                    </a:p>
                    <a:p>
                      <a:pPr lvl="0" algn="l">
                        <a:lnSpc>
                          <a:spcPct val="100000"/>
                        </a:lnSpc>
                        <a:spcBef>
                          <a:spcPts val="0"/>
                        </a:spcBef>
                        <a:spcAft>
                          <a:spcPts val="0"/>
                        </a:spcAft>
                        <a:buNone/>
                      </a:pPr>
                      <a:r>
                        <a:rPr lang="en-US" sz="1800" b="0" i="0" u="none" strike="noStrike" noProof="0">
                          <a:latin typeface="Calibri"/>
                        </a:rPr>
                        <a:t>MSE:  0.002</a:t>
                      </a:r>
                      <a:endParaRPr lang="en-US"/>
                    </a:p>
                    <a:p>
                      <a:pPr lvl="0" algn="l">
                        <a:lnSpc>
                          <a:spcPct val="100000"/>
                        </a:lnSpc>
                        <a:spcBef>
                          <a:spcPts val="0"/>
                        </a:spcBef>
                        <a:spcAft>
                          <a:spcPts val="0"/>
                        </a:spcAft>
                        <a:buNone/>
                      </a:pPr>
                      <a:r>
                        <a:rPr lang="en-US" sz="1800" b="0" i="0" u="none" strike="noStrike" noProof="0">
                          <a:latin typeface="Calibri"/>
                        </a:rPr>
                        <a:t>RMSE: 0.045 </a:t>
                      </a:r>
                      <a:endParaRPr lang="en-US"/>
                    </a:p>
                    <a:p>
                      <a:pPr lvl="0">
                        <a:buNone/>
                      </a:pPr>
                      <a:r>
                        <a:rPr lang="en-US" sz="1800" b="1" i="0" u="none" strike="noStrike" noProof="0">
                          <a:latin typeface="Calibri"/>
                        </a:rPr>
                        <a:t>R</a:t>
                      </a:r>
                      <a:r>
                        <a:rPr lang="en-US" sz="1800" b="1" i="0" u="none" strike="noStrike" baseline="30000" noProof="0">
                          <a:latin typeface="Calibri"/>
                        </a:rPr>
                        <a:t>2 = </a:t>
                      </a:r>
                      <a:r>
                        <a:rPr lang="en-US" sz="1800" b="1" i="0" u="none" strike="noStrike" noProof="0">
                          <a:latin typeface="Calibri"/>
                        </a:rPr>
                        <a:t>0.844</a:t>
                      </a:r>
                      <a:endParaRPr lang="en-US" b="1"/>
                    </a:p>
                  </a:txBody>
                  <a:tcPr/>
                </a:tc>
                <a:extLst>
                  <a:ext uri="{0D108BD9-81ED-4DB2-BD59-A6C34878D82A}">
                    <a16:rowId xmlns:a16="http://schemas.microsoft.com/office/drawing/2014/main" val="2863019146"/>
                  </a:ext>
                </a:extLst>
              </a:tr>
            </a:tbl>
          </a:graphicData>
        </a:graphic>
      </p:graphicFrame>
      <p:pic>
        <p:nvPicPr>
          <p:cNvPr id="6" name="Picture 6" descr="Shape&#10;&#10;Description automatically generated">
            <a:extLst>
              <a:ext uri="{FF2B5EF4-FFF2-40B4-BE49-F238E27FC236}">
                <a16:creationId xmlns:a16="http://schemas.microsoft.com/office/drawing/2014/main" id="{1403DF07-CA27-3BBF-6665-D27E9DCAEDA3}"/>
              </a:ext>
            </a:extLst>
          </p:cNvPr>
          <p:cNvPicPr>
            <a:picLocks noChangeAspect="1"/>
          </p:cNvPicPr>
          <p:nvPr/>
        </p:nvPicPr>
        <p:blipFill>
          <a:blip r:embed="rId2"/>
          <a:stretch>
            <a:fillRect/>
          </a:stretch>
        </p:blipFill>
        <p:spPr>
          <a:xfrm>
            <a:off x="2530366" y="2892395"/>
            <a:ext cx="2664373" cy="1808935"/>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id="{74C50F05-0D05-AED1-2103-00D6F4A34E17}"/>
              </a:ext>
            </a:extLst>
          </p:cNvPr>
          <p:cNvPicPr>
            <a:picLocks noChangeAspect="1"/>
          </p:cNvPicPr>
          <p:nvPr/>
        </p:nvPicPr>
        <p:blipFill>
          <a:blip r:embed="rId3"/>
          <a:stretch>
            <a:fillRect/>
          </a:stretch>
        </p:blipFill>
        <p:spPr>
          <a:xfrm>
            <a:off x="7338848" y="3106354"/>
            <a:ext cx="2743200" cy="1591223"/>
          </a:xfrm>
          <a:prstGeom prst="rect">
            <a:avLst/>
          </a:prstGeom>
        </p:spPr>
      </p:pic>
      <p:pic>
        <p:nvPicPr>
          <p:cNvPr id="8" name="Picture 8" descr="Shape&#10;&#10;Description automatically generated">
            <a:extLst>
              <a:ext uri="{FF2B5EF4-FFF2-40B4-BE49-F238E27FC236}">
                <a16:creationId xmlns:a16="http://schemas.microsoft.com/office/drawing/2014/main" id="{F9B374C4-8017-9CFF-F6F5-44917B5AAD4A}"/>
              </a:ext>
            </a:extLst>
          </p:cNvPr>
          <p:cNvPicPr>
            <a:picLocks noChangeAspect="1"/>
          </p:cNvPicPr>
          <p:nvPr/>
        </p:nvPicPr>
        <p:blipFill>
          <a:blip r:embed="rId4"/>
          <a:stretch>
            <a:fillRect/>
          </a:stretch>
        </p:blipFill>
        <p:spPr>
          <a:xfrm>
            <a:off x="2490951" y="4825942"/>
            <a:ext cx="2743200" cy="1646735"/>
          </a:xfrm>
          <a:prstGeom prst="rect">
            <a:avLst/>
          </a:prstGeom>
        </p:spPr>
      </p:pic>
      <p:pic>
        <p:nvPicPr>
          <p:cNvPr id="9" name="Picture 9" descr="Icon&#10;&#10;Description automatically generated">
            <a:extLst>
              <a:ext uri="{FF2B5EF4-FFF2-40B4-BE49-F238E27FC236}">
                <a16:creationId xmlns:a16="http://schemas.microsoft.com/office/drawing/2014/main" id="{0530D8B4-B58B-9DD6-40B6-F509956800BE}"/>
              </a:ext>
            </a:extLst>
          </p:cNvPr>
          <p:cNvPicPr>
            <a:picLocks noChangeAspect="1"/>
          </p:cNvPicPr>
          <p:nvPr/>
        </p:nvPicPr>
        <p:blipFill>
          <a:blip r:embed="rId5"/>
          <a:stretch>
            <a:fillRect/>
          </a:stretch>
        </p:blipFill>
        <p:spPr>
          <a:xfrm>
            <a:off x="7430814" y="4824537"/>
            <a:ext cx="2651235" cy="1675823"/>
          </a:xfrm>
          <a:prstGeom prst="rect">
            <a:avLst/>
          </a:prstGeom>
        </p:spPr>
      </p:pic>
    </p:spTree>
    <p:extLst>
      <p:ext uri="{BB962C8B-B14F-4D97-AF65-F5344CB8AC3E}">
        <p14:creationId xmlns:p14="http://schemas.microsoft.com/office/powerpoint/2010/main" val="1104697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69A3-8656-B28B-38E0-701A860C1C83}"/>
              </a:ext>
            </a:extLst>
          </p:cNvPr>
          <p:cNvSpPr>
            <a:spLocks noGrp="1"/>
          </p:cNvSpPr>
          <p:nvPr>
            <p:ph type="title"/>
          </p:nvPr>
        </p:nvSpPr>
        <p:spPr/>
        <p:txBody>
          <a:bodyPr/>
          <a:lstStyle/>
          <a:p>
            <a:r>
              <a:rPr lang="en-US" b="1">
                <a:cs typeface="Calibri Light"/>
              </a:rPr>
              <a:t>Model Evaluation on Various Parameters</a:t>
            </a:r>
            <a:endParaRPr lang="en-US" b="1"/>
          </a:p>
        </p:txBody>
      </p:sp>
      <p:graphicFrame>
        <p:nvGraphicFramePr>
          <p:cNvPr id="4" name="Table 4">
            <a:extLst>
              <a:ext uri="{FF2B5EF4-FFF2-40B4-BE49-F238E27FC236}">
                <a16:creationId xmlns:a16="http://schemas.microsoft.com/office/drawing/2014/main" id="{E6A1C80B-43F6-0A3D-453C-22BDB4532615}"/>
              </a:ext>
            </a:extLst>
          </p:cNvPr>
          <p:cNvGraphicFramePr>
            <a:graphicFrameLocks noGrp="1"/>
          </p:cNvGraphicFramePr>
          <p:nvPr>
            <p:ph idx="1"/>
            <p:extLst>
              <p:ext uri="{D42A27DB-BD31-4B8C-83A1-F6EECF244321}">
                <p14:modId xmlns:p14="http://schemas.microsoft.com/office/powerpoint/2010/main" val="633704635"/>
              </p:ext>
            </p:extLst>
          </p:nvPr>
        </p:nvGraphicFramePr>
        <p:xfrm>
          <a:off x="840827" y="1589689"/>
          <a:ext cx="11073957" cy="4845404"/>
        </p:xfrm>
        <a:graphic>
          <a:graphicData uri="http://schemas.openxmlformats.org/drawingml/2006/table">
            <a:tbl>
              <a:tblPr firstRow="1" bandRow="1">
                <a:tableStyleId>{5C22544A-7EE6-4342-B048-85BDC9FD1C3A}</a:tableStyleId>
              </a:tblPr>
              <a:tblGrid>
                <a:gridCol w="1592974">
                  <a:extLst>
                    <a:ext uri="{9D8B030D-6E8A-4147-A177-3AD203B41FA5}">
                      <a16:colId xmlns:a16="http://schemas.microsoft.com/office/drawing/2014/main" val="1968540671"/>
                    </a:ext>
                  </a:extLst>
                </a:gridCol>
                <a:gridCol w="2836609">
                  <a:extLst>
                    <a:ext uri="{9D8B030D-6E8A-4147-A177-3AD203B41FA5}">
                      <a16:colId xmlns:a16="http://schemas.microsoft.com/office/drawing/2014/main" val="3289416885"/>
                    </a:ext>
                  </a:extLst>
                </a:gridCol>
                <a:gridCol w="2214792">
                  <a:extLst>
                    <a:ext uri="{9D8B030D-6E8A-4147-A177-3AD203B41FA5}">
                      <a16:colId xmlns:a16="http://schemas.microsoft.com/office/drawing/2014/main" val="1735780501"/>
                    </a:ext>
                  </a:extLst>
                </a:gridCol>
                <a:gridCol w="2644008">
                  <a:extLst>
                    <a:ext uri="{9D8B030D-6E8A-4147-A177-3AD203B41FA5}">
                      <a16:colId xmlns:a16="http://schemas.microsoft.com/office/drawing/2014/main" val="2520236717"/>
                    </a:ext>
                  </a:extLst>
                </a:gridCol>
                <a:gridCol w="1785574">
                  <a:extLst>
                    <a:ext uri="{9D8B030D-6E8A-4147-A177-3AD203B41FA5}">
                      <a16:colId xmlns:a16="http://schemas.microsoft.com/office/drawing/2014/main" val="1983569561"/>
                    </a:ext>
                  </a:extLst>
                </a:gridCol>
              </a:tblGrid>
              <a:tr h="1083884">
                <a:tc>
                  <a:txBody>
                    <a:bodyPr/>
                    <a:lstStyle/>
                    <a:p>
                      <a:pPr lvl="0">
                        <a:buNone/>
                      </a:pPr>
                      <a:r>
                        <a:rPr lang="en-US" sz="1800" b="1" i="0" u="none" strike="noStrike" noProof="0">
                          <a:latin typeface="Calibri"/>
                        </a:rPr>
                        <a:t>Attributes</a:t>
                      </a:r>
                      <a:endParaRPr lang="en-US"/>
                    </a:p>
                  </a:txBody>
                  <a:tcPr/>
                </a:tc>
                <a:tc>
                  <a:txBody>
                    <a:bodyPr/>
                    <a:lstStyle/>
                    <a:p>
                      <a:pPr lvl="0">
                        <a:buNone/>
                      </a:pPr>
                      <a:r>
                        <a:rPr lang="en-US" sz="1800" b="1" i="0" u="none" strike="noStrike" noProof="0" err="1">
                          <a:latin typeface="Calibri"/>
                        </a:rPr>
                        <a:t>Displot</a:t>
                      </a:r>
                      <a:r>
                        <a:rPr lang="en-US" sz="1800" b="1" i="0" u="none" strike="noStrike" noProof="0">
                          <a:latin typeface="Calibri"/>
                        </a:rPr>
                        <a:t> of Test and Predicted</a:t>
                      </a:r>
                      <a:endParaRPr lang="en-US"/>
                    </a:p>
                  </a:txBody>
                  <a:tcPr/>
                </a:tc>
                <a:tc>
                  <a:txBody>
                    <a:bodyPr/>
                    <a:lstStyle/>
                    <a:p>
                      <a:pPr lvl="0">
                        <a:buNone/>
                      </a:pPr>
                      <a:r>
                        <a:rPr lang="en-US" sz="1800" b="1" i="0" u="none" strike="noStrike" noProof="0"/>
                        <a:t>Difference of Variance </a:t>
                      </a:r>
                      <a:endParaRPr lang="en-US"/>
                    </a:p>
                  </a:txBody>
                  <a:tcPr/>
                </a:tc>
                <a:tc>
                  <a:txBody>
                    <a:bodyPr/>
                    <a:lstStyle/>
                    <a:p>
                      <a:pPr lvl="0">
                        <a:buNone/>
                      </a:pPr>
                      <a:r>
                        <a:rPr lang="en-US" sz="1800" b="1" i="0" u="none" strike="noStrike" noProof="0">
                          <a:latin typeface="Calibri"/>
                        </a:rPr>
                        <a:t>Difference between prediction and actual value</a:t>
                      </a:r>
                      <a:endParaRPr lang="en-US"/>
                    </a:p>
                  </a:txBody>
                  <a:tcPr/>
                </a:tc>
                <a:tc>
                  <a:txBody>
                    <a:bodyPr/>
                    <a:lstStyle/>
                    <a:p>
                      <a:pPr lvl="0">
                        <a:buNone/>
                      </a:pPr>
                      <a:r>
                        <a:rPr lang="en-US" sz="1800" b="1" i="0" u="none" strike="noStrike" noProof="0">
                          <a:latin typeface="Calibri"/>
                        </a:rPr>
                        <a:t>Error </a:t>
                      </a:r>
                      <a:endParaRPr lang="en-US"/>
                    </a:p>
                  </a:txBody>
                  <a:tcPr/>
                </a:tc>
                <a:extLst>
                  <a:ext uri="{0D108BD9-81ED-4DB2-BD59-A6C34878D82A}">
                    <a16:rowId xmlns:a16="http://schemas.microsoft.com/office/drawing/2014/main" val="2217279808"/>
                  </a:ext>
                </a:extLst>
              </a:tr>
              <a:tr h="1937844">
                <a:tc>
                  <a:txBody>
                    <a:bodyPr/>
                    <a:lstStyle/>
                    <a:p>
                      <a:pPr lvl="0">
                        <a:buNone/>
                      </a:pPr>
                      <a:r>
                        <a:rPr lang="en-US" sz="1800" b="0" i="0" u="none" strike="noStrike" noProof="0"/>
                        <a:t>Voltage</a:t>
                      </a:r>
                      <a:endParaRPr lang="en-US"/>
                    </a:p>
                  </a:txBody>
                  <a:tcPr/>
                </a:tc>
                <a:tc>
                  <a:txBody>
                    <a:bodyPr/>
                    <a:lstStyle/>
                    <a:p>
                      <a:endParaRPr lang="en-US"/>
                    </a:p>
                  </a:txBody>
                  <a:tcPr/>
                </a:tc>
                <a:tc>
                  <a:txBody>
                    <a:bodyPr/>
                    <a:lstStyle/>
                    <a:p>
                      <a:pPr lvl="0">
                        <a:buNone/>
                      </a:pPr>
                      <a:r>
                        <a:rPr lang="en-US" sz="1800" b="0" i="0" u="none" strike="noStrike" noProof="0"/>
                        <a:t>0.00095</a:t>
                      </a:r>
                      <a:endParaRPr lang="en-US"/>
                    </a:p>
                  </a:txBody>
                  <a:tcPr/>
                </a:tc>
                <a:tc>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t>MAE: 0.468</a:t>
                      </a:r>
                      <a:endParaRPr lang="en-US"/>
                    </a:p>
                    <a:p>
                      <a:pPr lvl="0" algn="l">
                        <a:lnSpc>
                          <a:spcPct val="100000"/>
                        </a:lnSpc>
                        <a:spcBef>
                          <a:spcPts val="0"/>
                        </a:spcBef>
                        <a:spcAft>
                          <a:spcPts val="0"/>
                        </a:spcAft>
                        <a:buNone/>
                      </a:pPr>
                      <a:r>
                        <a:rPr lang="en-US" sz="1800" b="0" i="0" u="none" strike="noStrike" noProof="0"/>
                        <a:t>MSE:  0.385</a:t>
                      </a:r>
                      <a:endParaRPr lang="en-US"/>
                    </a:p>
                    <a:p>
                      <a:pPr lvl="0" algn="l">
                        <a:lnSpc>
                          <a:spcPct val="100000"/>
                        </a:lnSpc>
                        <a:spcBef>
                          <a:spcPts val="0"/>
                        </a:spcBef>
                        <a:spcAft>
                          <a:spcPts val="0"/>
                        </a:spcAft>
                        <a:buNone/>
                      </a:pPr>
                      <a:r>
                        <a:rPr lang="en-US" sz="1800" b="0" i="0" u="none" strike="noStrike" noProof="0"/>
                        <a:t>RMSE: 0.621</a:t>
                      </a:r>
                      <a:endParaRPr lang="en-US"/>
                    </a:p>
                    <a:p>
                      <a:pPr lvl="0" algn="l">
                        <a:lnSpc>
                          <a:spcPct val="100000"/>
                        </a:lnSpc>
                        <a:spcBef>
                          <a:spcPts val="0"/>
                        </a:spcBef>
                        <a:spcAft>
                          <a:spcPts val="0"/>
                        </a:spcAft>
                        <a:buNone/>
                      </a:pPr>
                      <a:r>
                        <a:rPr lang="en-US" sz="1800" b="1" i="0" u="none" strike="noStrike" noProof="0"/>
                        <a:t>R</a:t>
                      </a:r>
                      <a:r>
                        <a:rPr lang="en-US" sz="1800" b="1" i="0" u="none" strike="noStrike" baseline="30000" noProof="0"/>
                        <a:t>2 = </a:t>
                      </a:r>
                      <a:r>
                        <a:rPr lang="en-US" sz="1800" b="1" i="0" u="none" strike="noStrike" noProof="0"/>
                        <a:t>0.945</a:t>
                      </a:r>
                      <a:endParaRPr lang="en-US" b="1"/>
                    </a:p>
                  </a:txBody>
                  <a:tcPr/>
                </a:tc>
                <a:extLst>
                  <a:ext uri="{0D108BD9-81ED-4DB2-BD59-A6C34878D82A}">
                    <a16:rowId xmlns:a16="http://schemas.microsoft.com/office/drawing/2014/main" val="2418822989"/>
                  </a:ext>
                </a:extLst>
              </a:tr>
              <a:tr h="1823676">
                <a:tc>
                  <a:txBody>
                    <a:bodyPr/>
                    <a:lstStyle/>
                    <a:p>
                      <a:pPr lvl="0">
                        <a:buNone/>
                      </a:pPr>
                      <a:r>
                        <a:rPr lang="en-US" sz="1800" b="0" i="0" u="none" strike="noStrike" noProof="0"/>
                        <a:t>Global Intensity</a:t>
                      </a:r>
                      <a:endParaRPr lang="en-US"/>
                    </a:p>
                  </a:txBody>
                  <a:tcPr/>
                </a:tc>
                <a:tc>
                  <a:txBody>
                    <a:bodyPr/>
                    <a:lstStyle/>
                    <a:p>
                      <a:endParaRPr lang="en-US"/>
                    </a:p>
                  </a:txBody>
                  <a:tcPr/>
                </a:tc>
                <a:tc>
                  <a:txBody>
                    <a:bodyPr/>
                    <a:lstStyle/>
                    <a:p>
                      <a:pPr lvl="0">
                        <a:buNone/>
                      </a:pPr>
                      <a:r>
                        <a:rPr lang="en-US" sz="1800" b="0" i="0" u="none" strike="noStrike" noProof="0"/>
                        <a:t>0.00041</a:t>
                      </a:r>
                      <a:endParaRPr lang="en-US"/>
                    </a:p>
                  </a:txBody>
                  <a:tcPr/>
                </a:tc>
                <a:tc>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t>MAE: 0.409</a:t>
                      </a:r>
                      <a:endParaRPr lang="en-US"/>
                    </a:p>
                    <a:p>
                      <a:pPr lvl="0" algn="l">
                        <a:lnSpc>
                          <a:spcPct val="100000"/>
                        </a:lnSpc>
                        <a:spcBef>
                          <a:spcPts val="0"/>
                        </a:spcBef>
                        <a:spcAft>
                          <a:spcPts val="0"/>
                        </a:spcAft>
                        <a:buNone/>
                      </a:pPr>
                      <a:r>
                        <a:rPr lang="en-US" sz="1800" b="0" i="0" u="none" strike="noStrike" noProof="0"/>
                        <a:t>MSE:  0.835</a:t>
                      </a:r>
                      <a:endParaRPr lang="en-US"/>
                    </a:p>
                    <a:p>
                      <a:pPr lvl="0" algn="l">
                        <a:lnSpc>
                          <a:spcPct val="100000"/>
                        </a:lnSpc>
                        <a:spcBef>
                          <a:spcPts val="0"/>
                        </a:spcBef>
                        <a:spcAft>
                          <a:spcPts val="0"/>
                        </a:spcAft>
                        <a:buNone/>
                      </a:pPr>
                      <a:r>
                        <a:rPr lang="en-US" sz="1800" b="0" i="0" u="none" strike="noStrike" noProof="0"/>
                        <a:t>RMSE: 0.914</a:t>
                      </a:r>
                      <a:endParaRPr lang="en-US"/>
                    </a:p>
                    <a:p>
                      <a:pPr lvl="0" algn="l">
                        <a:lnSpc>
                          <a:spcPct val="100000"/>
                        </a:lnSpc>
                        <a:spcBef>
                          <a:spcPts val="0"/>
                        </a:spcBef>
                        <a:spcAft>
                          <a:spcPts val="0"/>
                        </a:spcAft>
                        <a:buNone/>
                      </a:pPr>
                      <a:r>
                        <a:rPr lang="en-US" sz="1800" b="1" i="0" u="none" strike="noStrike" noProof="0"/>
                        <a:t>R</a:t>
                      </a:r>
                      <a:r>
                        <a:rPr lang="en-US" sz="1800" b="1" i="0" u="none" strike="noStrike" baseline="30000" noProof="0"/>
                        <a:t>2 = </a:t>
                      </a:r>
                      <a:r>
                        <a:rPr lang="en-US" sz="1800" b="1" i="0" u="none" strike="noStrike" noProof="0"/>
                        <a:t>0.937</a:t>
                      </a:r>
                      <a:endParaRPr lang="en-US" b="1"/>
                    </a:p>
                  </a:txBody>
                  <a:tcPr/>
                </a:tc>
                <a:extLst>
                  <a:ext uri="{0D108BD9-81ED-4DB2-BD59-A6C34878D82A}">
                    <a16:rowId xmlns:a16="http://schemas.microsoft.com/office/drawing/2014/main" val="2863019146"/>
                  </a:ext>
                </a:extLst>
              </a:tr>
            </a:tbl>
          </a:graphicData>
        </a:graphic>
      </p:graphicFrame>
      <p:pic>
        <p:nvPicPr>
          <p:cNvPr id="11" name="Picture 11" descr="Logo&#10;&#10;Description automatically generated">
            <a:extLst>
              <a:ext uri="{FF2B5EF4-FFF2-40B4-BE49-F238E27FC236}">
                <a16:creationId xmlns:a16="http://schemas.microsoft.com/office/drawing/2014/main" id="{43056E07-171B-8454-B9C9-186674857ED4}"/>
              </a:ext>
            </a:extLst>
          </p:cNvPr>
          <p:cNvPicPr>
            <a:picLocks noChangeAspect="1"/>
          </p:cNvPicPr>
          <p:nvPr/>
        </p:nvPicPr>
        <p:blipFill>
          <a:blip r:embed="rId2"/>
          <a:stretch>
            <a:fillRect/>
          </a:stretch>
        </p:blipFill>
        <p:spPr>
          <a:xfrm>
            <a:off x="2477814" y="2754633"/>
            <a:ext cx="2743200" cy="1664043"/>
          </a:xfrm>
          <a:prstGeom prst="rect">
            <a:avLst/>
          </a:prstGeom>
        </p:spPr>
      </p:pic>
      <p:pic>
        <p:nvPicPr>
          <p:cNvPr id="12" name="Picture 12" descr="A picture containing shape&#10;&#10;Description automatically generated">
            <a:extLst>
              <a:ext uri="{FF2B5EF4-FFF2-40B4-BE49-F238E27FC236}">
                <a16:creationId xmlns:a16="http://schemas.microsoft.com/office/drawing/2014/main" id="{512A272B-49A3-9C3A-04A3-EF968E0231EC}"/>
              </a:ext>
            </a:extLst>
          </p:cNvPr>
          <p:cNvPicPr>
            <a:picLocks noChangeAspect="1"/>
          </p:cNvPicPr>
          <p:nvPr/>
        </p:nvPicPr>
        <p:blipFill>
          <a:blip r:embed="rId3"/>
          <a:stretch>
            <a:fillRect/>
          </a:stretch>
        </p:blipFill>
        <p:spPr>
          <a:xfrm>
            <a:off x="7325710" y="2748744"/>
            <a:ext cx="2743200" cy="1780926"/>
          </a:xfrm>
          <a:prstGeom prst="rect">
            <a:avLst/>
          </a:prstGeom>
        </p:spPr>
      </p:pic>
      <p:pic>
        <p:nvPicPr>
          <p:cNvPr id="13" name="Picture 13" descr="Shape&#10;&#10;Description automatically generated">
            <a:extLst>
              <a:ext uri="{FF2B5EF4-FFF2-40B4-BE49-F238E27FC236}">
                <a16:creationId xmlns:a16="http://schemas.microsoft.com/office/drawing/2014/main" id="{25EF4E3B-0ECC-387D-89EC-A0C108330038}"/>
              </a:ext>
            </a:extLst>
          </p:cNvPr>
          <p:cNvPicPr>
            <a:picLocks noChangeAspect="1"/>
          </p:cNvPicPr>
          <p:nvPr/>
        </p:nvPicPr>
        <p:blipFill>
          <a:blip r:embed="rId4"/>
          <a:stretch>
            <a:fillRect/>
          </a:stretch>
        </p:blipFill>
        <p:spPr>
          <a:xfrm>
            <a:off x="2477814" y="4733976"/>
            <a:ext cx="2743200" cy="1699286"/>
          </a:xfrm>
          <a:prstGeom prst="rect">
            <a:avLst/>
          </a:prstGeom>
        </p:spPr>
      </p:pic>
      <p:pic>
        <p:nvPicPr>
          <p:cNvPr id="14" name="Picture 14" descr="A picture containing shape&#10;&#10;Description automatically generated">
            <a:extLst>
              <a:ext uri="{FF2B5EF4-FFF2-40B4-BE49-F238E27FC236}">
                <a16:creationId xmlns:a16="http://schemas.microsoft.com/office/drawing/2014/main" id="{482ADDB7-8636-7586-7BEC-BE16812F83F7}"/>
              </a:ext>
            </a:extLst>
          </p:cNvPr>
          <p:cNvPicPr>
            <a:picLocks noChangeAspect="1"/>
          </p:cNvPicPr>
          <p:nvPr/>
        </p:nvPicPr>
        <p:blipFill>
          <a:blip r:embed="rId5"/>
          <a:stretch>
            <a:fillRect/>
          </a:stretch>
        </p:blipFill>
        <p:spPr>
          <a:xfrm>
            <a:off x="7325710" y="4709182"/>
            <a:ext cx="2743199" cy="1722600"/>
          </a:xfrm>
          <a:prstGeom prst="rect">
            <a:avLst/>
          </a:prstGeom>
        </p:spPr>
      </p:pic>
    </p:spTree>
    <p:extLst>
      <p:ext uri="{BB962C8B-B14F-4D97-AF65-F5344CB8AC3E}">
        <p14:creationId xmlns:p14="http://schemas.microsoft.com/office/powerpoint/2010/main" val="2258698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69A3-8656-B28B-38E0-701A860C1C83}"/>
              </a:ext>
            </a:extLst>
          </p:cNvPr>
          <p:cNvSpPr>
            <a:spLocks noGrp="1"/>
          </p:cNvSpPr>
          <p:nvPr>
            <p:ph type="title"/>
          </p:nvPr>
        </p:nvSpPr>
        <p:spPr>
          <a:xfrm>
            <a:off x="746234" y="154918"/>
            <a:ext cx="10515600" cy="760632"/>
          </a:xfrm>
        </p:spPr>
        <p:txBody>
          <a:bodyPr/>
          <a:lstStyle/>
          <a:p>
            <a:r>
              <a:rPr lang="en-US" b="1">
                <a:cs typeface="Calibri Light"/>
              </a:rPr>
              <a:t>Model Evaluation on Various Parameters</a:t>
            </a:r>
            <a:endParaRPr lang="en-US" b="1"/>
          </a:p>
        </p:txBody>
      </p:sp>
      <p:graphicFrame>
        <p:nvGraphicFramePr>
          <p:cNvPr id="4" name="Table 4">
            <a:extLst>
              <a:ext uri="{FF2B5EF4-FFF2-40B4-BE49-F238E27FC236}">
                <a16:creationId xmlns:a16="http://schemas.microsoft.com/office/drawing/2014/main" id="{E6A1C80B-43F6-0A3D-453C-22BDB4532615}"/>
              </a:ext>
            </a:extLst>
          </p:cNvPr>
          <p:cNvGraphicFramePr>
            <a:graphicFrameLocks noGrp="1"/>
          </p:cNvGraphicFramePr>
          <p:nvPr>
            <p:ph idx="1"/>
            <p:extLst>
              <p:ext uri="{D42A27DB-BD31-4B8C-83A1-F6EECF244321}">
                <p14:modId xmlns:p14="http://schemas.microsoft.com/office/powerpoint/2010/main" val="4236936042"/>
              </p:ext>
            </p:extLst>
          </p:nvPr>
        </p:nvGraphicFramePr>
        <p:xfrm>
          <a:off x="131379" y="919655"/>
          <a:ext cx="11862259" cy="5862926"/>
        </p:xfrm>
        <a:graphic>
          <a:graphicData uri="http://schemas.openxmlformats.org/drawingml/2006/table">
            <a:tbl>
              <a:tblPr firstRow="1" bandRow="1">
                <a:tableStyleId>{5C22544A-7EE6-4342-B048-85BDC9FD1C3A}</a:tableStyleId>
              </a:tblPr>
              <a:tblGrid>
                <a:gridCol w="1857309">
                  <a:extLst>
                    <a:ext uri="{9D8B030D-6E8A-4147-A177-3AD203B41FA5}">
                      <a16:colId xmlns:a16="http://schemas.microsoft.com/office/drawing/2014/main" val="1968540671"/>
                    </a:ext>
                  </a:extLst>
                </a:gridCol>
                <a:gridCol w="2887595">
                  <a:extLst>
                    <a:ext uri="{9D8B030D-6E8A-4147-A177-3AD203B41FA5}">
                      <a16:colId xmlns:a16="http://schemas.microsoft.com/office/drawing/2014/main" val="3289416885"/>
                    </a:ext>
                  </a:extLst>
                </a:gridCol>
                <a:gridCol w="2372452">
                  <a:extLst>
                    <a:ext uri="{9D8B030D-6E8A-4147-A177-3AD203B41FA5}">
                      <a16:colId xmlns:a16="http://schemas.microsoft.com/office/drawing/2014/main" val="1735780501"/>
                    </a:ext>
                  </a:extLst>
                </a:gridCol>
                <a:gridCol w="2832223">
                  <a:extLst>
                    <a:ext uri="{9D8B030D-6E8A-4147-A177-3AD203B41FA5}">
                      <a16:colId xmlns:a16="http://schemas.microsoft.com/office/drawing/2014/main" val="2520236717"/>
                    </a:ext>
                  </a:extLst>
                </a:gridCol>
                <a:gridCol w="1912680">
                  <a:extLst>
                    <a:ext uri="{9D8B030D-6E8A-4147-A177-3AD203B41FA5}">
                      <a16:colId xmlns:a16="http://schemas.microsoft.com/office/drawing/2014/main" val="1983569561"/>
                    </a:ext>
                  </a:extLst>
                </a:gridCol>
              </a:tblGrid>
              <a:tr h="953086">
                <a:tc>
                  <a:txBody>
                    <a:bodyPr/>
                    <a:lstStyle/>
                    <a:p>
                      <a:pPr lvl="0">
                        <a:buNone/>
                      </a:pPr>
                      <a:r>
                        <a:rPr lang="en-US" sz="1800" b="1" i="0" u="none" strike="noStrike" noProof="0">
                          <a:latin typeface="Calibri"/>
                        </a:rPr>
                        <a:t>Attributes</a:t>
                      </a:r>
                      <a:endParaRPr lang="en-US"/>
                    </a:p>
                  </a:txBody>
                  <a:tcPr/>
                </a:tc>
                <a:tc>
                  <a:txBody>
                    <a:bodyPr/>
                    <a:lstStyle/>
                    <a:p>
                      <a:pPr lvl="0">
                        <a:buNone/>
                      </a:pPr>
                      <a:r>
                        <a:rPr lang="en-US" sz="1800" b="1" i="0" u="none" strike="noStrike" noProof="0" err="1">
                          <a:latin typeface="Calibri"/>
                        </a:rPr>
                        <a:t>Displot</a:t>
                      </a:r>
                      <a:r>
                        <a:rPr lang="en-US" sz="1800" b="1" i="0" u="none" strike="noStrike" noProof="0">
                          <a:latin typeface="Calibri"/>
                        </a:rPr>
                        <a:t> of Test and Predicted</a:t>
                      </a:r>
                      <a:endParaRPr lang="en-US"/>
                    </a:p>
                  </a:txBody>
                  <a:tcPr/>
                </a:tc>
                <a:tc>
                  <a:txBody>
                    <a:bodyPr/>
                    <a:lstStyle/>
                    <a:p>
                      <a:pPr lvl="0">
                        <a:buNone/>
                      </a:pPr>
                      <a:r>
                        <a:rPr lang="en-US" sz="1800" b="1" i="0" u="none" strike="noStrike" noProof="0"/>
                        <a:t>Difference of Variance </a:t>
                      </a:r>
                      <a:endParaRPr lang="en-US"/>
                    </a:p>
                  </a:txBody>
                  <a:tcPr/>
                </a:tc>
                <a:tc>
                  <a:txBody>
                    <a:bodyPr/>
                    <a:lstStyle/>
                    <a:p>
                      <a:pPr lvl="0">
                        <a:buNone/>
                      </a:pPr>
                      <a:r>
                        <a:rPr lang="en-US" sz="1800" b="1" i="0" u="none" strike="noStrike" noProof="0">
                          <a:latin typeface="Calibri"/>
                        </a:rPr>
                        <a:t>Difference between prediction and actual value</a:t>
                      </a:r>
                      <a:endParaRPr lang="en-US"/>
                    </a:p>
                  </a:txBody>
                  <a:tcPr/>
                </a:tc>
                <a:tc>
                  <a:txBody>
                    <a:bodyPr/>
                    <a:lstStyle/>
                    <a:p>
                      <a:pPr lvl="0">
                        <a:buNone/>
                      </a:pPr>
                      <a:r>
                        <a:rPr lang="en-US" sz="1800" b="1" i="0" u="none" strike="noStrike" noProof="0">
                          <a:latin typeface="Calibri"/>
                        </a:rPr>
                        <a:t>Error </a:t>
                      </a:r>
                      <a:endParaRPr lang="en-US"/>
                    </a:p>
                  </a:txBody>
                  <a:tcPr/>
                </a:tc>
                <a:extLst>
                  <a:ext uri="{0D108BD9-81ED-4DB2-BD59-A6C34878D82A}">
                    <a16:rowId xmlns:a16="http://schemas.microsoft.com/office/drawing/2014/main" val="2217279808"/>
                  </a:ext>
                </a:extLst>
              </a:tr>
              <a:tr h="1704006">
                <a:tc>
                  <a:txBody>
                    <a:bodyPr/>
                    <a:lstStyle/>
                    <a:p>
                      <a:pPr lvl="0">
                        <a:buNone/>
                      </a:pPr>
                      <a:r>
                        <a:rPr lang="en-US" sz="1800" b="0" i="0" u="none" strike="noStrike" noProof="0">
                          <a:latin typeface="Calibri"/>
                        </a:rPr>
                        <a:t>Sub_metering_1</a:t>
                      </a:r>
                      <a:endParaRPr lang="en-US"/>
                    </a:p>
                  </a:txBody>
                  <a:tcPr/>
                </a:tc>
                <a:tc>
                  <a:txBody>
                    <a:bodyPr/>
                    <a:lstStyle/>
                    <a:p>
                      <a:endParaRPr lang="en-US"/>
                    </a:p>
                  </a:txBody>
                  <a:tcPr/>
                </a:tc>
                <a:tc>
                  <a:txBody>
                    <a:bodyPr/>
                    <a:lstStyle/>
                    <a:p>
                      <a:pPr lvl="0">
                        <a:buNone/>
                      </a:pPr>
                      <a:r>
                        <a:rPr lang="en-US" sz="1800" b="0" i="0" u="none" strike="noStrike" noProof="0">
                          <a:latin typeface="Calibri"/>
                        </a:rPr>
                        <a:t>0.00028</a:t>
                      </a:r>
                      <a:endParaRPr lang="en-US"/>
                    </a:p>
                  </a:txBody>
                  <a:tcPr/>
                </a:tc>
                <a:tc>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MAE: 0.355</a:t>
                      </a:r>
                      <a:endParaRPr lang="en-US"/>
                    </a:p>
                    <a:p>
                      <a:pPr lvl="0" algn="l">
                        <a:lnSpc>
                          <a:spcPct val="100000"/>
                        </a:lnSpc>
                        <a:spcBef>
                          <a:spcPts val="0"/>
                        </a:spcBef>
                        <a:spcAft>
                          <a:spcPts val="0"/>
                        </a:spcAft>
                        <a:buNone/>
                      </a:pPr>
                      <a:r>
                        <a:rPr lang="en-US" sz="1800" b="0" i="0" u="none" strike="noStrike" noProof="0">
                          <a:latin typeface="Calibri"/>
                        </a:rPr>
                        <a:t>MSE:  3.753</a:t>
                      </a:r>
                      <a:endParaRPr lang="en-US"/>
                    </a:p>
                    <a:p>
                      <a:pPr lvl="0" algn="l">
                        <a:lnSpc>
                          <a:spcPct val="100000"/>
                        </a:lnSpc>
                        <a:spcBef>
                          <a:spcPts val="0"/>
                        </a:spcBef>
                        <a:spcAft>
                          <a:spcPts val="0"/>
                        </a:spcAft>
                        <a:buNone/>
                      </a:pPr>
                      <a:r>
                        <a:rPr lang="en-US" sz="1800" b="0" i="0" u="none" strike="noStrike" noProof="0">
                          <a:latin typeface="Calibri"/>
                        </a:rPr>
                        <a:t>RMSE: 1.937</a:t>
                      </a:r>
                      <a:endParaRPr lang="en-US"/>
                    </a:p>
                    <a:p>
                      <a:pPr lvl="0" algn="l">
                        <a:lnSpc>
                          <a:spcPct val="100000"/>
                        </a:lnSpc>
                        <a:spcBef>
                          <a:spcPts val="0"/>
                        </a:spcBef>
                        <a:spcAft>
                          <a:spcPts val="0"/>
                        </a:spcAft>
                        <a:buNone/>
                      </a:pPr>
                      <a:r>
                        <a:rPr lang="en-US" sz="1800" b="1" i="0" u="none" strike="noStrike" noProof="0">
                          <a:latin typeface="Calibri"/>
                        </a:rPr>
                        <a:t>R</a:t>
                      </a:r>
                      <a:r>
                        <a:rPr lang="en-US" sz="1800" b="1" i="0" u="none" strike="noStrike" baseline="30000" noProof="0">
                          <a:latin typeface="Calibri"/>
                        </a:rPr>
                        <a:t>2 = </a:t>
                      </a:r>
                      <a:r>
                        <a:rPr lang="en-US" sz="1800" b="1" i="0" u="none" strike="noStrike" noProof="0">
                          <a:latin typeface="Calibri"/>
                        </a:rPr>
                        <a:t>0.872</a:t>
                      </a:r>
                      <a:endParaRPr lang="en-US" b="1"/>
                    </a:p>
                  </a:txBody>
                  <a:tcPr/>
                </a:tc>
                <a:extLst>
                  <a:ext uri="{0D108BD9-81ED-4DB2-BD59-A6C34878D82A}">
                    <a16:rowId xmlns:a16="http://schemas.microsoft.com/office/drawing/2014/main" val="2418822989"/>
                  </a:ext>
                </a:extLst>
              </a:tr>
              <a:tr h="1602917">
                <a:tc>
                  <a:txBody>
                    <a:bodyPr/>
                    <a:lstStyle/>
                    <a:p>
                      <a:pPr lvl="0">
                        <a:buNone/>
                      </a:pPr>
                      <a:r>
                        <a:rPr lang="en-US" sz="1800" b="0" i="0" u="none" strike="noStrike" noProof="0">
                          <a:latin typeface="Calibri"/>
                        </a:rPr>
                        <a:t>Sub_metering_2</a:t>
                      </a:r>
                      <a:endParaRPr lang="en-US"/>
                    </a:p>
                  </a:txBody>
                  <a:tcPr/>
                </a:tc>
                <a:tc>
                  <a:txBody>
                    <a:bodyPr/>
                    <a:lstStyle/>
                    <a:p>
                      <a:endParaRPr lang="en-US"/>
                    </a:p>
                  </a:txBody>
                  <a:tcPr/>
                </a:tc>
                <a:tc>
                  <a:txBody>
                    <a:bodyPr/>
                    <a:lstStyle/>
                    <a:p>
                      <a:pPr lvl="0">
                        <a:buNone/>
                      </a:pPr>
                      <a:r>
                        <a:rPr lang="en-US" sz="1800" b="0" i="0" u="none" strike="noStrike" noProof="0"/>
                        <a:t>0.00011</a:t>
                      </a:r>
                      <a:endParaRPr lang="en-US"/>
                    </a:p>
                  </a:txBody>
                  <a:tcPr/>
                </a:tc>
                <a:tc>
                  <a:txBody>
                    <a:bodyPr/>
                    <a:lstStyle/>
                    <a:p>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MAE: 0.686</a:t>
                      </a:r>
                      <a:endParaRPr lang="en-US"/>
                    </a:p>
                    <a:p>
                      <a:pPr lvl="0" algn="l">
                        <a:lnSpc>
                          <a:spcPct val="100000"/>
                        </a:lnSpc>
                        <a:spcBef>
                          <a:spcPts val="0"/>
                        </a:spcBef>
                        <a:spcAft>
                          <a:spcPts val="0"/>
                        </a:spcAft>
                        <a:buNone/>
                      </a:pPr>
                      <a:r>
                        <a:rPr lang="en-US" sz="1800" b="0" i="0" u="none" strike="noStrike" noProof="0">
                          <a:latin typeface="Calibri"/>
                        </a:rPr>
                        <a:t>MSE:  3.169</a:t>
                      </a:r>
                      <a:endParaRPr lang="en-US"/>
                    </a:p>
                    <a:p>
                      <a:pPr lvl="0" algn="l">
                        <a:lnSpc>
                          <a:spcPct val="100000"/>
                        </a:lnSpc>
                        <a:spcBef>
                          <a:spcPts val="0"/>
                        </a:spcBef>
                        <a:spcAft>
                          <a:spcPts val="0"/>
                        </a:spcAft>
                        <a:buNone/>
                      </a:pPr>
                      <a:r>
                        <a:rPr lang="en-US" sz="1800" b="0" i="0" u="none" strike="noStrike" noProof="0">
                          <a:latin typeface="Calibri"/>
                        </a:rPr>
                        <a:t>RMSE: 1.780</a:t>
                      </a:r>
                      <a:endParaRPr lang="en-US"/>
                    </a:p>
                    <a:p>
                      <a:pPr lvl="0" algn="l">
                        <a:lnSpc>
                          <a:spcPct val="100000"/>
                        </a:lnSpc>
                        <a:spcBef>
                          <a:spcPts val="0"/>
                        </a:spcBef>
                        <a:spcAft>
                          <a:spcPts val="0"/>
                        </a:spcAft>
                        <a:buNone/>
                      </a:pPr>
                      <a:r>
                        <a:rPr lang="en-US" sz="1800" b="1" i="0" u="none" strike="noStrike" noProof="0">
                          <a:latin typeface="Calibri"/>
                        </a:rPr>
                        <a:t>R</a:t>
                      </a:r>
                      <a:r>
                        <a:rPr lang="en-US" sz="1800" b="1" i="0" u="none" strike="noStrike" baseline="30000" noProof="0">
                          <a:latin typeface="Calibri"/>
                        </a:rPr>
                        <a:t>2 = </a:t>
                      </a:r>
                      <a:r>
                        <a:rPr lang="en-US" sz="1800" b="1" i="0" u="none" strike="noStrike" noProof="0">
                          <a:latin typeface="Calibri"/>
                        </a:rPr>
                        <a:t>0.863</a:t>
                      </a:r>
                      <a:endParaRPr lang="en-US" b="1"/>
                    </a:p>
                  </a:txBody>
                  <a:tcPr/>
                </a:tc>
                <a:extLst>
                  <a:ext uri="{0D108BD9-81ED-4DB2-BD59-A6C34878D82A}">
                    <a16:rowId xmlns:a16="http://schemas.microsoft.com/office/drawing/2014/main" val="2863019146"/>
                  </a:ext>
                </a:extLst>
              </a:tr>
              <a:tr h="1602917">
                <a:tc>
                  <a:txBody>
                    <a:bodyPr/>
                    <a:lstStyle/>
                    <a:p>
                      <a:pPr lvl="0">
                        <a:buNone/>
                      </a:pPr>
                      <a:r>
                        <a:rPr lang="en-US" sz="1800" b="0" i="0" u="none" strike="noStrike" noProof="0"/>
                        <a:t>Sub_metering_3</a:t>
                      </a:r>
                      <a:endParaRPr lang="en-US"/>
                    </a:p>
                  </a:txBody>
                  <a:tcPr/>
                </a:tc>
                <a:tc>
                  <a:txBody>
                    <a:bodyPr/>
                    <a:lstStyle/>
                    <a:p>
                      <a:pPr lvl="0">
                        <a:buNone/>
                      </a:pPr>
                      <a:endParaRPr lang="en-US"/>
                    </a:p>
                  </a:txBody>
                  <a:tcPr/>
                </a:tc>
                <a:tc>
                  <a:txBody>
                    <a:bodyPr/>
                    <a:lstStyle/>
                    <a:p>
                      <a:pPr lvl="0">
                        <a:buNone/>
                      </a:pPr>
                      <a:r>
                        <a:rPr lang="en-US" sz="1800" b="0" i="0" u="none" strike="noStrike" noProof="0">
                          <a:latin typeface="Calibri"/>
                        </a:rPr>
                        <a:t>0.00501</a:t>
                      </a:r>
                      <a:endParaRPr lang="en-US"/>
                    </a:p>
                  </a:txBody>
                  <a:tcPr/>
                </a:tc>
                <a:tc>
                  <a:txBody>
                    <a:bodyPr/>
                    <a:lstStyle/>
                    <a:p>
                      <a:pPr lvl="0">
                        <a:buNone/>
                      </a:pP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MAE: 0.870</a:t>
                      </a:r>
                      <a:endParaRPr lang="en-US"/>
                    </a:p>
                    <a:p>
                      <a:pPr lvl="0" algn="l">
                        <a:lnSpc>
                          <a:spcPct val="100000"/>
                        </a:lnSpc>
                        <a:spcBef>
                          <a:spcPts val="0"/>
                        </a:spcBef>
                        <a:spcAft>
                          <a:spcPts val="0"/>
                        </a:spcAft>
                        <a:buNone/>
                      </a:pPr>
                      <a:r>
                        <a:rPr lang="en-US" sz="1800" b="0" i="0" u="none" strike="noStrike" noProof="0">
                          <a:latin typeface="Calibri"/>
                        </a:rPr>
                        <a:t>MSE:  3.006</a:t>
                      </a:r>
                      <a:endParaRPr lang="en-US"/>
                    </a:p>
                    <a:p>
                      <a:pPr lvl="0" algn="l">
                        <a:lnSpc>
                          <a:spcPct val="100000"/>
                        </a:lnSpc>
                        <a:spcBef>
                          <a:spcPts val="0"/>
                        </a:spcBef>
                        <a:spcAft>
                          <a:spcPts val="0"/>
                        </a:spcAft>
                        <a:buNone/>
                      </a:pPr>
                      <a:r>
                        <a:rPr lang="en-US" sz="1800" b="0" i="0" u="none" strike="noStrike" noProof="0">
                          <a:latin typeface="Calibri"/>
                        </a:rPr>
                        <a:t>RMSE: 1.751</a:t>
                      </a:r>
                      <a:endParaRPr lang="en-US"/>
                    </a:p>
                    <a:p>
                      <a:pPr lvl="0" algn="l">
                        <a:lnSpc>
                          <a:spcPct val="100000"/>
                        </a:lnSpc>
                        <a:spcBef>
                          <a:spcPts val="0"/>
                        </a:spcBef>
                        <a:spcAft>
                          <a:spcPts val="0"/>
                        </a:spcAft>
                        <a:buNone/>
                      </a:pPr>
                      <a:r>
                        <a:rPr lang="en-US" sz="1800" b="1" i="0" u="none" strike="noStrike" noProof="0">
                          <a:latin typeface="Calibri"/>
                        </a:rPr>
                        <a:t>R</a:t>
                      </a:r>
                      <a:r>
                        <a:rPr lang="en-US" sz="1800" b="1" i="0" u="none" strike="noStrike" baseline="30000" noProof="0">
                          <a:latin typeface="Calibri"/>
                        </a:rPr>
                        <a:t>2 = </a:t>
                      </a:r>
                      <a:r>
                        <a:rPr lang="en-US" sz="1800" b="1" i="0" u="none" strike="noStrike" noProof="0">
                          <a:latin typeface="Calibri"/>
                        </a:rPr>
                        <a:t>0.956</a:t>
                      </a:r>
                      <a:endParaRPr lang="en-US" b="1"/>
                    </a:p>
                  </a:txBody>
                  <a:tcPr/>
                </a:tc>
                <a:extLst>
                  <a:ext uri="{0D108BD9-81ED-4DB2-BD59-A6C34878D82A}">
                    <a16:rowId xmlns:a16="http://schemas.microsoft.com/office/drawing/2014/main" val="564645889"/>
                  </a:ext>
                </a:extLst>
              </a:tr>
            </a:tbl>
          </a:graphicData>
        </a:graphic>
      </p:graphicFrame>
      <p:pic>
        <p:nvPicPr>
          <p:cNvPr id="3" name="Picture 4" descr="Shape&#10;&#10;Description automatically generated">
            <a:extLst>
              <a:ext uri="{FF2B5EF4-FFF2-40B4-BE49-F238E27FC236}">
                <a16:creationId xmlns:a16="http://schemas.microsoft.com/office/drawing/2014/main" id="{D33D3250-BA4C-E0CE-57F3-C615E56A856F}"/>
              </a:ext>
            </a:extLst>
          </p:cNvPr>
          <p:cNvPicPr>
            <a:picLocks noChangeAspect="1"/>
          </p:cNvPicPr>
          <p:nvPr/>
        </p:nvPicPr>
        <p:blipFill>
          <a:blip r:embed="rId2"/>
          <a:stretch>
            <a:fillRect/>
          </a:stretch>
        </p:blipFill>
        <p:spPr>
          <a:xfrm>
            <a:off x="2044262" y="1883046"/>
            <a:ext cx="2743200" cy="1646735"/>
          </a:xfrm>
          <a:prstGeom prst="rect">
            <a:avLst/>
          </a:prstGeom>
        </p:spPr>
      </p:pic>
      <p:pic>
        <p:nvPicPr>
          <p:cNvPr id="5" name="Picture 5" descr="Shape&#10;&#10;Description automatically generated">
            <a:extLst>
              <a:ext uri="{FF2B5EF4-FFF2-40B4-BE49-F238E27FC236}">
                <a16:creationId xmlns:a16="http://schemas.microsoft.com/office/drawing/2014/main" id="{28E668E6-173E-CEA2-0313-B28AD87B55E9}"/>
              </a:ext>
            </a:extLst>
          </p:cNvPr>
          <p:cNvPicPr>
            <a:picLocks noChangeAspect="1"/>
          </p:cNvPicPr>
          <p:nvPr/>
        </p:nvPicPr>
        <p:blipFill>
          <a:blip r:embed="rId3"/>
          <a:stretch>
            <a:fillRect/>
          </a:stretch>
        </p:blipFill>
        <p:spPr>
          <a:xfrm>
            <a:off x="7168055" y="1889000"/>
            <a:ext cx="2743200" cy="1647967"/>
          </a:xfrm>
          <a:prstGeom prst="rect">
            <a:avLst/>
          </a:prstGeom>
        </p:spPr>
      </p:pic>
      <p:pic>
        <p:nvPicPr>
          <p:cNvPr id="6" name="Picture 6" descr="Shape, rectangle, square&#10;&#10;Description automatically generated">
            <a:extLst>
              <a:ext uri="{FF2B5EF4-FFF2-40B4-BE49-F238E27FC236}">
                <a16:creationId xmlns:a16="http://schemas.microsoft.com/office/drawing/2014/main" id="{6F271BDB-E607-EABB-E189-19C5CE1493EA}"/>
              </a:ext>
            </a:extLst>
          </p:cNvPr>
          <p:cNvPicPr>
            <a:picLocks noChangeAspect="1"/>
          </p:cNvPicPr>
          <p:nvPr/>
        </p:nvPicPr>
        <p:blipFill>
          <a:blip r:embed="rId4"/>
          <a:stretch>
            <a:fillRect/>
          </a:stretch>
        </p:blipFill>
        <p:spPr>
          <a:xfrm>
            <a:off x="2051352" y="3536965"/>
            <a:ext cx="2743200" cy="1646735"/>
          </a:xfrm>
          <a:prstGeom prst="rect">
            <a:avLst/>
          </a:prstGeom>
        </p:spPr>
      </p:pic>
      <p:pic>
        <p:nvPicPr>
          <p:cNvPr id="7" name="Picture 7" descr="Shape&#10;&#10;Description automatically generated">
            <a:extLst>
              <a:ext uri="{FF2B5EF4-FFF2-40B4-BE49-F238E27FC236}">
                <a16:creationId xmlns:a16="http://schemas.microsoft.com/office/drawing/2014/main" id="{CC4B6A87-1943-7C72-C232-C31C94F8F661}"/>
              </a:ext>
            </a:extLst>
          </p:cNvPr>
          <p:cNvPicPr>
            <a:picLocks noChangeAspect="1"/>
          </p:cNvPicPr>
          <p:nvPr/>
        </p:nvPicPr>
        <p:blipFill>
          <a:blip r:embed="rId5"/>
          <a:stretch>
            <a:fillRect/>
          </a:stretch>
        </p:blipFill>
        <p:spPr>
          <a:xfrm>
            <a:off x="7167638" y="3631036"/>
            <a:ext cx="2743200" cy="1555356"/>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6831EE88-4CFA-E532-45CD-5B90C02769E6}"/>
              </a:ext>
            </a:extLst>
          </p:cNvPr>
          <p:cNvPicPr>
            <a:picLocks noChangeAspect="1"/>
          </p:cNvPicPr>
          <p:nvPr/>
        </p:nvPicPr>
        <p:blipFill>
          <a:blip r:embed="rId6"/>
          <a:stretch>
            <a:fillRect/>
          </a:stretch>
        </p:blipFill>
        <p:spPr>
          <a:xfrm>
            <a:off x="2039257" y="5024680"/>
            <a:ext cx="2755295" cy="1743496"/>
          </a:xfrm>
          <a:prstGeom prst="rect">
            <a:avLst/>
          </a:prstGeom>
        </p:spPr>
      </p:pic>
      <p:pic>
        <p:nvPicPr>
          <p:cNvPr id="9" name="Picture 9" descr="A picture containing shape&#10;&#10;Description automatically generated">
            <a:extLst>
              <a:ext uri="{FF2B5EF4-FFF2-40B4-BE49-F238E27FC236}">
                <a16:creationId xmlns:a16="http://schemas.microsoft.com/office/drawing/2014/main" id="{3FFA950A-50BE-9C23-55A3-84164790168B}"/>
              </a:ext>
            </a:extLst>
          </p:cNvPr>
          <p:cNvPicPr>
            <a:picLocks noChangeAspect="1"/>
          </p:cNvPicPr>
          <p:nvPr/>
        </p:nvPicPr>
        <p:blipFill>
          <a:blip r:embed="rId7"/>
          <a:stretch>
            <a:fillRect/>
          </a:stretch>
        </p:blipFill>
        <p:spPr>
          <a:xfrm>
            <a:off x="7167638" y="5198015"/>
            <a:ext cx="2743200" cy="1505685"/>
          </a:xfrm>
          <a:prstGeom prst="rect">
            <a:avLst/>
          </a:prstGeom>
        </p:spPr>
      </p:pic>
    </p:spTree>
    <p:extLst>
      <p:ext uri="{BB962C8B-B14F-4D97-AF65-F5344CB8AC3E}">
        <p14:creationId xmlns:p14="http://schemas.microsoft.com/office/powerpoint/2010/main" val="4157473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84971-663E-74E9-EEA8-A5DB0A305DD8}"/>
              </a:ext>
            </a:extLst>
          </p:cNvPr>
          <p:cNvSpPr>
            <a:spLocks noGrp="1"/>
          </p:cNvSpPr>
          <p:nvPr>
            <p:ph type="title"/>
          </p:nvPr>
        </p:nvSpPr>
        <p:spPr>
          <a:xfrm>
            <a:off x="640080" y="325369"/>
            <a:ext cx="4368602" cy="1956841"/>
          </a:xfrm>
        </p:spPr>
        <p:txBody>
          <a:bodyPr anchor="b">
            <a:normAutofit/>
          </a:bodyPr>
          <a:lstStyle/>
          <a:p>
            <a:r>
              <a:rPr lang="en-US" sz="5400" b="1">
                <a:cs typeface="Calibri Light"/>
              </a:rPr>
              <a:t>Conclusion</a:t>
            </a:r>
            <a:endParaRPr lang="en-US" sz="5400" b="1"/>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8DBA69-80F6-10F4-FCC5-BC8A02FA828C}"/>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1900">
                <a:ea typeface="+mn-lt"/>
                <a:cs typeface="+mn-lt"/>
              </a:rPr>
              <a:t>It shows the performance of LSTM to be better than Linear Regression and Neural Network when trained for single attribute output. This network has been modeled for many-to-one output.</a:t>
            </a:r>
            <a:endParaRPr lang="en-US" sz="1900">
              <a:cs typeface="Calibri"/>
            </a:endParaRPr>
          </a:p>
          <a:p>
            <a:pPr marL="0" indent="0">
              <a:buNone/>
            </a:pPr>
            <a:endParaRPr lang="en-US" sz="1900">
              <a:cs typeface="Calibri"/>
            </a:endParaRPr>
          </a:p>
          <a:p>
            <a:pPr marL="0" indent="0">
              <a:buNone/>
            </a:pPr>
            <a:r>
              <a:rPr lang="en-US" sz="1900">
                <a:cs typeface="Calibri"/>
              </a:rPr>
              <a:t>The model comparison has been compared with a Bi-directional LSTM as well, but even in that case the LSTM network has performed better.</a:t>
            </a:r>
          </a:p>
          <a:p>
            <a:endParaRPr lang="en-US" sz="1900">
              <a:cs typeface="Calibri"/>
            </a:endParaRPr>
          </a:p>
        </p:txBody>
      </p:sp>
      <p:pic>
        <p:nvPicPr>
          <p:cNvPr id="5" name="Picture 4" descr="Graph on document with pen">
            <a:extLst>
              <a:ext uri="{FF2B5EF4-FFF2-40B4-BE49-F238E27FC236}">
                <a16:creationId xmlns:a16="http://schemas.microsoft.com/office/drawing/2014/main" id="{D61FA55B-3469-1241-1A95-1321CB172947}"/>
              </a:ext>
            </a:extLst>
          </p:cNvPr>
          <p:cNvPicPr>
            <a:picLocks noChangeAspect="1"/>
          </p:cNvPicPr>
          <p:nvPr/>
        </p:nvPicPr>
        <p:blipFill rotWithShape="1">
          <a:blip r:embed="rId2"/>
          <a:srcRect l="23599" r="9547"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5986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FF3FA-6FB9-FE95-F626-205B02E10FDA}"/>
              </a:ext>
            </a:extLst>
          </p:cNvPr>
          <p:cNvSpPr>
            <a:spLocks noGrp="1"/>
          </p:cNvSpPr>
          <p:nvPr>
            <p:ph type="title"/>
          </p:nvPr>
        </p:nvSpPr>
        <p:spPr>
          <a:xfrm>
            <a:off x="1043631" y="809898"/>
            <a:ext cx="10173010" cy="1554480"/>
          </a:xfrm>
        </p:spPr>
        <p:txBody>
          <a:bodyPr anchor="ctr">
            <a:normAutofit/>
          </a:bodyPr>
          <a:lstStyle/>
          <a:p>
            <a:r>
              <a:rPr lang="en-US" sz="4800">
                <a:cs typeface="Calibri Light"/>
              </a:rPr>
              <a:t>Introduction</a:t>
            </a: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B43D7A8-5199-1741-2DF3-FD13BC951EAC}"/>
              </a:ext>
            </a:extLst>
          </p:cNvPr>
          <p:cNvGraphicFramePr>
            <a:graphicFrameLocks noGrp="1"/>
          </p:cNvGraphicFramePr>
          <p:nvPr>
            <p:ph idx="1"/>
            <p:extLst>
              <p:ext uri="{D42A27DB-BD31-4B8C-83A1-F6EECF244321}">
                <p14:modId xmlns:p14="http://schemas.microsoft.com/office/powerpoint/2010/main" val="356060309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1232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F7D348-98EF-2BFF-E8D3-9CE85D7C8045}"/>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lgn="ctr">
              <a:buNone/>
            </a:pPr>
            <a:r>
              <a:rPr lang="en-US" sz="6000" b="1">
                <a:cs typeface="Calibri"/>
              </a:rPr>
              <a:t>Thank You !!</a:t>
            </a:r>
            <a:endParaRPr lang="en-US" sz="6000">
              <a:cs typeface="Calibri" panose="020F0502020204030204"/>
            </a:endParaRPr>
          </a:p>
        </p:txBody>
      </p:sp>
    </p:spTree>
    <p:extLst>
      <p:ext uri="{BB962C8B-B14F-4D97-AF65-F5344CB8AC3E}">
        <p14:creationId xmlns:p14="http://schemas.microsoft.com/office/powerpoint/2010/main" val="3985357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5698D-1605-B251-CBBE-022813BE1526}"/>
              </a:ext>
            </a:extLst>
          </p:cNvPr>
          <p:cNvSpPr>
            <a:spLocks noGrp="1"/>
          </p:cNvSpPr>
          <p:nvPr>
            <p:ph type="title"/>
          </p:nvPr>
        </p:nvSpPr>
        <p:spPr>
          <a:xfrm>
            <a:off x="645065" y="1463040"/>
            <a:ext cx="3796306" cy="2690949"/>
          </a:xfrm>
        </p:spPr>
        <p:txBody>
          <a:bodyPr anchor="t">
            <a:normAutofit/>
          </a:bodyPr>
          <a:lstStyle/>
          <a:p>
            <a:r>
              <a:rPr lang="en-US" sz="4800" b="1">
                <a:cs typeface="Calibri Light"/>
              </a:rPr>
              <a:t>Data Description</a:t>
            </a:r>
            <a:endParaRPr lang="en-US" sz="4800" b="1"/>
          </a:p>
        </p:txBody>
      </p:sp>
      <p:grpSp>
        <p:nvGrpSpPr>
          <p:cNvPr id="24"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49B63E-1A7D-1735-D3F5-2E23643C1D75}"/>
              </a:ext>
            </a:extLst>
          </p:cNvPr>
          <p:cNvSpPr>
            <a:spLocks noGrp="1"/>
          </p:cNvSpPr>
          <p:nvPr>
            <p:ph idx="1"/>
          </p:nvPr>
        </p:nvSpPr>
        <p:spPr>
          <a:xfrm>
            <a:off x="5129543" y="163157"/>
            <a:ext cx="6517297" cy="6026152"/>
          </a:xfrm>
        </p:spPr>
        <p:txBody>
          <a:bodyPr vert="horz" lIns="91440" tIns="45720" rIns="91440" bIns="45720" rtlCol="0" anchor="t">
            <a:noAutofit/>
          </a:bodyPr>
          <a:lstStyle/>
          <a:p>
            <a:pPr marL="0" indent="0">
              <a:buNone/>
            </a:pPr>
            <a:r>
              <a:rPr lang="en-US" sz="1300" b="1">
                <a:ea typeface="+mn-lt"/>
                <a:cs typeface="+mn-lt"/>
              </a:rPr>
              <a:t>The link to download the dataset</a:t>
            </a:r>
            <a:r>
              <a:rPr lang="en-US" sz="1300">
                <a:ea typeface="+mn-lt"/>
                <a:cs typeface="+mn-lt"/>
              </a:rPr>
              <a:t> </a:t>
            </a:r>
            <a:r>
              <a:rPr lang="en-US" sz="1300" b="1">
                <a:ea typeface="+mn-lt"/>
                <a:cs typeface="+mn-lt"/>
              </a:rPr>
              <a:t>is</a:t>
            </a:r>
            <a:r>
              <a:rPr lang="en-US" sz="1300">
                <a:ea typeface="+mn-lt"/>
                <a:cs typeface="+mn-lt"/>
              </a:rPr>
              <a:t> </a:t>
            </a:r>
            <a:r>
              <a:rPr lang="en-US" sz="1300">
                <a:ea typeface="+mn-lt"/>
                <a:cs typeface="+mn-lt"/>
                <a:hlinkClick r:id="rId2"/>
              </a:rPr>
              <a:t>http://archive.ics.uci.edu/ml/datasets/Individual+household+electric+power+consumption#</a:t>
            </a:r>
            <a:endParaRPr lang="en-US" sz="1300">
              <a:ea typeface="+mn-lt"/>
              <a:cs typeface="+mn-lt"/>
            </a:endParaRPr>
          </a:p>
          <a:p>
            <a:pPr marL="0" indent="0">
              <a:buNone/>
            </a:pPr>
            <a:endParaRPr lang="en-US" sz="1300">
              <a:ea typeface="+mn-lt"/>
              <a:cs typeface="+mn-lt"/>
            </a:endParaRPr>
          </a:p>
          <a:p>
            <a:pPr marL="0" indent="0">
              <a:buNone/>
            </a:pPr>
            <a:r>
              <a:rPr lang="en-US" sz="1300">
                <a:ea typeface="+mn-lt"/>
                <a:cs typeface="+mn-lt"/>
              </a:rPr>
              <a:t>The data file comprise of </a:t>
            </a:r>
            <a:r>
              <a:rPr lang="en-US" sz="1300" b="1">
                <a:ea typeface="+mn-lt"/>
                <a:cs typeface="+mn-lt"/>
              </a:rPr>
              <a:t>2075259 samples</a:t>
            </a:r>
            <a:r>
              <a:rPr lang="en-US" sz="1300">
                <a:ea typeface="+mn-lt"/>
                <a:cs typeface="+mn-lt"/>
              </a:rPr>
              <a:t>. The sample consists of a record which is sampled at a rate of sixty seconds for duration of approx. 4 years, starting from Dec, 2006 – Nov, 2010. The values have been recorded from a house located in Sceaux, France (9.7km from center of Paris).</a:t>
            </a:r>
            <a:endParaRPr lang="en-US" sz="1300">
              <a:cs typeface="Calibri" panose="020F0502020204030204"/>
            </a:endParaRPr>
          </a:p>
          <a:p>
            <a:pPr marL="0" indent="0">
              <a:buNone/>
            </a:pPr>
            <a:endParaRPr lang="en-US" sz="1300">
              <a:ea typeface="+mn-lt"/>
              <a:cs typeface="+mn-lt"/>
            </a:endParaRPr>
          </a:p>
          <a:p>
            <a:pPr marL="0" indent="0">
              <a:buNone/>
            </a:pPr>
            <a:r>
              <a:rPr lang="en-US" sz="1300" b="1" u="sng">
                <a:ea typeface="+mn-lt"/>
                <a:cs typeface="+mn-lt"/>
              </a:rPr>
              <a:t>The Attribute Information is as follows</a:t>
            </a:r>
            <a:r>
              <a:rPr lang="en-US" sz="1300">
                <a:ea typeface="+mn-lt"/>
                <a:cs typeface="+mn-lt"/>
              </a:rPr>
              <a:t>:-</a:t>
            </a:r>
            <a:endParaRPr lang="en-US" sz="1300">
              <a:cs typeface="Calibri" panose="020F0502020204030204"/>
            </a:endParaRPr>
          </a:p>
          <a:p>
            <a:pPr marL="0" indent="0">
              <a:buNone/>
            </a:pPr>
            <a:r>
              <a:rPr lang="en-US" sz="1300">
                <a:ea typeface="+mn-lt"/>
                <a:cs typeface="+mn-lt"/>
              </a:rPr>
              <a:t>1. date: The pattern for date is day-month-year format as “dd-mm-</a:t>
            </a:r>
            <a:r>
              <a:rPr lang="en-US" sz="1300" err="1">
                <a:ea typeface="+mn-lt"/>
                <a:cs typeface="+mn-lt"/>
              </a:rPr>
              <a:t>yyyy</a:t>
            </a:r>
            <a:r>
              <a:rPr lang="en-US" sz="1300">
                <a:ea typeface="+mn-lt"/>
                <a:cs typeface="+mn-lt"/>
              </a:rPr>
              <a:t>”</a:t>
            </a:r>
            <a:endParaRPr lang="en-US" sz="1300">
              <a:cs typeface="Calibri" panose="020F0502020204030204"/>
            </a:endParaRPr>
          </a:p>
          <a:p>
            <a:pPr marL="0" indent="0">
              <a:buNone/>
            </a:pPr>
            <a:r>
              <a:rPr lang="en-US" sz="1300">
                <a:ea typeface="+mn-lt"/>
                <a:cs typeface="+mn-lt"/>
              </a:rPr>
              <a:t>2. time: The scheme for time is recorded as hour-month-second as “</a:t>
            </a:r>
            <a:r>
              <a:rPr lang="en-US" sz="1300" err="1">
                <a:ea typeface="+mn-lt"/>
                <a:cs typeface="+mn-lt"/>
              </a:rPr>
              <a:t>hh:mm:ss</a:t>
            </a:r>
            <a:r>
              <a:rPr lang="en-US" sz="1300">
                <a:ea typeface="+mn-lt"/>
                <a:cs typeface="+mn-lt"/>
              </a:rPr>
              <a:t>”</a:t>
            </a:r>
            <a:endParaRPr lang="en-US" sz="1300">
              <a:cs typeface="Calibri" panose="020F0502020204030204"/>
            </a:endParaRPr>
          </a:p>
          <a:p>
            <a:pPr marL="0" indent="0">
              <a:buNone/>
            </a:pPr>
            <a:r>
              <a:rPr lang="en-US" sz="1300">
                <a:ea typeface="+mn-lt"/>
                <a:cs typeface="+mn-lt"/>
              </a:rPr>
              <a:t>3. global active power: The data recorded consists of active power averaged on the basis of minute (in kilowatt)</a:t>
            </a:r>
            <a:endParaRPr lang="en-US" sz="1300">
              <a:cs typeface="Calibri" panose="020F0502020204030204"/>
            </a:endParaRPr>
          </a:p>
          <a:p>
            <a:pPr marL="0" indent="0">
              <a:buNone/>
            </a:pPr>
            <a:r>
              <a:rPr lang="en-US" sz="1300">
                <a:ea typeface="+mn-lt"/>
                <a:cs typeface="+mn-lt"/>
              </a:rPr>
              <a:t>4. global reactive power: The data recorded consists of reactive power averaged on the basis of minute (in kilowatt)</a:t>
            </a:r>
            <a:endParaRPr lang="en-US" sz="1300">
              <a:cs typeface="Calibri" panose="020F0502020204030204"/>
            </a:endParaRPr>
          </a:p>
          <a:p>
            <a:pPr marL="0" indent="0">
              <a:buNone/>
            </a:pPr>
            <a:r>
              <a:rPr lang="en-US" sz="1300">
                <a:ea typeface="+mn-lt"/>
                <a:cs typeface="+mn-lt"/>
              </a:rPr>
              <a:t>5. voltage: Voltage averaged on the basis of minute (in volt as S.I. unit)</a:t>
            </a:r>
            <a:endParaRPr lang="en-US" sz="1300">
              <a:cs typeface="Calibri" panose="020F0502020204030204"/>
            </a:endParaRPr>
          </a:p>
          <a:p>
            <a:pPr marL="0" indent="0">
              <a:buNone/>
            </a:pPr>
            <a:r>
              <a:rPr lang="en-US" sz="1300">
                <a:ea typeface="+mn-lt"/>
                <a:cs typeface="+mn-lt"/>
              </a:rPr>
              <a:t>6. global intensity: Intensity values consists of the average on the basis of minute (in ampere as S.I. unit)</a:t>
            </a:r>
            <a:endParaRPr lang="en-US" sz="1300">
              <a:cs typeface="Calibri" panose="020F0502020204030204"/>
            </a:endParaRPr>
          </a:p>
          <a:p>
            <a:pPr marL="0" indent="0">
              <a:buNone/>
            </a:pPr>
            <a:r>
              <a:rPr lang="en-US" sz="1300">
                <a:ea typeface="+mn-lt"/>
                <a:cs typeface="+mn-lt"/>
              </a:rPr>
              <a:t>7. sub metering 1: The data recorded consists of active energy consumed in kitchen (storage of active energy in watt-hour format)</a:t>
            </a:r>
            <a:endParaRPr lang="en-US" sz="1300">
              <a:cs typeface="Calibri" panose="020F0502020204030204"/>
            </a:endParaRPr>
          </a:p>
          <a:p>
            <a:pPr marL="0" indent="0">
              <a:buNone/>
            </a:pPr>
            <a:r>
              <a:rPr lang="en-US" sz="1300">
                <a:ea typeface="+mn-lt"/>
                <a:cs typeface="+mn-lt"/>
              </a:rPr>
              <a:t>8. sub metering 2: The data recorded consists of  active energy consumed in laundry (storage of active energy in watt-hour format). </a:t>
            </a:r>
            <a:endParaRPr lang="en-US" sz="1300">
              <a:cs typeface="Calibri" panose="020F0502020204030204"/>
            </a:endParaRPr>
          </a:p>
          <a:p>
            <a:pPr marL="0" indent="0">
              <a:buNone/>
            </a:pPr>
            <a:r>
              <a:rPr lang="en-US" sz="1300">
                <a:ea typeface="+mn-lt"/>
                <a:cs typeface="+mn-lt"/>
              </a:rPr>
              <a:t>9. sub_metering_3: The data recorded consists of active energy consumed in household appliances (storage of active energy in watt-hour format).</a:t>
            </a:r>
            <a:endParaRPr lang="en-US" sz="1300">
              <a:cs typeface="Calibri" panose="020F0502020204030204"/>
            </a:endParaRPr>
          </a:p>
        </p:txBody>
      </p:sp>
    </p:spTree>
    <p:extLst>
      <p:ext uri="{BB962C8B-B14F-4D97-AF65-F5344CB8AC3E}">
        <p14:creationId xmlns:p14="http://schemas.microsoft.com/office/powerpoint/2010/main" val="372100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F92F1-124A-F6C0-AA99-F69CD6A5FC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General Framework</a:t>
            </a:r>
          </a:p>
        </p:txBody>
      </p:sp>
      <p:pic>
        <p:nvPicPr>
          <p:cNvPr id="4" name="Picture 4" descr="A picture containing text, crossword puzzle&#10;&#10;Description automatically generated">
            <a:extLst>
              <a:ext uri="{FF2B5EF4-FFF2-40B4-BE49-F238E27FC236}">
                <a16:creationId xmlns:a16="http://schemas.microsoft.com/office/drawing/2014/main" id="{49C925FE-2BBA-8DB4-7C0A-F98C81DF6497}"/>
              </a:ext>
            </a:extLst>
          </p:cNvPr>
          <p:cNvPicPr>
            <a:picLocks noGrp="1" noChangeAspect="1"/>
          </p:cNvPicPr>
          <p:nvPr>
            <p:ph idx="1"/>
          </p:nvPr>
        </p:nvPicPr>
        <p:blipFill>
          <a:blip r:embed="rId2"/>
          <a:stretch>
            <a:fillRect/>
          </a:stretch>
        </p:blipFill>
        <p:spPr>
          <a:xfrm rot="16200000">
            <a:off x="5007899" y="839549"/>
            <a:ext cx="6891032" cy="5266218"/>
          </a:xfrm>
          <a:prstGeom prst="rect">
            <a:avLst/>
          </a:prstGeom>
        </p:spPr>
      </p:pic>
    </p:spTree>
    <p:extLst>
      <p:ext uri="{BB962C8B-B14F-4D97-AF65-F5344CB8AC3E}">
        <p14:creationId xmlns:p14="http://schemas.microsoft.com/office/powerpoint/2010/main" val="398944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Arc 1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 name="Picture 112">
            <a:extLst>
              <a:ext uri="{FF2B5EF4-FFF2-40B4-BE49-F238E27FC236}">
                <a16:creationId xmlns:a16="http://schemas.microsoft.com/office/drawing/2014/main" id="{6937F8CA-C0C7-275F-F381-09DA9049BEFB}"/>
              </a:ext>
            </a:extLst>
          </p:cNvPr>
          <p:cNvPicPr>
            <a:picLocks noChangeAspect="1"/>
          </p:cNvPicPr>
          <p:nvPr/>
        </p:nvPicPr>
        <p:blipFill>
          <a:blip r:embed="rId2"/>
          <a:stretch>
            <a:fillRect/>
          </a:stretch>
        </p:blipFill>
        <p:spPr>
          <a:xfrm>
            <a:off x="288564" y="1933538"/>
            <a:ext cx="4777381" cy="340388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10" name="Content Placeholder 7">
            <a:extLst>
              <a:ext uri="{FF2B5EF4-FFF2-40B4-BE49-F238E27FC236}">
                <a16:creationId xmlns:a16="http://schemas.microsoft.com/office/drawing/2014/main" id="{4C1B4518-1011-6988-3784-697A9A5A1AE1}"/>
              </a:ext>
            </a:extLst>
          </p:cNvPr>
          <p:cNvGraphicFramePr>
            <a:graphicFrameLocks noGrp="1"/>
          </p:cNvGraphicFramePr>
          <p:nvPr>
            <p:ph idx="1"/>
            <p:extLst>
              <p:ext uri="{D42A27DB-BD31-4B8C-83A1-F6EECF244321}">
                <p14:modId xmlns:p14="http://schemas.microsoft.com/office/powerpoint/2010/main" val="544645265"/>
              </p:ext>
            </p:extLst>
          </p:nvPr>
        </p:nvGraphicFramePr>
        <p:xfrm>
          <a:off x="5738080" y="146897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TextBox 136">
            <a:extLst>
              <a:ext uri="{FF2B5EF4-FFF2-40B4-BE49-F238E27FC236}">
                <a16:creationId xmlns:a16="http://schemas.microsoft.com/office/drawing/2014/main" id="{33524939-9F08-D3F3-12AD-B413AA8BA418}"/>
              </a:ext>
            </a:extLst>
          </p:cNvPr>
          <p:cNvSpPr txBox="1"/>
          <p:nvPr/>
        </p:nvSpPr>
        <p:spPr>
          <a:xfrm>
            <a:off x="579904" y="1241051"/>
            <a:ext cx="56006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cs typeface="Calibri"/>
              </a:rPr>
              <a:t>The Framework consists of basic 4 steps</a:t>
            </a:r>
            <a:r>
              <a:rPr lang="en-US" sz="2400" b="1">
                <a:cs typeface="Calibri"/>
              </a:rPr>
              <a:t>:-</a:t>
            </a:r>
          </a:p>
        </p:txBody>
      </p:sp>
    </p:spTree>
    <p:extLst>
      <p:ext uri="{BB962C8B-B14F-4D97-AF65-F5344CB8AC3E}">
        <p14:creationId xmlns:p14="http://schemas.microsoft.com/office/powerpoint/2010/main" val="379577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7C6A6E-122D-E0C7-8AFF-E9E21CE22778}"/>
              </a:ext>
            </a:extLst>
          </p:cNvPr>
          <p:cNvSpPr>
            <a:spLocks noGrp="1"/>
          </p:cNvSpPr>
          <p:nvPr>
            <p:ph type="title"/>
          </p:nvPr>
        </p:nvSpPr>
        <p:spPr>
          <a:xfrm>
            <a:off x="1137034" y="609597"/>
            <a:ext cx="9392421" cy="1330841"/>
          </a:xfrm>
        </p:spPr>
        <p:txBody>
          <a:bodyPr>
            <a:normAutofit/>
          </a:bodyPr>
          <a:lstStyle/>
          <a:p>
            <a:r>
              <a:rPr lang="en-US" b="1">
                <a:ea typeface="+mj-lt"/>
                <a:cs typeface="+mj-lt"/>
              </a:rPr>
              <a:t>Handling Insignificant Data – Data Cleaning</a:t>
            </a:r>
            <a:endParaRPr lang="en-US" b="1">
              <a:cs typeface="Calibri Light"/>
            </a:endParaRPr>
          </a:p>
        </p:txBody>
      </p:sp>
      <p:sp>
        <p:nvSpPr>
          <p:cNvPr id="3" name="Content Placeholder 2">
            <a:extLst>
              <a:ext uri="{FF2B5EF4-FFF2-40B4-BE49-F238E27FC236}">
                <a16:creationId xmlns:a16="http://schemas.microsoft.com/office/drawing/2014/main" id="{FF2FA6C1-F5F5-491A-F00A-B21A28F26E7B}"/>
              </a:ext>
            </a:extLst>
          </p:cNvPr>
          <p:cNvSpPr>
            <a:spLocks noGrp="1"/>
          </p:cNvSpPr>
          <p:nvPr>
            <p:ph idx="1"/>
          </p:nvPr>
        </p:nvSpPr>
        <p:spPr>
          <a:xfrm>
            <a:off x="980152" y="2209567"/>
            <a:ext cx="5115848" cy="3906568"/>
          </a:xfrm>
        </p:spPr>
        <p:txBody>
          <a:bodyPr vert="horz" lIns="91440" tIns="45720" rIns="91440" bIns="45720" rtlCol="0" anchor="t">
            <a:normAutofit/>
          </a:bodyPr>
          <a:lstStyle/>
          <a:p>
            <a:pPr marL="0" indent="0">
              <a:buNone/>
            </a:pPr>
            <a:r>
              <a:rPr lang="en-US" sz="2000">
                <a:ea typeface="+mn-lt"/>
                <a:cs typeface="+mn-lt"/>
              </a:rPr>
              <a:t>Dataset consists unwanted string values represented as ‘?’. For the data cleaning part such insignificant values has been replaced by NULL. Furthermore, we had replaced all the values present in the dataset which lies outside of interquartile range with NULL as those as outliers. As we are now confirmed of the unimportant sample points, we replace all of them with the mean of that specific attribute. This process is followed by normalization so that it becomes an organized input data.</a:t>
            </a:r>
            <a:endParaRPr lang="en-US" sz="2000">
              <a:cs typeface="Calibri"/>
            </a:endParaRPr>
          </a:p>
          <a:p>
            <a:endParaRPr lang="en-US" sz="2000">
              <a:cs typeface="Calibri"/>
            </a:endParaRPr>
          </a:p>
        </p:txBody>
      </p:sp>
      <p:pic>
        <p:nvPicPr>
          <p:cNvPr id="6" name="Picture 6" descr="Graphical user interface, application&#10;&#10;Description automatically generated">
            <a:extLst>
              <a:ext uri="{FF2B5EF4-FFF2-40B4-BE49-F238E27FC236}">
                <a16:creationId xmlns:a16="http://schemas.microsoft.com/office/drawing/2014/main" id="{19543CAE-77EA-69C7-ED17-982F4739E487}"/>
              </a:ext>
            </a:extLst>
          </p:cNvPr>
          <p:cNvPicPr>
            <a:picLocks noChangeAspect="1"/>
          </p:cNvPicPr>
          <p:nvPr/>
        </p:nvPicPr>
        <p:blipFill>
          <a:blip r:embed="rId2"/>
          <a:stretch>
            <a:fillRect/>
          </a:stretch>
        </p:blipFill>
        <p:spPr>
          <a:xfrm>
            <a:off x="6719367" y="2215133"/>
            <a:ext cx="4788505" cy="3695476"/>
          </a:xfrm>
          <a:prstGeom prst="rect">
            <a:avLst/>
          </a:prstGeom>
        </p:spPr>
      </p:pic>
      <p:sp>
        <p:nvSpPr>
          <p:cNvPr id="49"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2523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D5D7D-839D-BDE6-17F5-F6D7D6AA2C8F}"/>
              </a:ext>
            </a:extLst>
          </p:cNvPr>
          <p:cNvSpPr>
            <a:spLocks noGrp="1"/>
          </p:cNvSpPr>
          <p:nvPr>
            <p:ph type="title"/>
          </p:nvPr>
        </p:nvSpPr>
        <p:spPr>
          <a:xfrm>
            <a:off x="838851" y="948127"/>
            <a:ext cx="10175631" cy="1111843"/>
          </a:xfrm>
        </p:spPr>
        <p:txBody>
          <a:bodyPr anchor="ctr">
            <a:normAutofit/>
          </a:bodyPr>
          <a:lstStyle/>
          <a:p>
            <a:pPr algn="ctr"/>
            <a:r>
              <a:rPr lang="en-US" sz="4000" b="1">
                <a:ea typeface="+mj-lt"/>
                <a:cs typeface="+mj-lt"/>
              </a:rPr>
              <a:t>Reframing the dataset</a:t>
            </a:r>
            <a:endParaRPr lang="en-US" sz="4000" b="1">
              <a:cs typeface="Calibri Light"/>
            </a:endParaRPr>
          </a:p>
        </p:txBody>
      </p:sp>
      <p:sp>
        <p:nvSpPr>
          <p:cNvPr id="3" name="Content Placeholder 2">
            <a:extLst>
              <a:ext uri="{FF2B5EF4-FFF2-40B4-BE49-F238E27FC236}">
                <a16:creationId xmlns:a16="http://schemas.microsoft.com/office/drawing/2014/main" id="{EEC04F0A-85F0-8888-5F7F-441EB06C0301}"/>
              </a:ext>
            </a:extLst>
          </p:cNvPr>
          <p:cNvSpPr>
            <a:spLocks noGrp="1"/>
          </p:cNvSpPr>
          <p:nvPr>
            <p:ph idx="1"/>
          </p:nvPr>
        </p:nvSpPr>
        <p:spPr>
          <a:xfrm>
            <a:off x="838851" y="2318669"/>
            <a:ext cx="10175630" cy="767904"/>
          </a:xfrm>
        </p:spPr>
        <p:txBody>
          <a:bodyPr vert="horz" lIns="91440" tIns="45720" rIns="91440" bIns="45720" rtlCol="0" anchor="ctr">
            <a:normAutofit/>
          </a:bodyPr>
          <a:lstStyle/>
          <a:p>
            <a:pPr marL="0" indent="0" algn="ctr">
              <a:buNone/>
            </a:pPr>
            <a:r>
              <a:rPr lang="en-US" sz="1700">
                <a:ea typeface="+mn-lt"/>
                <a:cs typeface="+mn-lt"/>
              </a:rPr>
              <a:t>In order to design the learning algorithm as a supervised machine learning problem for predicting any of all the attributes at the present time (t), all the seven attributes has been contemplated at prior time (t-1). </a:t>
            </a:r>
            <a:endParaRPr lang="en-US" sz="1700">
              <a:cs typeface="Calibri" panose="020F0502020204030204"/>
            </a:endParaRPr>
          </a:p>
        </p:txBody>
      </p:sp>
      <p:pic>
        <p:nvPicPr>
          <p:cNvPr id="5" name="Picture 5" descr="Text&#10;&#10;Description automatically generated">
            <a:extLst>
              <a:ext uri="{FF2B5EF4-FFF2-40B4-BE49-F238E27FC236}">
                <a16:creationId xmlns:a16="http://schemas.microsoft.com/office/drawing/2014/main" id="{B0381291-4364-8532-2024-8A9102DD6984}"/>
              </a:ext>
            </a:extLst>
          </p:cNvPr>
          <p:cNvPicPr>
            <a:picLocks noChangeAspect="1"/>
          </p:cNvPicPr>
          <p:nvPr/>
        </p:nvPicPr>
        <p:blipFill>
          <a:blip r:embed="rId2"/>
          <a:stretch>
            <a:fillRect/>
          </a:stretch>
        </p:blipFill>
        <p:spPr>
          <a:xfrm>
            <a:off x="835154" y="3868500"/>
            <a:ext cx="10515595" cy="972691"/>
          </a:xfrm>
          <a:prstGeom prst="rect">
            <a:avLst/>
          </a:prstGeom>
        </p:spPr>
      </p:pic>
    </p:spTree>
    <p:extLst>
      <p:ext uri="{BB962C8B-B14F-4D97-AF65-F5344CB8AC3E}">
        <p14:creationId xmlns:p14="http://schemas.microsoft.com/office/powerpoint/2010/main" val="330481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7445-E2EF-2CAD-B3BB-6DB7B8066B22}"/>
              </a:ext>
            </a:extLst>
          </p:cNvPr>
          <p:cNvSpPr>
            <a:spLocks noGrp="1"/>
          </p:cNvSpPr>
          <p:nvPr>
            <p:ph type="title"/>
          </p:nvPr>
        </p:nvSpPr>
        <p:spPr>
          <a:xfrm>
            <a:off x="838200" y="1393220"/>
            <a:ext cx="10515600" cy="1325563"/>
          </a:xfrm>
        </p:spPr>
        <p:txBody>
          <a:bodyPr/>
          <a:lstStyle/>
          <a:p>
            <a:r>
              <a:rPr lang="en-US" b="1">
                <a:ea typeface="+mj-lt"/>
                <a:cs typeface="+mj-lt"/>
              </a:rPr>
              <a:t>Splitting the dataset</a:t>
            </a:r>
            <a:endParaRPr lang="en-US" b="1">
              <a:cs typeface="Calibri Light"/>
            </a:endParaRPr>
          </a:p>
        </p:txBody>
      </p:sp>
      <p:sp>
        <p:nvSpPr>
          <p:cNvPr id="3" name="Content Placeholder 2">
            <a:extLst>
              <a:ext uri="{FF2B5EF4-FFF2-40B4-BE49-F238E27FC236}">
                <a16:creationId xmlns:a16="http://schemas.microsoft.com/office/drawing/2014/main" id="{6250D799-9619-BA03-AEEE-1547B13BA60F}"/>
              </a:ext>
            </a:extLst>
          </p:cNvPr>
          <p:cNvSpPr>
            <a:spLocks noGrp="1"/>
          </p:cNvSpPr>
          <p:nvPr>
            <p:ph idx="1"/>
          </p:nvPr>
        </p:nvSpPr>
        <p:spPr>
          <a:xfrm>
            <a:off x="777724" y="3144006"/>
            <a:ext cx="10515600" cy="2464481"/>
          </a:xfrm>
        </p:spPr>
        <p:txBody>
          <a:bodyPr vert="horz" lIns="91440" tIns="45720" rIns="91440" bIns="45720" rtlCol="0" anchor="t">
            <a:normAutofit/>
          </a:bodyPr>
          <a:lstStyle/>
          <a:p>
            <a:pPr marL="0" indent="0">
              <a:buNone/>
            </a:pPr>
            <a:r>
              <a:rPr lang="en-US">
                <a:ea typeface="+mn-lt"/>
                <a:cs typeface="+mn-lt"/>
              </a:rPr>
              <a:t>The training to test data proportion used for LSTM Model is 4:1 collected from the reframed data. The training data consisted of 1660206 samples whereas the test data consists of 415052 samples.</a:t>
            </a:r>
            <a:endParaRPr lang="en-US">
              <a:cs typeface="Calibri"/>
            </a:endParaRPr>
          </a:p>
          <a:p>
            <a:endParaRPr lang="en-US">
              <a:cs typeface="Calibri"/>
            </a:endParaRPr>
          </a:p>
        </p:txBody>
      </p:sp>
    </p:spTree>
    <p:extLst>
      <p:ext uri="{BB962C8B-B14F-4D97-AF65-F5344CB8AC3E}">
        <p14:creationId xmlns:p14="http://schemas.microsoft.com/office/powerpoint/2010/main" val="3511723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Analysis using LSTM on Household Power Consumption Dataset</vt:lpstr>
      <vt:lpstr>Abstract</vt:lpstr>
      <vt:lpstr>Introduction</vt:lpstr>
      <vt:lpstr>Data Description</vt:lpstr>
      <vt:lpstr>General Framework</vt:lpstr>
      <vt:lpstr>PowerPoint Presentation</vt:lpstr>
      <vt:lpstr>Handling Insignificant Data – Data Cleaning</vt:lpstr>
      <vt:lpstr>Reframing the dataset</vt:lpstr>
      <vt:lpstr>Splitting the dataset</vt:lpstr>
      <vt:lpstr>Training and validating the dataset</vt:lpstr>
      <vt:lpstr>Global Active Power</vt:lpstr>
      <vt:lpstr>PowerPoint Presentation</vt:lpstr>
      <vt:lpstr>Global Re-active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using R2 score metric</vt:lpstr>
      <vt:lpstr>Model Evaluation on Various Parameters</vt:lpstr>
      <vt:lpstr>Model Evaluation on Various Parameters</vt:lpstr>
      <vt:lpstr>Model Evaluation on Various Parameters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128</cp:revision>
  <dcterms:created xsi:type="dcterms:W3CDTF">2023-03-22T18:31:42Z</dcterms:created>
  <dcterms:modified xsi:type="dcterms:W3CDTF">2023-03-23T12:26:34Z</dcterms:modified>
</cp:coreProperties>
</file>