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2" r:id="rId2"/>
    <p:sldId id="263" r:id="rId3"/>
    <p:sldId id="265" r:id="rId4"/>
    <p:sldId id="292" r:id="rId5"/>
    <p:sldId id="272" r:id="rId6"/>
    <p:sldId id="293" r:id="rId7"/>
    <p:sldId id="294" r:id="rId8"/>
    <p:sldId id="295" r:id="rId9"/>
    <p:sldId id="296" r:id="rId10"/>
    <p:sldId id="298" r:id="rId11"/>
    <p:sldId id="299" r:id="rId12"/>
    <p:sldId id="301" r:id="rId13"/>
    <p:sldId id="302" r:id="rId14"/>
    <p:sldId id="304" r:id="rId15"/>
    <p:sldId id="303" r:id="rId16"/>
    <p:sldId id="305" r:id="rId17"/>
    <p:sldId id="306" r:id="rId18"/>
    <p:sldId id="308" r:id="rId19"/>
    <p:sldId id="309" r:id="rId20"/>
    <p:sldId id="311" r:id="rId21"/>
    <p:sldId id="312" r:id="rId22"/>
    <p:sldId id="285"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E2535-3676-4053-BC97-7EA1F2F8438D}" v="302" dt="2023-03-22T19:20:58.702"/>
    <p1510:client id="{105D50CD-D253-42AF-9244-78DC384DAA6F}" v="17" dt="2023-12-09T04:12:37.266"/>
    <p1510:client id="{175D8D5F-29FB-47B0-A55C-DA293CDA71D5}" v="152" dt="2023-03-23T10:48:17.467"/>
    <p1510:client id="{278BDB41-E88B-47D5-914C-F99EFA15C786}" v="26" dt="2023-12-01T05:53:51.875"/>
    <p1510:client id="{29FF4802-94B2-49A5-9D2C-AAEECAC17C17}" v="98" dt="2023-12-05T10:03:13.105"/>
    <p1510:client id="{39E71C7D-E6F9-4445-90D0-DF0F242D0949}" v="31" dt="2023-03-23T10:14:36.861"/>
    <p1510:client id="{43078E73-93B6-46E6-8F15-8D70533E341C}" v="32" dt="2023-03-24T11:23:35.083"/>
    <p1510:client id="{4AAA74D6-75E6-44BF-84A0-BE48BFA8B4AA}" v="619" dt="2023-11-29T17:43:03.067"/>
    <p1510:client id="{4DE378EC-5357-465E-8FC5-6BD1CEFD7C88}" v="5" dt="2023-11-29T09:29:47.759"/>
    <p1510:client id="{6091A7FD-C1C0-40A3-8085-18787F92A35F}" v="29" dt="2023-03-23T10:09:19.963"/>
    <p1510:client id="{61BBA796-4434-4A00-ADB2-5948CDFE0826}" v="206" dt="2023-03-23T09:56:21.926"/>
    <p1510:client id="{6C597511-5520-40F7-B188-74A83143E168}" v="245" dt="2023-03-23T10:05:15.596"/>
    <p1510:client id="{6D4EF275-AE4E-40F5-AF64-68DED6691428}" v="221" dt="2023-11-29T16:13:29.184"/>
    <p1510:client id="{6F896A9D-B762-4B89-9C0E-F532504EE792}" v="334" dt="2023-03-23T12:25:01.748"/>
    <p1510:client id="{783CD821-8081-4FF0-9DB2-BDCB64698887}" v="175" dt="2023-11-30T11:08:34.257"/>
    <p1510:client id="{80B5E0BF-F883-4D02-86A8-C4FC62FEDC35}" v="438" dt="2023-11-30T06:41:56.314"/>
    <p1510:client id="{9A6DFEF3-376E-403D-A086-130FED6D0AFB}" v="126" dt="2023-11-28T11:51:13.947"/>
    <p1510:client id="{AF6013E6-CA16-4F9F-ADB2-5C4B09CCED7F}" v="2" dt="2023-03-24T05:33:35.183"/>
    <p1510:client id="{B95A3EF3-BDAD-4216-B261-7A7598A20F18}" v="41" dt="2023-11-29T09:46:05.918"/>
    <p1510:client id="{BD97C8CF-618E-4269-9C1B-6D7284B28A85}" v="14" dt="2023-12-08T18:39:33.636"/>
    <p1510:client id="{D20BC887-9AD5-422E-A7C0-4E78EEF2885E}" v="25" dt="2023-03-24T05:53:56.876"/>
    <p1510:client id="{D60E022A-7C87-487B-9BEE-FDEC1900C836}" v="1" dt="2023-11-28T11:46:59.558"/>
    <p1510:client id="{DFE27952-B791-42F3-88D4-0B9B53A463E3}" v="8" dt="2023-12-07T15:13:25.119"/>
    <p1510:client id="{E05F31CA-D550-4AF2-ACD3-676EEE87786F}" v="383" dt="2023-11-30T13:16:01.376"/>
    <p1510:client id="{E9E1E93A-F069-4A99-ABD5-8EA491EB7B73}" v="4" dt="2023-11-30T06:43:44.355"/>
    <p1510:client id="{EAEC7BF5-87C9-4DEB-A8BE-E21CB4CAB703}" v="440" dt="2023-11-30T14:46:58.685"/>
    <p1510:client id="{F9628C79-C8E2-4BD8-96CE-F283BAB842A3}" v="575" dt="2023-03-23T11:59:15.117"/>
    <p1510:client id="{FA8B973D-A68B-487F-8C40-1E365EB7D8D4}" v="3594" dt="2023-12-01T05:23:30.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55161-3367-4DF5-8D78-6CB21A36FFB9}"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A643EF11-8EE1-40C6-A1E6-554C67200E97}">
      <dgm:prSet phldr="0"/>
      <dgm:spPr/>
      <dgm:t>
        <a:bodyPr/>
        <a:lstStyle/>
        <a:p>
          <a:pPr>
            <a:lnSpc>
              <a:spcPct val="100000"/>
            </a:lnSpc>
          </a:pPr>
          <a:r>
            <a:rPr lang="en-US" b="0" i="0"/>
            <a:t>When the body fails to produce a sufficient amount of insulin in the body, the sugar level in the blood- stream increases. This results in severe health and chronic issues. Diabetes complications cause kidney problems, heart strokes, nerve issues, and even more problems. Getting aid or precaution early can reduce the chance of Diabetes.</a:t>
          </a:r>
        </a:p>
      </dgm:t>
    </dgm:pt>
    <dgm:pt modelId="{C2F8E096-63E2-48A7-ABA1-F6F1BDC7F6B8}" type="parTrans" cxnId="{08A86542-25D5-4DE6-9436-0E4DC394D923}">
      <dgm:prSet/>
      <dgm:spPr/>
      <dgm:t>
        <a:bodyPr/>
        <a:lstStyle/>
        <a:p>
          <a:endParaRPr lang="en-US"/>
        </a:p>
      </dgm:t>
    </dgm:pt>
    <dgm:pt modelId="{B53A4775-C7F9-40C5-A57F-FBDB8F4A4F84}" type="sibTrans" cxnId="{08A86542-25D5-4DE6-9436-0E4DC394D923}">
      <dgm:prSet/>
      <dgm:spPr/>
      <dgm:t>
        <a:bodyPr/>
        <a:lstStyle/>
        <a:p>
          <a:endParaRPr lang="en-US"/>
        </a:p>
      </dgm:t>
    </dgm:pt>
    <dgm:pt modelId="{E67C65CC-B45A-4CB7-BBDA-4FA1AD98C930}">
      <dgm:prSet/>
      <dgm:spPr/>
      <dgm:t>
        <a:bodyPr/>
        <a:lstStyle/>
        <a:p>
          <a:pPr>
            <a:lnSpc>
              <a:spcPct val="100000"/>
            </a:lnSpc>
          </a:pPr>
          <a:r>
            <a:rPr lang="en-US" b="0" i="0"/>
            <a:t>This work on Diabetes prediction can help in the improvement of human lifestyle. Our motive is to predict the outcome of whether or not the patient has Diabetes based on basic human features such as glucose level, blood pressure, insulin, BMI (Body Mass Index), number of pregnancies, skin thickness, diabetes pedigree function and age</a:t>
          </a:r>
          <a:r>
            <a:rPr lang="en-US" b="0" i="0">
              <a:latin typeface="Calibri Light" panose="020F0302020204030204"/>
            </a:rPr>
            <a:t> </a:t>
          </a:r>
          <a:endParaRPr lang="en-US" b="0" i="0"/>
        </a:p>
      </dgm:t>
    </dgm:pt>
    <dgm:pt modelId="{6C7E8A38-6566-434E-82AF-D639BABCC100}" type="parTrans" cxnId="{D183CC16-9757-4EE4-AD8F-8CD090A0C22F}">
      <dgm:prSet/>
      <dgm:spPr/>
      <dgm:t>
        <a:bodyPr/>
        <a:lstStyle/>
        <a:p>
          <a:endParaRPr lang="en-US"/>
        </a:p>
      </dgm:t>
    </dgm:pt>
    <dgm:pt modelId="{7C59C58B-2F08-455A-B8E3-793437D92D63}" type="sibTrans" cxnId="{D183CC16-9757-4EE4-AD8F-8CD090A0C22F}">
      <dgm:prSet/>
      <dgm:spPr/>
      <dgm:t>
        <a:bodyPr/>
        <a:lstStyle/>
        <a:p>
          <a:endParaRPr lang="en-US"/>
        </a:p>
      </dgm:t>
    </dgm:pt>
    <dgm:pt modelId="{FA920076-4B27-4A0F-BE14-9C0D3B17102B}">
      <dgm:prSet phldr="0"/>
      <dgm:spPr/>
      <dgm:t>
        <a:bodyPr/>
        <a:lstStyle/>
        <a:p>
          <a:pPr>
            <a:lnSpc>
              <a:spcPct val="100000"/>
            </a:lnSpc>
          </a:pPr>
          <a:r>
            <a:rPr lang="en-GB" b="0" i="0"/>
            <a:t>To achieve our goal, we have used the famous Pima Indian type-2 Diabetes Mellitus Classification Dataset. In this paper, analysis is done using twelve machine learning algorithms and compared the results with others.</a:t>
          </a:r>
          <a:r>
            <a:rPr lang="en-GB" b="0" i="0">
              <a:latin typeface="Calibri Light" panose="020F0302020204030204"/>
            </a:rPr>
            <a:t> </a:t>
          </a:r>
        </a:p>
      </dgm:t>
    </dgm:pt>
    <dgm:pt modelId="{9E52ED5B-A1D1-40E7-97D4-4A99DB8C128C}" type="parTrans" cxnId="{E505EACA-F8C5-4892-B249-8D8E17E63E30}">
      <dgm:prSet/>
      <dgm:spPr/>
    </dgm:pt>
    <dgm:pt modelId="{14A45152-A842-43A1-9DC4-5896DE78BAAE}" type="sibTrans" cxnId="{E505EACA-F8C5-4892-B249-8D8E17E63E30}">
      <dgm:prSet/>
      <dgm:spPr/>
    </dgm:pt>
    <dgm:pt modelId="{12B2E588-7E37-4164-BFFD-8565BE20AF2C}" type="pres">
      <dgm:prSet presAssocID="{69855161-3367-4DF5-8D78-6CB21A36FFB9}" presName="root" presStyleCnt="0">
        <dgm:presLayoutVars>
          <dgm:dir/>
          <dgm:resizeHandles val="exact"/>
        </dgm:presLayoutVars>
      </dgm:prSet>
      <dgm:spPr/>
    </dgm:pt>
    <dgm:pt modelId="{33F60A98-4002-43FA-B97F-17E81E2C5B1B}" type="pres">
      <dgm:prSet presAssocID="{A643EF11-8EE1-40C6-A1E6-554C67200E97}" presName="compNode" presStyleCnt="0"/>
      <dgm:spPr/>
    </dgm:pt>
    <dgm:pt modelId="{1989E0F3-4EC7-4C1E-87C3-64E357A8E66F}" type="pres">
      <dgm:prSet presAssocID="{A643EF11-8EE1-40C6-A1E6-554C67200E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s"/>
        </a:ext>
      </dgm:extLst>
    </dgm:pt>
    <dgm:pt modelId="{D320C780-FFBA-4F3D-93A0-CFF3369D52F6}" type="pres">
      <dgm:prSet presAssocID="{A643EF11-8EE1-40C6-A1E6-554C67200E97}" presName="spaceRect" presStyleCnt="0"/>
      <dgm:spPr/>
    </dgm:pt>
    <dgm:pt modelId="{5115A3A8-825B-451A-A5B4-9DC6D979AC4E}" type="pres">
      <dgm:prSet presAssocID="{A643EF11-8EE1-40C6-A1E6-554C67200E97}" presName="textRect" presStyleLbl="revTx" presStyleIdx="0" presStyleCnt="3">
        <dgm:presLayoutVars>
          <dgm:chMax val="1"/>
          <dgm:chPref val="1"/>
        </dgm:presLayoutVars>
      </dgm:prSet>
      <dgm:spPr/>
    </dgm:pt>
    <dgm:pt modelId="{B664B41D-F3B5-481B-93E9-819655A1783E}" type="pres">
      <dgm:prSet presAssocID="{B53A4775-C7F9-40C5-A57F-FBDB8F4A4F84}" presName="sibTrans" presStyleCnt="0"/>
      <dgm:spPr/>
    </dgm:pt>
    <dgm:pt modelId="{80D2E6E1-94EA-412C-968D-9F650AD041C2}" type="pres">
      <dgm:prSet presAssocID="{E67C65CC-B45A-4CB7-BBDA-4FA1AD98C930}" presName="compNode" presStyleCnt="0"/>
      <dgm:spPr/>
    </dgm:pt>
    <dgm:pt modelId="{91D61C8F-696E-4D65-8122-5EBA62EB09E5}" type="pres">
      <dgm:prSet presAssocID="{E67C65CC-B45A-4CB7-BBDA-4FA1AD98C9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BE60A2C9-E02D-4802-AF46-9ACF455BF94D}" type="pres">
      <dgm:prSet presAssocID="{E67C65CC-B45A-4CB7-BBDA-4FA1AD98C930}" presName="spaceRect" presStyleCnt="0"/>
      <dgm:spPr/>
    </dgm:pt>
    <dgm:pt modelId="{5D551692-CDA1-486A-B59F-FD486F10CC09}" type="pres">
      <dgm:prSet presAssocID="{E67C65CC-B45A-4CB7-BBDA-4FA1AD98C930}" presName="textRect" presStyleLbl="revTx" presStyleIdx="1" presStyleCnt="3">
        <dgm:presLayoutVars>
          <dgm:chMax val="1"/>
          <dgm:chPref val="1"/>
        </dgm:presLayoutVars>
      </dgm:prSet>
      <dgm:spPr/>
    </dgm:pt>
    <dgm:pt modelId="{F422D4D8-D921-4EFB-814C-9BE54DB8FE9B}" type="pres">
      <dgm:prSet presAssocID="{7C59C58B-2F08-455A-B8E3-793437D92D63}" presName="sibTrans" presStyleCnt="0"/>
      <dgm:spPr/>
    </dgm:pt>
    <dgm:pt modelId="{D194051F-EA03-4DDD-8ABC-BFFCE17F60F2}" type="pres">
      <dgm:prSet presAssocID="{FA920076-4B27-4A0F-BE14-9C0D3B17102B}" presName="compNode" presStyleCnt="0"/>
      <dgm:spPr/>
    </dgm:pt>
    <dgm:pt modelId="{F21DA12E-5F11-4D03-869D-12DED32D3D4D}" type="pres">
      <dgm:prSet presAssocID="{FA920076-4B27-4A0F-BE14-9C0D3B1710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3F530253-EB66-4EF9-8796-29629294A483}" type="pres">
      <dgm:prSet presAssocID="{FA920076-4B27-4A0F-BE14-9C0D3B17102B}" presName="spaceRect" presStyleCnt="0"/>
      <dgm:spPr/>
    </dgm:pt>
    <dgm:pt modelId="{A28C2550-0218-45A1-9047-F7DAADF880D1}" type="pres">
      <dgm:prSet presAssocID="{FA920076-4B27-4A0F-BE14-9C0D3B17102B}" presName="textRect" presStyleLbl="revTx" presStyleIdx="2" presStyleCnt="3">
        <dgm:presLayoutVars>
          <dgm:chMax val="1"/>
          <dgm:chPref val="1"/>
        </dgm:presLayoutVars>
      </dgm:prSet>
      <dgm:spPr/>
    </dgm:pt>
  </dgm:ptLst>
  <dgm:cxnLst>
    <dgm:cxn modelId="{D183CC16-9757-4EE4-AD8F-8CD090A0C22F}" srcId="{69855161-3367-4DF5-8D78-6CB21A36FFB9}" destId="{E67C65CC-B45A-4CB7-BBDA-4FA1AD98C930}" srcOrd="1" destOrd="0" parTransId="{6C7E8A38-6566-434E-82AF-D639BABCC100}" sibTransId="{7C59C58B-2F08-455A-B8E3-793437D92D63}"/>
    <dgm:cxn modelId="{08A86542-25D5-4DE6-9436-0E4DC394D923}" srcId="{69855161-3367-4DF5-8D78-6CB21A36FFB9}" destId="{A643EF11-8EE1-40C6-A1E6-554C67200E97}" srcOrd="0" destOrd="0" parTransId="{C2F8E096-63E2-48A7-ABA1-F6F1BDC7F6B8}" sibTransId="{B53A4775-C7F9-40C5-A57F-FBDB8F4A4F84}"/>
    <dgm:cxn modelId="{DB4D4057-10E8-47DF-AEC2-FD7916AEF326}" type="presOf" srcId="{E67C65CC-B45A-4CB7-BBDA-4FA1AD98C930}" destId="{5D551692-CDA1-486A-B59F-FD486F10CC09}" srcOrd="0" destOrd="0" presId="urn:microsoft.com/office/officeart/2018/2/layout/IconLabelList"/>
    <dgm:cxn modelId="{AA6B4C77-5B11-44E0-AA2C-4390AF21DB27}" type="presOf" srcId="{A643EF11-8EE1-40C6-A1E6-554C67200E97}" destId="{5115A3A8-825B-451A-A5B4-9DC6D979AC4E}" srcOrd="0" destOrd="0" presId="urn:microsoft.com/office/officeart/2018/2/layout/IconLabelList"/>
    <dgm:cxn modelId="{6B97B3C3-CB5E-4DCF-96D1-33162337A0CD}" type="presOf" srcId="{FA920076-4B27-4A0F-BE14-9C0D3B17102B}" destId="{A28C2550-0218-45A1-9047-F7DAADF880D1}" srcOrd="0" destOrd="0" presId="urn:microsoft.com/office/officeart/2018/2/layout/IconLabelList"/>
    <dgm:cxn modelId="{E505EACA-F8C5-4892-B249-8D8E17E63E30}" srcId="{69855161-3367-4DF5-8D78-6CB21A36FFB9}" destId="{FA920076-4B27-4A0F-BE14-9C0D3B17102B}" srcOrd="2" destOrd="0" parTransId="{9E52ED5B-A1D1-40E7-97D4-4A99DB8C128C}" sibTransId="{14A45152-A842-43A1-9DC4-5896DE78BAAE}"/>
    <dgm:cxn modelId="{83580BDB-3AF0-4AAA-A570-A430C2846EE2}" type="presOf" srcId="{69855161-3367-4DF5-8D78-6CB21A36FFB9}" destId="{12B2E588-7E37-4164-BFFD-8565BE20AF2C}" srcOrd="0" destOrd="0" presId="urn:microsoft.com/office/officeart/2018/2/layout/IconLabelList"/>
    <dgm:cxn modelId="{2DBF9EC2-16A8-468D-8105-B3A1D627AB0E}" type="presParOf" srcId="{12B2E588-7E37-4164-BFFD-8565BE20AF2C}" destId="{33F60A98-4002-43FA-B97F-17E81E2C5B1B}" srcOrd="0" destOrd="0" presId="urn:microsoft.com/office/officeart/2018/2/layout/IconLabelList"/>
    <dgm:cxn modelId="{6DD450F2-896F-48EF-A837-AC86D5D9B4D6}" type="presParOf" srcId="{33F60A98-4002-43FA-B97F-17E81E2C5B1B}" destId="{1989E0F3-4EC7-4C1E-87C3-64E357A8E66F}" srcOrd="0" destOrd="0" presId="urn:microsoft.com/office/officeart/2018/2/layout/IconLabelList"/>
    <dgm:cxn modelId="{90D14C83-1905-4B17-8593-6EAF0D122430}" type="presParOf" srcId="{33F60A98-4002-43FA-B97F-17E81E2C5B1B}" destId="{D320C780-FFBA-4F3D-93A0-CFF3369D52F6}" srcOrd="1" destOrd="0" presId="urn:microsoft.com/office/officeart/2018/2/layout/IconLabelList"/>
    <dgm:cxn modelId="{86F32D6B-5BBA-4C93-8B37-87C2A03C8B37}" type="presParOf" srcId="{33F60A98-4002-43FA-B97F-17E81E2C5B1B}" destId="{5115A3A8-825B-451A-A5B4-9DC6D979AC4E}" srcOrd="2" destOrd="0" presId="urn:microsoft.com/office/officeart/2018/2/layout/IconLabelList"/>
    <dgm:cxn modelId="{F2043AF4-6EEA-4F8C-B4F6-838D81680476}" type="presParOf" srcId="{12B2E588-7E37-4164-BFFD-8565BE20AF2C}" destId="{B664B41D-F3B5-481B-93E9-819655A1783E}" srcOrd="1" destOrd="0" presId="urn:microsoft.com/office/officeart/2018/2/layout/IconLabelList"/>
    <dgm:cxn modelId="{2A4E7551-159C-4A2B-9BC4-9C957DED903E}" type="presParOf" srcId="{12B2E588-7E37-4164-BFFD-8565BE20AF2C}" destId="{80D2E6E1-94EA-412C-968D-9F650AD041C2}" srcOrd="2" destOrd="0" presId="urn:microsoft.com/office/officeart/2018/2/layout/IconLabelList"/>
    <dgm:cxn modelId="{3B7EAA28-7BD9-4D0D-8FFD-CFA76CB14999}" type="presParOf" srcId="{80D2E6E1-94EA-412C-968D-9F650AD041C2}" destId="{91D61C8F-696E-4D65-8122-5EBA62EB09E5}" srcOrd="0" destOrd="0" presId="urn:microsoft.com/office/officeart/2018/2/layout/IconLabelList"/>
    <dgm:cxn modelId="{CE9ADCCC-1E7D-4D07-9E06-05221EE1F628}" type="presParOf" srcId="{80D2E6E1-94EA-412C-968D-9F650AD041C2}" destId="{BE60A2C9-E02D-4802-AF46-9ACF455BF94D}" srcOrd="1" destOrd="0" presId="urn:microsoft.com/office/officeart/2018/2/layout/IconLabelList"/>
    <dgm:cxn modelId="{CBB6006E-47FC-4577-9E3A-77FC83864617}" type="presParOf" srcId="{80D2E6E1-94EA-412C-968D-9F650AD041C2}" destId="{5D551692-CDA1-486A-B59F-FD486F10CC09}" srcOrd="2" destOrd="0" presId="urn:microsoft.com/office/officeart/2018/2/layout/IconLabelList"/>
    <dgm:cxn modelId="{99342A50-1BA6-483A-8A6B-4C55C62819DA}" type="presParOf" srcId="{12B2E588-7E37-4164-BFFD-8565BE20AF2C}" destId="{F422D4D8-D921-4EFB-814C-9BE54DB8FE9B}" srcOrd="3" destOrd="0" presId="urn:microsoft.com/office/officeart/2018/2/layout/IconLabelList"/>
    <dgm:cxn modelId="{30EDA98B-A777-4710-8B72-66955B8E4D2C}" type="presParOf" srcId="{12B2E588-7E37-4164-BFFD-8565BE20AF2C}" destId="{D194051F-EA03-4DDD-8ABC-BFFCE17F60F2}" srcOrd="4" destOrd="0" presId="urn:microsoft.com/office/officeart/2018/2/layout/IconLabelList"/>
    <dgm:cxn modelId="{D94AE563-1638-4612-A6E2-8978E8ACC9E7}" type="presParOf" srcId="{D194051F-EA03-4DDD-8ABC-BFFCE17F60F2}" destId="{F21DA12E-5F11-4D03-869D-12DED32D3D4D}" srcOrd="0" destOrd="0" presId="urn:microsoft.com/office/officeart/2018/2/layout/IconLabelList"/>
    <dgm:cxn modelId="{BC9AEC18-98A4-449F-9D23-1C42465B6334}" type="presParOf" srcId="{D194051F-EA03-4DDD-8ABC-BFFCE17F60F2}" destId="{3F530253-EB66-4EF9-8796-29629294A483}" srcOrd="1" destOrd="0" presId="urn:microsoft.com/office/officeart/2018/2/layout/IconLabelList"/>
    <dgm:cxn modelId="{E8FA7D55-D770-4639-98E4-1276ED456CB1}" type="presParOf" srcId="{D194051F-EA03-4DDD-8ABC-BFFCE17F60F2}" destId="{A28C2550-0218-45A1-9047-F7DAADF880D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F93B4-76FB-4972-974E-BBD08E67D9CE}"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CAF6B017-2DF7-49D4-959A-6F6E71F33DF5}">
      <dgm:prSet/>
      <dgm:spPr/>
      <dgm:t>
        <a:bodyPr/>
        <a:lstStyle/>
        <a:p>
          <a:r>
            <a:rPr lang="en-US"/>
            <a:t>The WHO (World Health Organization) survey shows that 95% of people have type-2 diabetes</a:t>
          </a:r>
          <a:r>
            <a:rPr lang="en-US">
              <a:latin typeface="Calibri Light" panose="020F0302020204030204"/>
            </a:rPr>
            <a:t>. </a:t>
          </a:r>
          <a:r>
            <a:rPr lang="en-US"/>
            <a:t>According to </a:t>
          </a:r>
          <a:r>
            <a:rPr lang="en-US">
              <a:latin typeface="Calibri Light" panose="020F0302020204030204"/>
            </a:rPr>
            <a:t>WHO survey recorded</a:t>
          </a:r>
          <a:r>
            <a:rPr lang="en-US"/>
            <a:t> from 2000 to 2019, the mortality rate by age has risen by 3% for diabetic people. It has been observed that people over 30 years of age are more likely to suffer from type- 2 diabetic disorder.</a:t>
          </a:r>
        </a:p>
      </dgm:t>
    </dgm:pt>
    <dgm:pt modelId="{6335212B-9152-4712-B6D3-66D7A900FF61}" type="parTrans" cxnId="{1742A485-CC7B-4F75-BDA1-D8874B396C58}">
      <dgm:prSet/>
      <dgm:spPr/>
      <dgm:t>
        <a:bodyPr/>
        <a:lstStyle/>
        <a:p>
          <a:endParaRPr lang="en-US"/>
        </a:p>
      </dgm:t>
    </dgm:pt>
    <dgm:pt modelId="{56DC807A-605E-49BB-BE8B-732A2F39B61A}" type="sibTrans" cxnId="{1742A485-CC7B-4F75-BDA1-D8874B396C58}">
      <dgm:prSet/>
      <dgm:spPr/>
      <dgm:t>
        <a:bodyPr/>
        <a:lstStyle/>
        <a:p>
          <a:endParaRPr lang="en-US"/>
        </a:p>
      </dgm:t>
    </dgm:pt>
    <dgm:pt modelId="{9EB14887-21FB-41D2-8A93-C6216F6D9765}">
      <dgm:prSet phldr="0"/>
      <dgm:spPr/>
      <dgm:t>
        <a:bodyPr/>
        <a:lstStyle/>
        <a:p>
          <a:r>
            <a:rPr lang="en-US"/>
            <a:t>Our body needs glucose as its prime source of energy. Other than normal blood sugar levels in our body can lead to a metabolic disorder. The uncontrolled condition of this disease leads to the damage of nerves, eyes, and blood vessels and can cause neuropathy. The excess of glucose into the bloodstream causes a type-1 or type-2 diabetic chronic condition.</a:t>
          </a:r>
          <a:r>
            <a:rPr lang="en-US">
              <a:latin typeface="Calibri Light" panose="020F0302020204030204"/>
            </a:rPr>
            <a:t> </a:t>
          </a:r>
        </a:p>
      </dgm:t>
    </dgm:pt>
    <dgm:pt modelId="{7B6D15B5-16AD-4790-A207-4F9261FBE2BB}" type="parTrans" cxnId="{40EE2B52-471E-4953-9AAC-D44C7E4637D1}">
      <dgm:prSet/>
      <dgm:spPr/>
    </dgm:pt>
    <dgm:pt modelId="{D51271DE-746F-47E5-965D-6241DC6DC120}" type="sibTrans" cxnId="{40EE2B52-471E-4953-9AAC-D44C7E4637D1}">
      <dgm:prSet/>
      <dgm:spPr/>
      <dgm:t>
        <a:bodyPr/>
        <a:lstStyle/>
        <a:p>
          <a:endParaRPr lang="en-GB"/>
        </a:p>
      </dgm:t>
    </dgm:pt>
    <dgm:pt modelId="{20F7D175-C1CB-49DC-97FA-C84EE2F697E2}">
      <dgm:prSet phldr="0"/>
      <dgm:spPr/>
      <dgm:t>
        <a:bodyPr/>
        <a:lstStyle/>
        <a:p>
          <a:r>
            <a:rPr lang="en-US"/>
            <a:t>Over the past few years, in the list of global health problems, type-2 diabetes mellitus has been counted to be a major problem</a:t>
          </a:r>
          <a:r>
            <a:rPr lang="en-US">
              <a:latin typeface="Calibri Light" panose="020F0302020204030204"/>
            </a:rPr>
            <a:t>. </a:t>
          </a:r>
          <a:r>
            <a:rPr lang="en-US"/>
            <a:t>Due to the gradual lifestyle change, diabetes has become a common disease. So early detection can be really helpful.</a:t>
          </a:r>
        </a:p>
      </dgm:t>
    </dgm:pt>
    <dgm:pt modelId="{6CAA7B91-8E16-4A66-B29D-25067491BB6B}" type="parTrans" cxnId="{5223833F-640C-41EC-BCC9-FBEEA0418161}">
      <dgm:prSet/>
      <dgm:spPr/>
    </dgm:pt>
    <dgm:pt modelId="{15BC97E8-2EFE-4E36-87DA-69C3241C7A1A}" type="sibTrans" cxnId="{5223833F-640C-41EC-BCC9-FBEEA0418161}">
      <dgm:prSet/>
      <dgm:spPr/>
    </dgm:pt>
    <dgm:pt modelId="{CBBB2790-E2AD-40B1-8809-AD90FF18F57C}" type="pres">
      <dgm:prSet presAssocID="{224F93B4-76FB-4972-974E-BBD08E67D9CE}" presName="Name0" presStyleCnt="0">
        <dgm:presLayoutVars>
          <dgm:dir/>
          <dgm:resizeHandles val="exact"/>
        </dgm:presLayoutVars>
      </dgm:prSet>
      <dgm:spPr/>
    </dgm:pt>
    <dgm:pt modelId="{3A4BFF85-A257-46DE-8E9F-068FFAE7E622}" type="pres">
      <dgm:prSet presAssocID="{224F93B4-76FB-4972-974E-BBD08E67D9CE}" presName="arrow" presStyleLbl="bgShp" presStyleIdx="0" presStyleCnt="1"/>
      <dgm:spPr/>
    </dgm:pt>
    <dgm:pt modelId="{DE2C49D8-59B6-40AA-997F-A04DB65DAF63}" type="pres">
      <dgm:prSet presAssocID="{224F93B4-76FB-4972-974E-BBD08E67D9CE}" presName="points" presStyleCnt="0"/>
      <dgm:spPr/>
    </dgm:pt>
    <dgm:pt modelId="{5DCD4B02-9A95-461C-B4C8-77C5BC3F8A5D}" type="pres">
      <dgm:prSet presAssocID="{9EB14887-21FB-41D2-8A93-C6216F6D9765}" presName="compositeA" presStyleCnt="0"/>
      <dgm:spPr/>
    </dgm:pt>
    <dgm:pt modelId="{7A4670E5-C17E-4CC4-A23B-CE537F032224}" type="pres">
      <dgm:prSet presAssocID="{9EB14887-21FB-41D2-8A93-C6216F6D9765}" presName="textA" presStyleLbl="revTx" presStyleIdx="0" presStyleCnt="3">
        <dgm:presLayoutVars>
          <dgm:bulletEnabled val="1"/>
        </dgm:presLayoutVars>
      </dgm:prSet>
      <dgm:spPr/>
    </dgm:pt>
    <dgm:pt modelId="{DB59810A-2BE9-4328-B647-80F9E3A5B447}" type="pres">
      <dgm:prSet presAssocID="{9EB14887-21FB-41D2-8A93-C6216F6D9765}" presName="circleA" presStyleLbl="node1" presStyleIdx="0" presStyleCnt="3"/>
      <dgm:spPr/>
    </dgm:pt>
    <dgm:pt modelId="{D50D6765-522E-483B-A908-145F6DD6C362}" type="pres">
      <dgm:prSet presAssocID="{9EB14887-21FB-41D2-8A93-C6216F6D9765}" presName="spaceA" presStyleCnt="0"/>
      <dgm:spPr/>
    </dgm:pt>
    <dgm:pt modelId="{80BAC40F-2B9C-48EB-AD55-B835BEE9B2E4}" type="pres">
      <dgm:prSet presAssocID="{D51271DE-746F-47E5-965D-6241DC6DC120}" presName="space" presStyleCnt="0"/>
      <dgm:spPr/>
    </dgm:pt>
    <dgm:pt modelId="{511891EA-8C59-4BE6-911D-6C86B8BF760D}" type="pres">
      <dgm:prSet presAssocID="{CAF6B017-2DF7-49D4-959A-6F6E71F33DF5}" presName="compositeB" presStyleCnt="0"/>
      <dgm:spPr/>
    </dgm:pt>
    <dgm:pt modelId="{C799FD3B-45FA-4641-8851-D0C854890B3A}" type="pres">
      <dgm:prSet presAssocID="{CAF6B017-2DF7-49D4-959A-6F6E71F33DF5}" presName="textB" presStyleLbl="revTx" presStyleIdx="1" presStyleCnt="3">
        <dgm:presLayoutVars>
          <dgm:bulletEnabled val="1"/>
        </dgm:presLayoutVars>
      </dgm:prSet>
      <dgm:spPr/>
    </dgm:pt>
    <dgm:pt modelId="{48E86D81-E720-45EB-A843-D48CF0AB782E}" type="pres">
      <dgm:prSet presAssocID="{CAF6B017-2DF7-49D4-959A-6F6E71F33DF5}" presName="circleB" presStyleLbl="node1" presStyleIdx="1" presStyleCnt="3"/>
      <dgm:spPr/>
    </dgm:pt>
    <dgm:pt modelId="{93A68966-DE64-4C32-ABEF-3E8161AF3A76}" type="pres">
      <dgm:prSet presAssocID="{CAF6B017-2DF7-49D4-959A-6F6E71F33DF5}" presName="spaceB" presStyleCnt="0"/>
      <dgm:spPr/>
    </dgm:pt>
    <dgm:pt modelId="{9D008476-E0B6-489E-8226-72762E4562E7}" type="pres">
      <dgm:prSet presAssocID="{56DC807A-605E-49BB-BE8B-732A2F39B61A}" presName="space" presStyleCnt="0"/>
      <dgm:spPr/>
    </dgm:pt>
    <dgm:pt modelId="{1F78F4D5-FDE7-4C2B-B48E-EDF1545F5157}" type="pres">
      <dgm:prSet presAssocID="{20F7D175-C1CB-49DC-97FA-C84EE2F697E2}" presName="compositeA" presStyleCnt="0"/>
      <dgm:spPr/>
    </dgm:pt>
    <dgm:pt modelId="{4AC41B93-8174-4589-9B7A-AD8B058170F0}" type="pres">
      <dgm:prSet presAssocID="{20F7D175-C1CB-49DC-97FA-C84EE2F697E2}" presName="textA" presStyleLbl="revTx" presStyleIdx="2" presStyleCnt="3">
        <dgm:presLayoutVars>
          <dgm:bulletEnabled val="1"/>
        </dgm:presLayoutVars>
      </dgm:prSet>
      <dgm:spPr/>
    </dgm:pt>
    <dgm:pt modelId="{84F8CD4C-9FA6-4C5B-8D8A-F8C4BBA0C7D7}" type="pres">
      <dgm:prSet presAssocID="{20F7D175-C1CB-49DC-97FA-C84EE2F697E2}" presName="circleA" presStyleLbl="node1" presStyleIdx="2" presStyleCnt="3"/>
      <dgm:spPr/>
    </dgm:pt>
    <dgm:pt modelId="{F772CFD6-C7A7-4156-93D9-D826D8089651}" type="pres">
      <dgm:prSet presAssocID="{20F7D175-C1CB-49DC-97FA-C84EE2F697E2}" presName="spaceA" presStyleCnt="0"/>
      <dgm:spPr/>
    </dgm:pt>
  </dgm:ptLst>
  <dgm:cxnLst>
    <dgm:cxn modelId="{B5F84F1B-05EB-4F49-A301-06866806673D}" type="presOf" srcId="{9EB14887-21FB-41D2-8A93-C6216F6D9765}" destId="{7A4670E5-C17E-4CC4-A23B-CE537F032224}" srcOrd="0" destOrd="0" presId="urn:microsoft.com/office/officeart/2005/8/layout/hProcess11"/>
    <dgm:cxn modelId="{5223833F-640C-41EC-BCC9-FBEEA0418161}" srcId="{224F93B4-76FB-4972-974E-BBD08E67D9CE}" destId="{20F7D175-C1CB-49DC-97FA-C84EE2F697E2}" srcOrd="2" destOrd="0" parTransId="{6CAA7B91-8E16-4A66-B29D-25067491BB6B}" sibTransId="{15BC97E8-2EFE-4E36-87DA-69C3241C7A1A}"/>
    <dgm:cxn modelId="{40EE2B52-471E-4953-9AAC-D44C7E4637D1}" srcId="{224F93B4-76FB-4972-974E-BBD08E67D9CE}" destId="{9EB14887-21FB-41D2-8A93-C6216F6D9765}" srcOrd="0" destOrd="0" parTransId="{7B6D15B5-16AD-4790-A207-4F9261FBE2BB}" sibTransId="{D51271DE-746F-47E5-965D-6241DC6DC120}"/>
    <dgm:cxn modelId="{1742A485-CC7B-4F75-BDA1-D8874B396C58}" srcId="{224F93B4-76FB-4972-974E-BBD08E67D9CE}" destId="{CAF6B017-2DF7-49D4-959A-6F6E71F33DF5}" srcOrd="1" destOrd="0" parTransId="{6335212B-9152-4712-B6D3-66D7A900FF61}" sibTransId="{56DC807A-605E-49BB-BE8B-732A2F39B61A}"/>
    <dgm:cxn modelId="{44D29290-6662-4A6F-B9A2-BC960652D30A}" type="presOf" srcId="{CAF6B017-2DF7-49D4-959A-6F6E71F33DF5}" destId="{C799FD3B-45FA-4641-8851-D0C854890B3A}" srcOrd="0" destOrd="0" presId="urn:microsoft.com/office/officeart/2005/8/layout/hProcess11"/>
    <dgm:cxn modelId="{64839DD2-6F99-4BBC-9199-67048CF709B0}" type="presOf" srcId="{20F7D175-C1CB-49DC-97FA-C84EE2F697E2}" destId="{4AC41B93-8174-4589-9B7A-AD8B058170F0}" srcOrd="0" destOrd="0" presId="urn:microsoft.com/office/officeart/2005/8/layout/hProcess11"/>
    <dgm:cxn modelId="{EE4BBDEE-1A22-4834-A6ED-06DB0C9AE9BE}" type="presOf" srcId="{224F93B4-76FB-4972-974E-BBD08E67D9CE}" destId="{CBBB2790-E2AD-40B1-8809-AD90FF18F57C}" srcOrd="0" destOrd="0" presId="urn:microsoft.com/office/officeart/2005/8/layout/hProcess11"/>
    <dgm:cxn modelId="{4E38EB3A-0737-4D28-B8A9-CC4DBF57F5A1}" type="presParOf" srcId="{CBBB2790-E2AD-40B1-8809-AD90FF18F57C}" destId="{3A4BFF85-A257-46DE-8E9F-068FFAE7E622}" srcOrd="0" destOrd="0" presId="urn:microsoft.com/office/officeart/2005/8/layout/hProcess11"/>
    <dgm:cxn modelId="{1229BB42-DF8C-4787-AF6E-A53FEAF86082}" type="presParOf" srcId="{CBBB2790-E2AD-40B1-8809-AD90FF18F57C}" destId="{DE2C49D8-59B6-40AA-997F-A04DB65DAF63}" srcOrd="1" destOrd="0" presId="urn:microsoft.com/office/officeart/2005/8/layout/hProcess11"/>
    <dgm:cxn modelId="{AE3D0D5F-1BC8-4C5C-B1C2-8CB3426E0A36}" type="presParOf" srcId="{DE2C49D8-59B6-40AA-997F-A04DB65DAF63}" destId="{5DCD4B02-9A95-461C-B4C8-77C5BC3F8A5D}" srcOrd="0" destOrd="0" presId="urn:microsoft.com/office/officeart/2005/8/layout/hProcess11"/>
    <dgm:cxn modelId="{3185690D-BCA7-4114-8D08-4C04B74464A9}" type="presParOf" srcId="{5DCD4B02-9A95-461C-B4C8-77C5BC3F8A5D}" destId="{7A4670E5-C17E-4CC4-A23B-CE537F032224}" srcOrd="0" destOrd="0" presId="urn:microsoft.com/office/officeart/2005/8/layout/hProcess11"/>
    <dgm:cxn modelId="{9E4E8968-8887-4B69-9014-D1D96FA45B84}" type="presParOf" srcId="{5DCD4B02-9A95-461C-B4C8-77C5BC3F8A5D}" destId="{DB59810A-2BE9-4328-B647-80F9E3A5B447}" srcOrd="1" destOrd="0" presId="urn:microsoft.com/office/officeart/2005/8/layout/hProcess11"/>
    <dgm:cxn modelId="{9FFECF1B-E186-486E-A94F-3E2FA3C5D6DD}" type="presParOf" srcId="{5DCD4B02-9A95-461C-B4C8-77C5BC3F8A5D}" destId="{D50D6765-522E-483B-A908-145F6DD6C362}" srcOrd="2" destOrd="0" presId="urn:microsoft.com/office/officeart/2005/8/layout/hProcess11"/>
    <dgm:cxn modelId="{6D16BB4B-E423-462F-86B8-AE52D2C2F330}" type="presParOf" srcId="{DE2C49D8-59B6-40AA-997F-A04DB65DAF63}" destId="{80BAC40F-2B9C-48EB-AD55-B835BEE9B2E4}" srcOrd="1" destOrd="0" presId="urn:microsoft.com/office/officeart/2005/8/layout/hProcess11"/>
    <dgm:cxn modelId="{48F702FB-AF0F-4BB6-BED6-7EDAE4C29671}" type="presParOf" srcId="{DE2C49D8-59B6-40AA-997F-A04DB65DAF63}" destId="{511891EA-8C59-4BE6-911D-6C86B8BF760D}" srcOrd="2" destOrd="0" presId="urn:microsoft.com/office/officeart/2005/8/layout/hProcess11"/>
    <dgm:cxn modelId="{2D5CEBD3-BB42-45C8-B485-36938932A684}" type="presParOf" srcId="{511891EA-8C59-4BE6-911D-6C86B8BF760D}" destId="{C799FD3B-45FA-4641-8851-D0C854890B3A}" srcOrd="0" destOrd="0" presId="urn:microsoft.com/office/officeart/2005/8/layout/hProcess11"/>
    <dgm:cxn modelId="{3A52DB48-C67D-4036-B9F7-106351716455}" type="presParOf" srcId="{511891EA-8C59-4BE6-911D-6C86B8BF760D}" destId="{48E86D81-E720-45EB-A843-D48CF0AB782E}" srcOrd="1" destOrd="0" presId="urn:microsoft.com/office/officeart/2005/8/layout/hProcess11"/>
    <dgm:cxn modelId="{85EEF82E-39C4-4178-B826-BC5C92EDFE13}" type="presParOf" srcId="{511891EA-8C59-4BE6-911D-6C86B8BF760D}" destId="{93A68966-DE64-4C32-ABEF-3E8161AF3A76}" srcOrd="2" destOrd="0" presId="urn:microsoft.com/office/officeart/2005/8/layout/hProcess11"/>
    <dgm:cxn modelId="{B751EF9A-B5AF-489A-9719-F6961EF4A178}" type="presParOf" srcId="{DE2C49D8-59B6-40AA-997F-A04DB65DAF63}" destId="{9D008476-E0B6-489E-8226-72762E4562E7}" srcOrd="3" destOrd="0" presId="urn:microsoft.com/office/officeart/2005/8/layout/hProcess11"/>
    <dgm:cxn modelId="{BB775B91-B40E-4A4C-8427-6559E6C326E2}" type="presParOf" srcId="{DE2C49D8-59B6-40AA-997F-A04DB65DAF63}" destId="{1F78F4D5-FDE7-4C2B-B48E-EDF1545F5157}" srcOrd="4" destOrd="0" presId="urn:microsoft.com/office/officeart/2005/8/layout/hProcess11"/>
    <dgm:cxn modelId="{36E0DBC3-21BB-4C56-ACE0-69E88075564E}" type="presParOf" srcId="{1F78F4D5-FDE7-4C2B-B48E-EDF1545F5157}" destId="{4AC41B93-8174-4589-9B7A-AD8B058170F0}" srcOrd="0" destOrd="0" presId="urn:microsoft.com/office/officeart/2005/8/layout/hProcess11"/>
    <dgm:cxn modelId="{2952B67E-6312-4202-9391-5924D41774D3}" type="presParOf" srcId="{1F78F4D5-FDE7-4C2B-B48E-EDF1545F5157}" destId="{84F8CD4C-9FA6-4C5B-8D8A-F8C4BBA0C7D7}" srcOrd="1" destOrd="0" presId="urn:microsoft.com/office/officeart/2005/8/layout/hProcess11"/>
    <dgm:cxn modelId="{F3DBD5EF-9A3C-4C50-BB7C-73639C3A85A4}" type="presParOf" srcId="{1F78F4D5-FDE7-4C2B-B48E-EDF1545F5157}" destId="{F772CFD6-C7A7-4156-93D9-D826D808965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F93B4-76FB-4972-974E-BBD08E67D9CE}"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2B23787F-A2F7-4EAD-A3FB-523E4EF80F29}">
      <dgm:prSet phldr="0"/>
      <dgm:spPr/>
      <dgm:t>
        <a:bodyPr/>
        <a:lstStyle/>
        <a:p>
          <a:pPr rtl="0"/>
          <a:r>
            <a:rPr lang="en-US" b="1">
              <a:latin typeface="Calibri Light" panose="020F0302020204030204"/>
            </a:rPr>
            <a:t>We</a:t>
          </a:r>
          <a:r>
            <a:rPr lang="en-US" b="1"/>
            <a:t> analyzed the prediction of type-2 diabetes mellitus using twelve different machine learning algorithms like Logistic Regression, Support </a:t>
          </a:r>
          <a:r>
            <a:rPr lang="en-US" b="1">
              <a:latin typeface="Calibri Light" panose="020F0302020204030204"/>
            </a:rPr>
            <a:t>Vector</a:t>
          </a:r>
          <a:r>
            <a:rPr lang="en-US" b="1"/>
            <a:t> Machine, </a:t>
          </a:r>
          <a:r>
            <a:rPr lang="en-US" b="1">
              <a:latin typeface="Calibri Light" panose="020F0302020204030204"/>
            </a:rPr>
            <a:t>Naive</a:t>
          </a:r>
          <a:r>
            <a:rPr lang="en-US" b="1"/>
            <a:t> Bayes, K-Nearest Neighbours, Decision Tree, Random Forest, Gradient Boosting, Artificial Neural Network, </a:t>
          </a:r>
          <a:r>
            <a:rPr lang="en-US" b="1" err="1"/>
            <a:t>Adaboost</a:t>
          </a:r>
          <a:r>
            <a:rPr lang="en-US" b="1"/>
            <a:t>. </a:t>
          </a:r>
          <a:r>
            <a:rPr lang="en-US" b="1" err="1"/>
            <a:t>Logitboost</a:t>
          </a:r>
          <a:r>
            <a:rPr lang="en-US" b="1"/>
            <a:t>, </a:t>
          </a:r>
          <a:r>
            <a:rPr lang="en-US" b="1" err="1"/>
            <a:t>Xgboost</a:t>
          </a:r>
          <a:r>
            <a:rPr lang="en-US" b="1"/>
            <a:t> and K-Means evaluated them using accuracy, precision, recall, f1-score, support, ROC curve and AUC value.</a:t>
          </a:r>
        </a:p>
      </dgm:t>
    </dgm:pt>
    <dgm:pt modelId="{7C59C8A4-581F-4351-8FCF-11E036E8BB38}" type="parTrans" cxnId="{5C2824BC-9B62-4F08-9C98-B86B0238BCF3}">
      <dgm:prSet/>
      <dgm:spPr/>
    </dgm:pt>
    <dgm:pt modelId="{CD80541C-6CC9-4690-A024-FD401C90394A}" type="sibTrans" cxnId="{5C2824BC-9B62-4F08-9C98-B86B0238BCF3}">
      <dgm:prSet/>
      <dgm:spPr/>
      <dgm:t>
        <a:bodyPr/>
        <a:lstStyle/>
        <a:p>
          <a:endParaRPr lang="en-US"/>
        </a:p>
      </dgm:t>
    </dgm:pt>
    <dgm:pt modelId="{F2C9FAE7-2AAB-420E-A37F-7CB077936326}" type="pres">
      <dgm:prSet presAssocID="{224F93B4-76FB-4972-974E-BBD08E67D9CE}" presName="hierChild1" presStyleCnt="0">
        <dgm:presLayoutVars>
          <dgm:chPref val="1"/>
          <dgm:dir/>
          <dgm:animOne val="branch"/>
          <dgm:animLvl val="lvl"/>
          <dgm:resizeHandles/>
        </dgm:presLayoutVars>
      </dgm:prSet>
      <dgm:spPr/>
    </dgm:pt>
    <dgm:pt modelId="{99516D04-268C-46A2-B8A0-55CE3105583A}" type="pres">
      <dgm:prSet presAssocID="{2B23787F-A2F7-4EAD-A3FB-523E4EF80F29}" presName="hierRoot1" presStyleCnt="0"/>
      <dgm:spPr/>
    </dgm:pt>
    <dgm:pt modelId="{3D2C4604-2C91-42F0-85C4-666487D1FF51}" type="pres">
      <dgm:prSet presAssocID="{2B23787F-A2F7-4EAD-A3FB-523E4EF80F29}" presName="composite" presStyleCnt="0"/>
      <dgm:spPr/>
    </dgm:pt>
    <dgm:pt modelId="{48B73608-3FDD-4F7C-8448-A3FBEFB5EBE4}" type="pres">
      <dgm:prSet presAssocID="{2B23787F-A2F7-4EAD-A3FB-523E4EF80F29}" presName="background" presStyleLbl="node0" presStyleIdx="0" presStyleCnt="1"/>
      <dgm:spPr/>
    </dgm:pt>
    <dgm:pt modelId="{6D71A947-44A0-48B2-9837-0ABDF8B694B0}" type="pres">
      <dgm:prSet presAssocID="{2B23787F-A2F7-4EAD-A3FB-523E4EF80F29}" presName="text" presStyleLbl="fgAcc0" presStyleIdx="0" presStyleCnt="1">
        <dgm:presLayoutVars>
          <dgm:chPref val="3"/>
        </dgm:presLayoutVars>
      </dgm:prSet>
      <dgm:spPr/>
    </dgm:pt>
    <dgm:pt modelId="{F3F9824D-BD6B-4FE5-A5DC-9E7C45D9FC24}" type="pres">
      <dgm:prSet presAssocID="{2B23787F-A2F7-4EAD-A3FB-523E4EF80F29}" presName="hierChild2" presStyleCnt="0"/>
      <dgm:spPr/>
    </dgm:pt>
  </dgm:ptLst>
  <dgm:cxnLst>
    <dgm:cxn modelId="{5C2824BC-9B62-4F08-9C98-B86B0238BCF3}" srcId="{224F93B4-76FB-4972-974E-BBD08E67D9CE}" destId="{2B23787F-A2F7-4EAD-A3FB-523E4EF80F29}" srcOrd="0" destOrd="0" parTransId="{7C59C8A4-581F-4351-8FCF-11E036E8BB38}" sibTransId="{CD80541C-6CC9-4690-A024-FD401C90394A}"/>
    <dgm:cxn modelId="{A47BB2C7-EFFA-4763-AA54-06B8DD4B2E9B}" type="presOf" srcId="{2B23787F-A2F7-4EAD-A3FB-523E4EF80F29}" destId="{6D71A947-44A0-48B2-9837-0ABDF8B694B0}" srcOrd="0" destOrd="0" presId="urn:microsoft.com/office/officeart/2005/8/layout/hierarchy1"/>
    <dgm:cxn modelId="{D317EAED-466F-4149-8D74-264A96A3A975}" type="presOf" srcId="{224F93B4-76FB-4972-974E-BBD08E67D9CE}" destId="{F2C9FAE7-2AAB-420E-A37F-7CB077936326}" srcOrd="0" destOrd="0" presId="urn:microsoft.com/office/officeart/2005/8/layout/hierarchy1"/>
    <dgm:cxn modelId="{6B4E8B54-A53A-4E1C-BFAF-6545CD394D83}" type="presParOf" srcId="{F2C9FAE7-2AAB-420E-A37F-7CB077936326}" destId="{99516D04-268C-46A2-B8A0-55CE3105583A}" srcOrd="0" destOrd="0" presId="urn:microsoft.com/office/officeart/2005/8/layout/hierarchy1"/>
    <dgm:cxn modelId="{6809B441-76F5-4108-8068-68883A8EF44C}" type="presParOf" srcId="{99516D04-268C-46A2-B8A0-55CE3105583A}" destId="{3D2C4604-2C91-42F0-85C4-666487D1FF51}" srcOrd="0" destOrd="0" presId="urn:microsoft.com/office/officeart/2005/8/layout/hierarchy1"/>
    <dgm:cxn modelId="{B2008687-984B-4BB0-A10F-65A022A821D4}" type="presParOf" srcId="{3D2C4604-2C91-42F0-85C4-666487D1FF51}" destId="{48B73608-3FDD-4F7C-8448-A3FBEFB5EBE4}" srcOrd="0" destOrd="0" presId="urn:microsoft.com/office/officeart/2005/8/layout/hierarchy1"/>
    <dgm:cxn modelId="{41A81BC6-1C5A-46F0-A014-5381445BDD02}" type="presParOf" srcId="{3D2C4604-2C91-42F0-85C4-666487D1FF51}" destId="{6D71A947-44A0-48B2-9837-0ABDF8B694B0}" srcOrd="1" destOrd="0" presId="urn:microsoft.com/office/officeart/2005/8/layout/hierarchy1"/>
    <dgm:cxn modelId="{469AFC3E-49C7-446D-9681-B649F909A070}" type="presParOf" srcId="{99516D04-268C-46A2-B8A0-55CE3105583A}" destId="{F3F9824D-BD6B-4FE5-A5DC-9E7C45D9FC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9E0F3-4EC7-4C1E-87C3-64E357A8E66F}">
      <dsp:nvSpPr>
        <dsp:cNvPr id="0" name=""/>
        <dsp:cNvSpPr/>
      </dsp:nvSpPr>
      <dsp:spPr>
        <a:xfrm>
          <a:off x="1279269" y="1811239"/>
          <a:ext cx="1534817" cy="1534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5A3A8-825B-451A-A5B4-9DC6D979AC4E}">
      <dsp:nvSpPr>
        <dsp:cNvPr id="0" name=""/>
        <dsp:cNvSpPr/>
      </dsp:nvSpPr>
      <dsp:spPr>
        <a:xfrm>
          <a:off x="341325" y="3828423"/>
          <a:ext cx="3410705"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When the body fails to produce a sufficient amount of insulin in the body, the sugar level in the blood- stream increases. This results in severe health and chronic issues. Diabetes complications cause kidney problems, heart strokes, nerve issues, and even more problems. Getting aid or precaution early can reduce the chance of Diabetes.</a:t>
          </a:r>
        </a:p>
      </dsp:txBody>
      <dsp:txXfrm>
        <a:off x="341325" y="3828423"/>
        <a:ext cx="3410705" cy="1196718"/>
      </dsp:txXfrm>
    </dsp:sp>
    <dsp:sp modelId="{91D61C8F-696E-4D65-8122-5EBA62EB09E5}">
      <dsp:nvSpPr>
        <dsp:cNvPr id="0" name=""/>
        <dsp:cNvSpPr/>
      </dsp:nvSpPr>
      <dsp:spPr>
        <a:xfrm>
          <a:off x="5286848" y="1811239"/>
          <a:ext cx="1534817" cy="1534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551692-CDA1-486A-B59F-FD486F10CC09}">
      <dsp:nvSpPr>
        <dsp:cNvPr id="0" name=""/>
        <dsp:cNvSpPr/>
      </dsp:nvSpPr>
      <dsp:spPr>
        <a:xfrm>
          <a:off x="4348904" y="3828423"/>
          <a:ext cx="3410705"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This work on Diabetes prediction can help in the improvement of human lifestyle. Our motive is to predict the outcome of whether or not the patient has Diabetes based on basic human features such as glucose level, blood pressure, insulin, BMI (Body Mass Index), number of pregnancies, skin thickness, diabetes pedigree function and age</a:t>
          </a:r>
          <a:r>
            <a:rPr lang="en-US" sz="1100" b="0" i="0" kern="1200">
              <a:latin typeface="Calibri Light" panose="020F0302020204030204"/>
            </a:rPr>
            <a:t> </a:t>
          </a:r>
          <a:endParaRPr lang="en-US" sz="1100" b="0" i="0" kern="1200"/>
        </a:p>
      </dsp:txBody>
      <dsp:txXfrm>
        <a:off x="4348904" y="3828423"/>
        <a:ext cx="3410705" cy="1196718"/>
      </dsp:txXfrm>
    </dsp:sp>
    <dsp:sp modelId="{F21DA12E-5F11-4D03-869D-12DED32D3D4D}">
      <dsp:nvSpPr>
        <dsp:cNvPr id="0" name=""/>
        <dsp:cNvSpPr/>
      </dsp:nvSpPr>
      <dsp:spPr>
        <a:xfrm>
          <a:off x="9294427" y="1811239"/>
          <a:ext cx="1534817" cy="1534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C2550-0218-45A1-9047-F7DAADF880D1}">
      <dsp:nvSpPr>
        <dsp:cNvPr id="0" name=""/>
        <dsp:cNvSpPr/>
      </dsp:nvSpPr>
      <dsp:spPr>
        <a:xfrm>
          <a:off x="8356483" y="3828423"/>
          <a:ext cx="3410705"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0" i="0" kern="1200"/>
            <a:t>To achieve our goal, we have used the famous Pima Indian type-2 Diabetes Mellitus Classification Dataset. In this paper, analysis is done using twelve machine learning algorithms and compared the results with others.</a:t>
          </a:r>
          <a:r>
            <a:rPr lang="en-GB" sz="1100" b="0" i="0" kern="1200">
              <a:latin typeface="Calibri Light" panose="020F0302020204030204"/>
            </a:rPr>
            <a:t> </a:t>
          </a:r>
        </a:p>
      </dsp:txBody>
      <dsp:txXfrm>
        <a:off x="8356483" y="3828423"/>
        <a:ext cx="3410705" cy="119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BFF85-A257-46DE-8E9F-068FFAE7E622}">
      <dsp:nvSpPr>
        <dsp:cNvPr id="0" name=""/>
        <dsp:cNvSpPr/>
      </dsp:nvSpPr>
      <dsp:spPr>
        <a:xfrm>
          <a:off x="0" y="1333702"/>
          <a:ext cx="11821602" cy="1778270"/>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670E5-C17E-4CC4-A23B-CE537F032224}">
      <dsp:nvSpPr>
        <dsp:cNvPr id="0" name=""/>
        <dsp:cNvSpPr/>
      </dsp:nvSpPr>
      <dsp:spPr>
        <a:xfrm>
          <a:off x="5195" y="0"/>
          <a:ext cx="3428726" cy="17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Our body needs glucose as its prime source of energy. Other than normal blood sugar levels in our body can lead to a metabolic disorder. The uncontrolled condition of this disease leads to the damage of nerves, eyes, and blood vessels and can cause neuropathy. The excess of glucose into the bloodstream causes a type-1 or type-2 diabetic chronic condition.</a:t>
          </a:r>
          <a:r>
            <a:rPr lang="en-US" sz="1300" kern="1200">
              <a:latin typeface="Calibri Light" panose="020F0302020204030204"/>
            </a:rPr>
            <a:t> </a:t>
          </a:r>
        </a:p>
      </dsp:txBody>
      <dsp:txXfrm>
        <a:off x="5195" y="0"/>
        <a:ext cx="3428726" cy="1778270"/>
      </dsp:txXfrm>
    </dsp:sp>
    <dsp:sp modelId="{DB59810A-2BE9-4328-B647-80F9E3A5B447}">
      <dsp:nvSpPr>
        <dsp:cNvPr id="0" name=""/>
        <dsp:cNvSpPr/>
      </dsp:nvSpPr>
      <dsp:spPr>
        <a:xfrm>
          <a:off x="1497274" y="2000553"/>
          <a:ext cx="444567" cy="44456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9FD3B-45FA-4641-8851-D0C854890B3A}">
      <dsp:nvSpPr>
        <dsp:cNvPr id="0" name=""/>
        <dsp:cNvSpPr/>
      </dsp:nvSpPr>
      <dsp:spPr>
        <a:xfrm>
          <a:off x="3605357" y="2667405"/>
          <a:ext cx="3428726" cy="17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WHO (World Health Organization) survey shows that 95% of people have type-2 diabetes</a:t>
          </a:r>
          <a:r>
            <a:rPr lang="en-US" sz="1300" kern="1200">
              <a:latin typeface="Calibri Light" panose="020F0302020204030204"/>
            </a:rPr>
            <a:t>. </a:t>
          </a:r>
          <a:r>
            <a:rPr lang="en-US" sz="1300" kern="1200"/>
            <a:t>According to </a:t>
          </a:r>
          <a:r>
            <a:rPr lang="en-US" sz="1300" kern="1200">
              <a:latin typeface="Calibri Light" panose="020F0302020204030204"/>
            </a:rPr>
            <a:t>WHO survey recorded</a:t>
          </a:r>
          <a:r>
            <a:rPr lang="en-US" sz="1300" kern="1200"/>
            <a:t> from 2000 to 2019, the mortality rate by age has risen by 3% for diabetic people. It has been observed that people over 30 years of age are more likely to suffer from type- 2 diabetic disorder.</a:t>
          </a:r>
        </a:p>
      </dsp:txBody>
      <dsp:txXfrm>
        <a:off x="3605357" y="2667405"/>
        <a:ext cx="3428726" cy="1778270"/>
      </dsp:txXfrm>
    </dsp:sp>
    <dsp:sp modelId="{48E86D81-E720-45EB-A843-D48CF0AB782E}">
      <dsp:nvSpPr>
        <dsp:cNvPr id="0" name=""/>
        <dsp:cNvSpPr/>
      </dsp:nvSpPr>
      <dsp:spPr>
        <a:xfrm>
          <a:off x="5097437" y="2000553"/>
          <a:ext cx="444567" cy="44456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41B93-8174-4589-9B7A-AD8B058170F0}">
      <dsp:nvSpPr>
        <dsp:cNvPr id="0" name=""/>
        <dsp:cNvSpPr/>
      </dsp:nvSpPr>
      <dsp:spPr>
        <a:xfrm>
          <a:off x="7205520" y="0"/>
          <a:ext cx="3428726" cy="17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Over the past few years, in the list of global health problems, type-2 diabetes mellitus has been counted to be a major problem</a:t>
          </a:r>
          <a:r>
            <a:rPr lang="en-US" sz="1300" kern="1200">
              <a:latin typeface="Calibri Light" panose="020F0302020204030204"/>
            </a:rPr>
            <a:t>. </a:t>
          </a:r>
          <a:r>
            <a:rPr lang="en-US" sz="1300" kern="1200"/>
            <a:t>Due to the gradual lifestyle change, diabetes has become a common disease. So early detection can be really helpful.</a:t>
          </a:r>
        </a:p>
      </dsp:txBody>
      <dsp:txXfrm>
        <a:off x="7205520" y="0"/>
        <a:ext cx="3428726" cy="1778270"/>
      </dsp:txXfrm>
    </dsp:sp>
    <dsp:sp modelId="{84F8CD4C-9FA6-4C5B-8D8A-F8C4BBA0C7D7}">
      <dsp:nvSpPr>
        <dsp:cNvPr id="0" name=""/>
        <dsp:cNvSpPr/>
      </dsp:nvSpPr>
      <dsp:spPr>
        <a:xfrm>
          <a:off x="8697599" y="2000553"/>
          <a:ext cx="444567" cy="44456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73608-3FDD-4F7C-8448-A3FBEFB5EBE4}">
      <dsp:nvSpPr>
        <dsp:cNvPr id="0" name=""/>
        <dsp:cNvSpPr/>
      </dsp:nvSpPr>
      <dsp:spPr>
        <a:xfrm>
          <a:off x="2125712" y="911"/>
          <a:ext cx="5637758" cy="357997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1A947-44A0-48B2-9837-0ABDF8B694B0}">
      <dsp:nvSpPr>
        <dsp:cNvPr id="0" name=""/>
        <dsp:cNvSpPr/>
      </dsp:nvSpPr>
      <dsp:spPr>
        <a:xfrm>
          <a:off x="2752129" y="596008"/>
          <a:ext cx="5637758" cy="357997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a:latin typeface="Calibri Light" panose="020F0302020204030204"/>
            </a:rPr>
            <a:t>We</a:t>
          </a:r>
          <a:r>
            <a:rPr lang="en-US" sz="2200" b="1" kern="1200"/>
            <a:t> analyzed the prediction of type-2 diabetes mellitus using twelve different machine learning algorithms like Logistic Regression, Support </a:t>
          </a:r>
          <a:r>
            <a:rPr lang="en-US" sz="2200" b="1" kern="1200">
              <a:latin typeface="Calibri Light" panose="020F0302020204030204"/>
            </a:rPr>
            <a:t>Vector</a:t>
          </a:r>
          <a:r>
            <a:rPr lang="en-US" sz="2200" b="1" kern="1200"/>
            <a:t> Machine, </a:t>
          </a:r>
          <a:r>
            <a:rPr lang="en-US" sz="2200" b="1" kern="1200">
              <a:latin typeface="Calibri Light" panose="020F0302020204030204"/>
            </a:rPr>
            <a:t>Naive</a:t>
          </a:r>
          <a:r>
            <a:rPr lang="en-US" sz="2200" b="1" kern="1200"/>
            <a:t> Bayes, K-Nearest Neighbours, Decision Tree, Random Forest, Gradient Boosting, Artificial Neural Network, </a:t>
          </a:r>
          <a:r>
            <a:rPr lang="en-US" sz="2200" b="1" kern="1200" err="1"/>
            <a:t>Adaboost</a:t>
          </a:r>
          <a:r>
            <a:rPr lang="en-US" sz="2200" b="1" kern="1200"/>
            <a:t>. </a:t>
          </a:r>
          <a:r>
            <a:rPr lang="en-US" sz="2200" b="1" kern="1200" err="1"/>
            <a:t>Logitboost</a:t>
          </a:r>
          <a:r>
            <a:rPr lang="en-US" sz="2200" b="1" kern="1200"/>
            <a:t>, </a:t>
          </a:r>
          <a:r>
            <a:rPr lang="en-US" sz="2200" b="1" kern="1200" err="1"/>
            <a:t>Xgboost</a:t>
          </a:r>
          <a:r>
            <a:rPr lang="en-US" sz="2200" b="1" kern="1200"/>
            <a:t> and K-Means evaluated them using accuracy, precision, recall, f1-score, support, ROC curve and AUC value.</a:t>
          </a:r>
        </a:p>
      </dsp:txBody>
      <dsp:txXfrm>
        <a:off x="2856983" y="700862"/>
        <a:ext cx="5428050" cy="33702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992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822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622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64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44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23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495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0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5646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37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70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51152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ature.com/articles/nrdp201519#Abs1" TargetMode="External"/><Relationship Id="rId2" Type="http://schemas.openxmlformats.org/officeDocument/2006/relationships/hyperlink" Target="https://www.who.int/news-room/fact-sheets/detail/diabetes" TargetMode="External"/><Relationship Id="rId1" Type="http://schemas.openxmlformats.org/officeDocument/2006/relationships/slideLayout" Target="../slideLayouts/slideLayout2.xml"/><Relationship Id="rId4" Type="http://schemas.openxmlformats.org/officeDocument/2006/relationships/hyperlink" Target="https://doi.org/10.5121/ijdkp.2015.510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ata.world/data-society/pima-indians-diabetes-databas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8E766-6938-759C-4A99-08D81EF00184}"/>
              </a:ext>
            </a:extLst>
          </p:cNvPr>
          <p:cNvSpPr>
            <a:spLocks noGrp="1"/>
          </p:cNvSpPr>
          <p:nvPr>
            <p:ph type="title"/>
          </p:nvPr>
        </p:nvSpPr>
        <p:spPr>
          <a:xfrm>
            <a:off x="589560" y="590085"/>
            <a:ext cx="5020204" cy="1394163"/>
          </a:xfrm>
        </p:spPr>
        <p:txBody>
          <a:bodyPr anchor="ctr">
            <a:noAutofit/>
          </a:bodyPr>
          <a:lstStyle/>
          <a:p>
            <a:r>
              <a:rPr lang="en-US" sz="3200" b="1">
                <a:latin typeface="Calibri"/>
                <a:ea typeface="+mj-lt"/>
                <a:cs typeface="+mj-lt"/>
              </a:rPr>
              <a:t>Diabetes Prediction using Classification Methods</a:t>
            </a:r>
            <a:endParaRPr lang="en-US" b="1">
              <a:latin typeface="Calibri"/>
              <a:ea typeface="Calibri Light" panose="020F0302020204030204"/>
              <a:cs typeface="Calibri Light" panose="020F0302020204030204"/>
            </a:endParaRPr>
          </a:p>
        </p:txBody>
      </p:sp>
      <p:grpSp>
        <p:nvGrpSpPr>
          <p:cNvPr id="56"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83AC51-32DF-5737-6B69-AA93E970CE3F}"/>
              </a:ext>
            </a:extLst>
          </p:cNvPr>
          <p:cNvSpPr>
            <a:spLocks noGrp="1"/>
          </p:cNvSpPr>
          <p:nvPr>
            <p:ph idx="1"/>
          </p:nvPr>
        </p:nvSpPr>
        <p:spPr>
          <a:xfrm>
            <a:off x="502114" y="2272913"/>
            <a:ext cx="4559425" cy="2313817"/>
          </a:xfrm>
        </p:spPr>
        <p:txBody>
          <a:bodyPr vert="horz" lIns="91440" tIns="45720" rIns="91440" bIns="45720" rtlCol="0" anchor="ctr">
            <a:normAutofit/>
          </a:bodyPr>
          <a:lstStyle/>
          <a:p>
            <a:pPr marL="0" indent="0" algn="ctr">
              <a:buNone/>
            </a:pPr>
            <a:r>
              <a:rPr lang="de" sz="3600" b="1">
                <a:ea typeface="+mn-lt"/>
                <a:cs typeface="+mn-lt"/>
              </a:rPr>
              <a:t>ICTCS 2023</a:t>
            </a:r>
          </a:p>
          <a:p>
            <a:pPr marL="0" indent="0">
              <a:buNone/>
            </a:pPr>
            <a:endParaRPr lang="de" sz="2000">
              <a:ea typeface="Calibri"/>
              <a:cs typeface="Calibri"/>
            </a:endParaRPr>
          </a:p>
          <a:p>
            <a:pPr marL="0" indent="0">
              <a:lnSpc>
                <a:spcPct val="100000"/>
              </a:lnSpc>
              <a:spcBef>
                <a:spcPts val="500"/>
              </a:spcBef>
              <a:buNone/>
            </a:pPr>
            <a:r>
              <a:rPr lang="de" sz="2000" b="1">
                <a:ea typeface="+mn-lt"/>
                <a:cs typeface="+mn-lt"/>
              </a:rPr>
              <a:t>Abhishek Karmakar</a:t>
            </a:r>
            <a:endParaRPr lang="en-US" sz="2000" b="1">
              <a:ea typeface="+mn-lt"/>
              <a:cs typeface="+mn-lt"/>
            </a:endParaRPr>
          </a:p>
          <a:p>
            <a:pPr marL="0" indent="0">
              <a:lnSpc>
                <a:spcPct val="100000"/>
              </a:lnSpc>
              <a:spcBef>
                <a:spcPts val="500"/>
              </a:spcBef>
              <a:buNone/>
            </a:pPr>
            <a:r>
              <a:rPr lang="de" sz="2000" b="1" err="1">
                <a:ea typeface="+mn-lt"/>
                <a:cs typeface="+mn-lt"/>
              </a:rPr>
              <a:t>Sharik</a:t>
            </a:r>
            <a:r>
              <a:rPr lang="de" sz="2000" b="1">
                <a:ea typeface="+mn-lt"/>
                <a:cs typeface="+mn-lt"/>
              </a:rPr>
              <a:t> Gazi</a:t>
            </a:r>
            <a:endParaRPr lang="en-US" sz="2000" b="1">
              <a:ea typeface="+mn-lt"/>
              <a:cs typeface="+mn-lt"/>
            </a:endParaRPr>
          </a:p>
          <a:p>
            <a:pPr marL="0" indent="0">
              <a:lnSpc>
                <a:spcPct val="100000"/>
              </a:lnSpc>
              <a:spcBef>
                <a:spcPts val="500"/>
              </a:spcBef>
              <a:buNone/>
            </a:pPr>
            <a:r>
              <a:rPr lang="en-US" sz="2000" b="1">
                <a:cs typeface="Calibri" panose="020F0502020204030204"/>
              </a:rPr>
              <a:t>Varsha Singh</a:t>
            </a:r>
            <a:endParaRPr lang="de" sz="2000" b="1">
              <a:ea typeface="Calibri" panose="020F0502020204030204"/>
              <a:cs typeface="Calibri"/>
            </a:endParaRPr>
          </a:p>
        </p:txBody>
      </p:sp>
      <p:sp>
        <p:nvSpPr>
          <p:cNvPr id="59"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Logo&#10;&#10;Description automatically generated">
            <a:extLst>
              <a:ext uri="{FF2B5EF4-FFF2-40B4-BE49-F238E27FC236}">
                <a16:creationId xmlns:a16="http://schemas.microsoft.com/office/drawing/2014/main" id="{D371DECA-3E89-5296-8D4D-89313925F941}"/>
              </a:ext>
            </a:extLst>
          </p:cNvPr>
          <p:cNvPicPr>
            <a:picLocks noChangeAspect="1"/>
          </p:cNvPicPr>
          <p:nvPr/>
        </p:nvPicPr>
        <p:blipFill>
          <a:blip r:embed="rId2"/>
          <a:stretch>
            <a:fillRect/>
          </a:stretch>
        </p:blipFill>
        <p:spPr>
          <a:xfrm>
            <a:off x="7022495" y="1464733"/>
            <a:ext cx="3529390" cy="3517295"/>
          </a:xfrm>
          <a:prstGeom prst="rect">
            <a:avLst/>
          </a:prstGeom>
        </p:spPr>
      </p:pic>
      <p:sp>
        <p:nvSpPr>
          <p:cNvPr id="4" name="TextBox 3">
            <a:extLst>
              <a:ext uri="{FF2B5EF4-FFF2-40B4-BE49-F238E27FC236}">
                <a16:creationId xmlns:a16="http://schemas.microsoft.com/office/drawing/2014/main" id="{629A9E6F-E740-0E9F-D822-837ED70E1B6F}"/>
              </a:ext>
            </a:extLst>
          </p:cNvPr>
          <p:cNvSpPr txBox="1"/>
          <p:nvPr/>
        </p:nvSpPr>
        <p:spPr>
          <a:xfrm>
            <a:off x="6122581" y="5103627"/>
            <a:ext cx="54456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Calibri"/>
                <a:cs typeface="Calibri"/>
              </a:rPr>
              <a:t>Indian Institute of Information Technology, Allahabad</a:t>
            </a:r>
          </a:p>
        </p:txBody>
      </p:sp>
    </p:spTree>
    <p:extLst>
      <p:ext uri="{BB962C8B-B14F-4D97-AF65-F5344CB8AC3E}">
        <p14:creationId xmlns:p14="http://schemas.microsoft.com/office/powerpoint/2010/main" val="91557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948489" y="1967266"/>
            <a:ext cx="2926824"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Outline of Overall</a:t>
            </a:r>
            <a:br>
              <a:rPr lang="en-US" sz="3600" b="1" kern="1200">
                <a:solidFill>
                  <a:srgbClr val="FFFFFF"/>
                </a:solidFill>
                <a:latin typeface="+mj-lt"/>
                <a:ea typeface="+mj-ea"/>
                <a:cs typeface="+mj-cs"/>
              </a:rPr>
            </a:br>
            <a:r>
              <a:rPr lang="en-US" sz="3600" b="1" kern="1200">
                <a:solidFill>
                  <a:srgbClr val="FFFFFF"/>
                </a:solidFill>
                <a:latin typeface="+mj-lt"/>
                <a:ea typeface="+mj-ea"/>
                <a:cs typeface="+mj-cs"/>
              </a:rPr>
              <a:t>Methodology</a:t>
            </a:r>
          </a:p>
        </p:txBody>
      </p:sp>
      <p:pic>
        <p:nvPicPr>
          <p:cNvPr id="5" name="Picture 4" descr="A diagram of data modeling&#10;&#10;Description automatically generated">
            <a:extLst>
              <a:ext uri="{FF2B5EF4-FFF2-40B4-BE49-F238E27FC236}">
                <a16:creationId xmlns:a16="http://schemas.microsoft.com/office/drawing/2014/main" id="{ECC0F820-335C-C75A-F8A2-4B997A183B7D}"/>
              </a:ext>
            </a:extLst>
          </p:cNvPr>
          <p:cNvPicPr>
            <a:picLocks noChangeAspect="1"/>
          </p:cNvPicPr>
          <p:nvPr/>
        </p:nvPicPr>
        <p:blipFill>
          <a:blip r:embed="rId2"/>
          <a:stretch>
            <a:fillRect/>
          </a:stretch>
        </p:blipFill>
        <p:spPr>
          <a:xfrm>
            <a:off x="5829552" y="47617"/>
            <a:ext cx="3753808" cy="6640123"/>
          </a:xfrm>
          <a:prstGeom prst="rect">
            <a:avLst/>
          </a:prstGeom>
        </p:spPr>
      </p:pic>
    </p:spTree>
    <p:extLst>
      <p:ext uri="{BB962C8B-B14F-4D97-AF65-F5344CB8AC3E}">
        <p14:creationId xmlns:p14="http://schemas.microsoft.com/office/powerpoint/2010/main" val="162932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1074374" y="240637"/>
            <a:ext cx="6369249" cy="810087"/>
          </a:xfrm>
        </p:spPr>
        <p:txBody>
          <a:bodyPr vert="horz" lIns="91440" tIns="45720" rIns="91440" bIns="45720" rtlCol="0" anchor="b">
            <a:normAutofit/>
          </a:bodyPr>
          <a:lstStyle/>
          <a:p>
            <a:r>
              <a:rPr lang="en-US" sz="4000" b="1" kern="1200">
                <a:solidFill>
                  <a:schemeClr val="tx1"/>
                </a:solidFill>
                <a:latin typeface="+mj-lt"/>
                <a:ea typeface="+mj-ea"/>
                <a:cs typeface="+mj-cs"/>
              </a:rPr>
              <a:t>Handling Improbable Data</a:t>
            </a:r>
            <a:endParaRPr lang="en-US" sz="40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64256766-3942-E32A-BA53-4182AFAB118B}"/>
              </a:ext>
            </a:extLst>
          </p:cNvPr>
          <p:cNvSpPr txBox="1"/>
          <p:nvPr/>
        </p:nvSpPr>
        <p:spPr>
          <a:xfrm>
            <a:off x="1076388" y="1245173"/>
            <a:ext cx="6668491" cy="23612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b="1"/>
              <a:t>Data pre-processing is a technique which the data is prepared to enhance the model performance. In the given dataset there are attributes such as glucose level, blood pressure level, skin thickness and BMI which cannot be zero. So as in for the first step we had replaced all such insignificant values to Nan (or Null).</a:t>
            </a:r>
            <a:endParaRPr lang="en-US" sz="2000" b="1">
              <a:cs typeface="Calibri"/>
            </a:endParaRPr>
          </a:p>
        </p:txBody>
      </p:sp>
      <p:sp>
        <p:nvSpPr>
          <p:cNvPr id="41" name="Rectangle 4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FD6BEF-909F-3956-BD3C-509AD7F4F419}"/>
              </a:ext>
            </a:extLst>
          </p:cNvPr>
          <p:cNvPicPr>
            <a:picLocks noChangeAspect="1"/>
          </p:cNvPicPr>
          <p:nvPr/>
        </p:nvPicPr>
        <p:blipFill>
          <a:blip r:embed="rId2"/>
          <a:stretch>
            <a:fillRect/>
          </a:stretch>
        </p:blipFill>
        <p:spPr>
          <a:xfrm>
            <a:off x="8046377" y="1746770"/>
            <a:ext cx="4170530" cy="3357276"/>
          </a:xfrm>
          <a:prstGeom prst="rect">
            <a:avLst/>
          </a:prstGeom>
        </p:spPr>
      </p:pic>
      <p:sp>
        <p:nvSpPr>
          <p:cNvPr id="6" name="TextBox 5">
            <a:extLst>
              <a:ext uri="{FF2B5EF4-FFF2-40B4-BE49-F238E27FC236}">
                <a16:creationId xmlns:a16="http://schemas.microsoft.com/office/drawing/2014/main" id="{FBE0A833-8BA3-5B00-36FD-EA9624EEE733}"/>
              </a:ext>
            </a:extLst>
          </p:cNvPr>
          <p:cNvSpPr txBox="1"/>
          <p:nvPr/>
        </p:nvSpPr>
        <p:spPr>
          <a:xfrm>
            <a:off x="8121487" y="5080001"/>
            <a:ext cx="4162994"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ea typeface="+mn-lt"/>
                <a:cs typeface="+mn-lt"/>
              </a:rPr>
              <a:t>Figure : Samples consisting of the insignificant values</a:t>
            </a:r>
            <a:endParaRPr lang="en-US" b="1">
              <a:cs typeface="Calibri"/>
            </a:endParaRPr>
          </a:p>
        </p:txBody>
      </p:sp>
      <p:pic>
        <p:nvPicPr>
          <p:cNvPr id="5" name="Picture 4" descr="A white background with black text&#10;&#10;Description automatically generated">
            <a:extLst>
              <a:ext uri="{FF2B5EF4-FFF2-40B4-BE49-F238E27FC236}">
                <a16:creationId xmlns:a16="http://schemas.microsoft.com/office/drawing/2014/main" id="{54BB091C-B5A4-5297-7D6E-7E19E0E204A8}"/>
              </a:ext>
            </a:extLst>
          </p:cNvPr>
          <p:cNvPicPr>
            <a:picLocks noChangeAspect="1"/>
          </p:cNvPicPr>
          <p:nvPr/>
        </p:nvPicPr>
        <p:blipFill>
          <a:blip r:embed="rId3"/>
          <a:stretch>
            <a:fillRect/>
          </a:stretch>
        </p:blipFill>
        <p:spPr>
          <a:xfrm>
            <a:off x="1078319" y="3836442"/>
            <a:ext cx="3806456" cy="2286279"/>
          </a:xfrm>
          <a:prstGeom prst="rect">
            <a:avLst/>
          </a:prstGeom>
        </p:spPr>
      </p:pic>
    </p:spTree>
    <p:extLst>
      <p:ext uri="{BB962C8B-B14F-4D97-AF65-F5344CB8AC3E}">
        <p14:creationId xmlns:p14="http://schemas.microsoft.com/office/powerpoint/2010/main" val="36150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b="1" kern="1200">
                <a:solidFill>
                  <a:schemeClr val="tx1"/>
                </a:solidFill>
                <a:latin typeface="+mj-lt"/>
                <a:ea typeface="+mj-ea"/>
                <a:cs typeface="+mj-cs"/>
              </a:rPr>
              <a:t>Handling Improbable Data</a:t>
            </a:r>
            <a:endParaRPr lang="en-US" sz="40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64256766-3942-E32A-BA53-4182AFAB118B}"/>
              </a:ext>
            </a:extLst>
          </p:cNvPr>
          <p:cNvSpPr txBox="1"/>
          <p:nvPr/>
        </p:nvSpPr>
        <p:spPr>
          <a:xfrm>
            <a:off x="1138411" y="2405894"/>
            <a:ext cx="5321701" cy="33396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r>
              <a:rPr lang="en-US" sz="2000" b="1">
                <a:solidFill>
                  <a:srgbClr val="00000A"/>
                </a:solidFill>
                <a:ea typeface="+mn-lt"/>
                <a:cs typeface="+mn-lt"/>
              </a:rPr>
              <a:t>The dataset now consists of the Nan values, also it contains outliers. So the best way to replace all the Nan values is with median of the data. For each attribute the Nan values has been replaced with the median value pertaining to diabetic or non-diabetic patient. </a:t>
            </a:r>
            <a:endParaRPr lang="en-US" sz="4400" b="1">
              <a:cs typeface="Calibri"/>
            </a:endParaRPr>
          </a:p>
          <a:p>
            <a:endParaRPr lang="en-US" sz="2000" b="1">
              <a:solidFill>
                <a:srgbClr val="00000A"/>
              </a:solidFill>
              <a:cs typeface="Calibri"/>
            </a:endParaRPr>
          </a:p>
          <a:p>
            <a:r>
              <a:rPr lang="en-US" sz="2000" b="1">
                <a:solidFill>
                  <a:srgbClr val="00000A"/>
                </a:solidFill>
                <a:ea typeface="+mn-lt"/>
                <a:cs typeface="+mn-lt"/>
              </a:rPr>
              <a:t>For example, the median glucose value for non-diabetic people is 107 whereas for diabetic people the median value is 140.</a:t>
            </a:r>
            <a:endParaRPr lang="en-US" b="1"/>
          </a:p>
        </p:txBody>
      </p:sp>
      <p:sp>
        <p:nvSpPr>
          <p:cNvPr id="41" name="Rectangle 4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E0A833-8BA3-5B00-36FD-EA9624EEE733}"/>
              </a:ext>
            </a:extLst>
          </p:cNvPr>
          <p:cNvSpPr txBox="1"/>
          <p:nvPr/>
        </p:nvSpPr>
        <p:spPr>
          <a:xfrm>
            <a:off x="8088923" y="3959795"/>
            <a:ext cx="4162994"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ea typeface="+mn-lt"/>
                <a:cs typeface="+mn-lt"/>
              </a:rPr>
              <a:t>Table: Shows median value for the category of diabetic and non-diabetic people.</a:t>
            </a:r>
            <a:endParaRPr lang="en-GB" b="1">
              <a:cs typeface="Calibri"/>
            </a:endParaRPr>
          </a:p>
        </p:txBody>
      </p:sp>
      <p:pic>
        <p:nvPicPr>
          <p:cNvPr id="5" name="Picture 4" descr="A table with numbers and text&#10;&#10;Description automatically generated">
            <a:extLst>
              <a:ext uri="{FF2B5EF4-FFF2-40B4-BE49-F238E27FC236}">
                <a16:creationId xmlns:a16="http://schemas.microsoft.com/office/drawing/2014/main" id="{46002631-D11A-5DA0-12AE-53E242008E13}"/>
              </a:ext>
            </a:extLst>
          </p:cNvPr>
          <p:cNvPicPr>
            <a:picLocks noChangeAspect="1"/>
          </p:cNvPicPr>
          <p:nvPr/>
        </p:nvPicPr>
        <p:blipFill>
          <a:blip r:embed="rId2"/>
          <a:stretch>
            <a:fillRect/>
          </a:stretch>
        </p:blipFill>
        <p:spPr>
          <a:xfrm>
            <a:off x="8124092" y="2408052"/>
            <a:ext cx="4084841" cy="1599024"/>
          </a:xfrm>
          <a:prstGeom prst="rect">
            <a:avLst/>
          </a:prstGeom>
        </p:spPr>
      </p:pic>
    </p:spTree>
    <p:extLst>
      <p:ext uri="{BB962C8B-B14F-4D97-AF65-F5344CB8AC3E}">
        <p14:creationId xmlns:p14="http://schemas.microsoft.com/office/powerpoint/2010/main" val="37029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Arc 5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682441" y="186841"/>
            <a:ext cx="5458838" cy="1325563"/>
          </a:xfrm>
        </p:spPr>
        <p:txBody>
          <a:bodyPr vert="horz" lIns="91440" tIns="45720" rIns="91440" bIns="45720" rtlCol="0" anchor="ctr">
            <a:normAutofit/>
          </a:bodyPr>
          <a:lstStyle/>
          <a:p>
            <a:r>
              <a:rPr lang="en-US" b="1" kern="1200">
                <a:solidFill>
                  <a:schemeClr val="tx1"/>
                </a:solidFill>
                <a:latin typeface="+mj-lt"/>
                <a:ea typeface="+mj-ea"/>
                <a:cs typeface="+mj-cs"/>
              </a:rPr>
              <a:t>Handling Outliers</a:t>
            </a:r>
          </a:p>
        </p:txBody>
      </p:sp>
      <p:sp>
        <p:nvSpPr>
          <p:cNvPr id="56" name="Freeform: Shape 5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4256766-3942-E32A-BA53-4182AFAB118B}"/>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b="1">
              <a:ea typeface="Calibri"/>
              <a:cs typeface="Calibri"/>
            </a:endParaRPr>
          </a:p>
        </p:txBody>
      </p:sp>
      <p:sp>
        <p:nvSpPr>
          <p:cNvPr id="4" name="TextBox 3">
            <a:extLst>
              <a:ext uri="{FF2B5EF4-FFF2-40B4-BE49-F238E27FC236}">
                <a16:creationId xmlns:a16="http://schemas.microsoft.com/office/drawing/2014/main" id="{8CF0D390-E64C-7071-BEEF-F091FC8EAD42}"/>
              </a:ext>
            </a:extLst>
          </p:cNvPr>
          <p:cNvSpPr txBox="1"/>
          <p:nvPr/>
        </p:nvSpPr>
        <p:spPr>
          <a:xfrm>
            <a:off x="681742" y="1442523"/>
            <a:ext cx="530143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spread of any kind of distribution of the data is tends to decrease at the extremes. The middle half of the data which lies within the second and third quartiles are called as interquartile range. This IQR (Interquartile Range) method is used for outlier detection as next step of the process.</a:t>
            </a:r>
          </a:p>
          <a:p>
            <a:endParaRPr lang="en-GB">
              <a:ea typeface="Calibri"/>
              <a:cs typeface="Calibri"/>
            </a:endParaRPr>
          </a:p>
          <a:p>
            <a:r>
              <a:rPr lang="en-GB">
                <a:ea typeface="Calibri"/>
                <a:cs typeface="Calibri"/>
              </a:rPr>
              <a:t>The Extreme values are replaced with the (Q1  - 1.5 IQR) and (Q3 + 1.5 IQR) values.</a:t>
            </a:r>
          </a:p>
        </p:txBody>
      </p:sp>
      <p:pic>
        <p:nvPicPr>
          <p:cNvPr id="7" name="Picture 6">
            <a:extLst>
              <a:ext uri="{FF2B5EF4-FFF2-40B4-BE49-F238E27FC236}">
                <a16:creationId xmlns:a16="http://schemas.microsoft.com/office/drawing/2014/main" id="{8D940C1A-DD2F-9DFE-C859-F465242BA41A}"/>
              </a:ext>
            </a:extLst>
          </p:cNvPr>
          <p:cNvPicPr>
            <a:picLocks noChangeAspect="1"/>
          </p:cNvPicPr>
          <p:nvPr/>
        </p:nvPicPr>
        <p:blipFill rotWithShape="1">
          <a:blip r:embed="rId2"/>
          <a:srcRect b="3921"/>
          <a:stretch/>
        </p:blipFill>
        <p:spPr>
          <a:xfrm>
            <a:off x="6580860" y="2349916"/>
            <a:ext cx="4499112" cy="2520060"/>
          </a:xfrm>
          <a:prstGeom prst="rect">
            <a:avLst/>
          </a:prstGeom>
        </p:spPr>
      </p:pic>
      <p:sp>
        <p:nvSpPr>
          <p:cNvPr id="11" name="TextBox 10">
            <a:extLst>
              <a:ext uri="{FF2B5EF4-FFF2-40B4-BE49-F238E27FC236}">
                <a16:creationId xmlns:a16="http://schemas.microsoft.com/office/drawing/2014/main" id="{1FC46B74-180F-0C89-7E52-44CA1CAF0928}"/>
              </a:ext>
            </a:extLst>
          </p:cNvPr>
          <p:cNvSpPr txBox="1"/>
          <p:nvPr/>
        </p:nvSpPr>
        <p:spPr>
          <a:xfrm>
            <a:off x="679173" y="4080565"/>
            <a:ext cx="53715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IQR </a:t>
            </a:r>
            <a:r>
              <a:rPr lang="en-GB">
                <a:ea typeface="+mn-lt"/>
                <a:cs typeface="+mn-lt"/>
              </a:rPr>
              <a:t>is the range between the </a:t>
            </a:r>
            <a:r>
              <a:rPr lang="en-GB" b="1">
                <a:ea typeface="+mn-lt"/>
                <a:cs typeface="+mn-lt"/>
              </a:rPr>
              <a:t>first </a:t>
            </a:r>
            <a:r>
              <a:rPr lang="en-GB">
                <a:ea typeface="+mn-lt"/>
                <a:cs typeface="+mn-lt"/>
              </a:rPr>
              <a:t>and the</a:t>
            </a:r>
            <a:r>
              <a:rPr lang="en-GB" b="1">
                <a:ea typeface="+mn-lt"/>
                <a:cs typeface="+mn-lt"/>
              </a:rPr>
              <a:t> third quartiles</a:t>
            </a:r>
            <a:r>
              <a:rPr lang="en-GB">
                <a:ea typeface="+mn-lt"/>
                <a:cs typeface="+mn-lt"/>
              </a:rPr>
              <a:t> namely </a:t>
            </a:r>
            <a:r>
              <a:rPr lang="en-GB" b="1">
                <a:ea typeface="+mn-lt"/>
                <a:cs typeface="+mn-lt"/>
              </a:rPr>
              <a:t>Q1 </a:t>
            </a:r>
            <a:r>
              <a:rPr lang="en-GB">
                <a:ea typeface="+mn-lt"/>
                <a:cs typeface="+mn-lt"/>
              </a:rPr>
              <a:t>and </a:t>
            </a:r>
            <a:r>
              <a:rPr lang="en-GB" b="1">
                <a:ea typeface="+mn-lt"/>
                <a:cs typeface="+mn-lt"/>
              </a:rPr>
              <a:t>Q3: IQR = Q3 – Q1</a:t>
            </a:r>
            <a:r>
              <a:rPr lang="en-GB">
                <a:ea typeface="+mn-lt"/>
                <a:cs typeface="+mn-lt"/>
              </a:rPr>
              <a:t>. The data points which fall below </a:t>
            </a:r>
            <a:r>
              <a:rPr lang="en-GB" b="1">
                <a:ea typeface="+mn-lt"/>
                <a:cs typeface="+mn-lt"/>
              </a:rPr>
              <a:t>Q1 – 1.5 IQR </a:t>
            </a:r>
            <a:r>
              <a:rPr lang="en-GB">
                <a:ea typeface="+mn-lt"/>
                <a:cs typeface="+mn-lt"/>
              </a:rPr>
              <a:t>or above </a:t>
            </a:r>
            <a:r>
              <a:rPr lang="en-GB" b="1">
                <a:ea typeface="+mn-lt"/>
                <a:cs typeface="+mn-lt"/>
              </a:rPr>
              <a:t>Q3 + 1.5 IQR</a:t>
            </a:r>
            <a:r>
              <a:rPr lang="en-GB">
                <a:ea typeface="+mn-lt"/>
                <a:cs typeface="+mn-lt"/>
              </a:rPr>
              <a:t> are outliers.</a:t>
            </a:r>
            <a:endParaRPr lang="en-US">
              <a:ea typeface="Calibri"/>
              <a:cs typeface="Calibri"/>
            </a:endParaRPr>
          </a:p>
        </p:txBody>
      </p:sp>
    </p:spTree>
    <p:extLst>
      <p:ext uri="{BB962C8B-B14F-4D97-AF65-F5344CB8AC3E}">
        <p14:creationId xmlns:p14="http://schemas.microsoft.com/office/powerpoint/2010/main" val="103740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b="1" kern="1200">
                <a:solidFill>
                  <a:srgbClr val="FFFFFF"/>
                </a:solidFill>
                <a:latin typeface="+mj-lt"/>
                <a:ea typeface="+mj-ea"/>
                <a:cs typeface="+mj-cs"/>
              </a:rPr>
              <a:t>Splitting the Normalized Data</a:t>
            </a:r>
            <a:endParaRPr lang="en-US" kern="1200">
              <a:solidFill>
                <a:srgbClr val="FFFFFF"/>
              </a:solidFill>
              <a:latin typeface="+mj-lt"/>
              <a:ea typeface="+mj-ea"/>
              <a:cs typeface="+mj-cs"/>
            </a:endParaRPr>
          </a:p>
        </p:txBody>
      </p:sp>
      <p:sp>
        <p:nvSpPr>
          <p:cNvPr id="93" name="Freeform: Shape 9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9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CF0D390-E64C-7071-BEEF-F091FC8EAD42}"/>
              </a:ext>
            </a:extLst>
          </p:cNvPr>
          <p:cNvSpPr txBox="1"/>
          <p:nvPr/>
        </p:nvSpPr>
        <p:spPr>
          <a:xfrm>
            <a:off x="5992872" y="2705827"/>
            <a:ext cx="5257799" cy="13371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b="1"/>
              <a:t>The data has been normalized using min-max normalization technique and then divided into training set (80%) and testing set (20%) in the ratio 4:1. </a:t>
            </a:r>
            <a:endParaRPr lang="en-US" sz="2400" b="1">
              <a:cs typeface="Calibri"/>
            </a:endParaRPr>
          </a:p>
        </p:txBody>
      </p:sp>
      <p:sp>
        <p:nvSpPr>
          <p:cNvPr id="99" name="Freeform: Shape 9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4256766-3942-E32A-BA53-4182AFAB118B}"/>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b="1">
              <a:ea typeface="Calibri"/>
              <a:cs typeface="Calibri"/>
            </a:endParaRPr>
          </a:p>
        </p:txBody>
      </p:sp>
    </p:spTree>
    <p:extLst>
      <p:ext uri="{BB962C8B-B14F-4D97-AF65-F5344CB8AC3E}">
        <p14:creationId xmlns:p14="http://schemas.microsoft.com/office/powerpoint/2010/main" val="42554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1312841" y="1396686"/>
            <a:ext cx="3240506" cy="4064628"/>
          </a:xfrm>
        </p:spPr>
        <p:txBody>
          <a:bodyPr vert="horz" lIns="91440" tIns="45720" rIns="91440" bIns="45720" rtlCol="0" anchor="ctr">
            <a:normAutofit/>
          </a:bodyPr>
          <a:lstStyle/>
          <a:p>
            <a:r>
              <a:rPr lang="en-US" b="1" kern="1200">
                <a:solidFill>
                  <a:srgbClr val="FFFFFF"/>
                </a:solidFill>
                <a:latin typeface="+mj-lt"/>
                <a:ea typeface="+mj-ea"/>
                <a:cs typeface="+mj-cs"/>
              </a:rPr>
              <a:t>Handling Imbalance Data</a:t>
            </a:r>
          </a:p>
        </p:txBody>
      </p:sp>
      <p:sp>
        <p:nvSpPr>
          <p:cNvPr id="72" name="Arc 7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F0D390-E64C-7071-BEEF-F091FC8EAD42}"/>
              </a:ext>
            </a:extLst>
          </p:cNvPr>
          <p:cNvSpPr txBox="1"/>
          <p:nvPr/>
        </p:nvSpPr>
        <p:spPr>
          <a:xfrm>
            <a:off x="5404529" y="3095868"/>
            <a:ext cx="5536397" cy="16435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b="1"/>
              <a:t>In order to balance the training dataset SMOTE (Synthetic Minority Over-sampling Technique) has been used to prevent the diabetic and non-diabetic biased learning of the model. </a:t>
            </a:r>
            <a:endParaRPr lang="en-US" sz="2400">
              <a:cs typeface="Calibri" panose="020F0502020204030204"/>
            </a:endParaRPr>
          </a:p>
          <a:p>
            <a:pPr indent="-228600">
              <a:lnSpc>
                <a:spcPct val="90000"/>
              </a:lnSpc>
              <a:spcAft>
                <a:spcPts val="600"/>
              </a:spcAft>
              <a:buFont typeface="Arial" panose="020B0604020202020204" pitchFamily="34" charset="0"/>
              <a:buChar char="•"/>
            </a:pPr>
            <a:endParaRPr lang="en-US" sz="2400" b="1">
              <a:ea typeface="Calibri"/>
              <a:cs typeface="Calibri"/>
            </a:endParaRPr>
          </a:p>
        </p:txBody>
      </p:sp>
      <p:sp>
        <p:nvSpPr>
          <p:cNvPr id="3" name="TextBox 2">
            <a:extLst>
              <a:ext uri="{FF2B5EF4-FFF2-40B4-BE49-F238E27FC236}">
                <a16:creationId xmlns:a16="http://schemas.microsoft.com/office/drawing/2014/main" id="{64256766-3942-E32A-BA53-4182AFAB118B}"/>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b="1">
              <a:ea typeface="Calibri"/>
              <a:cs typeface="Calibri"/>
            </a:endParaRPr>
          </a:p>
        </p:txBody>
      </p:sp>
    </p:spTree>
    <p:extLst>
      <p:ext uri="{BB962C8B-B14F-4D97-AF65-F5344CB8AC3E}">
        <p14:creationId xmlns:p14="http://schemas.microsoft.com/office/powerpoint/2010/main" val="388047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1376756" y="72930"/>
            <a:ext cx="6298818" cy="809924"/>
          </a:xfrm>
        </p:spPr>
        <p:txBody>
          <a:bodyPr vert="horz" lIns="91440" tIns="45720" rIns="91440" bIns="45720" rtlCol="0" anchor="ctr">
            <a:normAutofit/>
          </a:bodyPr>
          <a:lstStyle/>
          <a:p>
            <a:r>
              <a:rPr lang="en-US" b="1"/>
              <a:t>Models Chosen for training</a:t>
            </a:r>
            <a:endParaRPr lang="en-US">
              <a:ea typeface="+mj-ea"/>
              <a:cs typeface="+mj-cs"/>
            </a:endParaRPr>
          </a:p>
        </p:txBody>
      </p:sp>
      <p:sp>
        <p:nvSpPr>
          <p:cNvPr id="133" name="Arc 1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8CF0D390-E64C-7071-BEEF-F091FC8EAD42}"/>
              </a:ext>
            </a:extLst>
          </p:cNvPr>
          <p:cNvSpPr txBox="1"/>
          <p:nvPr/>
        </p:nvSpPr>
        <p:spPr>
          <a:xfrm>
            <a:off x="1376756" y="1390196"/>
            <a:ext cx="10578623" cy="47867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marL="342900" indent="-342900">
              <a:buFont typeface="Arial"/>
              <a:buChar char="•"/>
            </a:pPr>
            <a:r>
              <a:rPr lang="en-US" sz="2000" b="1" err="1">
                <a:solidFill>
                  <a:srgbClr val="00000A"/>
                </a:solidFill>
                <a:ea typeface="+mn-lt"/>
                <a:cs typeface="+mn-lt"/>
              </a:rPr>
              <a:t>Naïve</a:t>
            </a:r>
            <a:r>
              <a:rPr lang="en-US" sz="2000" b="1">
                <a:solidFill>
                  <a:srgbClr val="00000A"/>
                </a:solidFill>
                <a:ea typeface="+mn-lt"/>
                <a:cs typeface="+mn-lt"/>
              </a:rPr>
              <a:t> Bayes:</a:t>
            </a:r>
            <a:r>
              <a:rPr lang="en-US" sz="2000">
                <a:solidFill>
                  <a:srgbClr val="00000A"/>
                </a:solidFill>
                <a:ea typeface="+mn-lt"/>
                <a:cs typeface="+mn-lt"/>
              </a:rPr>
              <a:t> Gaussian </a:t>
            </a:r>
            <a:r>
              <a:rPr lang="en-US" sz="2000" err="1">
                <a:solidFill>
                  <a:srgbClr val="00000A"/>
                </a:solidFill>
                <a:ea typeface="+mn-lt"/>
                <a:cs typeface="+mn-lt"/>
              </a:rPr>
              <a:t>Naïve</a:t>
            </a:r>
            <a:r>
              <a:rPr lang="en-US" sz="2000">
                <a:solidFill>
                  <a:srgbClr val="00000A"/>
                </a:solidFill>
                <a:ea typeface="+mn-lt"/>
                <a:cs typeface="+mn-lt"/>
              </a:rPr>
              <a:t> Bayes, Multinomial </a:t>
            </a:r>
            <a:r>
              <a:rPr lang="en-US" sz="2000" err="1">
                <a:solidFill>
                  <a:srgbClr val="00000A"/>
                </a:solidFill>
                <a:ea typeface="+mn-lt"/>
                <a:cs typeface="+mn-lt"/>
              </a:rPr>
              <a:t>Naïve</a:t>
            </a:r>
            <a:r>
              <a:rPr lang="en-US" sz="2000">
                <a:solidFill>
                  <a:srgbClr val="00000A"/>
                </a:solidFill>
                <a:ea typeface="+mn-lt"/>
                <a:cs typeface="+mn-lt"/>
              </a:rPr>
              <a:t> Bayes and Complement </a:t>
            </a:r>
            <a:r>
              <a:rPr lang="en-US" sz="2000" err="1">
                <a:solidFill>
                  <a:srgbClr val="00000A"/>
                </a:solidFill>
                <a:ea typeface="+mn-lt"/>
                <a:cs typeface="+mn-lt"/>
              </a:rPr>
              <a:t>Naïve</a:t>
            </a:r>
            <a:r>
              <a:rPr lang="en-US" sz="2000">
                <a:solidFill>
                  <a:srgbClr val="00000A"/>
                </a:solidFill>
                <a:ea typeface="+mn-lt"/>
                <a:cs typeface="+mn-lt"/>
              </a:rPr>
              <a:t> Bayes models has been used to train the model. For 10 fold cross validation with </a:t>
            </a:r>
            <a:r>
              <a:rPr lang="en-US" sz="2000" err="1">
                <a:solidFill>
                  <a:srgbClr val="00000A"/>
                </a:solidFill>
                <a:ea typeface="+mn-lt"/>
                <a:cs typeface="+mn-lt"/>
              </a:rPr>
              <a:t>var_smoothing</a:t>
            </a:r>
            <a:r>
              <a:rPr lang="en-US" sz="2000">
                <a:solidFill>
                  <a:srgbClr val="00000A"/>
                </a:solidFill>
                <a:ea typeface="+mn-lt"/>
                <a:cs typeface="+mn-lt"/>
              </a:rPr>
              <a:t> parameter value to be 0.01 for </a:t>
            </a:r>
            <a:r>
              <a:rPr lang="en-US" sz="2000" err="1">
                <a:solidFill>
                  <a:srgbClr val="00000A"/>
                </a:solidFill>
                <a:ea typeface="+mn-lt"/>
                <a:cs typeface="+mn-lt"/>
              </a:rPr>
              <a:t>GaussianNB</a:t>
            </a:r>
            <a:r>
              <a:rPr lang="en-US" sz="2000">
                <a:solidFill>
                  <a:srgbClr val="00000A"/>
                </a:solidFill>
                <a:ea typeface="+mn-lt"/>
                <a:cs typeface="+mn-lt"/>
              </a:rPr>
              <a:t>() obtains accuracy of 87.66%. </a:t>
            </a:r>
            <a:r>
              <a:rPr lang="en-US" sz="2000" err="1">
                <a:solidFill>
                  <a:srgbClr val="00000A"/>
                </a:solidFill>
                <a:ea typeface="+mn-lt"/>
                <a:cs typeface="+mn-lt"/>
              </a:rPr>
              <a:t>MutinomialNB</a:t>
            </a:r>
            <a:r>
              <a:rPr lang="en-US" sz="2000">
                <a:solidFill>
                  <a:srgbClr val="00000A"/>
                </a:solidFill>
                <a:ea typeface="+mn-lt"/>
                <a:cs typeface="+mn-lt"/>
              </a:rPr>
              <a:t>() shows an accuracy of 82.46% and </a:t>
            </a:r>
            <a:r>
              <a:rPr lang="en-US" sz="2000" err="1">
                <a:solidFill>
                  <a:srgbClr val="00000A"/>
                </a:solidFill>
                <a:ea typeface="+mn-lt"/>
                <a:cs typeface="+mn-lt"/>
              </a:rPr>
              <a:t>ComplementNB</a:t>
            </a:r>
            <a:r>
              <a:rPr lang="en-US" sz="2000">
                <a:solidFill>
                  <a:srgbClr val="00000A"/>
                </a:solidFill>
                <a:ea typeface="+mn-lt"/>
                <a:cs typeface="+mn-lt"/>
              </a:rPr>
              <a:t>() shows an accuracy of 80.51%. Gaussian </a:t>
            </a:r>
            <a:r>
              <a:rPr lang="en-US" sz="2000" err="1">
                <a:solidFill>
                  <a:srgbClr val="00000A"/>
                </a:solidFill>
                <a:ea typeface="+mn-lt"/>
                <a:cs typeface="+mn-lt"/>
              </a:rPr>
              <a:t>Naïve</a:t>
            </a:r>
            <a:r>
              <a:rPr lang="en-US" sz="2000">
                <a:solidFill>
                  <a:srgbClr val="00000A"/>
                </a:solidFill>
                <a:ea typeface="+mn-lt"/>
                <a:cs typeface="+mn-lt"/>
              </a:rPr>
              <a:t> Bayes shows us the higher accuracy with an AUC value of 80.6. </a:t>
            </a:r>
            <a:endParaRPr lang="en-US" sz="2000">
              <a:cs typeface="Calibri"/>
            </a:endParaRPr>
          </a:p>
          <a:p>
            <a:pPr marL="342900" indent="-342900">
              <a:buFont typeface="Arial"/>
              <a:buChar char="•"/>
            </a:pPr>
            <a:endParaRPr lang="en-US" sz="2000">
              <a:solidFill>
                <a:srgbClr val="00000A"/>
              </a:solidFill>
              <a:ea typeface="+mn-lt"/>
              <a:cs typeface="+mn-lt"/>
            </a:endParaRPr>
          </a:p>
          <a:p>
            <a:pPr marL="342900" indent="-342900">
              <a:buFont typeface="Arial"/>
              <a:buChar char="•"/>
            </a:pPr>
            <a:r>
              <a:rPr lang="en-US" sz="2000" b="1">
                <a:solidFill>
                  <a:srgbClr val="00000A"/>
                </a:solidFill>
                <a:ea typeface="+mn-lt"/>
                <a:cs typeface="+mn-lt"/>
              </a:rPr>
              <a:t>Logistic Regression:</a:t>
            </a:r>
            <a:r>
              <a:rPr lang="en-US" sz="2000">
                <a:solidFill>
                  <a:srgbClr val="00000A"/>
                </a:solidFill>
                <a:ea typeface="+mn-lt"/>
                <a:cs typeface="+mn-lt"/>
              </a:rPr>
              <a:t> A 10-fold cross validation has been performed on this model, it was seen that parameters 'C': 0.001, '</a:t>
            </a:r>
            <a:r>
              <a:rPr lang="en-US" sz="2000" err="1">
                <a:solidFill>
                  <a:srgbClr val="00000A"/>
                </a:solidFill>
                <a:ea typeface="+mn-lt"/>
                <a:cs typeface="+mn-lt"/>
              </a:rPr>
              <a:t>max_iter</a:t>
            </a:r>
            <a:r>
              <a:rPr lang="en-US" sz="2000">
                <a:solidFill>
                  <a:srgbClr val="00000A"/>
                </a:solidFill>
                <a:ea typeface="+mn-lt"/>
                <a:cs typeface="+mn-lt"/>
              </a:rPr>
              <a:t>': 100, 'penalty': 'l2' gave us an optimal accuracy of 89.61% with AUC value of 87.8</a:t>
            </a:r>
            <a:endParaRPr lang="en-US" sz="2000">
              <a:cs typeface="Calibri"/>
            </a:endParaRPr>
          </a:p>
          <a:p>
            <a:pPr marL="342900" indent="-342900">
              <a:buFont typeface="Arial"/>
              <a:buChar char="•"/>
            </a:pPr>
            <a:endParaRPr lang="en-US" sz="2000">
              <a:solidFill>
                <a:srgbClr val="00000A"/>
              </a:solidFill>
              <a:ea typeface="+mn-lt"/>
              <a:cs typeface="+mn-lt"/>
            </a:endParaRPr>
          </a:p>
          <a:p>
            <a:pPr marL="342900" indent="-342900">
              <a:buFont typeface="Arial"/>
              <a:buChar char="•"/>
            </a:pPr>
            <a:r>
              <a:rPr lang="en-US" sz="2000" b="1">
                <a:solidFill>
                  <a:srgbClr val="00000A"/>
                </a:solidFill>
                <a:ea typeface="+mn-lt"/>
                <a:cs typeface="+mn-lt"/>
              </a:rPr>
              <a:t>Support Vector Machine:</a:t>
            </a:r>
            <a:r>
              <a:rPr lang="en-US" sz="2000">
                <a:solidFill>
                  <a:srgbClr val="00000A"/>
                </a:solidFill>
                <a:ea typeface="+mn-lt"/>
                <a:cs typeface="+mn-lt"/>
              </a:rPr>
              <a:t> For a 5-fold cross validation and with most optimal parameters 'C': 1, 'gamma': 0.001, 'kernel': '</a:t>
            </a:r>
            <a:r>
              <a:rPr lang="en-US" sz="2000" err="1">
                <a:solidFill>
                  <a:srgbClr val="00000A"/>
                </a:solidFill>
                <a:ea typeface="+mn-lt"/>
                <a:cs typeface="+mn-lt"/>
              </a:rPr>
              <a:t>rbf</a:t>
            </a:r>
            <a:r>
              <a:rPr lang="en-US" sz="2000">
                <a:solidFill>
                  <a:srgbClr val="00000A"/>
                </a:solidFill>
                <a:ea typeface="+mn-lt"/>
                <a:cs typeface="+mn-lt"/>
              </a:rPr>
              <a:t>', the model gave an accuracy of 88.96% with AUC value to be 87.3</a:t>
            </a:r>
            <a:endParaRPr lang="en-US" sz="2000">
              <a:solidFill>
                <a:srgbClr val="000000"/>
              </a:solidFill>
              <a:ea typeface="+mn-lt"/>
              <a:cs typeface="+mn-lt"/>
            </a:endParaRPr>
          </a:p>
          <a:p>
            <a:pPr marL="342900" indent="-342900">
              <a:buFont typeface="Arial"/>
              <a:buChar char="•"/>
            </a:pPr>
            <a:endParaRPr lang="en-US" sz="2000">
              <a:cs typeface="Calibri"/>
            </a:endParaRPr>
          </a:p>
          <a:p>
            <a:pPr marL="342900" indent="-342900">
              <a:buFont typeface="Arial"/>
              <a:buChar char="•"/>
            </a:pPr>
            <a:r>
              <a:rPr lang="en-US" sz="2000" b="1">
                <a:solidFill>
                  <a:srgbClr val="00000A"/>
                </a:solidFill>
                <a:ea typeface="+mn-lt"/>
                <a:cs typeface="+mn-lt"/>
              </a:rPr>
              <a:t>K-Nearest Neighbors:</a:t>
            </a:r>
            <a:r>
              <a:rPr lang="en-US" sz="2000">
                <a:solidFill>
                  <a:srgbClr val="00000A"/>
                </a:solidFill>
                <a:ea typeface="+mn-lt"/>
                <a:cs typeface="+mn-lt"/>
              </a:rPr>
              <a:t> For the nearest neighbors to be 8, the model gave us an accuracy of 88.96% with AUC value of 87.9</a:t>
            </a:r>
            <a:endParaRPr lang="en-US" sz="2000">
              <a:cs typeface="Calibri"/>
            </a:endParaRPr>
          </a:p>
          <a:p>
            <a:pPr marL="342900" indent="-342900">
              <a:buFont typeface="Arial"/>
              <a:buChar char="•"/>
            </a:pPr>
            <a:endParaRPr lang="en-US" sz="2000">
              <a:solidFill>
                <a:srgbClr val="00000A"/>
              </a:solidFill>
              <a:ea typeface="+mn-lt"/>
              <a:cs typeface="+mn-lt"/>
            </a:endParaRPr>
          </a:p>
          <a:p>
            <a:pPr marL="342900" indent="-342900">
              <a:buFont typeface="Arial"/>
              <a:buChar char="•"/>
            </a:pPr>
            <a:r>
              <a:rPr lang="en-US" sz="2000" b="1">
                <a:solidFill>
                  <a:srgbClr val="00000A"/>
                </a:solidFill>
                <a:ea typeface="+mn-lt"/>
                <a:cs typeface="+mn-lt"/>
              </a:rPr>
              <a:t>Decision Tree:</a:t>
            </a:r>
            <a:r>
              <a:rPr lang="en-US" sz="2000">
                <a:solidFill>
                  <a:srgbClr val="00000A"/>
                </a:solidFill>
                <a:ea typeface="+mn-lt"/>
                <a:cs typeface="+mn-lt"/>
              </a:rPr>
              <a:t> For the most optimal parameters criterion = 'entropy', max depth=20, max features=6, min samples leaf = 4, the model gave an accuracy of 88.31% with AUC value to be 86.2</a:t>
            </a:r>
          </a:p>
          <a:p>
            <a:pPr marL="342900" indent="-342900">
              <a:buFont typeface="Arial" panose="020B0604020202020204" pitchFamily="34" charset="0"/>
              <a:buChar char="•"/>
            </a:pPr>
            <a:endParaRPr lang="en-US" sz="2000">
              <a:solidFill>
                <a:srgbClr val="00000A"/>
              </a:solidFill>
              <a:cs typeface="Calibri"/>
            </a:endParaRPr>
          </a:p>
          <a:p>
            <a:pPr marL="342900" indent="-342900">
              <a:buFont typeface="Arial" panose="020B0604020202020204" pitchFamily="34" charset="0"/>
              <a:buChar char="•"/>
            </a:pPr>
            <a:endParaRPr lang="en-US" sz="2000">
              <a:solidFill>
                <a:srgbClr val="00000A"/>
              </a:solidFill>
              <a:cs typeface="Calibri"/>
            </a:endParaRPr>
          </a:p>
          <a:p>
            <a:pPr marL="342900" indent="-342900">
              <a:buFont typeface="Arial" panose="020B0604020202020204" pitchFamily="34" charset="0"/>
              <a:buChar char="•"/>
            </a:pPr>
            <a:endParaRPr lang="en-US" sz="2000">
              <a:solidFill>
                <a:srgbClr val="00000A"/>
              </a:solidFill>
              <a:cs typeface="Calibri"/>
            </a:endParaRPr>
          </a:p>
          <a:p>
            <a:pPr marL="342900" indent="-571500">
              <a:lnSpc>
                <a:spcPct val="90000"/>
              </a:lnSpc>
              <a:spcAft>
                <a:spcPts val="600"/>
              </a:spcAft>
              <a:buFont typeface="Arial" panose="020B0604020202020204" pitchFamily="34" charset="0"/>
              <a:buChar char="•"/>
            </a:pPr>
            <a:endParaRPr lang="en-US" sz="4400">
              <a:solidFill>
                <a:srgbClr val="000000"/>
              </a:solidFill>
              <a:cs typeface="Calibri"/>
            </a:endParaRPr>
          </a:p>
        </p:txBody>
      </p:sp>
      <p:sp>
        <p:nvSpPr>
          <p:cNvPr id="7" name="TextBox 6">
            <a:extLst>
              <a:ext uri="{FF2B5EF4-FFF2-40B4-BE49-F238E27FC236}">
                <a16:creationId xmlns:a16="http://schemas.microsoft.com/office/drawing/2014/main" id="{DE453257-BBD8-748F-8860-978BEBA92A4A}"/>
              </a:ext>
            </a:extLst>
          </p:cNvPr>
          <p:cNvSpPr txBox="1"/>
          <p:nvPr/>
        </p:nvSpPr>
        <p:spPr>
          <a:xfrm>
            <a:off x="1375037" y="882315"/>
            <a:ext cx="78537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u="sng">
                <a:ea typeface="+mn-lt"/>
                <a:cs typeface="+mn-lt"/>
              </a:rPr>
              <a:t>The training data has been fed into the following models</a:t>
            </a:r>
            <a:r>
              <a:rPr lang="en-GB" sz="2400" b="1">
                <a:ea typeface="+mn-lt"/>
                <a:cs typeface="+mn-lt"/>
              </a:rPr>
              <a:t>:- </a:t>
            </a:r>
            <a:endParaRPr lang="en-US" sz="2400" b="1">
              <a:cs typeface="Calibri"/>
            </a:endParaRPr>
          </a:p>
        </p:txBody>
      </p:sp>
    </p:spTree>
    <p:extLst>
      <p:ext uri="{BB962C8B-B14F-4D97-AF65-F5344CB8AC3E}">
        <p14:creationId xmlns:p14="http://schemas.microsoft.com/office/powerpoint/2010/main" val="22724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1342380" y="4178"/>
            <a:ext cx="6298818" cy="809924"/>
          </a:xfrm>
        </p:spPr>
        <p:txBody>
          <a:bodyPr vert="horz" lIns="91440" tIns="45720" rIns="91440" bIns="45720" rtlCol="0" anchor="ctr">
            <a:normAutofit/>
          </a:bodyPr>
          <a:lstStyle/>
          <a:p>
            <a:r>
              <a:rPr lang="en-US" b="1"/>
              <a:t>Models Chosen for training</a:t>
            </a:r>
            <a:endParaRPr lang="en-US">
              <a:ea typeface="+mj-ea"/>
              <a:cs typeface="+mj-cs"/>
            </a:endParaRPr>
          </a:p>
        </p:txBody>
      </p:sp>
      <p:sp>
        <p:nvSpPr>
          <p:cNvPr id="133" name="Arc 1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8CF0D390-E64C-7071-BEEF-F091FC8EAD42}"/>
              </a:ext>
            </a:extLst>
          </p:cNvPr>
          <p:cNvSpPr txBox="1"/>
          <p:nvPr/>
        </p:nvSpPr>
        <p:spPr>
          <a:xfrm>
            <a:off x="1376756" y="1183941"/>
            <a:ext cx="10693209" cy="47867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buFont typeface="Arial"/>
              <a:buChar char="•"/>
            </a:pPr>
            <a:r>
              <a:rPr lang="en-US" sz="1600" b="1">
                <a:solidFill>
                  <a:srgbClr val="00000A"/>
                </a:solidFill>
                <a:ea typeface="+mn-lt"/>
                <a:cs typeface="+mn-lt"/>
              </a:rPr>
              <a:t>Random Forest: </a:t>
            </a:r>
            <a:r>
              <a:rPr lang="en-US" sz="1600">
                <a:solidFill>
                  <a:srgbClr val="00000A"/>
                </a:solidFill>
                <a:ea typeface="+mn-lt"/>
                <a:cs typeface="+mn-lt"/>
              </a:rPr>
              <a:t>The model gave us an accuracy of 90.90% for parameter values – criterion = 'entropy', max depth = 60, max features = 8, min samples leaf = 2, </a:t>
            </a:r>
            <a:r>
              <a:rPr lang="en-US" sz="1600" err="1">
                <a:solidFill>
                  <a:srgbClr val="00000A"/>
                </a:solidFill>
                <a:ea typeface="+mn-lt"/>
                <a:cs typeface="+mn-lt"/>
              </a:rPr>
              <a:t>n_estimators</a:t>
            </a:r>
            <a:r>
              <a:rPr lang="en-US" sz="1600">
                <a:solidFill>
                  <a:srgbClr val="00000A"/>
                </a:solidFill>
                <a:ea typeface="+mn-lt"/>
                <a:cs typeface="+mn-lt"/>
              </a:rPr>
              <a:t> = 40 with AUC value 88.8%</a:t>
            </a:r>
            <a:endParaRPr lang="en-US" sz="1600">
              <a:solidFill>
                <a:srgbClr val="000000"/>
              </a:solidFill>
              <a:ea typeface="+mn-lt"/>
              <a:cs typeface="+mn-lt"/>
            </a:endParaRPr>
          </a:p>
          <a:p>
            <a:endParaRPr lang="en-US" sz="1600">
              <a:solidFill>
                <a:srgbClr val="00000A"/>
              </a:solidFill>
              <a:ea typeface="+mn-lt"/>
              <a:cs typeface="+mn-lt"/>
            </a:endParaRPr>
          </a:p>
          <a:p>
            <a:pPr marL="285750" indent="-285750">
              <a:buFont typeface="Arial"/>
              <a:buChar char="•"/>
            </a:pPr>
            <a:r>
              <a:rPr lang="en-US" sz="1600" b="1">
                <a:solidFill>
                  <a:srgbClr val="00000A"/>
                </a:solidFill>
                <a:ea typeface="+mn-lt"/>
                <a:cs typeface="+mn-lt"/>
              </a:rPr>
              <a:t>Gradient Boosting:</a:t>
            </a:r>
            <a:r>
              <a:rPr lang="en-US" sz="1600">
                <a:solidFill>
                  <a:srgbClr val="00000A"/>
                </a:solidFill>
                <a:ea typeface="+mn-lt"/>
                <a:cs typeface="+mn-lt"/>
              </a:rPr>
              <a:t> For the parameters </a:t>
            </a:r>
            <a:r>
              <a:rPr lang="en-US" sz="1600" err="1">
                <a:solidFill>
                  <a:srgbClr val="00000A"/>
                </a:solidFill>
                <a:ea typeface="+mn-lt"/>
                <a:cs typeface="+mn-lt"/>
              </a:rPr>
              <a:t>n_estimators</a:t>
            </a:r>
            <a:r>
              <a:rPr lang="en-US" sz="1600">
                <a:solidFill>
                  <a:srgbClr val="00000A"/>
                </a:solidFill>
                <a:ea typeface="+mn-lt"/>
                <a:cs typeface="+mn-lt"/>
              </a:rPr>
              <a:t> = 55, learning rate = 0.25, max depth = 1, loss = '</a:t>
            </a:r>
            <a:r>
              <a:rPr lang="en-US" sz="1600" err="1">
                <a:solidFill>
                  <a:srgbClr val="00000A"/>
                </a:solidFill>
                <a:ea typeface="+mn-lt"/>
                <a:cs typeface="+mn-lt"/>
              </a:rPr>
              <a:t>log_loss</a:t>
            </a:r>
            <a:r>
              <a:rPr lang="en-US" sz="1600">
                <a:solidFill>
                  <a:srgbClr val="00000A"/>
                </a:solidFill>
                <a:ea typeface="+mn-lt"/>
                <a:cs typeface="+mn-lt"/>
              </a:rPr>
              <a:t>', the model gave an accuracy of 91.55% with AUC value of 89.7%. </a:t>
            </a:r>
            <a:endParaRPr lang="en-US" sz="1600">
              <a:cs typeface="Calibri"/>
            </a:endParaRPr>
          </a:p>
          <a:p>
            <a:pPr marL="285750" indent="-285750">
              <a:buFont typeface="Arial"/>
              <a:buChar char="•"/>
            </a:pPr>
            <a:endParaRPr lang="en-US" sz="1600">
              <a:solidFill>
                <a:srgbClr val="00000A"/>
              </a:solidFill>
              <a:ea typeface="+mn-lt"/>
              <a:cs typeface="+mn-lt"/>
            </a:endParaRPr>
          </a:p>
          <a:p>
            <a:pPr marL="285750" indent="-285750">
              <a:buFont typeface="Arial" panose="020B0604020202020204" pitchFamily="34" charset="0"/>
              <a:buChar char="•"/>
            </a:pPr>
            <a:r>
              <a:rPr lang="en-US" sz="1600" b="1">
                <a:solidFill>
                  <a:srgbClr val="00000A"/>
                </a:solidFill>
                <a:ea typeface="+mn-lt"/>
                <a:cs typeface="+mn-lt"/>
              </a:rPr>
              <a:t>Neural Network:</a:t>
            </a:r>
            <a:r>
              <a:rPr lang="en-US" sz="1600">
                <a:solidFill>
                  <a:srgbClr val="00000A"/>
                </a:solidFill>
                <a:ea typeface="+mn-lt"/>
                <a:cs typeface="+mn-lt"/>
              </a:rPr>
              <a:t> The 3-Dense layers consists of 30 units,10 units and 1 unit. The first two layers consists of </a:t>
            </a:r>
            <a:r>
              <a:rPr lang="en-US" sz="1600" err="1">
                <a:solidFill>
                  <a:srgbClr val="00000A"/>
                </a:solidFill>
                <a:ea typeface="+mn-lt"/>
                <a:cs typeface="+mn-lt"/>
              </a:rPr>
              <a:t>relu</a:t>
            </a:r>
            <a:r>
              <a:rPr lang="en-US" sz="1600">
                <a:solidFill>
                  <a:srgbClr val="00000A"/>
                </a:solidFill>
                <a:ea typeface="+mn-lt"/>
                <a:cs typeface="+mn-lt"/>
              </a:rPr>
              <a:t> as activation function </a:t>
            </a:r>
            <a:r>
              <a:rPr lang="en-US" sz="1600" err="1">
                <a:solidFill>
                  <a:srgbClr val="00000A"/>
                </a:solidFill>
                <a:ea typeface="+mn-lt"/>
                <a:cs typeface="+mn-lt"/>
              </a:rPr>
              <a:t>where as</a:t>
            </a:r>
            <a:r>
              <a:rPr lang="en-US" sz="1600">
                <a:solidFill>
                  <a:srgbClr val="00000A"/>
                </a:solidFill>
                <a:ea typeface="+mn-lt"/>
                <a:cs typeface="+mn-lt"/>
              </a:rPr>
              <a:t> the last layer consist of sigmoid as activation function considering loss function to be binary cross entropy and the optimizer be </a:t>
            </a:r>
            <a:r>
              <a:rPr lang="en-US" sz="1600" err="1">
                <a:solidFill>
                  <a:srgbClr val="00000A"/>
                </a:solidFill>
                <a:ea typeface="+mn-lt"/>
                <a:cs typeface="+mn-lt"/>
              </a:rPr>
              <a:t>adam</a:t>
            </a:r>
            <a:r>
              <a:rPr lang="en-US" sz="1600">
                <a:solidFill>
                  <a:srgbClr val="00000A"/>
                </a:solidFill>
                <a:ea typeface="+mn-lt"/>
                <a:cs typeface="+mn-lt"/>
              </a:rPr>
              <a:t> version of the </a:t>
            </a:r>
            <a:r>
              <a:rPr lang="en-US" sz="1600" err="1">
                <a:solidFill>
                  <a:srgbClr val="00000A"/>
                </a:solidFill>
                <a:ea typeface="+mn-lt"/>
                <a:cs typeface="+mn-lt"/>
              </a:rPr>
              <a:t>stochas</a:t>
            </a:r>
            <a:r>
              <a:rPr lang="en-US" sz="1600">
                <a:solidFill>
                  <a:srgbClr val="00000A"/>
                </a:solidFill>
                <a:ea typeface="+mn-lt"/>
                <a:cs typeface="+mn-lt"/>
              </a:rPr>
              <a:t>- tic gradient descent. The model gave an accuracy of 84.41% with AUC value to be 82.8%. </a:t>
            </a:r>
            <a:endParaRPr lang="en-US" sz="1600">
              <a:cs typeface="Calibri"/>
            </a:endParaRPr>
          </a:p>
          <a:p>
            <a:pPr marL="285750" indent="-285750">
              <a:buFont typeface="Arial" panose="020B0604020202020204" pitchFamily="34" charset="0"/>
              <a:buChar char="•"/>
            </a:pPr>
            <a:endParaRPr lang="en-US" sz="1600">
              <a:solidFill>
                <a:srgbClr val="00000A"/>
              </a:solidFill>
              <a:ea typeface="+mn-lt"/>
              <a:cs typeface="+mn-lt"/>
            </a:endParaRPr>
          </a:p>
          <a:p>
            <a:pPr marL="285750" indent="-285750">
              <a:buFont typeface="Arial"/>
              <a:buChar char="•"/>
            </a:pPr>
            <a:r>
              <a:rPr lang="en-US" sz="1600" b="1" err="1">
                <a:solidFill>
                  <a:srgbClr val="00000A"/>
                </a:solidFill>
                <a:ea typeface="+mn-lt"/>
                <a:cs typeface="+mn-lt"/>
              </a:rPr>
              <a:t>Adaboost</a:t>
            </a:r>
            <a:r>
              <a:rPr lang="en-US" sz="1600" b="1">
                <a:solidFill>
                  <a:srgbClr val="00000A"/>
                </a:solidFill>
                <a:ea typeface="+mn-lt"/>
                <a:cs typeface="+mn-lt"/>
              </a:rPr>
              <a:t>:</a:t>
            </a:r>
            <a:r>
              <a:rPr lang="en-US" sz="1600">
                <a:solidFill>
                  <a:srgbClr val="00000A"/>
                </a:solidFill>
                <a:ea typeface="+mn-lt"/>
                <a:cs typeface="+mn-lt"/>
              </a:rPr>
              <a:t> For </a:t>
            </a:r>
            <a:r>
              <a:rPr lang="en-US" sz="1600" err="1">
                <a:solidFill>
                  <a:srgbClr val="00000A"/>
                </a:solidFill>
                <a:ea typeface="+mn-lt"/>
                <a:cs typeface="+mn-lt"/>
              </a:rPr>
              <a:t>n_estimators</a:t>
            </a:r>
            <a:r>
              <a:rPr lang="en-US" sz="1600">
                <a:solidFill>
                  <a:srgbClr val="00000A"/>
                </a:solidFill>
                <a:ea typeface="+mn-lt"/>
                <a:cs typeface="+mn-lt"/>
              </a:rPr>
              <a:t>=30, the model shows us an accuracy of 89.61% with AUC value to be 88.3%.</a:t>
            </a:r>
            <a:endParaRPr lang="en-US" sz="1600">
              <a:solidFill>
                <a:srgbClr val="000000"/>
              </a:solidFill>
              <a:ea typeface="+mn-lt"/>
              <a:cs typeface="+mn-lt"/>
            </a:endParaRPr>
          </a:p>
          <a:p>
            <a:pPr marL="285750" indent="-285750">
              <a:buFont typeface="Arial"/>
              <a:buChar char="•"/>
            </a:pPr>
            <a:endParaRPr lang="en-US" sz="1600">
              <a:solidFill>
                <a:srgbClr val="00000A"/>
              </a:solidFill>
              <a:ea typeface="+mn-lt"/>
              <a:cs typeface="+mn-lt"/>
            </a:endParaRPr>
          </a:p>
          <a:p>
            <a:pPr marL="285750" indent="-285750">
              <a:buFont typeface="Arial"/>
              <a:buChar char="•"/>
            </a:pPr>
            <a:r>
              <a:rPr lang="en-US" sz="1600" b="1" err="1">
                <a:solidFill>
                  <a:srgbClr val="00000A"/>
                </a:solidFill>
                <a:ea typeface="+mn-lt"/>
                <a:cs typeface="+mn-lt"/>
              </a:rPr>
              <a:t>Logitboost</a:t>
            </a:r>
            <a:r>
              <a:rPr lang="en-US" sz="1600" b="1">
                <a:solidFill>
                  <a:srgbClr val="00000A"/>
                </a:solidFill>
                <a:ea typeface="+mn-lt"/>
                <a:cs typeface="+mn-lt"/>
              </a:rPr>
              <a:t>: </a:t>
            </a:r>
            <a:r>
              <a:rPr lang="en-US" sz="1600">
                <a:solidFill>
                  <a:srgbClr val="00000A"/>
                </a:solidFill>
                <a:ea typeface="+mn-lt"/>
                <a:cs typeface="+mn-lt"/>
              </a:rPr>
              <a:t>For </a:t>
            </a:r>
            <a:r>
              <a:rPr lang="en-US" sz="1600" err="1">
                <a:solidFill>
                  <a:srgbClr val="00000A"/>
                </a:solidFill>
                <a:ea typeface="+mn-lt"/>
                <a:cs typeface="+mn-lt"/>
              </a:rPr>
              <a:t>n_estimators</a:t>
            </a:r>
            <a:r>
              <a:rPr lang="en-US" sz="1600">
                <a:solidFill>
                  <a:srgbClr val="00000A"/>
                </a:solidFill>
                <a:ea typeface="+mn-lt"/>
                <a:cs typeface="+mn-lt"/>
              </a:rPr>
              <a:t>=16, the accuracy obtained was 90.25% with AUC value of 90%. </a:t>
            </a:r>
            <a:endParaRPr lang="en-US" sz="1600">
              <a:cs typeface="Calibri"/>
            </a:endParaRPr>
          </a:p>
          <a:p>
            <a:pPr marL="285750" indent="-285750">
              <a:buFont typeface="Arial"/>
              <a:buChar char="•"/>
            </a:pPr>
            <a:endParaRPr lang="en-US" sz="1600">
              <a:solidFill>
                <a:srgbClr val="00000A"/>
              </a:solidFill>
              <a:ea typeface="+mn-lt"/>
              <a:cs typeface="+mn-lt"/>
            </a:endParaRPr>
          </a:p>
          <a:p>
            <a:pPr marL="285750" indent="-285750">
              <a:buFont typeface="Arial"/>
              <a:buChar char="•"/>
            </a:pPr>
            <a:r>
              <a:rPr lang="en-US" sz="1600" b="1" err="1">
                <a:solidFill>
                  <a:srgbClr val="00000A"/>
                </a:solidFill>
                <a:ea typeface="+mn-lt"/>
                <a:cs typeface="+mn-lt"/>
              </a:rPr>
              <a:t>Xgboost</a:t>
            </a:r>
            <a:r>
              <a:rPr lang="en-US" sz="1600" b="1">
                <a:solidFill>
                  <a:srgbClr val="00000A"/>
                </a:solidFill>
                <a:ea typeface="+mn-lt"/>
                <a:cs typeface="+mn-lt"/>
              </a:rPr>
              <a:t>:</a:t>
            </a:r>
            <a:r>
              <a:rPr lang="en-US" sz="1600">
                <a:solidFill>
                  <a:srgbClr val="00000A"/>
                </a:solidFill>
                <a:ea typeface="+mn-lt"/>
                <a:cs typeface="+mn-lt"/>
              </a:rPr>
              <a:t> For the parameters '</a:t>
            </a:r>
            <a:r>
              <a:rPr lang="en-US" sz="1600" err="1">
                <a:solidFill>
                  <a:srgbClr val="00000A"/>
                </a:solidFill>
                <a:ea typeface="+mn-lt"/>
                <a:cs typeface="+mn-lt"/>
              </a:rPr>
              <a:t>min_child_weight</a:t>
            </a:r>
            <a:r>
              <a:rPr lang="en-US" sz="1600">
                <a:solidFill>
                  <a:srgbClr val="00000A"/>
                </a:solidFill>
                <a:ea typeface="+mn-lt"/>
                <a:cs typeface="+mn-lt"/>
              </a:rPr>
              <a:t>': 9, '</a:t>
            </a:r>
            <a:r>
              <a:rPr lang="en-US" sz="1600" err="1">
                <a:solidFill>
                  <a:srgbClr val="00000A"/>
                </a:solidFill>
                <a:ea typeface="+mn-lt"/>
                <a:cs typeface="+mn-lt"/>
              </a:rPr>
              <a:t>max_depth</a:t>
            </a:r>
            <a:r>
              <a:rPr lang="en-US" sz="1600">
                <a:solidFill>
                  <a:srgbClr val="00000A"/>
                </a:solidFill>
                <a:ea typeface="+mn-lt"/>
                <a:cs typeface="+mn-lt"/>
              </a:rPr>
              <a:t>': 19, 'learn- </a:t>
            </a:r>
            <a:r>
              <a:rPr lang="en-US" sz="1600" err="1">
                <a:solidFill>
                  <a:srgbClr val="00000A"/>
                </a:solidFill>
                <a:ea typeface="+mn-lt"/>
                <a:cs typeface="+mn-lt"/>
              </a:rPr>
              <a:t>ing_rate</a:t>
            </a:r>
            <a:r>
              <a:rPr lang="en-US" sz="1600">
                <a:solidFill>
                  <a:srgbClr val="00000A"/>
                </a:solidFill>
                <a:ea typeface="+mn-lt"/>
                <a:cs typeface="+mn-lt"/>
              </a:rPr>
              <a:t>': 0.1105, 'gamma': 0.8, the model accuracy comes out to be 90.90% with AUC value of 89.9%.</a:t>
            </a:r>
            <a:endParaRPr lang="en-US" sz="1600">
              <a:solidFill>
                <a:srgbClr val="000000"/>
              </a:solidFill>
              <a:ea typeface="+mn-lt"/>
              <a:cs typeface="+mn-lt"/>
            </a:endParaRPr>
          </a:p>
          <a:p>
            <a:pPr marL="285750" indent="-285750">
              <a:buFont typeface="Arial"/>
              <a:buChar char="•"/>
            </a:pPr>
            <a:endParaRPr lang="en-US" sz="1600">
              <a:solidFill>
                <a:srgbClr val="00000A"/>
              </a:solidFill>
              <a:ea typeface="+mn-lt"/>
              <a:cs typeface="+mn-lt"/>
            </a:endParaRPr>
          </a:p>
          <a:p>
            <a:pPr marL="285750" indent="-285750">
              <a:buFont typeface="Arial"/>
              <a:buChar char="•"/>
            </a:pPr>
            <a:r>
              <a:rPr lang="en-US" sz="1600" b="1">
                <a:solidFill>
                  <a:srgbClr val="00000A"/>
                </a:solidFill>
                <a:ea typeface="+mn-lt"/>
                <a:cs typeface="+mn-lt"/>
              </a:rPr>
              <a:t>K-Means Clustering:</a:t>
            </a:r>
            <a:r>
              <a:rPr lang="en-US" sz="1600">
                <a:solidFill>
                  <a:srgbClr val="00000A"/>
                </a:solidFill>
                <a:ea typeface="+mn-lt"/>
                <a:cs typeface="+mn-lt"/>
              </a:rPr>
              <a:t> The model has been trained for 2 clusters for which the accuracy obtained is 87.66% with AUC value of 87.8%. </a:t>
            </a:r>
            <a:endParaRPr lang="en-US" sz="1600">
              <a:cs typeface="Calibri"/>
            </a:endParaRPr>
          </a:p>
          <a:p>
            <a:pPr marL="342900" indent="-571500">
              <a:lnSpc>
                <a:spcPct val="90000"/>
              </a:lnSpc>
              <a:spcAft>
                <a:spcPts val="600"/>
              </a:spcAft>
              <a:buFont typeface="Arial" panose="020B0604020202020204" pitchFamily="34" charset="0"/>
              <a:buChar char="•"/>
            </a:pPr>
            <a:endParaRPr lang="en-US" sz="1600">
              <a:solidFill>
                <a:srgbClr val="000000"/>
              </a:solidFill>
              <a:cs typeface="Calibri"/>
            </a:endParaRPr>
          </a:p>
        </p:txBody>
      </p:sp>
      <p:sp>
        <p:nvSpPr>
          <p:cNvPr id="3" name="TextBox 2">
            <a:extLst>
              <a:ext uri="{FF2B5EF4-FFF2-40B4-BE49-F238E27FC236}">
                <a16:creationId xmlns:a16="http://schemas.microsoft.com/office/drawing/2014/main" id="{64256766-3942-E32A-BA53-4182AFAB118B}"/>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b="1">
              <a:ea typeface="Calibri"/>
              <a:cs typeface="Calibri"/>
            </a:endParaRPr>
          </a:p>
        </p:txBody>
      </p:sp>
      <p:sp>
        <p:nvSpPr>
          <p:cNvPr id="7" name="TextBox 6">
            <a:extLst>
              <a:ext uri="{FF2B5EF4-FFF2-40B4-BE49-F238E27FC236}">
                <a16:creationId xmlns:a16="http://schemas.microsoft.com/office/drawing/2014/main" id="{DE453257-BBD8-748F-8860-978BEBA92A4A}"/>
              </a:ext>
            </a:extLst>
          </p:cNvPr>
          <p:cNvSpPr txBox="1"/>
          <p:nvPr/>
        </p:nvSpPr>
        <p:spPr>
          <a:xfrm>
            <a:off x="1363578" y="802104"/>
            <a:ext cx="77964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a:ea typeface="+mn-lt"/>
                <a:cs typeface="+mn-lt"/>
              </a:rPr>
              <a:t>The training data has been fed into the following models</a:t>
            </a:r>
            <a:r>
              <a:rPr lang="en-GB" sz="2000" b="1">
                <a:ea typeface="+mn-lt"/>
                <a:cs typeface="+mn-lt"/>
              </a:rPr>
              <a:t>:- </a:t>
            </a:r>
            <a:endParaRPr lang="en-US" sz="2000" b="1">
              <a:cs typeface="Calibri"/>
            </a:endParaRPr>
          </a:p>
        </p:txBody>
      </p:sp>
    </p:spTree>
    <p:extLst>
      <p:ext uri="{BB962C8B-B14F-4D97-AF65-F5344CB8AC3E}">
        <p14:creationId xmlns:p14="http://schemas.microsoft.com/office/powerpoint/2010/main" val="342822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CC8B4-6FC2-C7EB-3502-54A15D7FC1D3}"/>
              </a:ext>
            </a:extLst>
          </p:cNvPr>
          <p:cNvSpPr>
            <a:spLocks noGrp="1"/>
          </p:cNvSpPr>
          <p:nvPr>
            <p:ph type="title"/>
          </p:nvPr>
        </p:nvSpPr>
        <p:spPr>
          <a:xfrm>
            <a:off x="1481519" y="2898693"/>
            <a:ext cx="3132567" cy="1271182"/>
          </a:xfrm>
        </p:spPr>
        <p:txBody>
          <a:bodyPr vert="horz" lIns="91440" tIns="45720" rIns="91440" bIns="45720" rtlCol="0" anchor="t">
            <a:normAutofit/>
          </a:bodyPr>
          <a:lstStyle/>
          <a:p>
            <a:r>
              <a:rPr lang="en-US" sz="5400" b="1">
                <a:ea typeface="+mj-lt"/>
                <a:cs typeface="+mj-lt"/>
              </a:rPr>
              <a:t>Results</a:t>
            </a:r>
            <a:endParaRPr lang="en-US" sz="5400" b="1">
              <a:cs typeface="Calibri Light"/>
            </a:endParaRP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CB82C4-18A0-EA1C-56C7-B2456B6D34C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B2739D29-6864-EDDE-7B1F-BDA54D0E5CF4}"/>
              </a:ext>
            </a:extLst>
          </p:cNvPr>
          <p:cNvGraphicFramePr>
            <a:graphicFrameLocks noGrp="1"/>
          </p:cNvGraphicFramePr>
          <p:nvPr>
            <p:extLst>
              <p:ext uri="{D42A27DB-BD31-4B8C-83A1-F6EECF244321}">
                <p14:modId xmlns:p14="http://schemas.microsoft.com/office/powerpoint/2010/main" val="2378963294"/>
              </p:ext>
            </p:extLst>
          </p:nvPr>
        </p:nvGraphicFramePr>
        <p:xfrm>
          <a:off x="5845277" y="1351935"/>
          <a:ext cx="5733515" cy="4914076"/>
        </p:xfrm>
        <a:graphic>
          <a:graphicData uri="http://schemas.openxmlformats.org/drawingml/2006/table">
            <a:tbl>
              <a:tblPr firstRow="1" bandRow="1">
                <a:tableStyleId>{5C22544A-7EE6-4342-B048-85BDC9FD1C3A}</a:tableStyleId>
              </a:tblPr>
              <a:tblGrid>
                <a:gridCol w="1357780">
                  <a:extLst>
                    <a:ext uri="{9D8B030D-6E8A-4147-A177-3AD203B41FA5}">
                      <a16:colId xmlns:a16="http://schemas.microsoft.com/office/drawing/2014/main" val="1599498079"/>
                    </a:ext>
                  </a:extLst>
                </a:gridCol>
                <a:gridCol w="993757">
                  <a:extLst>
                    <a:ext uri="{9D8B030D-6E8A-4147-A177-3AD203B41FA5}">
                      <a16:colId xmlns:a16="http://schemas.microsoft.com/office/drawing/2014/main" val="4272826125"/>
                    </a:ext>
                  </a:extLst>
                </a:gridCol>
                <a:gridCol w="1117977">
                  <a:extLst>
                    <a:ext uri="{9D8B030D-6E8A-4147-A177-3AD203B41FA5}">
                      <a16:colId xmlns:a16="http://schemas.microsoft.com/office/drawing/2014/main" val="2466665928"/>
                    </a:ext>
                  </a:extLst>
                </a:gridCol>
                <a:gridCol w="1273102">
                  <a:extLst>
                    <a:ext uri="{9D8B030D-6E8A-4147-A177-3AD203B41FA5}">
                      <a16:colId xmlns:a16="http://schemas.microsoft.com/office/drawing/2014/main" val="979226453"/>
                    </a:ext>
                  </a:extLst>
                </a:gridCol>
                <a:gridCol w="990899">
                  <a:extLst>
                    <a:ext uri="{9D8B030D-6E8A-4147-A177-3AD203B41FA5}">
                      <a16:colId xmlns:a16="http://schemas.microsoft.com/office/drawing/2014/main" val="255155192"/>
                    </a:ext>
                  </a:extLst>
                </a:gridCol>
              </a:tblGrid>
              <a:tr h="832770">
                <a:tc>
                  <a:txBody>
                    <a:bodyPr/>
                    <a:lstStyle/>
                    <a:p>
                      <a:br>
                        <a:rPr lang="en-GB">
                          <a:effectLst/>
                          <a:latin typeface="Helvetica"/>
                        </a:rPr>
                      </a:br>
                      <a:endParaRPr lang="en-GB" sz="1500">
                        <a:effectLst/>
                        <a:latin typeface="Helvetica"/>
                      </a:endParaRPr>
                    </a:p>
                    <a:p>
                      <a:pPr algn="ctr"/>
                      <a:r>
                        <a:rPr lang="en-GB" sz="1500" b="1">
                          <a:solidFill>
                            <a:srgbClr val="000000"/>
                          </a:solidFill>
                          <a:effectLst/>
                          <a:latin typeface="Times New Roman"/>
                        </a:rPr>
                        <a:t>Models</a:t>
                      </a:r>
                      <a:endParaRPr lang="en-GB" sz="15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br>
                        <a:rPr lang="en-GB">
                          <a:effectLst/>
                          <a:latin typeface="Helvetica"/>
                        </a:rPr>
                      </a:br>
                      <a:endParaRPr lang="en-GB" sz="1500">
                        <a:effectLst/>
                        <a:latin typeface="Helvetica"/>
                      </a:endParaRPr>
                    </a:p>
                    <a:p>
                      <a:pPr algn="ctr"/>
                      <a:r>
                        <a:rPr lang="en-GB" sz="1500" b="1">
                          <a:solidFill>
                            <a:srgbClr val="000000"/>
                          </a:solidFill>
                          <a:effectLst/>
                          <a:latin typeface="Times New Roman"/>
                        </a:rPr>
                        <a:t>Accuracy</a:t>
                      </a:r>
                      <a:endParaRPr lang="en-GB" sz="15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gridSpan="2">
                  <a:txBody>
                    <a:bodyPr/>
                    <a:lstStyle/>
                    <a:p>
                      <a:pPr algn="ctr"/>
                      <a:r>
                        <a:rPr lang="en-GB" sz="1500" b="1">
                          <a:solidFill>
                            <a:srgbClr val="000000"/>
                          </a:solidFill>
                          <a:effectLst/>
                          <a:latin typeface="Times New Roman"/>
                        </a:rPr>
                        <a:t>F1-score</a:t>
                      </a:r>
                      <a:endParaRPr lang="en-GB" sz="15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hMerge="1">
                  <a:txBody>
                    <a:bodyPr/>
                    <a:lstStyle/>
                    <a:p>
                      <a:endParaRPr lang="en-GB"/>
                    </a:p>
                  </a:txBody>
                  <a:tcPr/>
                </a:tc>
                <a:tc rowSpan="2">
                  <a:txBody>
                    <a:bodyPr/>
                    <a:lstStyle/>
                    <a:p>
                      <a:br>
                        <a:rPr lang="en-GB">
                          <a:effectLst/>
                          <a:latin typeface="Helvetica"/>
                        </a:rPr>
                      </a:br>
                      <a:endParaRPr lang="en-GB" sz="1500">
                        <a:effectLst/>
                        <a:latin typeface="Helvetica"/>
                      </a:endParaRPr>
                    </a:p>
                    <a:p>
                      <a:pPr algn="ctr"/>
                      <a:r>
                        <a:rPr lang="en-GB" sz="1500" b="1">
                          <a:solidFill>
                            <a:srgbClr val="000000"/>
                          </a:solidFill>
                          <a:effectLst/>
                          <a:latin typeface="Times New Roman"/>
                        </a:rPr>
                        <a:t>AUC</a:t>
                      </a:r>
                      <a:endParaRPr lang="en-GB" sz="15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248885741"/>
                  </a:ext>
                </a:extLst>
              </a:tr>
              <a:tr h="606586">
                <a:tc>
                  <a:txBody>
                    <a:bodyPr/>
                    <a:lstStyle/>
                    <a:p>
                      <a:br>
                        <a:rPr lang="en-GB">
                          <a:effectLst/>
                          <a:latin typeface="Helvetica"/>
                        </a:rPr>
                      </a:br>
                      <a:endParaRPr lang="en-GB" sz="1500">
                        <a:effectLst/>
                        <a:latin typeface="Helvetica"/>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vMerge="1">
                  <a:txBody>
                    <a:bodyPr/>
                    <a:lstStyle/>
                    <a:p>
                      <a:endParaRPr lang="en-GB"/>
                    </a:p>
                  </a:txBody>
                  <a:tcPr/>
                </a:tc>
                <a:tc>
                  <a:txBody>
                    <a:bodyPr/>
                    <a:lstStyle/>
                    <a:p>
                      <a:pPr algn="ctr"/>
                      <a:r>
                        <a:rPr lang="en-GB" sz="1500" b="0">
                          <a:solidFill>
                            <a:srgbClr val="000000"/>
                          </a:solidFill>
                          <a:effectLst/>
                          <a:latin typeface="Times New Roman"/>
                        </a:rPr>
                        <a:t>outcome=0</a:t>
                      </a:r>
                      <a:endParaRPr lang="en-GB" sz="1500" b="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500" b="0">
                          <a:solidFill>
                            <a:srgbClr val="000000"/>
                          </a:solidFill>
                          <a:effectLst/>
                          <a:latin typeface="Times New Roman"/>
                        </a:rPr>
                        <a:t>outcome=1</a:t>
                      </a:r>
                      <a:endParaRPr lang="en-GB" sz="1500" b="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vMerge="1">
                  <a:txBody>
                    <a:bodyPr/>
                    <a:lstStyle/>
                    <a:p>
                      <a:endParaRPr lang="en-GB"/>
                    </a:p>
                  </a:txBody>
                  <a:tcPr/>
                </a:tc>
                <a:extLst>
                  <a:ext uri="{0D108BD9-81ED-4DB2-BD59-A6C34878D82A}">
                    <a16:rowId xmlns:a16="http://schemas.microsoft.com/office/drawing/2014/main" val="2833226668"/>
                  </a:ext>
                </a:extLst>
              </a:tr>
              <a:tr h="246747">
                <a:tc>
                  <a:txBody>
                    <a:bodyPr/>
                    <a:lstStyle/>
                    <a:p>
                      <a:pPr algn="ctr"/>
                      <a:r>
                        <a:rPr lang="en-GB" sz="1200">
                          <a:solidFill>
                            <a:srgbClr val="000000"/>
                          </a:solidFill>
                          <a:effectLst/>
                          <a:latin typeface="Times New Roman"/>
                        </a:rPr>
                        <a:t>Naïve Bayes</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87.66</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0.91</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0.81</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0.806</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582300520"/>
                  </a:ext>
                </a:extLst>
              </a:tr>
              <a:tr h="246747">
                <a:tc>
                  <a:txBody>
                    <a:bodyPr/>
                    <a:lstStyle/>
                    <a:p>
                      <a:pPr algn="ctr"/>
                      <a:r>
                        <a:rPr lang="en-GB" sz="1200">
                          <a:solidFill>
                            <a:srgbClr val="000000"/>
                          </a:solidFill>
                          <a:effectLst/>
                          <a:latin typeface="Times New Roman"/>
                        </a:rPr>
                        <a:t>Logistic Regression</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89.61</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0.93</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0.83</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0.878</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2919949741"/>
                  </a:ext>
                </a:extLst>
              </a:tr>
              <a:tr h="411245">
                <a:tc>
                  <a:txBody>
                    <a:bodyPr/>
                    <a:lstStyle/>
                    <a:p>
                      <a:pPr algn="ctr"/>
                      <a:r>
                        <a:rPr lang="en-GB" sz="1200">
                          <a:solidFill>
                            <a:srgbClr val="000000"/>
                          </a:solidFill>
                          <a:effectLst/>
                          <a:latin typeface="Times New Roman"/>
                        </a:rPr>
                        <a:t>Support Vector Machine</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88.96</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0.92</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0.82</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0.873</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4250506075"/>
                  </a:ext>
                </a:extLst>
              </a:tr>
              <a:tr h="411245">
                <a:tc>
                  <a:txBody>
                    <a:bodyPr/>
                    <a:lstStyle/>
                    <a:p>
                      <a:pPr algn="ctr"/>
                      <a:r>
                        <a:rPr lang="en-GB" sz="1200">
                          <a:solidFill>
                            <a:srgbClr val="000000"/>
                          </a:solidFill>
                          <a:effectLst/>
                          <a:latin typeface="Times New Roman"/>
                        </a:rPr>
                        <a:t>K-Nearest Neighbours</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88.96</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0.92</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0.82</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0.879</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650543740"/>
                  </a:ext>
                </a:extLst>
              </a:tr>
              <a:tr h="246747">
                <a:tc>
                  <a:txBody>
                    <a:bodyPr/>
                    <a:lstStyle/>
                    <a:p>
                      <a:pPr algn="ctr"/>
                      <a:r>
                        <a:rPr lang="en-GB" sz="1200">
                          <a:solidFill>
                            <a:srgbClr val="000000"/>
                          </a:solidFill>
                          <a:effectLst/>
                          <a:latin typeface="Times New Roman"/>
                        </a:rPr>
                        <a:t>Decision Tree</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88.31</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0.92</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0.81</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0.862</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695054838"/>
                  </a:ext>
                </a:extLst>
              </a:tr>
              <a:tr h="246747">
                <a:tc>
                  <a:txBody>
                    <a:bodyPr/>
                    <a:lstStyle/>
                    <a:p>
                      <a:pPr algn="ctr"/>
                      <a:r>
                        <a:rPr lang="en-GB" sz="1200">
                          <a:solidFill>
                            <a:srgbClr val="000000"/>
                          </a:solidFill>
                          <a:effectLst/>
                          <a:latin typeface="Times New Roman"/>
                        </a:rPr>
                        <a:t>Random Forest</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90.90</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0.94</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0.85</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0.888</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820031695"/>
                  </a:ext>
                </a:extLst>
              </a:tr>
              <a:tr h="246747">
                <a:tc>
                  <a:txBody>
                    <a:bodyPr/>
                    <a:lstStyle/>
                    <a:p>
                      <a:pPr algn="ctr"/>
                      <a:r>
                        <a:rPr lang="en-GB" sz="1200">
                          <a:solidFill>
                            <a:srgbClr val="000000"/>
                          </a:solidFill>
                          <a:effectLst/>
                          <a:latin typeface="Times New Roman"/>
                        </a:rPr>
                        <a:t>Gradient Boosting</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91.55</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0.95</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0.86</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0.89.7</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1268334359"/>
                  </a:ext>
                </a:extLst>
              </a:tr>
              <a:tr h="246747">
                <a:tc>
                  <a:txBody>
                    <a:bodyPr/>
                    <a:lstStyle/>
                    <a:p>
                      <a:pPr algn="ctr"/>
                      <a:r>
                        <a:rPr lang="en-GB" sz="1200">
                          <a:solidFill>
                            <a:srgbClr val="000000"/>
                          </a:solidFill>
                          <a:effectLst/>
                          <a:latin typeface="Times New Roman"/>
                        </a:rPr>
                        <a:t>Neural Network</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84.41</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0.89</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0.76</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0.828</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2652680891"/>
                  </a:ext>
                </a:extLst>
              </a:tr>
              <a:tr h="246747">
                <a:tc>
                  <a:txBody>
                    <a:bodyPr/>
                    <a:lstStyle/>
                    <a:p>
                      <a:pPr algn="ctr"/>
                      <a:r>
                        <a:rPr lang="en-GB" sz="1200" err="1">
                          <a:solidFill>
                            <a:srgbClr val="000000"/>
                          </a:solidFill>
                          <a:effectLst/>
                          <a:latin typeface="Times New Roman"/>
                        </a:rPr>
                        <a:t>Adaboost</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89.61</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0.92</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0.83</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0.883</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747507311"/>
                  </a:ext>
                </a:extLst>
              </a:tr>
              <a:tr h="246747">
                <a:tc>
                  <a:txBody>
                    <a:bodyPr/>
                    <a:lstStyle/>
                    <a:p>
                      <a:pPr algn="ctr"/>
                      <a:r>
                        <a:rPr lang="en-GB" sz="1200" err="1">
                          <a:solidFill>
                            <a:srgbClr val="000000"/>
                          </a:solidFill>
                          <a:effectLst/>
                          <a:latin typeface="Times New Roman"/>
                        </a:rPr>
                        <a:t>Logitboost</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90.25</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0.93</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0.85</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0.90</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924175487"/>
                  </a:ext>
                </a:extLst>
              </a:tr>
              <a:tr h="246747">
                <a:tc>
                  <a:txBody>
                    <a:bodyPr/>
                    <a:lstStyle/>
                    <a:p>
                      <a:pPr algn="ctr"/>
                      <a:r>
                        <a:rPr lang="en-GB" sz="1200" err="1">
                          <a:solidFill>
                            <a:srgbClr val="000000"/>
                          </a:solidFill>
                          <a:effectLst/>
                          <a:latin typeface="Times New Roman"/>
                        </a:rPr>
                        <a:t>Xgboost</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90.90</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0.93</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0.85</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0.899</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9525" cap="flat" cmpd="sng" algn="ctr">
                      <a:solidFill>
                        <a:srgbClr val="0E0E0E"/>
                      </a:solidFill>
                      <a:prstDash val="solid"/>
                      <a:round/>
                      <a:headEnd type="none" w="med" len="med"/>
                      <a:tailEnd type="none" w="med" len="med"/>
                    </a:lnB>
                    <a:noFill/>
                  </a:tcPr>
                </a:tc>
                <a:extLst>
                  <a:ext uri="{0D108BD9-81ED-4DB2-BD59-A6C34878D82A}">
                    <a16:rowId xmlns:a16="http://schemas.microsoft.com/office/drawing/2014/main" val="3002932487"/>
                  </a:ext>
                </a:extLst>
              </a:tr>
              <a:tr h="246747">
                <a:tc>
                  <a:txBody>
                    <a:bodyPr/>
                    <a:lstStyle/>
                    <a:p>
                      <a:pPr algn="ctr"/>
                      <a:r>
                        <a:rPr lang="en-GB" sz="1200">
                          <a:solidFill>
                            <a:srgbClr val="000000"/>
                          </a:solidFill>
                          <a:effectLst/>
                          <a:latin typeface="Times New Roman"/>
                        </a:rPr>
                        <a:t>K-Means</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87.66</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0.91</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0.80</a:t>
                      </a:r>
                      <a:endParaRPr lang="en-GB" sz="1200">
                        <a:effectLst/>
                      </a:endParaRPr>
                    </a:p>
                  </a:txBody>
                  <a:tcPr marL="38100" marR="38100" marT="38100" marB="38100" anchor="b">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GB" sz="1200">
                          <a:solidFill>
                            <a:srgbClr val="000000"/>
                          </a:solidFill>
                          <a:effectLst/>
                          <a:latin typeface="Times New Roman"/>
                        </a:rPr>
                        <a:t>0.878</a:t>
                      </a:r>
                      <a:endParaRPr lang="en-GB" sz="1200">
                        <a:effectLst/>
                      </a:endParaRPr>
                    </a:p>
                  </a:txBody>
                  <a:tcPr marL="38100" marR="38100" marT="38100" marB="38100">
                    <a:lnL w="9525" cap="flat" cmpd="sng" algn="ctr">
                      <a:solidFill>
                        <a:srgbClr val="0E0E0E"/>
                      </a:solidFill>
                      <a:prstDash val="solid"/>
                      <a:round/>
                      <a:headEnd type="none" w="med" len="med"/>
                      <a:tailEnd type="none" w="med" len="med"/>
                    </a:lnL>
                    <a:lnR w="9525" cap="flat" cmpd="sng" algn="ctr">
                      <a:solidFill>
                        <a:srgbClr val="0E0E0E"/>
                      </a:solidFill>
                      <a:prstDash val="solid"/>
                      <a:round/>
                      <a:headEnd type="none" w="med" len="med"/>
                      <a:tailEnd type="none" w="med" len="med"/>
                    </a:lnR>
                    <a:lnT w="9525" cap="flat" cmpd="sng" algn="ctr">
                      <a:solidFill>
                        <a:srgbClr val="0E0E0E"/>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729852"/>
                  </a:ext>
                </a:extLst>
              </a:tr>
            </a:tbl>
          </a:graphicData>
        </a:graphic>
      </p:graphicFrame>
    </p:spTree>
    <p:extLst>
      <p:ext uri="{BB962C8B-B14F-4D97-AF65-F5344CB8AC3E}">
        <p14:creationId xmlns:p14="http://schemas.microsoft.com/office/powerpoint/2010/main" val="757622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CC8B4-6FC2-C7EB-3502-54A15D7FC1D3}"/>
              </a:ext>
            </a:extLst>
          </p:cNvPr>
          <p:cNvSpPr>
            <a:spLocks noGrp="1"/>
          </p:cNvSpPr>
          <p:nvPr>
            <p:ph type="title"/>
          </p:nvPr>
        </p:nvSpPr>
        <p:spPr>
          <a:xfrm>
            <a:off x="556532" y="643467"/>
            <a:ext cx="11210925" cy="744836"/>
          </a:xfrm>
        </p:spPr>
        <p:txBody>
          <a:bodyPr vert="horz" lIns="91440" tIns="45720" rIns="91440" bIns="45720" rtlCol="0" anchor="ctr">
            <a:noAutofit/>
          </a:bodyPr>
          <a:lstStyle/>
          <a:p>
            <a:pPr algn="ctr"/>
            <a:r>
              <a:rPr lang="en-US" sz="5400" b="1">
                <a:solidFill>
                  <a:schemeClr val="bg1"/>
                </a:solidFill>
              </a:rPr>
              <a:t>Comparison Table</a:t>
            </a:r>
            <a:endParaRPr lang="en-US" sz="5400" b="1" kern="1200">
              <a:solidFill>
                <a:schemeClr val="bg1"/>
              </a:solidFill>
              <a:latin typeface="+mj-lt"/>
              <a:ea typeface="+mj-ea"/>
              <a:cs typeface="+mj-cs"/>
            </a:endParaRPr>
          </a:p>
        </p:txBody>
      </p:sp>
      <p:sp>
        <p:nvSpPr>
          <p:cNvPr id="6" name="TextBox 5">
            <a:extLst>
              <a:ext uri="{FF2B5EF4-FFF2-40B4-BE49-F238E27FC236}">
                <a16:creationId xmlns:a16="http://schemas.microsoft.com/office/drawing/2014/main" id="{C5CB82C4-18A0-EA1C-56C7-B2456B6D34C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684DBC1A-F69D-3F24-C54D-B7C6B22169C5}"/>
              </a:ext>
            </a:extLst>
          </p:cNvPr>
          <p:cNvGraphicFramePr>
            <a:graphicFrameLocks noGrp="1"/>
          </p:cNvGraphicFramePr>
          <p:nvPr>
            <p:extLst>
              <p:ext uri="{D42A27DB-BD31-4B8C-83A1-F6EECF244321}">
                <p14:modId xmlns:p14="http://schemas.microsoft.com/office/powerpoint/2010/main" val="3770278266"/>
              </p:ext>
            </p:extLst>
          </p:nvPr>
        </p:nvGraphicFramePr>
        <p:xfrm>
          <a:off x="21574" y="1498486"/>
          <a:ext cx="12157603" cy="5191451"/>
        </p:xfrm>
        <a:graphic>
          <a:graphicData uri="http://schemas.openxmlformats.org/drawingml/2006/table">
            <a:tbl>
              <a:tblPr firstRow="1" bandRow="1">
                <a:tableStyleId>{8799B23B-EC83-4686-B30A-512413B5E67A}</a:tableStyleId>
              </a:tblPr>
              <a:tblGrid>
                <a:gridCol w="1203157">
                  <a:extLst>
                    <a:ext uri="{9D8B030D-6E8A-4147-A177-3AD203B41FA5}">
                      <a16:colId xmlns:a16="http://schemas.microsoft.com/office/drawing/2014/main" val="2483583476"/>
                    </a:ext>
                  </a:extLst>
                </a:gridCol>
                <a:gridCol w="687516">
                  <a:extLst>
                    <a:ext uri="{9D8B030D-6E8A-4147-A177-3AD203B41FA5}">
                      <a16:colId xmlns:a16="http://schemas.microsoft.com/office/drawing/2014/main" val="1847876307"/>
                    </a:ext>
                  </a:extLst>
                </a:gridCol>
                <a:gridCol w="641683">
                  <a:extLst>
                    <a:ext uri="{9D8B030D-6E8A-4147-A177-3AD203B41FA5}">
                      <a16:colId xmlns:a16="http://schemas.microsoft.com/office/drawing/2014/main" val="4085876204"/>
                    </a:ext>
                  </a:extLst>
                </a:gridCol>
                <a:gridCol w="664600">
                  <a:extLst>
                    <a:ext uri="{9D8B030D-6E8A-4147-A177-3AD203B41FA5}">
                      <a16:colId xmlns:a16="http://schemas.microsoft.com/office/drawing/2014/main" val="2442384021"/>
                    </a:ext>
                  </a:extLst>
                </a:gridCol>
                <a:gridCol w="664600">
                  <a:extLst>
                    <a:ext uri="{9D8B030D-6E8A-4147-A177-3AD203B41FA5}">
                      <a16:colId xmlns:a16="http://schemas.microsoft.com/office/drawing/2014/main" val="3253297732"/>
                    </a:ext>
                  </a:extLst>
                </a:gridCol>
                <a:gridCol w="698977">
                  <a:extLst>
                    <a:ext uri="{9D8B030D-6E8A-4147-A177-3AD203B41FA5}">
                      <a16:colId xmlns:a16="http://schemas.microsoft.com/office/drawing/2014/main" val="1149622526"/>
                    </a:ext>
                  </a:extLst>
                </a:gridCol>
                <a:gridCol w="744812">
                  <a:extLst>
                    <a:ext uri="{9D8B030D-6E8A-4147-A177-3AD203B41FA5}">
                      <a16:colId xmlns:a16="http://schemas.microsoft.com/office/drawing/2014/main" val="3903067683"/>
                    </a:ext>
                  </a:extLst>
                </a:gridCol>
                <a:gridCol w="733352">
                  <a:extLst>
                    <a:ext uri="{9D8B030D-6E8A-4147-A177-3AD203B41FA5}">
                      <a16:colId xmlns:a16="http://schemas.microsoft.com/office/drawing/2014/main" val="101501159"/>
                    </a:ext>
                  </a:extLst>
                </a:gridCol>
                <a:gridCol w="756270">
                  <a:extLst>
                    <a:ext uri="{9D8B030D-6E8A-4147-A177-3AD203B41FA5}">
                      <a16:colId xmlns:a16="http://schemas.microsoft.com/office/drawing/2014/main" val="2816599359"/>
                    </a:ext>
                  </a:extLst>
                </a:gridCol>
                <a:gridCol w="721893">
                  <a:extLst>
                    <a:ext uri="{9D8B030D-6E8A-4147-A177-3AD203B41FA5}">
                      <a16:colId xmlns:a16="http://schemas.microsoft.com/office/drawing/2014/main" val="3094127737"/>
                    </a:ext>
                  </a:extLst>
                </a:gridCol>
                <a:gridCol w="836481">
                  <a:extLst>
                    <a:ext uri="{9D8B030D-6E8A-4147-A177-3AD203B41FA5}">
                      <a16:colId xmlns:a16="http://schemas.microsoft.com/office/drawing/2014/main" val="419392065"/>
                    </a:ext>
                  </a:extLst>
                </a:gridCol>
                <a:gridCol w="756270">
                  <a:extLst>
                    <a:ext uri="{9D8B030D-6E8A-4147-A177-3AD203B41FA5}">
                      <a16:colId xmlns:a16="http://schemas.microsoft.com/office/drawing/2014/main" val="4282288201"/>
                    </a:ext>
                  </a:extLst>
                </a:gridCol>
                <a:gridCol w="721893">
                  <a:extLst>
                    <a:ext uri="{9D8B030D-6E8A-4147-A177-3AD203B41FA5}">
                      <a16:colId xmlns:a16="http://schemas.microsoft.com/office/drawing/2014/main" val="784978930"/>
                    </a:ext>
                  </a:extLst>
                </a:gridCol>
                <a:gridCol w="747251">
                  <a:extLst>
                    <a:ext uri="{9D8B030D-6E8A-4147-A177-3AD203B41FA5}">
                      <a16:colId xmlns:a16="http://schemas.microsoft.com/office/drawing/2014/main" val="1141708387"/>
                    </a:ext>
                  </a:extLst>
                </a:gridCol>
                <a:gridCol w="834036">
                  <a:extLst>
                    <a:ext uri="{9D8B030D-6E8A-4147-A177-3AD203B41FA5}">
                      <a16:colId xmlns:a16="http://schemas.microsoft.com/office/drawing/2014/main" val="2630369700"/>
                    </a:ext>
                  </a:extLst>
                </a:gridCol>
                <a:gridCol w="744812">
                  <a:extLst>
                    <a:ext uri="{9D8B030D-6E8A-4147-A177-3AD203B41FA5}">
                      <a16:colId xmlns:a16="http://schemas.microsoft.com/office/drawing/2014/main" val="3228689898"/>
                    </a:ext>
                  </a:extLst>
                </a:gridCol>
              </a:tblGrid>
              <a:tr h="437134">
                <a:tc>
                  <a:txBody>
                    <a:bodyPr/>
                    <a:lstStyle/>
                    <a:p>
                      <a:pPr algn="ctr"/>
                      <a:r>
                        <a:rPr lang="en-GB" sz="1200" b="1">
                          <a:solidFill>
                            <a:srgbClr val="000000"/>
                          </a:solidFill>
                          <a:effectLst/>
                        </a:rPr>
                        <a:t>ML Algorithms</a:t>
                      </a:r>
                      <a:endParaRPr lang="en-GB" sz="1200" b="1">
                        <a:effectLst/>
                      </a:endParaRPr>
                    </a:p>
                  </a:txBody>
                  <a:tcPr marL="22148" marR="22148" marT="22148" marB="22148"/>
                </a:tc>
                <a:tc>
                  <a:txBody>
                    <a:bodyPr/>
                    <a:lstStyle/>
                    <a:p>
                      <a:pPr algn="ctr"/>
                      <a:r>
                        <a:rPr lang="en-GB" sz="1200" b="1">
                          <a:solidFill>
                            <a:srgbClr val="000000"/>
                          </a:solidFill>
                          <a:effectLst/>
                        </a:rPr>
                        <a:t>Paper[8]</a:t>
                      </a:r>
                      <a:endParaRPr lang="en-GB" sz="1200" b="1">
                        <a:effectLst/>
                      </a:endParaRPr>
                    </a:p>
                  </a:txBody>
                  <a:tcPr marL="22148" marR="22148" marT="22148" marB="22148"/>
                </a:tc>
                <a:tc>
                  <a:txBody>
                    <a:bodyPr/>
                    <a:lstStyle/>
                    <a:p>
                      <a:pPr algn="ctr"/>
                      <a:r>
                        <a:rPr lang="en-GB" sz="1200" b="1">
                          <a:solidFill>
                            <a:srgbClr val="000000"/>
                          </a:solidFill>
                          <a:effectLst/>
                        </a:rPr>
                        <a:t>Paper[9]</a:t>
                      </a:r>
                      <a:endParaRPr lang="en-GB" sz="1200" b="1">
                        <a:effectLst/>
                      </a:endParaRPr>
                    </a:p>
                  </a:txBody>
                  <a:tcPr marL="22148" marR="22148" marT="22148" marB="22148"/>
                </a:tc>
                <a:tc>
                  <a:txBody>
                    <a:bodyPr/>
                    <a:lstStyle/>
                    <a:p>
                      <a:pPr algn="ctr"/>
                      <a:r>
                        <a:rPr lang="en-GB" sz="1200" b="1">
                          <a:solidFill>
                            <a:srgbClr val="000000"/>
                          </a:solidFill>
                          <a:effectLst/>
                        </a:rPr>
                        <a:t>Paper[10]</a:t>
                      </a:r>
                      <a:endParaRPr lang="en-GB" sz="1200" b="1">
                        <a:effectLst/>
                      </a:endParaRPr>
                    </a:p>
                  </a:txBody>
                  <a:tcPr marL="22148" marR="22148" marT="22148" marB="22148"/>
                </a:tc>
                <a:tc>
                  <a:txBody>
                    <a:bodyPr/>
                    <a:lstStyle/>
                    <a:p>
                      <a:pPr algn="ctr"/>
                      <a:r>
                        <a:rPr lang="en-GB" sz="1200" b="1">
                          <a:solidFill>
                            <a:srgbClr val="000000"/>
                          </a:solidFill>
                          <a:effectLst/>
                        </a:rPr>
                        <a:t>Paper[11]</a:t>
                      </a:r>
                      <a:endParaRPr lang="en-GB" sz="1200" b="1">
                        <a:effectLst/>
                      </a:endParaRPr>
                    </a:p>
                  </a:txBody>
                  <a:tcPr marL="22148" marR="22148" marT="22148" marB="22148"/>
                </a:tc>
                <a:tc>
                  <a:txBody>
                    <a:bodyPr/>
                    <a:lstStyle/>
                    <a:p>
                      <a:pPr algn="ctr"/>
                      <a:r>
                        <a:rPr lang="en-GB" sz="1200" b="1">
                          <a:solidFill>
                            <a:srgbClr val="000000"/>
                          </a:solidFill>
                          <a:effectLst/>
                        </a:rPr>
                        <a:t>Paper[12]</a:t>
                      </a:r>
                      <a:endParaRPr lang="en-GB" sz="1200" b="1">
                        <a:effectLst/>
                      </a:endParaRPr>
                    </a:p>
                  </a:txBody>
                  <a:tcPr marL="22148" marR="22148" marT="22148" marB="22148"/>
                </a:tc>
                <a:tc>
                  <a:txBody>
                    <a:bodyPr/>
                    <a:lstStyle/>
                    <a:p>
                      <a:pPr algn="ctr"/>
                      <a:r>
                        <a:rPr lang="en-GB" sz="1200" b="1">
                          <a:solidFill>
                            <a:srgbClr val="000000"/>
                          </a:solidFill>
                          <a:effectLst/>
                        </a:rPr>
                        <a:t>Paper[13]</a:t>
                      </a:r>
                      <a:endParaRPr lang="en-GB" sz="1200" b="1">
                        <a:effectLst/>
                      </a:endParaRPr>
                    </a:p>
                  </a:txBody>
                  <a:tcPr marL="22148" marR="22148" marT="22148" marB="22148"/>
                </a:tc>
                <a:tc>
                  <a:txBody>
                    <a:bodyPr/>
                    <a:lstStyle/>
                    <a:p>
                      <a:pPr algn="ctr"/>
                      <a:r>
                        <a:rPr lang="en-GB" sz="1200" b="1">
                          <a:solidFill>
                            <a:srgbClr val="000000"/>
                          </a:solidFill>
                          <a:effectLst/>
                        </a:rPr>
                        <a:t>Paper[14]</a:t>
                      </a:r>
                      <a:endParaRPr lang="en-GB" sz="1200" b="1">
                        <a:effectLst/>
                      </a:endParaRPr>
                    </a:p>
                  </a:txBody>
                  <a:tcPr marL="22148" marR="22148" marT="22148" marB="22148"/>
                </a:tc>
                <a:tc>
                  <a:txBody>
                    <a:bodyPr/>
                    <a:lstStyle/>
                    <a:p>
                      <a:pPr algn="ctr"/>
                      <a:r>
                        <a:rPr lang="en-GB" sz="1200" b="1">
                          <a:solidFill>
                            <a:srgbClr val="000000"/>
                          </a:solidFill>
                          <a:effectLst/>
                        </a:rPr>
                        <a:t>Paper[15]</a:t>
                      </a:r>
                      <a:endParaRPr lang="en-GB" sz="1200" b="1">
                        <a:effectLst/>
                      </a:endParaRPr>
                    </a:p>
                  </a:txBody>
                  <a:tcPr marL="22148" marR="22148" marT="22148" marB="22148"/>
                </a:tc>
                <a:tc>
                  <a:txBody>
                    <a:bodyPr/>
                    <a:lstStyle/>
                    <a:p>
                      <a:pPr algn="ctr"/>
                      <a:r>
                        <a:rPr lang="en-GB" sz="1200" b="1">
                          <a:solidFill>
                            <a:srgbClr val="000000"/>
                          </a:solidFill>
                          <a:effectLst/>
                        </a:rPr>
                        <a:t>Paper[16]</a:t>
                      </a:r>
                      <a:endParaRPr lang="en-GB" sz="1200" b="1">
                        <a:effectLst/>
                      </a:endParaRPr>
                    </a:p>
                  </a:txBody>
                  <a:tcPr marL="22148" marR="22148" marT="22148" marB="22148"/>
                </a:tc>
                <a:tc>
                  <a:txBody>
                    <a:bodyPr/>
                    <a:lstStyle/>
                    <a:p>
                      <a:pPr algn="ctr"/>
                      <a:r>
                        <a:rPr lang="en-GB" sz="1200" b="1">
                          <a:solidFill>
                            <a:srgbClr val="000000"/>
                          </a:solidFill>
                          <a:effectLst/>
                        </a:rPr>
                        <a:t>Paper[17]</a:t>
                      </a:r>
                      <a:endParaRPr lang="en-GB" sz="1200" b="1">
                        <a:effectLst/>
                      </a:endParaRPr>
                    </a:p>
                  </a:txBody>
                  <a:tcPr marL="22148" marR="22148" marT="22148" marB="22148"/>
                </a:tc>
                <a:tc>
                  <a:txBody>
                    <a:bodyPr/>
                    <a:lstStyle/>
                    <a:p>
                      <a:pPr algn="ctr"/>
                      <a:r>
                        <a:rPr lang="en-GB" sz="1200" b="1">
                          <a:solidFill>
                            <a:srgbClr val="000000"/>
                          </a:solidFill>
                          <a:effectLst/>
                        </a:rPr>
                        <a:t>Paper[18]</a:t>
                      </a:r>
                      <a:endParaRPr lang="en-GB" sz="1200" b="1">
                        <a:effectLst/>
                      </a:endParaRPr>
                    </a:p>
                  </a:txBody>
                  <a:tcPr marL="22148" marR="22148" marT="22148" marB="22148"/>
                </a:tc>
                <a:tc>
                  <a:txBody>
                    <a:bodyPr/>
                    <a:lstStyle/>
                    <a:p>
                      <a:pPr algn="ctr"/>
                      <a:r>
                        <a:rPr lang="en-GB" sz="1200" b="1">
                          <a:solidFill>
                            <a:srgbClr val="000000"/>
                          </a:solidFill>
                          <a:effectLst/>
                        </a:rPr>
                        <a:t>Paper[19]</a:t>
                      </a:r>
                      <a:endParaRPr lang="en-GB" sz="1200" b="1">
                        <a:effectLst/>
                      </a:endParaRPr>
                    </a:p>
                  </a:txBody>
                  <a:tcPr marL="22148" marR="22148" marT="22148" marB="22148"/>
                </a:tc>
                <a:tc>
                  <a:txBody>
                    <a:bodyPr/>
                    <a:lstStyle/>
                    <a:p>
                      <a:pPr algn="ctr"/>
                      <a:r>
                        <a:rPr lang="en-GB" sz="1200" b="1">
                          <a:solidFill>
                            <a:srgbClr val="000000"/>
                          </a:solidFill>
                          <a:effectLst/>
                        </a:rPr>
                        <a:t>Paper[20]</a:t>
                      </a:r>
                      <a:endParaRPr lang="en-GB" sz="1200" b="1">
                        <a:effectLst/>
                      </a:endParaRPr>
                    </a:p>
                  </a:txBody>
                  <a:tcPr marL="22148" marR="22148" marT="22148" marB="22148"/>
                </a:tc>
                <a:tc>
                  <a:txBody>
                    <a:bodyPr/>
                    <a:lstStyle/>
                    <a:p>
                      <a:pPr algn="ctr"/>
                      <a:r>
                        <a:rPr lang="en-GB" sz="1200" b="1">
                          <a:solidFill>
                            <a:srgbClr val="000000"/>
                          </a:solidFill>
                          <a:effectLst/>
                        </a:rPr>
                        <a:t>Paper[21]</a:t>
                      </a:r>
                      <a:endParaRPr lang="en-GB" sz="1200" b="1">
                        <a:effectLst/>
                      </a:endParaRPr>
                    </a:p>
                  </a:txBody>
                  <a:tcPr marL="22148" marR="22148" marT="22148" marB="22148"/>
                </a:tc>
                <a:tc>
                  <a:txBody>
                    <a:bodyPr/>
                    <a:lstStyle/>
                    <a:p>
                      <a:pPr algn="ctr"/>
                      <a:r>
                        <a:rPr lang="en-GB" sz="1200" b="1">
                          <a:solidFill>
                            <a:srgbClr val="000000"/>
                          </a:solidFill>
                          <a:effectLst/>
                        </a:rPr>
                        <a:t>Our work </a:t>
                      </a:r>
                      <a:endParaRPr lang="en-GB" sz="1200" b="1">
                        <a:effectLst/>
                      </a:endParaRPr>
                    </a:p>
                  </a:txBody>
                  <a:tcPr marL="22148" marR="22148" marT="22148" marB="22148"/>
                </a:tc>
                <a:extLst>
                  <a:ext uri="{0D108BD9-81ED-4DB2-BD59-A6C34878D82A}">
                    <a16:rowId xmlns:a16="http://schemas.microsoft.com/office/drawing/2014/main" val="2031554649"/>
                  </a:ext>
                </a:extLst>
              </a:tr>
              <a:tr h="594989">
                <a:tc>
                  <a:txBody>
                    <a:bodyPr/>
                    <a:lstStyle/>
                    <a:p>
                      <a:pPr algn="ctr"/>
                      <a:r>
                        <a:rPr lang="en-GB" sz="1200" b="1">
                          <a:solidFill>
                            <a:srgbClr val="000000"/>
                          </a:solidFill>
                          <a:effectLst/>
                        </a:rPr>
                        <a:t>Naïve Bayes</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79.56</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79.56</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76.30</a:t>
                      </a:r>
                      <a:endParaRPr lang="en-GB" sz="1200">
                        <a:effectLst/>
                      </a:endParaRPr>
                    </a:p>
                  </a:txBody>
                  <a:tcPr marL="22148" marR="22148" marT="22148" marB="22148"/>
                </a:tc>
                <a:tc>
                  <a:txBody>
                    <a:bodyPr/>
                    <a:lstStyle/>
                    <a:p>
                      <a:pPr algn="ctr"/>
                      <a:r>
                        <a:rPr lang="en-GB" sz="1200">
                          <a:solidFill>
                            <a:srgbClr val="000000"/>
                          </a:solidFill>
                          <a:effectLst/>
                        </a:rPr>
                        <a:t>68.83</a:t>
                      </a:r>
                      <a:endParaRPr lang="en-GB" sz="1200">
                        <a:effectLst/>
                      </a:endParaRPr>
                    </a:p>
                    <a:p>
                      <a:pPr algn="ctr"/>
                      <a:r>
                        <a:rPr lang="en-GB" sz="1200">
                          <a:solidFill>
                            <a:srgbClr val="000000"/>
                          </a:solidFill>
                          <a:effectLst/>
                        </a:rPr>
                        <a:t>and</a:t>
                      </a:r>
                      <a:endParaRPr lang="en-GB" sz="1200">
                        <a:effectLst/>
                      </a:endParaRPr>
                    </a:p>
                    <a:p>
                      <a:pPr algn="ctr"/>
                      <a:r>
                        <a:rPr lang="en-GB" sz="1200">
                          <a:solidFill>
                            <a:srgbClr val="000000"/>
                          </a:solidFill>
                          <a:effectLst/>
                        </a:rPr>
                        <a:t>80.52</a:t>
                      </a:r>
                      <a:endParaRPr lang="en-GB" sz="1200">
                        <a:effectLst/>
                      </a:endParaRPr>
                    </a:p>
                  </a:txBody>
                  <a:tcPr marL="22148" marR="22148" marT="22148" marB="22148"/>
                </a:tc>
                <a:tc>
                  <a:txBody>
                    <a:bodyPr/>
                    <a:lstStyle/>
                    <a:p>
                      <a:pPr algn="ctr"/>
                      <a:r>
                        <a:rPr lang="en-GB" sz="1200">
                          <a:solidFill>
                            <a:srgbClr val="000000"/>
                          </a:solidFill>
                          <a:effectLst/>
                        </a:rPr>
                        <a:t>77.83</a:t>
                      </a:r>
                      <a:endParaRPr lang="en-GB" sz="1200">
                        <a:effectLst/>
                      </a:endParaRPr>
                    </a:p>
                  </a:txBody>
                  <a:tcPr marL="22148" marR="22148" marT="22148" marB="22148"/>
                </a:tc>
                <a:tc>
                  <a:txBody>
                    <a:bodyPr/>
                    <a:lstStyle/>
                    <a:p>
                      <a:pPr algn="ctr"/>
                      <a:r>
                        <a:rPr lang="en-GB" sz="1200">
                          <a:solidFill>
                            <a:srgbClr val="000000"/>
                          </a:solidFill>
                          <a:effectLst/>
                        </a:rPr>
                        <a:t>87.66</a:t>
                      </a:r>
                      <a:endParaRPr lang="en-GB" sz="1200">
                        <a:effectLst/>
                      </a:endParaRPr>
                    </a:p>
                  </a:txBody>
                  <a:tcPr marL="22148" marR="22148" marT="22148" marB="22148"/>
                </a:tc>
                <a:extLst>
                  <a:ext uri="{0D108BD9-81ED-4DB2-BD59-A6C34878D82A}">
                    <a16:rowId xmlns:a16="http://schemas.microsoft.com/office/drawing/2014/main" val="1350834197"/>
                  </a:ext>
                </a:extLst>
              </a:tr>
              <a:tr h="254994">
                <a:tc>
                  <a:txBody>
                    <a:bodyPr/>
                    <a:lstStyle/>
                    <a:p>
                      <a:pPr algn="ctr"/>
                      <a:r>
                        <a:rPr lang="en-GB" sz="1200" b="1">
                          <a:solidFill>
                            <a:srgbClr val="000000"/>
                          </a:solidFill>
                          <a:effectLst/>
                        </a:rPr>
                        <a:t>Logistic Regression</a:t>
                      </a:r>
                      <a:endParaRPr lang="en-GB" sz="1200">
                        <a:effectLst/>
                      </a:endParaRPr>
                    </a:p>
                  </a:txBody>
                  <a:tcPr marL="22148" marR="22148" marT="22148" marB="22148"/>
                </a:tc>
                <a:tc>
                  <a:txBody>
                    <a:bodyPr/>
                    <a:lstStyle/>
                    <a:p>
                      <a:pPr algn="ctr"/>
                      <a:r>
                        <a:rPr lang="en-GB" sz="1200">
                          <a:solidFill>
                            <a:srgbClr val="000000"/>
                          </a:solidFill>
                          <a:effectLst/>
                        </a:rPr>
                        <a:t>81.16</a:t>
                      </a:r>
                      <a:endParaRPr lang="en-GB" sz="1200">
                        <a:effectLst/>
                      </a:endParaRPr>
                    </a:p>
                  </a:txBody>
                  <a:tcPr marL="22148" marR="22148" marT="22148" marB="22148"/>
                </a:tc>
                <a:tc>
                  <a:txBody>
                    <a:bodyPr/>
                    <a:lstStyle/>
                    <a:p>
                      <a:pPr algn="ctr"/>
                      <a:r>
                        <a:rPr lang="en-GB" sz="1200">
                          <a:solidFill>
                            <a:srgbClr val="000000"/>
                          </a:solidFill>
                          <a:effectLst/>
                        </a:rPr>
                        <a:t>77.5</a:t>
                      </a:r>
                      <a:endParaRPr lang="en-GB" sz="1200">
                        <a:effectLst/>
                      </a:endParaRPr>
                    </a:p>
                  </a:txBody>
                  <a:tcPr marL="22148" marR="22148" marT="22148" marB="22148"/>
                </a:tc>
                <a:tc>
                  <a:txBody>
                    <a:bodyPr/>
                    <a:lstStyle/>
                    <a:p>
                      <a:pPr algn="ctr"/>
                      <a:r>
                        <a:rPr lang="en-GB" sz="1200">
                          <a:solidFill>
                            <a:srgbClr val="000000"/>
                          </a:solidFill>
                          <a:effectLst/>
                        </a:rPr>
                        <a:t>77</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81.92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89.61</a:t>
                      </a:r>
                      <a:endParaRPr lang="en-GB" sz="1200">
                        <a:effectLst/>
                      </a:endParaRPr>
                    </a:p>
                  </a:txBody>
                  <a:tcPr marL="22148" marR="22148" marT="22148" marB="22148"/>
                </a:tc>
                <a:extLst>
                  <a:ext uri="{0D108BD9-81ED-4DB2-BD59-A6C34878D82A}">
                    <a16:rowId xmlns:a16="http://schemas.microsoft.com/office/drawing/2014/main" val="839757674"/>
                  </a:ext>
                </a:extLst>
              </a:tr>
              <a:tr h="254994">
                <a:tc>
                  <a:txBody>
                    <a:bodyPr/>
                    <a:lstStyle/>
                    <a:p>
                      <a:pPr algn="ctr"/>
                      <a:r>
                        <a:rPr lang="en-GB" sz="1200" b="1">
                          <a:solidFill>
                            <a:srgbClr val="000000"/>
                          </a:solidFill>
                          <a:effectLst/>
                        </a:rPr>
                        <a:t>Support Vector Machine</a:t>
                      </a:r>
                      <a:endParaRPr lang="en-GB" sz="1200">
                        <a:effectLst/>
                      </a:endParaRPr>
                    </a:p>
                  </a:txBody>
                  <a:tcPr marL="22148" marR="22148" marT="22148" marB="22148"/>
                </a:tc>
                <a:tc>
                  <a:txBody>
                    <a:bodyPr/>
                    <a:lstStyle/>
                    <a:p>
                      <a:pPr algn="ctr"/>
                      <a:r>
                        <a:rPr lang="en-GB" sz="1200">
                          <a:solidFill>
                            <a:srgbClr val="000000"/>
                          </a:solidFill>
                          <a:effectLst/>
                        </a:rPr>
                        <a:t>81.16</a:t>
                      </a:r>
                      <a:endParaRPr lang="en-GB" sz="1200">
                        <a:effectLst/>
                      </a:endParaRPr>
                    </a:p>
                  </a:txBody>
                  <a:tcPr marL="22148" marR="22148" marT="22148" marB="22148"/>
                </a:tc>
                <a:tc>
                  <a:txBody>
                    <a:bodyPr/>
                    <a:lstStyle/>
                    <a:p>
                      <a:pPr algn="ctr"/>
                      <a:r>
                        <a:rPr lang="en-GB" sz="1200">
                          <a:solidFill>
                            <a:srgbClr val="000000"/>
                          </a:solidFill>
                          <a:effectLst/>
                        </a:rPr>
                        <a:t>77.9</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89</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78</a:t>
                      </a:r>
                      <a:endParaRPr lang="en-GB" sz="1200">
                        <a:effectLst/>
                      </a:endParaRPr>
                    </a:p>
                  </a:txBody>
                  <a:tcPr marL="22148" marR="22148" marT="22148" marB="22148"/>
                </a:tc>
                <a:tc>
                  <a:txBody>
                    <a:bodyPr/>
                    <a:lstStyle/>
                    <a:p>
                      <a:pPr algn="ctr"/>
                      <a:r>
                        <a:rPr lang="en-GB" sz="1200">
                          <a:solidFill>
                            <a:srgbClr val="000000"/>
                          </a:solidFill>
                          <a:effectLst/>
                        </a:rPr>
                        <a:t>65.10</a:t>
                      </a:r>
                      <a:endParaRPr lang="en-GB" sz="1200">
                        <a:effectLst/>
                      </a:endParaRPr>
                    </a:p>
                  </a:txBody>
                  <a:tcPr marL="22148" marR="22148" marT="22148" marB="22148"/>
                </a:tc>
                <a:tc>
                  <a:txBody>
                    <a:bodyPr/>
                    <a:lstStyle/>
                    <a:p>
                      <a:pPr algn="ctr"/>
                      <a:r>
                        <a:rPr lang="en-GB" sz="1200">
                          <a:solidFill>
                            <a:srgbClr val="000000"/>
                          </a:solidFill>
                          <a:effectLst/>
                        </a:rPr>
                        <a:t>83.12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88.96</a:t>
                      </a:r>
                      <a:endParaRPr lang="en-GB" sz="1200">
                        <a:effectLst/>
                      </a:endParaRPr>
                    </a:p>
                  </a:txBody>
                  <a:tcPr marL="22148" marR="22148" marT="22148" marB="22148"/>
                </a:tc>
                <a:extLst>
                  <a:ext uri="{0D108BD9-81ED-4DB2-BD59-A6C34878D82A}">
                    <a16:rowId xmlns:a16="http://schemas.microsoft.com/office/drawing/2014/main" val="2526556890"/>
                  </a:ext>
                </a:extLst>
              </a:tr>
              <a:tr h="437134">
                <a:tc>
                  <a:txBody>
                    <a:bodyPr/>
                    <a:lstStyle/>
                    <a:p>
                      <a:pPr algn="ctr"/>
                      <a:r>
                        <a:rPr lang="en-GB" sz="1200" b="1">
                          <a:solidFill>
                            <a:srgbClr val="000000"/>
                          </a:solidFill>
                          <a:effectLst/>
                        </a:rPr>
                        <a:t>K-Nearest Neighbours</a:t>
                      </a:r>
                      <a:endParaRPr lang="en-GB" sz="1200">
                        <a:effectLst/>
                      </a:endParaRPr>
                    </a:p>
                  </a:txBody>
                  <a:tcPr marL="22148" marR="22148" marT="22148" marB="22148"/>
                </a:tc>
                <a:tc>
                  <a:txBody>
                    <a:bodyPr/>
                    <a:lstStyle/>
                    <a:p>
                      <a:pPr algn="ctr"/>
                      <a:r>
                        <a:rPr lang="en-GB" sz="1200">
                          <a:solidFill>
                            <a:srgbClr val="000000"/>
                          </a:solidFill>
                          <a:effectLst/>
                        </a:rPr>
                        <a:t>77.92</a:t>
                      </a:r>
                      <a:endParaRPr lang="en-GB" sz="1200">
                        <a:effectLst/>
                      </a:endParaRPr>
                    </a:p>
                  </a:txBody>
                  <a:tcPr marL="22148" marR="22148" marT="22148" marB="22148"/>
                </a:tc>
                <a:tc>
                  <a:txBody>
                    <a:bodyPr/>
                    <a:lstStyle/>
                    <a:p>
                      <a:pPr algn="ctr"/>
                      <a:r>
                        <a:rPr lang="en-GB" sz="1200">
                          <a:solidFill>
                            <a:srgbClr val="000000"/>
                          </a:solidFill>
                          <a:effectLst/>
                        </a:rPr>
                        <a:t>76</a:t>
                      </a:r>
                      <a:endParaRPr lang="en-GB" sz="1200">
                        <a:effectLst/>
                      </a:endParaRPr>
                    </a:p>
                  </a:txBody>
                  <a:tcPr marL="22148" marR="22148" marT="22148" marB="22148"/>
                </a:tc>
                <a:tc>
                  <a:txBody>
                    <a:bodyPr/>
                    <a:lstStyle/>
                    <a:p>
                      <a:pPr algn="ctr"/>
                      <a:r>
                        <a:rPr lang="en-GB" sz="1200">
                          <a:solidFill>
                            <a:srgbClr val="000000"/>
                          </a:solidFill>
                          <a:effectLst/>
                        </a:rPr>
                        <a:t>77</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83.76</a:t>
                      </a:r>
                      <a:endParaRPr lang="en-GB" sz="1200">
                        <a:effectLst/>
                      </a:endParaRPr>
                    </a:p>
                  </a:txBody>
                  <a:tcPr marL="22148" marR="22148" marT="22148" marB="22148"/>
                </a:tc>
                <a:tc>
                  <a:txBody>
                    <a:bodyPr/>
                    <a:lstStyle/>
                    <a:p>
                      <a:pPr algn="ctr"/>
                      <a:r>
                        <a:rPr lang="en-GB" sz="1200">
                          <a:solidFill>
                            <a:srgbClr val="000000"/>
                          </a:solidFill>
                          <a:effectLst/>
                        </a:rPr>
                        <a:t>88</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br>
                        <a:rPr lang="en-GB" sz="1000">
                          <a:effectLst/>
                        </a:rPr>
                      </a:br>
                      <a:endParaRPr lang="en-GB" sz="1200">
                        <a:effectLst/>
                        <a:latin typeface="Helvetica"/>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81.82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88.96</a:t>
                      </a:r>
                      <a:endParaRPr lang="en-GB" sz="1200">
                        <a:effectLst/>
                      </a:endParaRPr>
                    </a:p>
                  </a:txBody>
                  <a:tcPr marL="22148" marR="22148" marT="22148" marB="22148"/>
                </a:tc>
                <a:extLst>
                  <a:ext uri="{0D108BD9-81ED-4DB2-BD59-A6C34878D82A}">
                    <a16:rowId xmlns:a16="http://schemas.microsoft.com/office/drawing/2014/main" val="2675845593"/>
                  </a:ext>
                </a:extLst>
              </a:tr>
              <a:tr h="594989">
                <a:tc>
                  <a:txBody>
                    <a:bodyPr/>
                    <a:lstStyle/>
                    <a:p>
                      <a:pPr algn="ctr"/>
                      <a:r>
                        <a:rPr lang="en-GB" sz="1200" b="1">
                          <a:solidFill>
                            <a:srgbClr val="000000"/>
                          </a:solidFill>
                          <a:effectLst/>
                        </a:rPr>
                        <a:t>Decision Tree</a:t>
                      </a:r>
                      <a:endParaRPr lang="en-GB" sz="1200">
                        <a:effectLst/>
                      </a:endParaRPr>
                    </a:p>
                  </a:txBody>
                  <a:tcPr marL="22148" marR="22148" marT="22148" marB="22148"/>
                </a:tc>
                <a:tc>
                  <a:txBody>
                    <a:bodyPr/>
                    <a:lstStyle/>
                    <a:p>
                      <a:pPr algn="ctr"/>
                      <a:r>
                        <a:rPr lang="en-GB" sz="1200">
                          <a:solidFill>
                            <a:srgbClr val="000000"/>
                          </a:solidFill>
                          <a:effectLst/>
                        </a:rPr>
                        <a:t>72.07</a:t>
                      </a:r>
                      <a:endParaRPr lang="en-GB" sz="1200">
                        <a:effectLst/>
                      </a:endParaRPr>
                    </a:p>
                  </a:txBody>
                  <a:tcPr marL="22148" marR="22148" marT="22148" marB="22148"/>
                </a:tc>
                <a:tc>
                  <a:txBody>
                    <a:bodyPr/>
                    <a:lstStyle/>
                    <a:p>
                      <a:pPr algn="ctr"/>
                      <a:r>
                        <a:rPr lang="en-GB" sz="1200">
                          <a:solidFill>
                            <a:srgbClr val="000000"/>
                          </a:solidFill>
                          <a:effectLst/>
                        </a:rPr>
                        <a:t>75.8</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78.17</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76.95</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78.64</a:t>
                      </a:r>
                      <a:endParaRPr lang="en-GB" sz="1200">
                        <a:effectLst/>
                      </a:endParaRPr>
                    </a:p>
                  </a:txBody>
                  <a:tcPr marL="22148" marR="22148" marT="22148" marB="22148"/>
                </a:tc>
                <a:tc>
                  <a:txBody>
                    <a:bodyPr/>
                    <a:lstStyle/>
                    <a:p>
                      <a:pPr algn="ctr"/>
                      <a:r>
                        <a:rPr lang="en-GB" sz="1200">
                          <a:solidFill>
                            <a:srgbClr val="000000"/>
                          </a:solidFill>
                          <a:effectLst/>
                        </a:rPr>
                        <a:t>76.95</a:t>
                      </a:r>
                      <a:endParaRPr lang="en-GB" sz="1200">
                        <a:effectLst/>
                      </a:endParaRPr>
                    </a:p>
                    <a:p>
                      <a:pPr algn="ctr"/>
                      <a:r>
                        <a:rPr lang="en-GB" sz="1200">
                          <a:solidFill>
                            <a:srgbClr val="000000"/>
                          </a:solidFill>
                          <a:effectLst/>
                        </a:rPr>
                        <a:t>and</a:t>
                      </a:r>
                      <a:endParaRPr lang="en-GB" sz="1200">
                        <a:effectLst/>
                      </a:endParaRPr>
                    </a:p>
                    <a:p>
                      <a:pPr algn="ctr"/>
                      <a:r>
                        <a:rPr lang="en-GB" sz="1200">
                          <a:solidFill>
                            <a:srgbClr val="000000"/>
                          </a:solidFill>
                          <a:effectLst/>
                        </a:rPr>
                        <a:t>78.64</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73.82</a:t>
                      </a:r>
                      <a:endParaRPr lang="en-GB" sz="1200">
                        <a:effectLst/>
                      </a:endParaRPr>
                    </a:p>
                  </a:txBody>
                  <a:tcPr marL="22148" marR="22148" marT="22148" marB="22148"/>
                </a:tc>
                <a:tc>
                  <a:txBody>
                    <a:bodyPr/>
                    <a:lstStyle/>
                    <a:p>
                      <a:pPr algn="ctr"/>
                      <a:r>
                        <a:rPr lang="en-GB" sz="1200">
                          <a:solidFill>
                            <a:srgbClr val="000000"/>
                          </a:solidFill>
                          <a:effectLst/>
                        </a:rPr>
                        <a:t>77.92</a:t>
                      </a:r>
                      <a:endParaRPr lang="en-GB" sz="1200">
                        <a:effectLst/>
                      </a:endParaRPr>
                    </a:p>
                  </a:txBody>
                  <a:tcPr marL="22148" marR="22148" marT="22148" marB="22148"/>
                </a:tc>
                <a:tc>
                  <a:txBody>
                    <a:bodyPr/>
                    <a:lstStyle/>
                    <a:p>
                      <a:pPr algn="ctr"/>
                      <a:r>
                        <a:rPr lang="en-GB" sz="1200">
                          <a:solidFill>
                            <a:srgbClr val="000000"/>
                          </a:solidFill>
                          <a:effectLst/>
                        </a:rPr>
                        <a:t>75.65</a:t>
                      </a:r>
                      <a:endParaRPr lang="en-GB" sz="1200">
                        <a:effectLst/>
                      </a:endParaRPr>
                    </a:p>
                  </a:txBody>
                  <a:tcPr marL="22148" marR="22148" marT="22148" marB="22148"/>
                </a:tc>
                <a:tc>
                  <a:txBody>
                    <a:bodyPr/>
                    <a:lstStyle/>
                    <a:p>
                      <a:pPr algn="ctr"/>
                      <a:r>
                        <a:rPr lang="en-GB" sz="1200">
                          <a:solidFill>
                            <a:srgbClr val="000000"/>
                          </a:solidFill>
                          <a:effectLst/>
                        </a:rPr>
                        <a:t>88.31</a:t>
                      </a:r>
                      <a:endParaRPr lang="en-GB" sz="1200">
                        <a:effectLst/>
                      </a:endParaRPr>
                    </a:p>
                  </a:txBody>
                  <a:tcPr marL="22148" marR="22148" marT="22148" marB="22148"/>
                </a:tc>
                <a:extLst>
                  <a:ext uri="{0D108BD9-81ED-4DB2-BD59-A6C34878D82A}">
                    <a16:rowId xmlns:a16="http://schemas.microsoft.com/office/drawing/2014/main" val="296946940"/>
                  </a:ext>
                </a:extLst>
              </a:tr>
              <a:tr h="254994">
                <a:tc>
                  <a:txBody>
                    <a:bodyPr/>
                    <a:lstStyle/>
                    <a:p>
                      <a:pPr algn="ctr"/>
                      <a:r>
                        <a:rPr lang="en-GB" sz="1200" b="1">
                          <a:solidFill>
                            <a:srgbClr val="000000"/>
                          </a:solidFill>
                          <a:effectLst/>
                        </a:rPr>
                        <a:t>Random Forest</a:t>
                      </a:r>
                      <a:endParaRPr lang="en-GB" sz="1200">
                        <a:effectLst/>
                      </a:endParaRPr>
                    </a:p>
                  </a:txBody>
                  <a:tcPr marL="22148" marR="22148" marT="22148" marB="22148"/>
                </a:tc>
                <a:tc>
                  <a:txBody>
                    <a:bodyPr/>
                    <a:lstStyle/>
                    <a:p>
                      <a:pPr algn="ctr"/>
                      <a:r>
                        <a:rPr lang="en-GB" sz="1200">
                          <a:solidFill>
                            <a:srgbClr val="000000"/>
                          </a:solidFill>
                          <a:effectLst/>
                        </a:rPr>
                        <a:t>77.92</a:t>
                      </a:r>
                      <a:endParaRPr lang="en-GB" sz="1200">
                        <a:effectLst/>
                      </a:endParaRPr>
                    </a:p>
                  </a:txBody>
                  <a:tcPr marL="22148" marR="22148" marT="22148" marB="22148"/>
                </a:tc>
                <a:tc>
                  <a:txBody>
                    <a:bodyPr/>
                    <a:lstStyle/>
                    <a:p>
                      <a:pPr algn="ctr"/>
                      <a:r>
                        <a:rPr lang="en-GB" sz="1200">
                          <a:solidFill>
                            <a:srgbClr val="000000"/>
                          </a:solidFill>
                          <a:effectLst/>
                        </a:rPr>
                        <a:t>79.7</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75.32</a:t>
                      </a:r>
                      <a:endParaRPr lang="en-GB" sz="1200">
                        <a:effectLst/>
                      </a:endParaRPr>
                    </a:p>
                  </a:txBody>
                  <a:tcPr marL="22148" marR="22148" marT="22148" marB="22148"/>
                </a:tc>
                <a:tc>
                  <a:txBody>
                    <a:bodyPr/>
                    <a:lstStyle/>
                    <a:p>
                      <a:pPr algn="ctr"/>
                      <a:r>
                        <a:rPr lang="en-GB" sz="1200">
                          <a:solidFill>
                            <a:srgbClr val="000000"/>
                          </a:solidFill>
                          <a:effectLst/>
                        </a:rPr>
                        <a:t>79.57</a:t>
                      </a:r>
                      <a:endParaRPr lang="en-GB" sz="1200">
                        <a:effectLst/>
                      </a:endParaRPr>
                    </a:p>
                  </a:txBody>
                  <a:tcPr marL="22148" marR="22148" marT="22148" marB="22148"/>
                </a:tc>
                <a:tc>
                  <a:txBody>
                    <a:bodyPr/>
                    <a:lstStyle/>
                    <a:p>
                      <a:pPr algn="ctr"/>
                      <a:r>
                        <a:rPr lang="en-GB" sz="1200">
                          <a:solidFill>
                            <a:srgbClr val="000000"/>
                          </a:solidFill>
                          <a:effectLst/>
                        </a:rPr>
                        <a:t>90.90</a:t>
                      </a:r>
                      <a:endParaRPr lang="en-GB" sz="1200">
                        <a:effectLst/>
                      </a:endParaRPr>
                    </a:p>
                  </a:txBody>
                  <a:tcPr marL="22148" marR="22148" marT="22148" marB="22148"/>
                </a:tc>
                <a:extLst>
                  <a:ext uri="{0D108BD9-81ED-4DB2-BD59-A6C34878D82A}">
                    <a16:rowId xmlns:a16="http://schemas.microsoft.com/office/drawing/2014/main" val="3619053714"/>
                  </a:ext>
                </a:extLst>
              </a:tr>
              <a:tr h="594989">
                <a:tc>
                  <a:txBody>
                    <a:bodyPr/>
                    <a:lstStyle/>
                    <a:p>
                      <a:pPr algn="ctr"/>
                      <a:r>
                        <a:rPr lang="en-GB" sz="1200" b="1">
                          <a:solidFill>
                            <a:srgbClr val="000000"/>
                          </a:solidFill>
                          <a:effectLst/>
                        </a:rPr>
                        <a:t>Gradient Boosting</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79.2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66.40</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76.62</a:t>
                      </a:r>
                      <a:endParaRPr lang="en-GB" sz="1200">
                        <a:effectLst/>
                      </a:endParaRPr>
                    </a:p>
                    <a:p>
                      <a:pPr algn="ctr"/>
                      <a:r>
                        <a:rPr lang="en-GB" sz="1200">
                          <a:solidFill>
                            <a:srgbClr val="000000"/>
                          </a:solidFill>
                          <a:effectLst/>
                        </a:rPr>
                        <a:t>and</a:t>
                      </a:r>
                      <a:endParaRPr lang="en-GB" sz="1200">
                        <a:effectLst/>
                      </a:endParaRPr>
                    </a:p>
                    <a:p>
                      <a:pPr algn="ctr"/>
                      <a:r>
                        <a:rPr lang="en-GB" sz="1200">
                          <a:solidFill>
                            <a:srgbClr val="000000"/>
                          </a:solidFill>
                          <a:effectLst/>
                        </a:rPr>
                        <a:t>80.52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91.55</a:t>
                      </a:r>
                      <a:endParaRPr lang="en-GB" sz="1200">
                        <a:effectLst/>
                      </a:endParaRPr>
                    </a:p>
                  </a:txBody>
                  <a:tcPr marL="22148" marR="22148" marT="22148" marB="22148"/>
                </a:tc>
                <a:extLst>
                  <a:ext uri="{0D108BD9-81ED-4DB2-BD59-A6C34878D82A}">
                    <a16:rowId xmlns:a16="http://schemas.microsoft.com/office/drawing/2014/main" val="3615342316"/>
                  </a:ext>
                </a:extLst>
              </a:tr>
              <a:tr h="437134">
                <a:tc>
                  <a:txBody>
                    <a:bodyPr/>
                    <a:lstStyle/>
                    <a:p>
                      <a:pPr algn="ctr"/>
                      <a:r>
                        <a:rPr lang="en-GB" sz="1200" b="1">
                          <a:solidFill>
                            <a:srgbClr val="000000"/>
                          </a:solidFill>
                          <a:effectLst/>
                        </a:rPr>
                        <a:t>Neural Network</a:t>
                      </a:r>
                      <a:endParaRPr lang="en-GB" sz="1200">
                        <a:effectLst/>
                      </a:endParaRPr>
                    </a:p>
                  </a:txBody>
                  <a:tcPr marL="22148" marR="22148" marT="22148" marB="22148"/>
                </a:tc>
                <a:tc>
                  <a:txBody>
                    <a:bodyPr/>
                    <a:lstStyle/>
                    <a:p>
                      <a:pPr algn="ctr"/>
                      <a:r>
                        <a:rPr lang="en-GB" sz="1200">
                          <a:solidFill>
                            <a:srgbClr val="000000"/>
                          </a:solidFill>
                          <a:effectLst/>
                        </a:rPr>
                        <a:t>77.92</a:t>
                      </a:r>
                      <a:endParaRPr lang="en-GB" sz="1200">
                        <a:effectLst/>
                      </a:endParaRPr>
                    </a:p>
                  </a:txBody>
                  <a:tcPr marL="22148" marR="22148" marT="22148" marB="22148"/>
                </a:tc>
                <a:tc>
                  <a:txBody>
                    <a:bodyPr/>
                    <a:lstStyle/>
                    <a:p>
                      <a:pPr algn="ctr"/>
                      <a:r>
                        <a:rPr lang="en-GB" sz="1200">
                          <a:solidFill>
                            <a:srgbClr val="000000"/>
                          </a:solidFill>
                          <a:effectLst/>
                        </a:rPr>
                        <a:t>78.4</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86</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88.41</a:t>
                      </a:r>
                      <a:endParaRPr lang="en-GB" sz="1200">
                        <a:effectLst/>
                      </a:endParaRPr>
                    </a:p>
                  </a:txBody>
                  <a:tcPr marL="22148" marR="22148" marT="22148" marB="22148"/>
                </a:tc>
                <a:tc>
                  <a:txBody>
                    <a:bodyPr/>
                    <a:lstStyle/>
                    <a:p>
                      <a:br>
                        <a:rPr lang="en-GB" sz="1000">
                          <a:effectLst/>
                        </a:rPr>
                      </a:br>
                      <a:endParaRPr lang="en-GB" sz="1200">
                        <a:effectLst/>
                        <a:latin typeface="Helvetica"/>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84.42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84.41</a:t>
                      </a:r>
                      <a:endParaRPr lang="en-GB" sz="1200">
                        <a:effectLst/>
                      </a:endParaRPr>
                    </a:p>
                  </a:txBody>
                  <a:tcPr marL="22148" marR="22148" marT="22148" marB="22148"/>
                </a:tc>
                <a:extLst>
                  <a:ext uri="{0D108BD9-81ED-4DB2-BD59-A6C34878D82A}">
                    <a16:rowId xmlns:a16="http://schemas.microsoft.com/office/drawing/2014/main" val="283264621"/>
                  </a:ext>
                </a:extLst>
              </a:tr>
              <a:tr h="254994">
                <a:tc>
                  <a:txBody>
                    <a:bodyPr/>
                    <a:lstStyle/>
                    <a:p>
                      <a:pPr algn="ctr"/>
                      <a:r>
                        <a:rPr lang="en-GB" sz="1200" b="1" err="1">
                          <a:solidFill>
                            <a:srgbClr val="000000"/>
                          </a:solidFill>
                          <a:effectLst/>
                        </a:rPr>
                        <a:t>Adaboost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77.86</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76.62</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89.61</a:t>
                      </a:r>
                      <a:endParaRPr lang="en-GB" sz="1200">
                        <a:effectLst/>
                      </a:endParaRPr>
                    </a:p>
                  </a:txBody>
                  <a:tcPr marL="22148" marR="22148" marT="22148" marB="22148"/>
                </a:tc>
                <a:extLst>
                  <a:ext uri="{0D108BD9-81ED-4DB2-BD59-A6C34878D82A}">
                    <a16:rowId xmlns:a16="http://schemas.microsoft.com/office/drawing/2014/main" val="3071154077"/>
                  </a:ext>
                </a:extLst>
              </a:tr>
              <a:tr h="254994">
                <a:tc>
                  <a:txBody>
                    <a:bodyPr/>
                    <a:lstStyle/>
                    <a:p>
                      <a:pPr algn="ctr"/>
                      <a:r>
                        <a:rPr lang="en-GB" sz="1200" b="1" err="1">
                          <a:solidFill>
                            <a:srgbClr val="000000"/>
                          </a:solidFill>
                          <a:effectLst/>
                        </a:rPr>
                        <a:t>Logitboost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77.49</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90.25</a:t>
                      </a:r>
                      <a:endParaRPr lang="en-GB" sz="1200">
                        <a:effectLst/>
                      </a:endParaRPr>
                    </a:p>
                  </a:txBody>
                  <a:tcPr marL="22148" marR="22148" marT="22148" marB="22148"/>
                </a:tc>
                <a:extLst>
                  <a:ext uri="{0D108BD9-81ED-4DB2-BD59-A6C34878D82A}">
                    <a16:rowId xmlns:a16="http://schemas.microsoft.com/office/drawing/2014/main" val="1619804511"/>
                  </a:ext>
                </a:extLst>
              </a:tr>
              <a:tr h="254994">
                <a:tc>
                  <a:txBody>
                    <a:bodyPr/>
                    <a:lstStyle/>
                    <a:p>
                      <a:pPr algn="ctr"/>
                      <a:r>
                        <a:rPr lang="en-GB" sz="1200" b="1" err="1">
                          <a:solidFill>
                            <a:srgbClr val="000000"/>
                          </a:solidFill>
                          <a:effectLst/>
                        </a:rPr>
                        <a:t>Xgboost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90.90</a:t>
                      </a:r>
                      <a:endParaRPr lang="en-GB" sz="1200">
                        <a:effectLst/>
                      </a:endParaRPr>
                    </a:p>
                  </a:txBody>
                  <a:tcPr marL="22148" marR="22148" marT="22148" marB="22148"/>
                </a:tc>
                <a:extLst>
                  <a:ext uri="{0D108BD9-81ED-4DB2-BD59-A6C34878D82A}">
                    <a16:rowId xmlns:a16="http://schemas.microsoft.com/office/drawing/2014/main" val="2416816268"/>
                  </a:ext>
                </a:extLst>
              </a:tr>
              <a:tr h="254994">
                <a:tc>
                  <a:txBody>
                    <a:bodyPr/>
                    <a:lstStyle/>
                    <a:p>
                      <a:pPr algn="ctr"/>
                      <a:r>
                        <a:rPr lang="en-GB" sz="1200" b="1">
                          <a:solidFill>
                            <a:srgbClr val="000000"/>
                          </a:solidFill>
                          <a:effectLst/>
                        </a:rPr>
                        <a:t>K-Means</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a:t>
                      </a:r>
                      <a:endParaRPr lang="en-GB" sz="1200">
                        <a:effectLst/>
                      </a:endParaRPr>
                    </a:p>
                  </a:txBody>
                  <a:tcPr marL="22148" marR="22148" marT="22148" marB="22148"/>
                </a:tc>
                <a:tc>
                  <a:txBody>
                    <a:bodyPr/>
                    <a:lstStyle/>
                    <a:p>
                      <a:pPr algn="ctr"/>
                      <a:r>
                        <a:rPr lang="en-GB" sz="1200">
                          <a:solidFill>
                            <a:srgbClr val="000000"/>
                          </a:solidFill>
                          <a:effectLst/>
                        </a:rPr>
                        <a:t>87.66</a:t>
                      </a:r>
                      <a:endParaRPr lang="en-GB" sz="1200">
                        <a:effectLst/>
                      </a:endParaRPr>
                    </a:p>
                  </a:txBody>
                  <a:tcPr marL="22148" marR="22148" marT="22148" marB="22148"/>
                </a:tc>
                <a:extLst>
                  <a:ext uri="{0D108BD9-81ED-4DB2-BD59-A6C34878D82A}">
                    <a16:rowId xmlns:a16="http://schemas.microsoft.com/office/drawing/2014/main" val="2547913924"/>
                  </a:ext>
                </a:extLst>
              </a:tr>
            </a:tbl>
          </a:graphicData>
        </a:graphic>
      </p:graphicFrame>
    </p:spTree>
    <p:extLst>
      <p:ext uri="{BB962C8B-B14F-4D97-AF65-F5344CB8AC3E}">
        <p14:creationId xmlns:p14="http://schemas.microsoft.com/office/powerpoint/2010/main" val="15639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Rectangle 15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Picture 155">
            <a:extLst>
              <a:ext uri="{FF2B5EF4-FFF2-40B4-BE49-F238E27FC236}">
                <a16:creationId xmlns:a16="http://schemas.microsoft.com/office/drawing/2014/main" id="{C45E7054-6400-2B94-5A86-8174A7F406FE}"/>
              </a:ext>
            </a:extLst>
          </p:cNvPr>
          <p:cNvPicPr>
            <a:picLocks noChangeAspect="1"/>
          </p:cNvPicPr>
          <p:nvPr/>
        </p:nvPicPr>
        <p:blipFill rotWithShape="1">
          <a:blip r:embed="rId2">
            <a:alphaModFix amt="35000"/>
          </a:blip>
          <a:srcRect t="6236" r="-2" b="9118"/>
          <a:stretch/>
        </p:blipFill>
        <p:spPr>
          <a:xfrm>
            <a:off x="20" y="10"/>
            <a:ext cx="12191980" cy="6857990"/>
          </a:xfrm>
          <a:prstGeom prst="rect">
            <a:avLst/>
          </a:prstGeom>
        </p:spPr>
      </p:pic>
      <p:sp>
        <p:nvSpPr>
          <p:cNvPr id="2" name="Title 1">
            <a:extLst>
              <a:ext uri="{FF2B5EF4-FFF2-40B4-BE49-F238E27FC236}">
                <a16:creationId xmlns:a16="http://schemas.microsoft.com/office/drawing/2014/main" id="{EEE9596A-8A4B-4DB7-BC07-91852862755D}"/>
              </a:ext>
            </a:extLst>
          </p:cNvPr>
          <p:cNvSpPr>
            <a:spLocks noGrp="1"/>
          </p:cNvSpPr>
          <p:nvPr>
            <p:ph type="title"/>
          </p:nvPr>
        </p:nvSpPr>
        <p:spPr>
          <a:xfrm>
            <a:off x="838200" y="365125"/>
            <a:ext cx="10515600" cy="1325563"/>
          </a:xfrm>
        </p:spPr>
        <p:txBody>
          <a:bodyPr>
            <a:normAutofit/>
          </a:bodyPr>
          <a:lstStyle/>
          <a:p>
            <a:r>
              <a:rPr lang="en-US" sz="5400" b="1">
                <a:solidFill>
                  <a:srgbClr val="FFFFFF"/>
                </a:solidFill>
                <a:cs typeface="Calibri Light"/>
              </a:rPr>
              <a:t>Abstract</a:t>
            </a:r>
            <a:endParaRPr lang="en-US" sz="5400" b="1">
              <a:solidFill>
                <a:srgbClr val="FFFFFF"/>
              </a:solidFill>
              <a:ea typeface="Calibri Light"/>
              <a:cs typeface="Calibri Light"/>
            </a:endParaRPr>
          </a:p>
        </p:txBody>
      </p:sp>
      <p:graphicFrame>
        <p:nvGraphicFramePr>
          <p:cNvPr id="5" name="Content Placeholder 2">
            <a:extLst>
              <a:ext uri="{FF2B5EF4-FFF2-40B4-BE49-F238E27FC236}">
                <a16:creationId xmlns:a16="http://schemas.microsoft.com/office/drawing/2014/main" id="{E0A83D16-34CD-F6B3-7ECE-0097DB71571C}"/>
              </a:ext>
            </a:extLst>
          </p:cNvPr>
          <p:cNvGraphicFramePr>
            <a:graphicFrameLocks noGrp="1"/>
          </p:cNvGraphicFramePr>
          <p:nvPr>
            <p:ph idx="1"/>
            <p:extLst>
              <p:ext uri="{D42A27DB-BD31-4B8C-83A1-F6EECF244321}">
                <p14:modId xmlns:p14="http://schemas.microsoft.com/office/powerpoint/2010/main" val="2020001446"/>
              </p:ext>
            </p:extLst>
          </p:nvPr>
        </p:nvGraphicFramePr>
        <p:xfrm>
          <a:off x="44414" y="320054"/>
          <a:ext cx="12108514" cy="6836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8317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AC84971-663E-74E9-EEA8-A5DB0A305DD8}"/>
              </a:ext>
            </a:extLst>
          </p:cNvPr>
          <p:cNvSpPr>
            <a:spLocks noGrp="1"/>
          </p:cNvSpPr>
          <p:nvPr>
            <p:ph type="title"/>
          </p:nvPr>
        </p:nvSpPr>
        <p:spPr>
          <a:xfrm>
            <a:off x="289560" y="-18923"/>
            <a:ext cx="5393361" cy="1325563"/>
          </a:xfrm>
        </p:spPr>
        <p:txBody>
          <a:bodyPr>
            <a:normAutofit/>
          </a:bodyPr>
          <a:lstStyle/>
          <a:p>
            <a:r>
              <a:rPr lang="en-US" b="1">
                <a:cs typeface="Calibri Light"/>
              </a:rPr>
              <a:t>Conclusion</a:t>
            </a:r>
            <a:endParaRPr lang="en-US" b="1"/>
          </a:p>
        </p:txBody>
      </p:sp>
      <p:sp>
        <p:nvSpPr>
          <p:cNvPr id="3" name="Content Placeholder 2">
            <a:extLst>
              <a:ext uri="{FF2B5EF4-FFF2-40B4-BE49-F238E27FC236}">
                <a16:creationId xmlns:a16="http://schemas.microsoft.com/office/drawing/2014/main" id="{7A8DBA69-80F6-10F4-FCC5-BC8A02FA828C}"/>
              </a:ext>
            </a:extLst>
          </p:cNvPr>
          <p:cNvSpPr>
            <a:spLocks noGrp="1"/>
          </p:cNvSpPr>
          <p:nvPr>
            <p:ph idx="1"/>
          </p:nvPr>
        </p:nvSpPr>
        <p:spPr>
          <a:xfrm>
            <a:off x="252984" y="1247467"/>
            <a:ext cx="6124881" cy="4351338"/>
          </a:xfrm>
        </p:spPr>
        <p:txBody>
          <a:bodyPr vert="horz" lIns="91440" tIns="45720" rIns="91440" bIns="45720" rtlCol="0" anchor="t">
            <a:noAutofit/>
          </a:bodyPr>
          <a:lstStyle/>
          <a:p>
            <a:r>
              <a:rPr lang="en-US" sz="2000">
                <a:ea typeface="+mn-lt"/>
                <a:cs typeface="+mn-lt"/>
              </a:rPr>
              <a:t>In this paper work we had tried to predict the type-2 diabetes using the human parameters through the implementation of twelve machine learning algorithms. </a:t>
            </a:r>
          </a:p>
          <a:p>
            <a:r>
              <a:rPr lang="en-US" sz="2000">
                <a:ea typeface="+mn-lt"/>
                <a:cs typeface="+mn-lt"/>
              </a:rPr>
              <a:t>It can be seen that the bagging and boosting techniques yield better output compared to pure models.</a:t>
            </a:r>
          </a:p>
          <a:p>
            <a:r>
              <a:rPr lang="en-US" sz="2000">
                <a:ea typeface="Calibri"/>
                <a:cs typeface="Calibri"/>
              </a:rPr>
              <a:t>Gradient Boosting has provided the best result compared to any other algorithm.</a:t>
            </a:r>
          </a:p>
          <a:p>
            <a:r>
              <a:rPr lang="en-US" sz="2000">
                <a:ea typeface="+mn-lt"/>
                <a:cs typeface="+mn-lt"/>
              </a:rPr>
              <a:t>The PIMA dataset encapsulates attributes of individuals from both the US and Mexico, offers a rich repository of salient features, enhancing its real-world applicability. Integrating additional data from diverse healthcare settings can foster the development of a more robust and generalizable predictive model. Such advancements can significantly support early risk assessments, enabling timely preventive measures for individuals pre-disposed to Type-2 diabetes.</a:t>
            </a:r>
            <a:endParaRPr lang="en-US">
              <a:ea typeface="Calibri" panose="020F0502020204030204"/>
              <a:cs typeface="Calibri" panose="020F0502020204030204"/>
            </a:endParaRPr>
          </a:p>
          <a:p>
            <a:endParaRPr lang="en-US" sz="2000">
              <a:ea typeface="Calibri"/>
              <a:cs typeface="Calibri"/>
            </a:endParaRPr>
          </a:p>
        </p:txBody>
      </p:sp>
      <p:pic>
        <p:nvPicPr>
          <p:cNvPr id="4" name="Picture 3" descr="Living with Type 1 Diabetes – Equality, Diversity and Inclusion">
            <a:extLst>
              <a:ext uri="{FF2B5EF4-FFF2-40B4-BE49-F238E27FC236}">
                <a16:creationId xmlns:a16="http://schemas.microsoft.com/office/drawing/2014/main" id="{D8EBD597-F437-E681-FE14-72EE542667ED}"/>
              </a:ext>
            </a:extLst>
          </p:cNvPr>
          <p:cNvPicPr>
            <a:picLocks noChangeAspect="1"/>
          </p:cNvPicPr>
          <p:nvPr/>
        </p:nvPicPr>
        <p:blipFill rotWithShape="1">
          <a:blip r:embed="rId2"/>
          <a:srcRect l="12421" r="31330" b="2"/>
          <a:stretch/>
        </p:blipFill>
        <p:spPr>
          <a:xfrm>
            <a:off x="6374920" y="734130"/>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25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84971-663E-74E9-EEA8-A5DB0A305DD8}"/>
              </a:ext>
            </a:extLst>
          </p:cNvPr>
          <p:cNvSpPr>
            <a:spLocks noGrp="1"/>
          </p:cNvSpPr>
          <p:nvPr>
            <p:ph type="title"/>
          </p:nvPr>
        </p:nvSpPr>
        <p:spPr>
          <a:xfrm>
            <a:off x="314325" y="347266"/>
            <a:ext cx="10515600" cy="1325563"/>
          </a:xfrm>
        </p:spPr>
        <p:txBody>
          <a:bodyPr>
            <a:normAutofit/>
          </a:bodyPr>
          <a:lstStyle/>
          <a:p>
            <a:r>
              <a:rPr lang="en-US" sz="6600" b="1">
                <a:cs typeface="Calibri Light"/>
              </a:rPr>
              <a:t>References</a:t>
            </a:r>
            <a:endParaRPr lang="en-US" sz="6600" b="1">
              <a:ea typeface="Calibri Light" panose="020F0302020204030204"/>
              <a:cs typeface="Calibri Light" panose="020F0302020204030204"/>
            </a:endParaRP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7A8DBA69-80F6-10F4-FCC5-BC8A02FA828C}"/>
              </a:ext>
            </a:extLst>
          </p:cNvPr>
          <p:cNvSpPr>
            <a:spLocks noGrp="1"/>
          </p:cNvSpPr>
          <p:nvPr>
            <p:ph idx="1"/>
          </p:nvPr>
        </p:nvSpPr>
        <p:spPr>
          <a:xfrm>
            <a:off x="201216" y="1786509"/>
            <a:ext cx="11896723" cy="4251960"/>
          </a:xfrm>
        </p:spPr>
        <p:txBody>
          <a:bodyPr vert="horz" lIns="91440" tIns="45720" rIns="91440" bIns="45720" rtlCol="0" anchor="t">
            <a:noAutofit/>
          </a:bodyPr>
          <a:lstStyle/>
          <a:p>
            <a:pPr>
              <a:buAutoNum type="arabicPeriod"/>
            </a:pPr>
            <a:r>
              <a:rPr lang="en-US" sz="900" b="1">
                <a:ea typeface="+mn-lt"/>
                <a:cs typeface="+mn-lt"/>
                <a:hlinkClick r:id="rId2"/>
              </a:rPr>
              <a:t>https://www.who.int/news-room/fact-sheets/detail/diabetes</a:t>
            </a:r>
            <a:r>
              <a:rPr lang="en-US" sz="900" b="1">
                <a:ea typeface="+mn-lt"/>
                <a:cs typeface="+mn-lt"/>
              </a:rPr>
              <a:t>, last accessed 12/12/22.</a:t>
            </a:r>
            <a:endParaRPr lang="en-US" sz="900" b="1">
              <a:ea typeface="Calibri"/>
              <a:cs typeface="Calibri"/>
            </a:endParaRPr>
          </a:p>
          <a:p>
            <a:pPr>
              <a:buAutoNum type="arabicPeriod"/>
            </a:pPr>
            <a:r>
              <a:rPr lang="en-US" sz="900" b="1">
                <a:ea typeface="+mn-lt"/>
                <a:cs typeface="+mn-lt"/>
                <a:hlinkClick r:id="rId3"/>
              </a:rPr>
              <a:t>https://www.nature.com/articles/nrdp201519#Abs1</a:t>
            </a:r>
            <a:r>
              <a:rPr lang="en-US" sz="900" b="1">
                <a:ea typeface="+mn-lt"/>
                <a:cs typeface="+mn-lt"/>
              </a:rPr>
              <a:t>, last accessed 12/12/22.</a:t>
            </a:r>
            <a:endParaRPr lang="en-US" sz="900" b="1">
              <a:ea typeface="Calibri" panose="020F0502020204030204"/>
              <a:cs typeface="Calibri" panose="020F0502020204030204"/>
            </a:endParaRPr>
          </a:p>
          <a:p>
            <a:pPr>
              <a:buAutoNum type="arabicPeriod"/>
            </a:pPr>
            <a:r>
              <a:rPr lang="en-US" sz="900" b="1" err="1">
                <a:ea typeface="+mn-lt"/>
                <a:cs typeface="+mn-lt"/>
              </a:rPr>
              <a:t>Kowsher</a:t>
            </a:r>
            <a:r>
              <a:rPr lang="en-US" sz="900" b="1">
                <a:ea typeface="+mn-lt"/>
                <a:cs typeface="+mn-lt"/>
              </a:rPr>
              <a:t>, Md, et al. "Prognosis and treatment prediction of type-2 diabetes using deep neural network and machine learning classifiers." 2019 22nd International Conference on Computer and Information Technology (ICCIT). IEEE, 2019.</a:t>
            </a:r>
            <a:endParaRPr lang="en-US" sz="900" b="1">
              <a:ea typeface="Calibri" panose="020F0502020204030204"/>
              <a:cs typeface="Calibri" panose="020F0502020204030204"/>
            </a:endParaRPr>
          </a:p>
          <a:p>
            <a:pPr>
              <a:buAutoNum type="arabicPeriod"/>
            </a:pPr>
            <a:r>
              <a:rPr lang="en-US" sz="900" b="1">
                <a:ea typeface="+mn-lt"/>
                <a:cs typeface="+mn-lt"/>
              </a:rPr>
              <a:t>Zou, Quan, et al. "Predicting diabetes mellitus with machine learning techniques." Frontiers in genetics 9 (2018): 515.</a:t>
            </a:r>
            <a:endParaRPr lang="en-US" sz="900" b="1">
              <a:ea typeface="Calibri" panose="020F0502020204030204"/>
              <a:cs typeface="Calibri" panose="020F0502020204030204"/>
            </a:endParaRPr>
          </a:p>
          <a:p>
            <a:pPr>
              <a:buAutoNum type="arabicPeriod"/>
            </a:pPr>
            <a:r>
              <a:rPr lang="en-US" sz="900" b="1">
                <a:ea typeface="+mn-lt"/>
                <a:cs typeface="+mn-lt"/>
              </a:rPr>
              <a:t>Lai, Hang, et al. "Predictive models for diabetes mellitus using machine learning techniques." BMC endocrine disorders 19.1 (2019): 1-9.</a:t>
            </a:r>
            <a:endParaRPr lang="en-US" sz="900" b="1">
              <a:ea typeface="Calibri" panose="020F0502020204030204"/>
              <a:cs typeface="Calibri" panose="020F0502020204030204"/>
            </a:endParaRPr>
          </a:p>
          <a:p>
            <a:pPr>
              <a:buAutoNum type="arabicPeriod"/>
            </a:pPr>
            <a:r>
              <a:rPr lang="en-US" sz="900" b="1">
                <a:ea typeface="+mn-lt"/>
                <a:cs typeface="+mn-lt"/>
              </a:rPr>
              <a:t>Sarwar, Muhammad Azeem, et al. "Prediction of diabetes using machine learning algorithms in healthcare." 2018 24th international conference on automation and computing (ICAC). IEEE, 2018.</a:t>
            </a:r>
            <a:endParaRPr lang="en-US" sz="900" b="1">
              <a:ea typeface="Calibri" panose="020F0502020204030204"/>
              <a:cs typeface="Calibri" panose="020F0502020204030204"/>
            </a:endParaRPr>
          </a:p>
          <a:p>
            <a:pPr>
              <a:buAutoNum type="arabicPeriod"/>
            </a:pPr>
            <a:r>
              <a:rPr lang="en-US" sz="900" b="1">
                <a:ea typeface="+mn-lt"/>
                <a:cs typeface="+mn-lt"/>
              </a:rPr>
              <a:t>Mishra, Shubham, A. Vinod, and S. Kala. "Machine Learning Approaches for Type-2 Diabetes Software Predictor." 2022 International Conference on Innovative Trends in Information Technology (ICITIIT). IEEE, 2022.</a:t>
            </a:r>
            <a:endParaRPr lang="en-US" sz="900" b="1">
              <a:ea typeface="Calibri" panose="020F0502020204030204"/>
              <a:cs typeface="Calibri" panose="020F0502020204030204"/>
            </a:endParaRPr>
          </a:p>
          <a:p>
            <a:pPr>
              <a:buAutoNum type="arabicPeriod"/>
            </a:pPr>
            <a:r>
              <a:rPr lang="en-US" sz="900" b="1">
                <a:ea typeface="+mn-lt"/>
                <a:cs typeface="+mn-lt"/>
              </a:rPr>
              <a:t>Barhate, Rahul, and Pradnya Kulkarni. "Analysis of classifiers for prediction of type ii diabetes mellitus." 2018 Fourth International Conference on Computing Communication Control and Automation (ICCUBEA). IEEE, 2018.</a:t>
            </a:r>
            <a:endParaRPr lang="en-US" sz="900" b="1">
              <a:ea typeface="Calibri" panose="020F0502020204030204"/>
              <a:cs typeface="Calibri" panose="020F0502020204030204"/>
            </a:endParaRPr>
          </a:p>
          <a:p>
            <a:pPr>
              <a:buAutoNum type="arabicPeriod"/>
            </a:pPr>
            <a:r>
              <a:rPr lang="en-US" sz="900" b="1">
                <a:ea typeface="+mn-lt"/>
                <a:cs typeface="+mn-lt"/>
              </a:rPr>
              <a:t>Singh, Varsha, and A. K. Mishra, “A genetic algorithm for k-mean clustering,” International Journal of Emerging Technologies in Computational and Applied Sciences, vol. 7, no. 4, pp. 359–364, 2013.</a:t>
            </a:r>
            <a:endParaRPr lang="en-US" sz="900" b="1">
              <a:ea typeface="Calibri" panose="020F0502020204030204"/>
              <a:cs typeface="Calibri" panose="020F0502020204030204"/>
            </a:endParaRPr>
          </a:p>
          <a:p>
            <a:pPr>
              <a:buAutoNum type="arabicPeriod"/>
            </a:pPr>
            <a:r>
              <a:rPr lang="en-US" sz="900" b="1">
                <a:ea typeface="+mn-lt"/>
                <a:cs typeface="+mn-lt"/>
              </a:rPr>
              <a:t>Singh, Varsha, Singh, Vijai, and U. S. Tiwary, “Clustering using genetic algorithm: A collaborative performance analysis,” in 2023 10th International Conference on Computing for Sustainable Global Development (</a:t>
            </a:r>
            <a:r>
              <a:rPr lang="en-US" sz="900" b="1" err="1">
                <a:ea typeface="+mn-lt"/>
                <a:cs typeface="+mn-lt"/>
              </a:rPr>
              <a:t>INDIACom</a:t>
            </a:r>
            <a:r>
              <a:rPr lang="en-US" sz="900" b="1">
                <a:ea typeface="+mn-lt"/>
                <a:cs typeface="+mn-lt"/>
              </a:rPr>
              <a:t>). IEEE, 2023, pp. 407–412.</a:t>
            </a:r>
            <a:endParaRPr lang="en-US" sz="900" b="1">
              <a:ea typeface="Calibri" panose="020F0502020204030204"/>
              <a:cs typeface="Calibri" panose="020F0502020204030204"/>
            </a:endParaRPr>
          </a:p>
          <a:p>
            <a:pPr>
              <a:buAutoNum type="arabicPeriod"/>
            </a:pPr>
            <a:r>
              <a:rPr lang="en-US" sz="900" b="1">
                <a:ea typeface="+mn-lt"/>
                <a:cs typeface="+mn-lt"/>
              </a:rPr>
              <a:t>Patra, Radhanath. "Analysis and prediction of Pima Indian Diabetes Dataset using SDKNN classifier technique." IOP Conference Series: Materials Science and Engineering. Vol. 1070. No. 1. IOP Publishing, 2021.</a:t>
            </a:r>
            <a:endParaRPr lang="en-US" sz="900" b="1">
              <a:ea typeface="Calibri" panose="020F0502020204030204"/>
              <a:cs typeface="Calibri" panose="020F0502020204030204"/>
            </a:endParaRPr>
          </a:p>
          <a:p>
            <a:pPr>
              <a:buAutoNum type="arabicPeriod"/>
            </a:pPr>
            <a:r>
              <a:rPr lang="en-US" sz="900" b="1">
                <a:ea typeface="+mn-lt"/>
                <a:cs typeface="+mn-lt"/>
              </a:rPr>
              <a:t>Kaur, Harleen, and Vinita Kumari. "Predictive modelling and analytics for diabetes using a machine learning approach." Applied computing and informatics (2020).</a:t>
            </a:r>
            <a:endParaRPr lang="en-US" sz="900" b="1">
              <a:ea typeface="Calibri" panose="020F0502020204030204"/>
              <a:cs typeface="Calibri" panose="020F0502020204030204"/>
            </a:endParaRPr>
          </a:p>
          <a:p>
            <a:pPr>
              <a:buAutoNum type="arabicPeriod"/>
            </a:pPr>
            <a:r>
              <a:rPr lang="en-US" sz="900" b="1">
                <a:ea typeface="+mn-lt"/>
                <a:cs typeface="+mn-lt"/>
              </a:rPr>
              <a:t>Iyer, Aiswarya, S. Jeyalatha, and Ronak </a:t>
            </a:r>
            <a:r>
              <a:rPr lang="en-US" sz="900" b="1" err="1">
                <a:ea typeface="+mn-lt"/>
                <a:cs typeface="+mn-lt"/>
              </a:rPr>
              <a:t>Sumbaly</a:t>
            </a:r>
            <a:r>
              <a:rPr lang="en-US" sz="900" b="1">
                <a:ea typeface="+mn-lt"/>
                <a:cs typeface="+mn-lt"/>
              </a:rPr>
              <a:t>. "Diagnosis of diabetes using classification mining techniques." </a:t>
            </a:r>
            <a:r>
              <a:rPr lang="en-US" sz="900" b="1" err="1">
                <a:ea typeface="+mn-lt"/>
                <a:cs typeface="+mn-lt"/>
              </a:rPr>
              <a:t>arXiv</a:t>
            </a:r>
            <a:r>
              <a:rPr lang="en-US" sz="900" b="1">
                <a:ea typeface="+mn-lt"/>
                <a:cs typeface="+mn-lt"/>
              </a:rPr>
              <a:t> preprint arXiv:1502.03774 (2015).</a:t>
            </a:r>
            <a:endParaRPr lang="en-US" sz="900" b="1">
              <a:ea typeface="Calibri" panose="020F0502020204030204"/>
              <a:cs typeface="Calibri" panose="020F0502020204030204"/>
            </a:endParaRPr>
          </a:p>
          <a:p>
            <a:pPr>
              <a:buAutoNum type="arabicPeriod"/>
            </a:pPr>
            <a:r>
              <a:rPr lang="en-US" sz="900" b="1" err="1">
                <a:ea typeface="+mn-lt"/>
                <a:cs typeface="+mn-lt"/>
              </a:rPr>
              <a:t>Ashiquzzaman</a:t>
            </a:r>
            <a:r>
              <a:rPr lang="en-US" sz="900" b="1">
                <a:ea typeface="+mn-lt"/>
                <a:cs typeface="+mn-lt"/>
              </a:rPr>
              <a:t>, </a:t>
            </a:r>
            <a:r>
              <a:rPr lang="en-US" sz="900" b="1" err="1">
                <a:ea typeface="+mn-lt"/>
                <a:cs typeface="+mn-lt"/>
              </a:rPr>
              <a:t>Akm</a:t>
            </a:r>
            <a:r>
              <a:rPr lang="en-US" sz="900" b="1">
                <a:ea typeface="+mn-lt"/>
                <a:cs typeface="+mn-lt"/>
              </a:rPr>
              <a:t>, et al. "Reduction of overfitting in diabetes prediction using deep learning neural network." IT convergence and security 2017. Springer, Singapore, 2018. 35-43.</a:t>
            </a:r>
            <a:endParaRPr lang="en-US" sz="900" b="1">
              <a:ea typeface="Calibri" panose="020F0502020204030204"/>
              <a:cs typeface="Calibri" panose="020F0502020204030204"/>
            </a:endParaRPr>
          </a:p>
          <a:p>
            <a:pPr>
              <a:buAutoNum type="arabicPeriod"/>
            </a:pPr>
            <a:r>
              <a:rPr lang="en-US" sz="900" b="1">
                <a:ea typeface="+mn-lt"/>
                <a:cs typeface="+mn-lt"/>
              </a:rPr>
              <a:t>Sen, S.K. and Dash, S. (2014) Application of Meta Learning Algorithms for the Prediction of Diabetes Disease. International Journal of Advance Research in Computer Science and Management Studies, 2, 396-401</a:t>
            </a:r>
            <a:endParaRPr lang="en-US" sz="900" b="1">
              <a:ea typeface="Calibri" panose="020F0502020204030204"/>
              <a:cs typeface="Calibri" panose="020F0502020204030204"/>
            </a:endParaRPr>
          </a:p>
          <a:p>
            <a:pPr>
              <a:buAutoNum type="arabicPeriod"/>
            </a:pPr>
            <a:r>
              <a:rPr lang="en-US" sz="900" b="1">
                <a:ea typeface="+mn-lt"/>
                <a:cs typeface="+mn-lt"/>
              </a:rPr>
              <a:t>Iyer, A., Jeyalatha, S. and </a:t>
            </a:r>
            <a:r>
              <a:rPr lang="en-US" sz="900" b="1" err="1">
                <a:ea typeface="+mn-lt"/>
                <a:cs typeface="+mn-lt"/>
              </a:rPr>
              <a:t>Sumbaly</a:t>
            </a:r>
            <a:r>
              <a:rPr lang="en-US" sz="900" b="1">
                <a:ea typeface="+mn-lt"/>
                <a:cs typeface="+mn-lt"/>
              </a:rPr>
              <a:t>, R. (2015) Diagnosis of Diabetes Using Classification Mining Techniques. International Journal of Data Mining &amp; Knowledge Management Process (IJDKP), 5, 1-14. </a:t>
            </a:r>
            <a:r>
              <a:rPr lang="en-US" sz="900" b="1">
                <a:ea typeface="+mn-lt"/>
                <a:cs typeface="+mn-lt"/>
                <a:hlinkClick r:id="rId4"/>
              </a:rPr>
              <a:t>https://doi.org/10.5121/ijdkp.2015.5101</a:t>
            </a:r>
            <a:endParaRPr lang="en-US" sz="900" b="1">
              <a:ea typeface="Calibri" panose="020F0502020204030204"/>
              <a:cs typeface="Calibri" panose="020F0502020204030204"/>
            </a:endParaRPr>
          </a:p>
          <a:p>
            <a:pPr>
              <a:buAutoNum type="arabicPeriod"/>
            </a:pPr>
            <a:r>
              <a:rPr lang="en-US" sz="900" b="1">
                <a:ea typeface="+mn-lt"/>
                <a:cs typeface="+mn-lt"/>
              </a:rPr>
              <a:t>Kumari, V.A. and Chitra, R. (2013) Classification of Diabetes Disease Using Support Vector Machine. International Journal of Engineering Research and Applications (IJERA), 3, 1797-1801.</a:t>
            </a:r>
            <a:endParaRPr lang="en-US" sz="900" b="1">
              <a:ea typeface="Calibri" panose="020F0502020204030204"/>
              <a:cs typeface="Calibri" panose="020F0502020204030204"/>
            </a:endParaRPr>
          </a:p>
          <a:p>
            <a:pPr>
              <a:buAutoNum type="arabicPeriod"/>
            </a:pPr>
            <a:r>
              <a:rPr lang="en-US" sz="900" b="1">
                <a:ea typeface="+mn-lt"/>
                <a:cs typeface="+mn-lt"/>
              </a:rPr>
              <a:t>Sisodia, Deepti, and Dilip Singh Sisodia. "Prediction of diabetes using classification algorithms." Procedia computer science 132 (2018): 1578-1585.</a:t>
            </a:r>
            <a:endParaRPr lang="en-US" sz="900" b="1">
              <a:ea typeface="Calibri" panose="020F0502020204030204"/>
              <a:cs typeface="Calibri" panose="020F0502020204030204"/>
            </a:endParaRPr>
          </a:p>
          <a:p>
            <a:pPr>
              <a:buAutoNum type="arabicPeriod"/>
            </a:pPr>
            <a:r>
              <a:rPr lang="en-US" sz="900" b="1">
                <a:ea typeface="+mn-lt"/>
                <a:cs typeface="+mn-lt"/>
              </a:rPr>
              <a:t>Mahabub, Atik. "A robust voting approach for diabetes prediction using traditional machine learning techniques." SN Applied Sciences 1.12 (2019): 1-12.</a:t>
            </a:r>
            <a:endParaRPr lang="en-US" sz="900" b="1">
              <a:ea typeface="Calibri" panose="020F0502020204030204"/>
              <a:cs typeface="Calibri" panose="020F0502020204030204"/>
            </a:endParaRPr>
          </a:p>
          <a:p>
            <a:pPr>
              <a:buAutoNum type="arabicPeriod"/>
            </a:pPr>
            <a:r>
              <a:rPr lang="en-US" sz="900" b="1">
                <a:ea typeface="+mn-lt"/>
                <a:cs typeface="+mn-lt"/>
              </a:rPr>
              <a:t>Chang, Victor, et al. "Pima Indians diabetes mellitus classification based on machine learning (ML) algorithms." Neural Computing and Applications (2022): 1-17.</a:t>
            </a:r>
            <a:endParaRPr lang="en-US" sz="900" b="1">
              <a:ea typeface="Calibri" panose="020F0502020204030204"/>
              <a:cs typeface="Calibri" panose="020F0502020204030204"/>
            </a:endParaRPr>
          </a:p>
        </p:txBody>
      </p:sp>
    </p:spTree>
    <p:extLst>
      <p:ext uri="{BB962C8B-B14F-4D97-AF65-F5344CB8AC3E}">
        <p14:creationId xmlns:p14="http://schemas.microsoft.com/office/powerpoint/2010/main" val="197354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F7D348-98EF-2BFF-E8D3-9CE85D7C804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lgn="ctr">
              <a:buNone/>
            </a:pPr>
            <a:r>
              <a:rPr lang="en-US" sz="6000" b="1">
                <a:cs typeface="Calibri"/>
              </a:rPr>
              <a:t>Thank You !!</a:t>
            </a:r>
            <a:endParaRPr lang="en-US" sz="6000">
              <a:cs typeface="Calibri" panose="020F0502020204030204"/>
            </a:endParaRPr>
          </a:p>
        </p:txBody>
      </p:sp>
    </p:spTree>
    <p:extLst>
      <p:ext uri="{BB962C8B-B14F-4D97-AF65-F5344CB8AC3E}">
        <p14:creationId xmlns:p14="http://schemas.microsoft.com/office/powerpoint/2010/main" val="398535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FF3FA-6FB9-FE95-F626-205B02E10FDA}"/>
              </a:ext>
            </a:extLst>
          </p:cNvPr>
          <p:cNvSpPr>
            <a:spLocks noGrp="1"/>
          </p:cNvSpPr>
          <p:nvPr>
            <p:ph type="title"/>
          </p:nvPr>
        </p:nvSpPr>
        <p:spPr>
          <a:xfrm>
            <a:off x="209053" y="406158"/>
            <a:ext cx="9718111" cy="1576446"/>
          </a:xfrm>
        </p:spPr>
        <p:txBody>
          <a:bodyPr anchor="ctr">
            <a:normAutofit/>
          </a:bodyPr>
          <a:lstStyle/>
          <a:p>
            <a:r>
              <a:rPr lang="en-US" sz="6600" b="1">
                <a:solidFill>
                  <a:srgbClr val="FFFFFF"/>
                </a:solidFill>
                <a:cs typeface="Calibri Light"/>
              </a:rPr>
              <a:t>Introduction</a:t>
            </a:r>
            <a:endParaRPr lang="en-US" sz="6600" b="1">
              <a:solidFill>
                <a:srgbClr val="FFFFFF"/>
              </a:solidFill>
              <a:ea typeface="Calibri Light"/>
              <a:cs typeface="Calibri Light"/>
            </a:endParaRPr>
          </a:p>
        </p:txBody>
      </p:sp>
      <p:graphicFrame>
        <p:nvGraphicFramePr>
          <p:cNvPr id="5" name="Content Placeholder 2">
            <a:extLst>
              <a:ext uri="{FF2B5EF4-FFF2-40B4-BE49-F238E27FC236}">
                <a16:creationId xmlns:a16="http://schemas.microsoft.com/office/drawing/2014/main" id="{AB43D7A8-5199-1741-2DF3-FD13BC951EAC}"/>
              </a:ext>
            </a:extLst>
          </p:cNvPr>
          <p:cNvGraphicFramePr>
            <a:graphicFrameLocks noGrp="1"/>
          </p:cNvGraphicFramePr>
          <p:nvPr>
            <p:ph idx="1"/>
            <p:extLst>
              <p:ext uri="{D42A27DB-BD31-4B8C-83A1-F6EECF244321}">
                <p14:modId xmlns:p14="http://schemas.microsoft.com/office/powerpoint/2010/main" val="878927012"/>
              </p:ext>
            </p:extLst>
          </p:nvPr>
        </p:nvGraphicFramePr>
        <p:xfrm>
          <a:off x="208628" y="2272220"/>
          <a:ext cx="11821602" cy="4445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23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FF3FA-6FB9-FE95-F626-205B02E10FDA}"/>
              </a:ext>
            </a:extLst>
          </p:cNvPr>
          <p:cNvSpPr>
            <a:spLocks noGrp="1"/>
          </p:cNvSpPr>
          <p:nvPr>
            <p:ph type="title"/>
          </p:nvPr>
        </p:nvSpPr>
        <p:spPr>
          <a:xfrm>
            <a:off x="838200" y="365125"/>
            <a:ext cx="10515600" cy="1325563"/>
          </a:xfrm>
        </p:spPr>
        <p:txBody>
          <a:bodyPr>
            <a:normAutofit/>
          </a:bodyPr>
          <a:lstStyle/>
          <a:p>
            <a:r>
              <a:rPr lang="en-US" sz="5400" b="1">
                <a:solidFill>
                  <a:schemeClr val="bg1"/>
                </a:solidFill>
                <a:cs typeface="Calibri Light"/>
              </a:rPr>
              <a:t>Our Target in this Paper</a:t>
            </a:r>
            <a:endParaRPr lang="en-US" sz="5400" b="1">
              <a:solidFill>
                <a:schemeClr val="bg1"/>
              </a:solidFill>
              <a:ea typeface="Calibri Light"/>
              <a:cs typeface="Calibri Light"/>
            </a:endParaRPr>
          </a:p>
        </p:txBody>
      </p:sp>
      <p:sp>
        <p:nvSpPr>
          <p:cNvPr id="4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43D7A8-5199-1741-2DF3-FD13BC951EAC}"/>
              </a:ext>
            </a:extLst>
          </p:cNvPr>
          <p:cNvGraphicFramePr>
            <a:graphicFrameLocks noGrp="1"/>
          </p:cNvGraphicFramePr>
          <p:nvPr>
            <p:ph idx="1"/>
            <p:extLst>
              <p:ext uri="{D42A27DB-BD31-4B8C-83A1-F6EECF244321}">
                <p14:modId xmlns:p14="http://schemas.microsoft.com/office/powerpoint/2010/main" val="1048743798"/>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75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5698D-1605-B251-CBBE-022813BE1526}"/>
              </a:ext>
            </a:extLst>
          </p:cNvPr>
          <p:cNvSpPr>
            <a:spLocks noGrp="1"/>
          </p:cNvSpPr>
          <p:nvPr>
            <p:ph type="title"/>
          </p:nvPr>
        </p:nvSpPr>
        <p:spPr>
          <a:xfrm>
            <a:off x="389361" y="655013"/>
            <a:ext cx="4573647" cy="1023755"/>
          </a:xfrm>
        </p:spPr>
        <p:txBody>
          <a:bodyPr vert="horz" lIns="91440" tIns="45720" rIns="91440" bIns="45720" rtlCol="0" anchor="t">
            <a:noAutofit/>
          </a:bodyPr>
          <a:lstStyle/>
          <a:p>
            <a:r>
              <a:rPr lang="en-US" sz="6000" b="1">
                <a:cs typeface="Calibri Light"/>
              </a:rPr>
              <a:t>Data Description</a:t>
            </a:r>
            <a:br>
              <a:rPr lang="en-US" sz="6000" b="1">
                <a:cs typeface="Calibri Light"/>
              </a:rPr>
            </a:br>
            <a:endParaRPr lang="en-US" sz="6000" b="1">
              <a:cs typeface="+mj-lt"/>
            </a:endParaRPr>
          </a:p>
        </p:txBody>
      </p:sp>
      <p:grpSp>
        <p:nvGrpSpPr>
          <p:cNvPr id="24"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49B63E-1A7D-1735-D3F5-2E23643C1D75}"/>
              </a:ext>
            </a:extLst>
          </p:cNvPr>
          <p:cNvSpPr>
            <a:spLocks noGrp="1"/>
          </p:cNvSpPr>
          <p:nvPr>
            <p:ph idx="1"/>
          </p:nvPr>
        </p:nvSpPr>
        <p:spPr>
          <a:xfrm>
            <a:off x="5129543" y="163157"/>
            <a:ext cx="6517297" cy="6026152"/>
          </a:xfrm>
        </p:spPr>
        <p:txBody>
          <a:bodyPr vert="horz" lIns="91440" tIns="45720" rIns="91440" bIns="45720" rtlCol="0" anchor="t">
            <a:noAutofit/>
          </a:bodyPr>
          <a:lstStyle/>
          <a:p>
            <a:pPr marL="0" indent="0">
              <a:lnSpc>
                <a:spcPct val="100000"/>
              </a:lnSpc>
              <a:spcBef>
                <a:spcPts val="0"/>
              </a:spcBef>
              <a:buNone/>
            </a:pPr>
            <a:r>
              <a:rPr lang="en-US" sz="1800" b="1">
                <a:ea typeface="+mn-lt"/>
                <a:cs typeface="+mn-lt"/>
              </a:rPr>
              <a:t>The link to download the dataset</a:t>
            </a:r>
            <a:r>
              <a:rPr lang="en-US" sz="1800">
                <a:ea typeface="+mn-lt"/>
                <a:cs typeface="+mn-lt"/>
              </a:rPr>
              <a:t> </a:t>
            </a:r>
            <a:r>
              <a:rPr lang="en-US" sz="1800" b="1">
                <a:ea typeface="+mn-lt"/>
                <a:cs typeface="+mn-lt"/>
              </a:rPr>
              <a:t>is</a:t>
            </a:r>
            <a:r>
              <a:rPr lang="en-US" sz="1800">
                <a:ea typeface="+mn-lt"/>
                <a:cs typeface="+mn-lt"/>
              </a:rPr>
              <a:t>  </a:t>
            </a:r>
          </a:p>
          <a:p>
            <a:pPr marL="0" indent="0">
              <a:lnSpc>
                <a:spcPct val="100000"/>
              </a:lnSpc>
              <a:spcBef>
                <a:spcPts val="0"/>
              </a:spcBef>
              <a:buNone/>
            </a:pPr>
            <a:r>
              <a:rPr lang="en-US" sz="1800">
                <a:ea typeface="+mn-lt"/>
                <a:cs typeface="+mn-lt"/>
                <a:hlinkClick r:id="rId2"/>
              </a:rPr>
              <a:t>https://data.world/data-society/pima-indians-diabetes-database</a:t>
            </a:r>
            <a:endParaRPr lang="en-US" sz="1800">
              <a:ea typeface="Calibri" panose="020F0502020204030204"/>
              <a:cs typeface="Calibri" panose="020F0502020204030204"/>
            </a:endParaRPr>
          </a:p>
          <a:p>
            <a:pPr marL="0" indent="0">
              <a:lnSpc>
                <a:spcPct val="100000"/>
              </a:lnSpc>
              <a:spcBef>
                <a:spcPts val="0"/>
              </a:spcBef>
              <a:buNone/>
            </a:pPr>
            <a:endParaRPr lang="en-US" sz="1800">
              <a:ea typeface="+mn-lt"/>
              <a:cs typeface="+mn-lt"/>
            </a:endParaRPr>
          </a:p>
          <a:p>
            <a:pPr marL="0" indent="0">
              <a:lnSpc>
                <a:spcPct val="100000"/>
              </a:lnSpc>
              <a:spcBef>
                <a:spcPts val="0"/>
              </a:spcBef>
              <a:buNone/>
            </a:pPr>
            <a:endParaRPr lang="en-US" sz="1800">
              <a:ea typeface="+mn-lt"/>
              <a:cs typeface="+mn-lt"/>
            </a:endParaRPr>
          </a:p>
          <a:p>
            <a:pPr marL="0" indent="0">
              <a:spcBef>
                <a:spcPts val="0"/>
              </a:spcBef>
              <a:buNone/>
            </a:pPr>
            <a:r>
              <a:rPr lang="en-US" sz="1800">
                <a:ea typeface="+mn-lt"/>
                <a:cs typeface="+mn-lt"/>
              </a:rPr>
              <a:t>It is a </a:t>
            </a:r>
            <a:r>
              <a:rPr lang="en-US" sz="1800" b="1">
                <a:ea typeface="+mn-lt"/>
                <a:cs typeface="+mn-lt"/>
              </a:rPr>
              <a:t>type-2 diabetes disorder dataset</a:t>
            </a:r>
            <a:r>
              <a:rPr lang="en-US" sz="1800">
                <a:ea typeface="+mn-lt"/>
                <a:cs typeface="+mn-lt"/>
              </a:rPr>
              <a:t>. This dataset consists of the record of type-2 </a:t>
            </a:r>
            <a:r>
              <a:rPr lang="en-US" sz="1800" b="1">
                <a:ea typeface="+mn-lt"/>
                <a:cs typeface="+mn-lt"/>
              </a:rPr>
              <a:t>diabetic </a:t>
            </a:r>
            <a:r>
              <a:rPr lang="en-US" sz="1800">
                <a:ea typeface="+mn-lt"/>
                <a:cs typeface="+mn-lt"/>
              </a:rPr>
              <a:t>and </a:t>
            </a:r>
            <a:r>
              <a:rPr lang="en-US" sz="1800" b="1">
                <a:ea typeface="+mn-lt"/>
                <a:cs typeface="+mn-lt"/>
              </a:rPr>
              <a:t>non-diabetic </a:t>
            </a:r>
            <a:r>
              <a:rPr lang="en-US" sz="1800">
                <a:ea typeface="+mn-lt"/>
                <a:cs typeface="+mn-lt"/>
              </a:rPr>
              <a:t>people living in </a:t>
            </a:r>
            <a:r>
              <a:rPr lang="en-US" sz="1800" b="1">
                <a:ea typeface="+mn-lt"/>
                <a:cs typeface="+mn-lt"/>
              </a:rPr>
              <a:t>U.S.</a:t>
            </a:r>
            <a:r>
              <a:rPr lang="en-US" sz="1800">
                <a:ea typeface="+mn-lt"/>
                <a:cs typeface="+mn-lt"/>
              </a:rPr>
              <a:t> and </a:t>
            </a:r>
            <a:r>
              <a:rPr lang="en-US" sz="1800" b="1">
                <a:ea typeface="+mn-lt"/>
                <a:cs typeface="+mn-lt"/>
              </a:rPr>
              <a:t>Mexico</a:t>
            </a:r>
            <a:r>
              <a:rPr lang="en-US" sz="1800">
                <a:ea typeface="+mn-lt"/>
                <a:cs typeface="+mn-lt"/>
              </a:rPr>
              <a:t>. </a:t>
            </a:r>
          </a:p>
          <a:p>
            <a:pPr marL="0" indent="0">
              <a:spcBef>
                <a:spcPts val="0"/>
              </a:spcBef>
              <a:buNone/>
            </a:pPr>
            <a:endParaRPr lang="en-US" sz="1800">
              <a:ea typeface="+mn-lt"/>
              <a:cs typeface="+mn-lt"/>
            </a:endParaRPr>
          </a:p>
          <a:p>
            <a:pPr marL="0" indent="0">
              <a:spcBef>
                <a:spcPts val="0"/>
              </a:spcBef>
              <a:buNone/>
            </a:pPr>
            <a:r>
              <a:rPr lang="en-US" sz="1800">
                <a:ea typeface="+mn-lt"/>
                <a:cs typeface="+mn-lt"/>
              </a:rPr>
              <a:t>The various health parameters examined were age, insulin, glucose, blood pressure level, number of pregnancies, skin thickness, Body Mass Index and diabetes pedigree function. </a:t>
            </a:r>
            <a:endParaRPr lang="en-US"/>
          </a:p>
          <a:p>
            <a:pPr marL="0" indent="0">
              <a:spcBef>
                <a:spcPts val="0"/>
              </a:spcBef>
              <a:buNone/>
            </a:pPr>
            <a:endParaRPr lang="en-US" sz="1800">
              <a:ea typeface="+mn-lt"/>
              <a:cs typeface="+mn-lt"/>
            </a:endParaRPr>
          </a:p>
          <a:p>
            <a:pPr marL="0" indent="0">
              <a:spcBef>
                <a:spcPts val="0"/>
              </a:spcBef>
              <a:buNone/>
            </a:pPr>
            <a:r>
              <a:rPr lang="en-US" sz="1800">
                <a:ea typeface="+mn-lt"/>
                <a:cs typeface="+mn-lt"/>
              </a:rPr>
              <a:t>The record consists of 268 diabetic and 500 non-diabetic people.</a:t>
            </a:r>
            <a:endParaRPr lang="en-US" sz="1800">
              <a:ea typeface="Calibri" panose="020F0502020204030204"/>
              <a:cs typeface="Calibri" panose="020F0502020204030204"/>
            </a:endParaRPr>
          </a:p>
          <a:p>
            <a:pPr marL="0" indent="0">
              <a:buNone/>
            </a:pPr>
            <a:endParaRPr lang="en-US" sz="1300">
              <a:ea typeface="+mn-lt"/>
              <a:cs typeface="+mn-lt"/>
            </a:endParaRPr>
          </a:p>
          <a:p>
            <a:pPr marL="0" indent="0">
              <a:buNone/>
            </a:pPr>
            <a:endParaRPr lang="en-US" sz="1300">
              <a:cs typeface="Calibri" panose="020F0502020204030204"/>
            </a:endParaRPr>
          </a:p>
        </p:txBody>
      </p:sp>
      <p:sp>
        <p:nvSpPr>
          <p:cNvPr id="4" name="TextBox 3">
            <a:extLst>
              <a:ext uri="{FF2B5EF4-FFF2-40B4-BE49-F238E27FC236}">
                <a16:creationId xmlns:a16="http://schemas.microsoft.com/office/drawing/2014/main" id="{C68B60EE-EFF5-7062-5E1E-CD1962164B42}"/>
              </a:ext>
            </a:extLst>
          </p:cNvPr>
          <p:cNvSpPr txBox="1"/>
          <p:nvPr/>
        </p:nvSpPr>
        <p:spPr>
          <a:xfrm>
            <a:off x="388672" y="2544615"/>
            <a:ext cx="45126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PIMA Indian Diabetes Dataset</a:t>
            </a:r>
            <a:endParaRPr lang="en-US" sz="2400" b="1">
              <a:ea typeface="Calibri"/>
              <a:cs typeface="Calibri"/>
            </a:endParaRPr>
          </a:p>
        </p:txBody>
      </p:sp>
      <p:pic>
        <p:nvPicPr>
          <p:cNvPr id="6" name="Picture 5" descr="A screenshot of a graph&#10;&#10;Description automatically generated">
            <a:extLst>
              <a:ext uri="{FF2B5EF4-FFF2-40B4-BE49-F238E27FC236}">
                <a16:creationId xmlns:a16="http://schemas.microsoft.com/office/drawing/2014/main" id="{AE7D6F75-B05F-9E36-2C2E-F608A5FC0307}"/>
              </a:ext>
            </a:extLst>
          </p:cNvPr>
          <p:cNvPicPr>
            <a:picLocks noChangeAspect="1"/>
          </p:cNvPicPr>
          <p:nvPr/>
        </p:nvPicPr>
        <p:blipFill>
          <a:blip r:embed="rId3"/>
          <a:stretch>
            <a:fillRect/>
          </a:stretch>
        </p:blipFill>
        <p:spPr>
          <a:xfrm>
            <a:off x="5143500" y="3683993"/>
            <a:ext cx="6505014" cy="1955307"/>
          </a:xfrm>
          <a:prstGeom prst="rect">
            <a:avLst/>
          </a:prstGeom>
        </p:spPr>
      </p:pic>
      <p:sp>
        <p:nvSpPr>
          <p:cNvPr id="7" name="TextBox 6">
            <a:extLst>
              <a:ext uri="{FF2B5EF4-FFF2-40B4-BE49-F238E27FC236}">
                <a16:creationId xmlns:a16="http://schemas.microsoft.com/office/drawing/2014/main" id="{B79FC002-40A4-2D31-2191-4069A3666DE7}"/>
              </a:ext>
            </a:extLst>
          </p:cNvPr>
          <p:cNvSpPr txBox="1"/>
          <p:nvPr/>
        </p:nvSpPr>
        <p:spPr>
          <a:xfrm>
            <a:off x="5137899" y="5670176"/>
            <a:ext cx="64915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b="1">
                <a:ea typeface="+mn-lt"/>
                <a:cs typeface="+mn-lt"/>
              </a:rPr>
              <a:t>The statistical description of the numerical data for each feature is shown in the figure above</a:t>
            </a:r>
            <a:endParaRPr lang="en-GB" sz="1600" b="1">
              <a:ea typeface="Calibri"/>
              <a:cs typeface="Calibri"/>
            </a:endParaRPr>
          </a:p>
        </p:txBody>
      </p:sp>
      <p:pic>
        <p:nvPicPr>
          <p:cNvPr id="5" name="Picture 4" descr="A comparison of a pie chart&#10;&#10;Description automatically generated">
            <a:extLst>
              <a:ext uri="{FF2B5EF4-FFF2-40B4-BE49-F238E27FC236}">
                <a16:creationId xmlns:a16="http://schemas.microsoft.com/office/drawing/2014/main" id="{2C5F16C9-EBD9-0F69-2D5B-F4DB6972CE83}"/>
              </a:ext>
            </a:extLst>
          </p:cNvPr>
          <p:cNvPicPr>
            <a:picLocks noChangeAspect="1"/>
          </p:cNvPicPr>
          <p:nvPr/>
        </p:nvPicPr>
        <p:blipFill>
          <a:blip r:embed="rId4"/>
          <a:stretch>
            <a:fillRect/>
          </a:stretch>
        </p:blipFill>
        <p:spPr>
          <a:xfrm>
            <a:off x="590994" y="4387833"/>
            <a:ext cx="4360234" cy="2140430"/>
          </a:xfrm>
          <a:prstGeom prst="rect">
            <a:avLst/>
          </a:prstGeom>
        </p:spPr>
      </p:pic>
    </p:spTree>
    <p:extLst>
      <p:ext uri="{BB962C8B-B14F-4D97-AF65-F5344CB8AC3E}">
        <p14:creationId xmlns:p14="http://schemas.microsoft.com/office/powerpoint/2010/main" val="372100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5698D-1605-B251-CBBE-022813BE1526}"/>
              </a:ext>
            </a:extLst>
          </p:cNvPr>
          <p:cNvSpPr>
            <a:spLocks noGrp="1"/>
          </p:cNvSpPr>
          <p:nvPr>
            <p:ph type="title"/>
          </p:nvPr>
        </p:nvSpPr>
        <p:spPr>
          <a:xfrm>
            <a:off x="389361" y="655013"/>
            <a:ext cx="4573647" cy="1023755"/>
          </a:xfrm>
        </p:spPr>
        <p:txBody>
          <a:bodyPr vert="horz" lIns="91440" tIns="45720" rIns="91440" bIns="45720" rtlCol="0" anchor="t">
            <a:noAutofit/>
          </a:bodyPr>
          <a:lstStyle/>
          <a:p>
            <a:r>
              <a:rPr lang="en-US" sz="6000" b="1">
                <a:cs typeface="Calibri Light"/>
              </a:rPr>
              <a:t>Data Description</a:t>
            </a:r>
            <a:br>
              <a:rPr lang="en-US" sz="6000" b="1">
                <a:cs typeface="Calibri Light"/>
              </a:rPr>
            </a:br>
            <a:endParaRPr lang="en-US" sz="6000" b="1">
              <a:cs typeface="+mj-lt"/>
            </a:endParaRPr>
          </a:p>
        </p:txBody>
      </p:sp>
      <p:grpSp>
        <p:nvGrpSpPr>
          <p:cNvPr id="24"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49B63E-1A7D-1735-D3F5-2E23643C1D75}"/>
              </a:ext>
            </a:extLst>
          </p:cNvPr>
          <p:cNvSpPr>
            <a:spLocks noGrp="1"/>
          </p:cNvSpPr>
          <p:nvPr>
            <p:ph idx="1"/>
          </p:nvPr>
        </p:nvSpPr>
        <p:spPr>
          <a:xfrm>
            <a:off x="5198294" y="163157"/>
            <a:ext cx="6437088" cy="6220948"/>
          </a:xfrm>
        </p:spPr>
        <p:txBody>
          <a:bodyPr vert="horz" lIns="91440" tIns="45720" rIns="91440" bIns="45720" rtlCol="0" anchor="t">
            <a:noAutofit/>
          </a:bodyPr>
          <a:lstStyle/>
          <a:p>
            <a:pPr>
              <a:buNone/>
            </a:pPr>
            <a:r>
              <a:rPr lang="en-US" sz="1800" b="1">
                <a:ea typeface="+mn-lt"/>
                <a:cs typeface="+mn-lt"/>
              </a:rPr>
              <a:t>     The PIMA Indian Diabetes Dataset is widely used in research, but like many datasets, it has potential biases and limitations that can influence the conclusions drawn from it. Here are some potential biases present in the dataset:</a:t>
            </a:r>
            <a:endParaRPr lang="en-US" sz="1800" b="1">
              <a:cs typeface="Calibri" panose="020F0502020204030204"/>
            </a:endParaRPr>
          </a:p>
          <a:p>
            <a:pPr marL="342900" indent="-342900">
              <a:buAutoNum type="arabicPeriod"/>
            </a:pPr>
            <a:r>
              <a:rPr lang="en-US" sz="1800" b="1">
                <a:ea typeface="+mn-lt"/>
                <a:cs typeface="+mn-lt"/>
              </a:rPr>
              <a:t>Geographical Bias:</a:t>
            </a:r>
            <a:r>
              <a:rPr lang="en-US" sz="1800">
                <a:ea typeface="+mn-lt"/>
                <a:cs typeface="+mn-lt"/>
              </a:rPr>
              <a:t> The dataset is collected from Arizona, USA. Therefore, predictions made using this dataset may not be generalizable to populations from other geographical regions.</a:t>
            </a:r>
            <a:endParaRPr lang="en-US" sz="1800">
              <a:cs typeface="Calibri" panose="020F0502020204030204"/>
            </a:endParaRPr>
          </a:p>
          <a:p>
            <a:pPr marL="342900" indent="-342900">
              <a:buAutoNum type="arabicPeriod"/>
            </a:pPr>
            <a:r>
              <a:rPr lang="en-US" sz="1800" b="1">
                <a:ea typeface="+mn-lt"/>
                <a:cs typeface="+mn-lt"/>
              </a:rPr>
              <a:t>Ethnic Bias:</a:t>
            </a:r>
            <a:r>
              <a:rPr lang="en-US" sz="1800">
                <a:ea typeface="+mn-lt"/>
                <a:cs typeface="+mn-lt"/>
              </a:rPr>
              <a:t> The dataset is primarily focused on the PIMA Indian population. As a result, the findings may not necessarily extend to other ethnic or racial groups.</a:t>
            </a:r>
            <a:endParaRPr lang="en-US" sz="1800">
              <a:cs typeface="Calibri" panose="020F0502020204030204"/>
            </a:endParaRPr>
          </a:p>
          <a:p>
            <a:pPr marL="342900" indent="-342900">
              <a:buAutoNum type="arabicPeriod"/>
            </a:pPr>
            <a:r>
              <a:rPr lang="en-US" sz="1800" b="1">
                <a:ea typeface="+mn-lt"/>
                <a:cs typeface="+mn-lt"/>
              </a:rPr>
              <a:t>Potential Outcome Imbalance:</a:t>
            </a:r>
            <a:r>
              <a:rPr lang="en-US" sz="1800">
                <a:ea typeface="+mn-lt"/>
                <a:cs typeface="+mn-lt"/>
              </a:rPr>
              <a:t> The dataset contains a specific number of diabetic and non-diabetic individuals. With 268 diabetic and 500 non-diabetic records, there is an imbalance in the dataset. The sampling method used to select these individuals could introduce bias. This could potentially affect the performance of machine learning algorithms, making them more sensitive to predicting the majority class (in this case, non-diabetic).</a:t>
            </a:r>
            <a:endParaRPr lang="en-US" sz="1800">
              <a:cs typeface="Calibri" panose="020F0502020204030204"/>
            </a:endParaRPr>
          </a:p>
          <a:p>
            <a:pPr marL="342900" indent="-342900">
              <a:buAutoNum type="arabicPeriod"/>
            </a:pPr>
            <a:r>
              <a:rPr lang="en-US" sz="1800" b="1">
                <a:ea typeface="+mn-lt"/>
                <a:cs typeface="+mn-lt"/>
              </a:rPr>
              <a:t>Gender Bias:</a:t>
            </a:r>
            <a:r>
              <a:rPr lang="en-US" sz="1800">
                <a:ea typeface="+mn-lt"/>
                <a:cs typeface="+mn-lt"/>
              </a:rPr>
              <a:t> The dataset is a collection of all female having at least 21 years of age having type-2 diabetes. This bias found in the dataset as it lacks information of male patients.</a:t>
            </a:r>
            <a:endParaRPr lang="en-US" sz="1800">
              <a:cs typeface="Calibri" panose="020F0502020204030204"/>
            </a:endParaRPr>
          </a:p>
        </p:txBody>
      </p:sp>
      <p:sp>
        <p:nvSpPr>
          <p:cNvPr id="4" name="TextBox 3">
            <a:extLst>
              <a:ext uri="{FF2B5EF4-FFF2-40B4-BE49-F238E27FC236}">
                <a16:creationId xmlns:a16="http://schemas.microsoft.com/office/drawing/2014/main" id="{C68B60EE-EFF5-7062-5E1E-CD1962164B42}"/>
              </a:ext>
            </a:extLst>
          </p:cNvPr>
          <p:cNvSpPr txBox="1"/>
          <p:nvPr/>
        </p:nvSpPr>
        <p:spPr>
          <a:xfrm>
            <a:off x="388672" y="2548256"/>
            <a:ext cx="45126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PIMA Indian Diabetes Dataset</a:t>
            </a:r>
            <a:endParaRPr lang="en-US" sz="2400" b="1">
              <a:ea typeface="Calibri"/>
              <a:cs typeface="Calibri"/>
            </a:endParaRPr>
          </a:p>
        </p:txBody>
      </p:sp>
    </p:spTree>
    <p:extLst>
      <p:ext uri="{BB962C8B-B14F-4D97-AF65-F5344CB8AC3E}">
        <p14:creationId xmlns:p14="http://schemas.microsoft.com/office/powerpoint/2010/main" val="135100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5698D-1605-B251-CBBE-022813BE1526}"/>
              </a:ext>
            </a:extLst>
          </p:cNvPr>
          <p:cNvSpPr>
            <a:spLocks noGrp="1"/>
          </p:cNvSpPr>
          <p:nvPr>
            <p:ph type="title"/>
          </p:nvPr>
        </p:nvSpPr>
        <p:spPr>
          <a:xfrm>
            <a:off x="389361" y="655013"/>
            <a:ext cx="4573647" cy="1023755"/>
          </a:xfrm>
        </p:spPr>
        <p:txBody>
          <a:bodyPr vert="horz" lIns="91440" tIns="45720" rIns="91440" bIns="45720" rtlCol="0" anchor="t">
            <a:noAutofit/>
          </a:bodyPr>
          <a:lstStyle/>
          <a:p>
            <a:r>
              <a:rPr lang="en-US" sz="6000" b="1">
                <a:cs typeface="Calibri Light"/>
              </a:rPr>
              <a:t>Data Description</a:t>
            </a:r>
            <a:br>
              <a:rPr lang="en-US" sz="6000" b="1">
                <a:cs typeface="Calibri Light"/>
              </a:rPr>
            </a:br>
            <a:endParaRPr lang="en-US" sz="6000" b="1">
              <a:cs typeface="+mj-lt"/>
            </a:endParaRPr>
          </a:p>
        </p:txBody>
      </p:sp>
      <p:grpSp>
        <p:nvGrpSpPr>
          <p:cNvPr id="24"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49B63E-1A7D-1735-D3F5-2E23643C1D75}"/>
              </a:ext>
            </a:extLst>
          </p:cNvPr>
          <p:cNvSpPr>
            <a:spLocks noGrp="1"/>
          </p:cNvSpPr>
          <p:nvPr>
            <p:ph idx="1"/>
          </p:nvPr>
        </p:nvSpPr>
        <p:spPr>
          <a:xfrm>
            <a:off x="5260317" y="256193"/>
            <a:ext cx="6197856" cy="6344994"/>
          </a:xfrm>
        </p:spPr>
        <p:txBody>
          <a:bodyPr vert="horz" lIns="91440" tIns="45720" rIns="91440" bIns="45720" rtlCol="0" anchor="t">
            <a:noAutofit/>
          </a:bodyPr>
          <a:lstStyle/>
          <a:p>
            <a:pPr>
              <a:buNone/>
            </a:pPr>
            <a:r>
              <a:rPr lang="en-US" sz="2400" b="1">
                <a:ea typeface="+mn-lt"/>
                <a:cs typeface="+mn-lt"/>
              </a:rPr>
              <a:t>   Privacy considerations in data handling with respect to PIMA Indian Dataset:</a:t>
            </a:r>
          </a:p>
          <a:p>
            <a:pPr marL="342900" indent="-342900">
              <a:buAutoNum type="arabicPeriod"/>
            </a:pPr>
            <a:r>
              <a:rPr lang="en-US" sz="1800" b="1">
                <a:ea typeface="+mn-lt"/>
                <a:cs typeface="+mn-lt"/>
              </a:rPr>
              <a:t>Data Privacy and Anonymization:</a:t>
            </a:r>
            <a:r>
              <a:rPr lang="en-US" sz="1800">
                <a:ea typeface="+mn-lt"/>
                <a:cs typeface="+mn-lt"/>
              </a:rPr>
              <a:t> Despite the public availability and frequent use of the PIMA dataset, the individual identities remain paramount. In our utilization of this dataset, we adhered rigorously to best practices in data privacy, even though the dataset has undergone de-identification processes. Such steps are crucial in upholding the ethical standards associated with data-driven research and maintaining the trust of the communities under study.</a:t>
            </a:r>
            <a:endParaRPr lang="en-US">
              <a:ea typeface="+mn-lt"/>
              <a:cs typeface="+mn-lt"/>
            </a:endParaRPr>
          </a:p>
          <a:p>
            <a:pPr marL="342900" indent="-342900">
              <a:buAutoNum type="arabicPeriod"/>
            </a:pPr>
            <a:r>
              <a:rPr lang="en-US" sz="1800" b="1">
                <a:ea typeface="+mn-lt"/>
                <a:cs typeface="+mn-lt"/>
              </a:rPr>
              <a:t>Bias and Representation Concerns:</a:t>
            </a:r>
            <a:r>
              <a:rPr lang="en-US" sz="1800">
                <a:ea typeface="+mn-lt"/>
                <a:cs typeface="+mn-lt"/>
              </a:rPr>
              <a:t> The specificity of the PIMA dataset to the Pima Indian population introduces inherent biases that must be acknowledged. While this dataset provides valuable insights into the health and demographic trends of this particular group, it is imperative to approach the generalization of these results with caution. Findings from this dataset, though rigorous, are principally reflective of the Pima Indian community. Consequently, extrapolating these outcomes to wider ethnic or demographic contexts may not be directly applicable and requires careful consideration.</a:t>
            </a:r>
            <a:endParaRPr lang="en-US">
              <a:cs typeface="Calibri"/>
            </a:endParaRPr>
          </a:p>
          <a:p>
            <a:pPr marL="0" indent="0">
              <a:buNone/>
            </a:pPr>
            <a:endParaRPr lang="en-US" sz="1800">
              <a:ea typeface="+mn-lt"/>
              <a:cs typeface="+mn-lt"/>
            </a:endParaRPr>
          </a:p>
        </p:txBody>
      </p:sp>
      <p:sp>
        <p:nvSpPr>
          <p:cNvPr id="4" name="TextBox 3">
            <a:extLst>
              <a:ext uri="{FF2B5EF4-FFF2-40B4-BE49-F238E27FC236}">
                <a16:creationId xmlns:a16="http://schemas.microsoft.com/office/drawing/2014/main" id="{C68B60EE-EFF5-7062-5E1E-CD1962164B42}"/>
              </a:ext>
            </a:extLst>
          </p:cNvPr>
          <p:cNvSpPr txBox="1"/>
          <p:nvPr/>
        </p:nvSpPr>
        <p:spPr>
          <a:xfrm>
            <a:off x="432974" y="2548256"/>
            <a:ext cx="43354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PIMA Indian Diabetes Dataset</a:t>
            </a:r>
            <a:endParaRPr lang="en-US" sz="2400" b="1">
              <a:ea typeface="Calibri"/>
              <a:cs typeface="Calibri"/>
            </a:endParaRPr>
          </a:p>
        </p:txBody>
      </p:sp>
    </p:spTree>
    <p:extLst>
      <p:ext uri="{BB962C8B-B14F-4D97-AF65-F5344CB8AC3E}">
        <p14:creationId xmlns:p14="http://schemas.microsoft.com/office/powerpoint/2010/main" val="36499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15698D-1605-B251-CBBE-022813BE1526}"/>
              </a:ext>
            </a:extLst>
          </p:cNvPr>
          <p:cNvSpPr>
            <a:spLocks noGrp="1"/>
          </p:cNvSpPr>
          <p:nvPr>
            <p:ph type="title"/>
          </p:nvPr>
        </p:nvSpPr>
        <p:spPr>
          <a:xfrm>
            <a:off x="804672" y="1412489"/>
            <a:ext cx="2871095" cy="2156621"/>
          </a:xfrm>
        </p:spPr>
        <p:txBody>
          <a:bodyPr vert="horz" lIns="91440" tIns="45720" rIns="91440" bIns="45720" rtlCol="0" anchor="t">
            <a:noAutofit/>
          </a:bodyPr>
          <a:lstStyle/>
          <a:p>
            <a:r>
              <a:rPr lang="en-US" sz="6000" b="1">
                <a:solidFill>
                  <a:srgbClr val="FFFFFF"/>
                </a:solidFill>
              </a:rPr>
              <a:t>Related</a:t>
            </a:r>
            <a:br>
              <a:rPr lang="en-US" sz="6000" b="1" kern="1200">
                <a:cs typeface="Calibri Light"/>
              </a:rPr>
            </a:br>
            <a:r>
              <a:rPr lang="en-US" sz="6000" b="1">
                <a:solidFill>
                  <a:srgbClr val="FFFFFF"/>
                </a:solidFill>
                <a:cs typeface="Calibri Light"/>
              </a:rPr>
              <a:t>Works</a:t>
            </a:r>
            <a:br>
              <a:rPr lang="en-US" sz="6000" b="1"/>
            </a:br>
            <a:endParaRPr lang="en-US" sz="6000" b="1" kern="1200">
              <a:solidFill>
                <a:srgbClr val="FFFFFF"/>
              </a:solidFill>
              <a:latin typeface="+mj-lt"/>
              <a:cs typeface="Calibri Light"/>
            </a:endParaRPr>
          </a:p>
        </p:txBody>
      </p:sp>
      <p:sp>
        <p:nvSpPr>
          <p:cNvPr id="3" name="Content Placeholder 2">
            <a:extLst>
              <a:ext uri="{FF2B5EF4-FFF2-40B4-BE49-F238E27FC236}">
                <a16:creationId xmlns:a16="http://schemas.microsoft.com/office/drawing/2014/main" id="{6D49B63E-1A7D-1735-D3F5-2E23643C1D75}"/>
              </a:ext>
            </a:extLst>
          </p:cNvPr>
          <p:cNvSpPr>
            <a:spLocks noGrp="1"/>
          </p:cNvSpPr>
          <p:nvPr>
            <p:ph idx="1"/>
          </p:nvPr>
        </p:nvSpPr>
        <p:spPr>
          <a:xfrm>
            <a:off x="4486628" y="49650"/>
            <a:ext cx="7630891" cy="6701441"/>
          </a:xfrm>
        </p:spPr>
        <p:txBody>
          <a:bodyPr vert="horz" lIns="91440" tIns="45720" rIns="91440" bIns="45720" rtlCol="0" anchor="t">
            <a:noAutofit/>
          </a:bodyPr>
          <a:lstStyle/>
          <a:p>
            <a:pPr marL="0" indent="0">
              <a:buNone/>
            </a:pPr>
            <a:r>
              <a:rPr lang="en-US" sz="1450" b="1">
                <a:ea typeface="+mn-lt"/>
                <a:cs typeface="+mn-lt"/>
              </a:rPr>
              <a:t>1.).   Diabetes Prediction Studies:</a:t>
            </a:r>
            <a:endParaRPr lang="en-US" sz="1450">
              <a:cs typeface="Calibri" panose="020F0502020204030204"/>
            </a:endParaRPr>
          </a:p>
          <a:p>
            <a:pPr marL="0" indent="0">
              <a:buNone/>
            </a:pPr>
            <a:r>
              <a:rPr lang="en-US" sz="1450">
                <a:ea typeface="+mn-lt"/>
                <a:cs typeface="+mn-lt"/>
              </a:rPr>
              <a:t>Mentioned works in [4] used the </a:t>
            </a:r>
            <a:r>
              <a:rPr lang="en-US" sz="1450" err="1">
                <a:ea typeface="+mn-lt"/>
                <a:cs typeface="+mn-lt"/>
              </a:rPr>
              <a:t>Naokhali</a:t>
            </a:r>
            <a:r>
              <a:rPr lang="en-US" sz="1450">
                <a:ea typeface="+mn-lt"/>
                <a:cs typeface="+mn-lt"/>
              </a:rPr>
              <a:t> Medical College, Bangladesh dataset. [5] applied Principal Component Analysis (PCA) on hospital physical examination data from Luzhou, China. [6] and [7] discussed various approaches for diabetes prediction.</a:t>
            </a:r>
            <a:endParaRPr lang="en-US" sz="1450">
              <a:cs typeface="Calibri"/>
            </a:endParaRPr>
          </a:p>
          <a:p>
            <a:pPr marL="0" indent="0">
              <a:buNone/>
            </a:pPr>
            <a:r>
              <a:rPr lang="en-US" sz="1450" b="1">
                <a:ea typeface="+mn-lt"/>
                <a:cs typeface="+mn-lt"/>
              </a:rPr>
              <a:t>2.).   Focus on Pima Indian Diabetes Dataset:</a:t>
            </a:r>
          </a:p>
          <a:p>
            <a:pPr marL="0" indent="0">
              <a:buNone/>
            </a:pPr>
            <a:r>
              <a:rPr lang="en-US" sz="1450">
                <a:ea typeface="+mn-lt"/>
                <a:cs typeface="+mn-lt"/>
              </a:rPr>
              <a:t>[8] Recent research achieved accuracies on Pima dataset: Logistic Regression and Support Vector Machine: 81.16%. KNN: 77.92%. Decision Tree: 77.07%. Random Forest and Neural Network: 77.92% .</a:t>
            </a:r>
            <a:endParaRPr lang="en-US" sz="1450">
              <a:cs typeface="Calibri"/>
            </a:endParaRPr>
          </a:p>
          <a:p>
            <a:pPr marL="0" indent="0">
              <a:buNone/>
            </a:pPr>
            <a:r>
              <a:rPr lang="en-US" sz="1450">
                <a:ea typeface="+mn-lt"/>
                <a:cs typeface="+mn-lt"/>
              </a:rPr>
              <a:t>[9] Another study reported accuracies: Logistic Regression: 77.5%. Support Vector Machine: 77.9%. KNN: 76%. Decision Tree: 75.8%. Random Forest: 79.7%. Gradient Boosting: 79.2%. Artificial Neural Network: 78.4%.</a:t>
            </a:r>
            <a:endParaRPr lang="en-US" sz="1450">
              <a:cs typeface="Calibri"/>
            </a:endParaRPr>
          </a:p>
          <a:p>
            <a:pPr marL="0" indent="0">
              <a:buNone/>
            </a:pPr>
            <a:r>
              <a:rPr lang="en-US" sz="1450" b="1">
                <a:ea typeface="+mn-lt"/>
                <a:cs typeface="+mn-lt"/>
              </a:rPr>
              <a:t>3.).   Additional Insights on Pima Dataset: </a:t>
            </a:r>
          </a:p>
          <a:p>
            <a:pPr marL="0" indent="0">
              <a:buNone/>
            </a:pPr>
            <a:r>
              <a:rPr lang="en-US" sz="1450">
                <a:ea typeface="+mn-lt"/>
                <a:cs typeface="+mn-lt"/>
              </a:rPr>
              <a:t>[10] had achieved 77% accuracy using Logistic Regression and KNN. </a:t>
            </a:r>
            <a:endParaRPr lang="en-US" sz="1450">
              <a:cs typeface="Calibri" panose="020F0502020204030204"/>
            </a:endParaRPr>
          </a:p>
          <a:p>
            <a:pPr marL="0" indent="0">
              <a:spcBef>
                <a:spcPts val="0"/>
              </a:spcBef>
              <a:buNone/>
            </a:pPr>
            <a:r>
              <a:rPr lang="en-US" sz="1450">
                <a:ea typeface="+mn-lt"/>
                <a:cs typeface="+mn-lt"/>
              </a:rPr>
              <a:t>[11] obtained 78.8% accuracy through an artificial neural network. </a:t>
            </a:r>
          </a:p>
          <a:p>
            <a:pPr marL="0" indent="0">
              <a:spcBef>
                <a:spcPts val="0"/>
              </a:spcBef>
              <a:buNone/>
            </a:pPr>
            <a:r>
              <a:rPr lang="en-US" sz="1450">
                <a:ea typeface="+mn-lt"/>
                <a:cs typeface="+mn-lt"/>
              </a:rPr>
              <a:t>[12] highlighted KNN with 83.76% accuracy. </a:t>
            </a:r>
            <a:endParaRPr lang="en-US" sz="1450">
              <a:cs typeface="Calibri"/>
            </a:endParaRPr>
          </a:p>
          <a:p>
            <a:pPr marL="0" indent="0">
              <a:spcBef>
                <a:spcPts val="0"/>
              </a:spcBef>
              <a:buNone/>
            </a:pPr>
            <a:r>
              <a:rPr lang="en-US" sz="1450">
                <a:ea typeface="+mn-lt"/>
                <a:cs typeface="+mn-lt"/>
              </a:rPr>
              <a:t>[13] reported high accuracies: Support Vector Machine: 89%. KNN: 88%. Artificial Neural Network: 86%. </a:t>
            </a:r>
          </a:p>
          <a:p>
            <a:pPr marL="0" indent="0">
              <a:spcBef>
                <a:spcPts val="0"/>
              </a:spcBef>
              <a:buNone/>
            </a:pPr>
            <a:r>
              <a:rPr lang="en-US" sz="1450">
                <a:ea typeface="+mn-lt"/>
                <a:cs typeface="+mn-lt"/>
              </a:rPr>
              <a:t>[14] showcased Naïve Bayes and Decision Tree: Naïve Bayes: 79.56%. Decision Tree: 76.95%.</a:t>
            </a:r>
            <a:endParaRPr lang="en-US" sz="1450">
              <a:cs typeface="Calibri"/>
            </a:endParaRPr>
          </a:p>
          <a:p>
            <a:pPr marL="0" indent="0">
              <a:spcBef>
                <a:spcPts val="0"/>
              </a:spcBef>
              <a:buNone/>
            </a:pPr>
            <a:r>
              <a:rPr lang="en-US" sz="1450">
                <a:ea typeface="+mn-lt"/>
                <a:cs typeface="+mn-lt"/>
              </a:rPr>
              <a:t>[15] used Neural Network and achieved 88.41% accuracy.</a:t>
            </a:r>
          </a:p>
          <a:p>
            <a:pPr marL="0" indent="0">
              <a:spcBef>
                <a:spcPts val="0"/>
              </a:spcBef>
              <a:buNone/>
            </a:pPr>
            <a:r>
              <a:rPr lang="en-US" sz="1450">
                <a:ea typeface="+mn-lt"/>
                <a:cs typeface="+mn-lt"/>
              </a:rPr>
              <a:t>[16] reported accuracies: Decision Tree: 78.64%. Gradient Boosting: 66.40%. </a:t>
            </a:r>
            <a:r>
              <a:rPr lang="en-US" sz="1450" err="1">
                <a:ea typeface="+mn-lt"/>
                <a:cs typeface="+mn-lt"/>
              </a:rPr>
              <a:t>Adaboost</a:t>
            </a:r>
            <a:r>
              <a:rPr lang="en-US" sz="1450">
                <a:ea typeface="+mn-lt"/>
                <a:cs typeface="+mn-lt"/>
              </a:rPr>
              <a:t>: 77.86%. </a:t>
            </a:r>
            <a:r>
              <a:rPr lang="en-US" sz="1450" err="1">
                <a:ea typeface="+mn-lt"/>
                <a:cs typeface="+mn-lt"/>
              </a:rPr>
              <a:t>Logitboost</a:t>
            </a:r>
            <a:r>
              <a:rPr lang="en-US" sz="1450">
                <a:ea typeface="+mn-lt"/>
                <a:cs typeface="+mn-lt"/>
              </a:rPr>
              <a:t>: 77.49%.</a:t>
            </a:r>
            <a:endParaRPr lang="en-US" sz="1450">
              <a:cs typeface="Calibri"/>
            </a:endParaRPr>
          </a:p>
          <a:p>
            <a:pPr marL="0" indent="0">
              <a:spcBef>
                <a:spcPts val="0"/>
              </a:spcBef>
              <a:buNone/>
            </a:pPr>
            <a:r>
              <a:rPr lang="en-US" sz="1450">
                <a:ea typeface="+mn-lt"/>
                <a:cs typeface="+mn-lt"/>
              </a:rPr>
              <a:t>[17] showed accuracies: J48: 78.95%. CART: 78.64%.</a:t>
            </a:r>
            <a:endParaRPr lang="en-US" sz="1450">
              <a:cs typeface="Calibri"/>
            </a:endParaRPr>
          </a:p>
          <a:p>
            <a:pPr marL="0" indent="0">
              <a:spcBef>
                <a:spcPts val="0"/>
              </a:spcBef>
              <a:buNone/>
            </a:pPr>
            <a:r>
              <a:rPr lang="en-US" sz="1450">
                <a:ea typeface="+mn-lt"/>
                <a:cs typeface="+mn-lt"/>
              </a:rPr>
              <a:t>[18] reported Support Vector with 78% accuracy.</a:t>
            </a:r>
          </a:p>
          <a:p>
            <a:pPr marL="0" indent="0">
              <a:spcBef>
                <a:spcPts val="0"/>
              </a:spcBef>
              <a:buNone/>
            </a:pPr>
            <a:r>
              <a:rPr lang="en-US" sz="1450">
                <a:ea typeface="+mn-lt"/>
                <a:cs typeface="+mn-lt"/>
              </a:rPr>
              <a:t>[19] used three algorithms: Naïve Bayes: 76.30%. Support Vector: 65.10%. Decision Tree: 73.82%.</a:t>
            </a:r>
          </a:p>
          <a:p>
            <a:pPr marL="0" indent="0">
              <a:spcBef>
                <a:spcPts val="0"/>
              </a:spcBef>
              <a:buNone/>
            </a:pPr>
            <a:r>
              <a:rPr lang="en-US" sz="1450">
                <a:ea typeface="+mn-lt"/>
                <a:cs typeface="+mn-lt"/>
              </a:rPr>
              <a:t>[20] applied nine algorithms: Extreme Gradient Boosting: 80.52%. Gradient Boosting: 76.62%. Multinomial Naïve Bayes: 68.83%. Gaussian Naïve Bayes: 80.52%. Logistic Regression: 81.92%. Support Vector: 83.12%. KNN: 81.82%. Decision Tree: 77.92%. Neural Network: 84.42%. </a:t>
            </a:r>
            <a:r>
              <a:rPr lang="en-US" sz="1450" err="1">
                <a:ea typeface="+mn-lt"/>
                <a:cs typeface="+mn-lt"/>
              </a:rPr>
              <a:t>Adaboost</a:t>
            </a:r>
            <a:r>
              <a:rPr lang="en-US" sz="1450">
                <a:ea typeface="+mn-lt"/>
                <a:cs typeface="+mn-lt"/>
              </a:rPr>
              <a:t> Classifier: 76.62%. </a:t>
            </a:r>
          </a:p>
          <a:p>
            <a:pPr marL="0" indent="0">
              <a:spcBef>
                <a:spcPts val="0"/>
              </a:spcBef>
              <a:buNone/>
            </a:pPr>
            <a:r>
              <a:rPr lang="en-US" sz="1450">
                <a:ea typeface="+mn-lt"/>
                <a:cs typeface="+mn-lt"/>
              </a:rPr>
              <a:t>[21] presented accuracies for decision tree, random forest, and Naïve Bayes: All features: 74.78%, 79.57%, 78.67%. 3 features: 75.22%, 75.22%, 79.13%. 5 features: 75.65%, 73.91%, 77.83%.</a:t>
            </a:r>
          </a:p>
        </p:txBody>
      </p:sp>
    </p:spTree>
    <p:extLst>
      <p:ext uri="{BB962C8B-B14F-4D97-AF65-F5344CB8AC3E}">
        <p14:creationId xmlns:p14="http://schemas.microsoft.com/office/powerpoint/2010/main" val="326343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5698D-1605-B251-CBBE-022813BE1526}"/>
              </a:ext>
            </a:extLst>
          </p:cNvPr>
          <p:cNvSpPr>
            <a:spLocks noGrp="1"/>
          </p:cNvSpPr>
          <p:nvPr>
            <p:ph type="title"/>
          </p:nvPr>
        </p:nvSpPr>
        <p:spPr>
          <a:xfrm>
            <a:off x="841248" y="548640"/>
            <a:ext cx="3600860" cy="5431536"/>
          </a:xfrm>
        </p:spPr>
        <p:txBody>
          <a:bodyPr vert="horz" lIns="91440" tIns="45720" rIns="91440" bIns="45720" rtlCol="0">
            <a:normAutofit/>
          </a:bodyPr>
          <a:lstStyle/>
          <a:p>
            <a:r>
              <a:rPr lang="en-US" sz="5400" b="1">
                <a:cs typeface="Calibri Light"/>
              </a:rPr>
              <a:t>Proposed</a:t>
            </a:r>
            <a:br>
              <a:rPr lang="en-US" sz="5400" b="1">
                <a:cs typeface="Calibri Light"/>
              </a:rPr>
            </a:br>
            <a:r>
              <a:rPr lang="en-US" sz="5400" b="1">
                <a:cs typeface="Calibri Light"/>
              </a:rPr>
              <a:t>Work</a:t>
            </a:r>
            <a:endParaRPr lang="en-US" sz="5400"/>
          </a:p>
        </p:txBody>
      </p:sp>
      <p:sp>
        <p:nvSpPr>
          <p:cNvPr id="4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49B63E-1A7D-1735-D3F5-2E23643C1D75}"/>
              </a:ext>
            </a:extLst>
          </p:cNvPr>
          <p:cNvSpPr>
            <a:spLocks noGrp="1"/>
          </p:cNvSpPr>
          <p:nvPr>
            <p:ph idx="1"/>
          </p:nvPr>
        </p:nvSpPr>
        <p:spPr>
          <a:xfrm>
            <a:off x="5086313" y="1182317"/>
            <a:ext cx="6717056" cy="5477369"/>
          </a:xfrm>
        </p:spPr>
        <p:txBody>
          <a:bodyPr vert="horz" lIns="91440" tIns="45720" rIns="91440" bIns="45720" rtlCol="0" anchor="ctr">
            <a:normAutofit fontScale="92500" lnSpcReduction="10000"/>
          </a:bodyPr>
          <a:lstStyle/>
          <a:p>
            <a:pPr>
              <a:buNone/>
            </a:pPr>
            <a:r>
              <a:rPr lang="en-US" sz="1700" b="1">
                <a:ea typeface="+mn-lt"/>
                <a:cs typeface="+mn-lt"/>
              </a:rPr>
              <a:t>  </a:t>
            </a:r>
            <a:endParaRPr lang="en-US">
              <a:ea typeface="+mn-lt"/>
              <a:cs typeface="+mn-lt"/>
            </a:endParaRPr>
          </a:p>
          <a:p>
            <a:pPr marL="0" indent="0">
              <a:buNone/>
            </a:pPr>
            <a:r>
              <a:rPr lang="en-US" sz="1700">
                <a:ea typeface="+mn-lt"/>
                <a:cs typeface="+mn-lt"/>
              </a:rPr>
              <a:t>Prediction of type-2 diabetes mellitus using the following 12 different machine learning algorithms - </a:t>
            </a:r>
            <a:endParaRPr lang="en-US">
              <a:ea typeface="+mn-lt"/>
              <a:cs typeface="+mn-lt"/>
            </a:endParaRPr>
          </a:p>
          <a:p>
            <a:pPr marL="0" indent="0">
              <a:buNone/>
            </a:pPr>
            <a:endParaRPr lang="en-US" sz="1700">
              <a:ea typeface="+mn-lt"/>
              <a:cs typeface="+mn-lt"/>
            </a:endParaRPr>
          </a:p>
          <a:p>
            <a:pPr>
              <a:spcBef>
                <a:spcPts val="0"/>
              </a:spcBef>
            </a:pPr>
            <a:r>
              <a:rPr lang="en-US" sz="1700">
                <a:ea typeface="+mn-lt"/>
                <a:cs typeface="+mn-lt"/>
              </a:rPr>
              <a:t>Logistic Regression</a:t>
            </a:r>
            <a:endParaRPr lang="en-US">
              <a:ea typeface="+mn-lt"/>
              <a:cs typeface="+mn-lt"/>
            </a:endParaRPr>
          </a:p>
          <a:p>
            <a:pPr>
              <a:spcBef>
                <a:spcPts val="0"/>
              </a:spcBef>
            </a:pPr>
            <a:r>
              <a:rPr lang="en-US" sz="1700">
                <a:ea typeface="+mn-lt"/>
                <a:cs typeface="+mn-lt"/>
              </a:rPr>
              <a:t>Support Vector Machine</a:t>
            </a:r>
            <a:endParaRPr lang="en-US">
              <a:ea typeface="+mn-lt"/>
              <a:cs typeface="+mn-lt"/>
            </a:endParaRPr>
          </a:p>
          <a:p>
            <a:pPr>
              <a:spcBef>
                <a:spcPts val="0"/>
              </a:spcBef>
            </a:pPr>
            <a:r>
              <a:rPr lang="en-US" sz="1700">
                <a:ea typeface="+mn-lt"/>
                <a:cs typeface="+mn-lt"/>
              </a:rPr>
              <a:t>Naive Bayes</a:t>
            </a:r>
            <a:endParaRPr lang="en-US">
              <a:ea typeface="+mn-lt"/>
              <a:cs typeface="+mn-lt"/>
            </a:endParaRPr>
          </a:p>
          <a:p>
            <a:pPr>
              <a:spcBef>
                <a:spcPts val="0"/>
              </a:spcBef>
            </a:pPr>
            <a:r>
              <a:rPr lang="en-US" sz="1700">
                <a:ea typeface="+mn-lt"/>
                <a:cs typeface="+mn-lt"/>
              </a:rPr>
              <a:t>K-Nearest Neighbours</a:t>
            </a:r>
            <a:endParaRPr lang="en-US">
              <a:ea typeface="+mn-lt"/>
              <a:cs typeface="+mn-lt"/>
            </a:endParaRPr>
          </a:p>
          <a:p>
            <a:pPr>
              <a:spcBef>
                <a:spcPts val="0"/>
              </a:spcBef>
            </a:pPr>
            <a:r>
              <a:rPr lang="en-US" sz="1700">
                <a:ea typeface="+mn-lt"/>
                <a:cs typeface="+mn-lt"/>
              </a:rPr>
              <a:t>Decision Tree</a:t>
            </a:r>
            <a:endParaRPr lang="en-US">
              <a:ea typeface="+mn-lt"/>
              <a:cs typeface="+mn-lt"/>
            </a:endParaRPr>
          </a:p>
          <a:p>
            <a:pPr>
              <a:spcBef>
                <a:spcPts val="0"/>
              </a:spcBef>
            </a:pPr>
            <a:r>
              <a:rPr lang="en-US" sz="1700">
                <a:ea typeface="+mn-lt"/>
                <a:cs typeface="+mn-lt"/>
              </a:rPr>
              <a:t>Random Forest</a:t>
            </a:r>
            <a:endParaRPr lang="en-US">
              <a:ea typeface="+mn-lt"/>
              <a:cs typeface="+mn-lt"/>
            </a:endParaRPr>
          </a:p>
          <a:p>
            <a:pPr>
              <a:spcBef>
                <a:spcPts val="0"/>
              </a:spcBef>
            </a:pPr>
            <a:r>
              <a:rPr lang="en-US" sz="1700">
                <a:ea typeface="+mn-lt"/>
                <a:cs typeface="+mn-lt"/>
              </a:rPr>
              <a:t>Gradient Boosting</a:t>
            </a:r>
            <a:endParaRPr lang="en-US">
              <a:ea typeface="+mn-lt"/>
              <a:cs typeface="+mn-lt"/>
            </a:endParaRPr>
          </a:p>
          <a:p>
            <a:pPr>
              <a:spcBef>
                <a:spcPts val="0"/>
              </a:spcBef>
            </a:pPr>
            <a:r>
              <a:rPr lang="en-US" sz="1700">
                <a:ea typeface="+mn-lt"/>
                <a:cs typeface="+mn-lt"/>
              </a:rPr>
              <a:t>Artificial Neural Network</a:t>
            </a:r>
            <a:endParaRPr lang="en-US">
              <a:ea typeface="+mn-lt"/>
              <a:cs typeface="+mn-lt"/>
            </a:endParaRPr>
          </a:p>
          <a:p>
            <a:pPr>
              <a:spcBef>
                <a:spcPts val="0"/>
              </a:spcBef>
            </a:pPr>
            <a:r>
              <a:rPr lang="en-US" sz="1700" err="1">
                <a:ea typeface="+mn-lt"/>
                <a:cs typeface="+mn-lt"/>
              </a:rPr>
              <a:t>Adaboost</a:t>
            </a:r>
            <a:endParaRPr lang="en-US" err="1">
              <a:ea typeface="+mn-lt"/>
              <a:cs typeface="+mn-lt"/>
            </a:endParaRPr>
          </a:p>
          <a:p>
            <a:pPr>
              <a:spcBef>
                <a:spcPts val="0"/>
              </a:spcBef>
            </a:pPr>
            <a:r>
              <a:rPr lang="en-US" sz="1700" err="1">
                <a:ea typeface="+mn-lt"/>
                <a:cs typeface="+mn-lt"/>
              </a:rPr>
              <a:t>Logitboost</a:t>
            </a:r>
            <a:endParaRPr lang="en-US" err="1">
              <a:ea typeface="+mn-lt"/>
              <a:cs typeface="+mn-lt"/>
            </a:endParaRPr>
          </a:p>
          <a:p>
            <a:pPr>
              <a:spcBef>
                <a:spcPts val="0"/>
              </a:spcBef>
            </a:pPr>
            <a:r>
              <a:rPr lang="en-US" sz="1700" err="1">
                <a:ea typeface="+mn-lt"/>
                <a:cs typeface="+mn-lt"/>
              </a:rPr>
              <a:t>Xgboost</a:t>
            </a:r>
            <a:r>
              <a:rPr lang="en-US" sz="1700">
                <a:ea typeface="+mn-lt"/>
                <a:cs typeface="+mn-lt"/>
              </a:rPr>
              <a:t> </a:t>
            </a:r>
            <a:endParaRPr lang="en-US">
              <a:ea typeface="+mn-lt"/>
              <a:cs typeface="+mn-lt"/>
            </a:endParaRPr>
          </a:p>
          <a:p>
            <a:pPr>
              <a:spcBef>
                <a:spcPts val="0"/>
              </a:spcBef>
            </a:pPr>
            <a:r>
              <a:rPr lang="en-US" sz="1700">
                <a:ea typeface="+mn-lt"/>
                <a:cs typeface="+mn-lt"/>
              </a:rPr>
              <a:t>K-Means</a:t>
            </a:r>
            <a:endParaRPr lang="en-US">
              <a:ea typeface="+mn-lt"/>
              <a:cs typeface="+mn-lt"/>
            </a:endParaRPr>
          </a:p>
          <a:p>
            <a:pPr marL="0" indent="0">
              <a:buNone/>
            </a:pPr>
            <a:endParaRPr lang="en-US" sz="1700">
              <a:ea typeface="+mn-lt"/>
              <a:cs typeface="+mn-lt"/>
            </a:endParaRPr>
          </a:p>
          <a:p>
            <a:pPr marL="0" indent="0">
              <a:buNone/>
            </a:pPr>
            <a:r>
              <a:rPr lang="en-US" sz="1700">
                <a:ea typeface="+mn-lt"/>
                <a:cs typeface="+mn-lt"/>
              </a:rPr>
              <a:t>Impressive exploration of different machine learning algorithms for diabetes prediction.</a:t>
            </a:r>
            <a:endParaRPr lang="en-US"/>
          </a:p>
          <a:p>
            <a:pPr marL="0" indent="0">
              <a:buNone/>
            </a:pPr>
            <a:r>
              <a:rPr lang="en-US" sz="1700">
                <a:ea typeface="+mn-lt"/>
                <a:cs typeface="+mn-lt"/>
              </a:rPr>
              <a:t>To perform a correct classification, the most important step which is to be performed is data pre-processing. After handling the improper data, balancing the dataset, normalizing the data, splitting it into test and train, then the data is fed into the data modelling section.</a:t>
            </a:r>
            <a:endParaRPr lang="en-US"/>
          </a:p>
        </p:txBody>
      </p:sp>
      <p:sp>
        <p:nvSpPr>
          <p:cNvPr id="5" name="TextBox 4">
            <a:extLst>
              <a:ext uri="{FF2B5EF4-FFF2-40B4-BE49-F238E27FC236}">
                <a16:creationId xmlns:a16="http://schemas.microsoft.com/office/drawing/2014/main" id="{6AD8801E-8118-8E20-4799-5B7610521FFF}"/>
              </a:ext>
            </a:extLst>
          </p:cNvPr>
          <p:cNvSpPr txBox="1"/>
          <p:nvPr/>
        </p:nvSpPr>
        <p:spPr>
          <a:xfrm>
            <a:off x="5087639" y="315112"/>
            <a:ext cx="6650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Our Work Focuses on diabetes classification on PIMA Indian Dataset evaluated using accuracy, precision, recall, f1-score, support, ROC curve and AUC value. </a:t>
            </a:r>
            <a:endParaRPr lang="en-US" b="1">
              <a:cs typeface="Calibri"/>
            </a:endParaRPr>
          </a:p>
        </p:txBody>
      </p:sp>
    </p:spTree>
    <p:extLst>
      <p:ext uri="{BB962C8B-B14F-4D97-AF65-F5344CB8AC3E}">
        <p14:creationId xmlns:p14="http://schemas.microsoft.com/office/powerpoint/2010/main" val="20917404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Diabetes Prediction using Classification Methods</vt:lpstr>
      <vt:lpstr>Abstract</vt:lpstr>
      <vt:lpstr>Introduction</vt:lpstr>
      <vt:lpstr>Our Target in this Paper</vt:lpstr>
      <vt:lpstr>Data Description </vt:lpstr>
      <vt:lpstr>Data Description </vt:lpstr>
      <vt:lpstr>Data Description </vt:lpstr>
      <vt:lpstr>Related Works </vt:lpstr>
      <vt:lpstr>Proposed Work</vt:lpstr>
      <vt:lpstr>Outline of Overall Methodology</vt:lpstr>
      <vt:lpstr>Handling Improbable Data</vt:lpstr>
      <vt:lpstr>Handling Improbable Data</vt:lpstr>
      <vt:lpstr>Handling Outliers</vt:lpstr>
      <vt:lpstr>Splitting the Normalized Data</vt:lpstr>
      <vt:lpstr>Handling Imbalance Data</vt:lpstr>
      <vt:lpstr>Models Chosen for training</vt:lpstr>
      <vt:lpstr>Models Chosen for training</vt:lpstr>
      <vt:lpstr>Results</vt:lpstr>
      <vt:lpstr>Comparison Table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2023-03-22T18:31:42Z</dcterms:created>
  <dcterms:modified xsi:type="dcterms:W3CDTF">2024-01-06T06:55:29Z</dcterms:modified>
</cp:coreProperties>
</file>