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sldIdLst>
    <p:sldId id="304" r:id="rId2"/>
    <p:sldId id="274" r:id="rId3"/>
    <p:sldId id="257" r:id="rId4"/>
    <p:sldId id="276" r:id="rId5"/>
    <p:sldId id="305" r:id="rId6"/>
    <p:sldId id="260" r:id="rId7"/>
    <p:sldId id="261" r:id="rId8"/>
    <p:sldId id="262" r:id="rId9"/>
    <p:sldId id="263" r:id="rId10"/>
    <p:sldId id="264" r:id="rId11"/>
    <p:sldId id="265" r:id="rId12"/>
    <p:sldId id="266" r:id="rId13"/>
    <p:sldId id="267" r:id="rId14"/>
    <p:sldId id="268" r:id="rId15"/>
    <p:sldId id="273" r:id="rId16"/>
    <p:sldId id="278" r:id="rId17"/>
    <p:sldId id="279" r:id="rId18"/>
    <p:sldId id="306" r:id="rId19"/>
    <p:sldId id="307" r:id="rId20"/>
    <p:sldId id="296" r:id="rId21"/>
    <p:sldId id="297" r:id="rId22"/>
    <p:sldId id="281" r:id="rId23"/>
    <p:sldId id="293" r:id="rId24"/>
    <p:sldId id="308" r:id="rId25"/>
    <p:sldId id="292" r:id="rId26"/>
    <p:sldId id="270" r:id="rId27"/>
    <p:sldId id="271"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70" d="100"/>
          <a:sy n="70" d="100"/>
        </p:scale>
        <p:origin x="-1166" y="-470"/>
      </p:cViewPr>
      <p:guideLst>
        <p:guide orient="horz" pos="2160"/>
        <p:guide pos="3840"/>
      </p:guideLst>
    </p:cSldViewPr>
  </p:slideViewPr>
  <p:outlineViewPr>
    <p:cViewPr>
      <p:scale>
        <a:sx n="33" d="100"/>
        <a:sy n="33" d="100"/>
      </p:scale>
      <p:origin x="49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107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38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859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06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095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9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567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71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4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62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8/21/2022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83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57218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629" y="128244"/>
            <a:ext cx="9473596" cy="1586256"/>
          </a:xfrm>
        </p:spPr>
        <p:txBody>
          <a:bodyPr>
            <a:noAutofit/>
          </a:bodyPr>
          <a:lstStyle/>
          <a:p>
            <a:r>
              <a:rPr lang="en-US" sz="4000" dirty="0"/>
              <a:t>Implementing Diabetes Prediction using Various Classification Algorithm in Machine Learning</a:t>
            </a:r>
            <a:endParaRPr lang="en-IN" sz="4000" dirty="0"/>
          </a:p>
        </p:txBody>
      </p:sp>
      <p:sp>
        <p:nvSpPr>
          <p:cNvPr id="5" name="TextBox 4"/>
          <p:cNvSpPr txBox="1"/>
          <p:nvPr/>
        </p:nvSpPr>
        <p:spPr>
          <a:xfrm>
            <a:off x="9747721" y="5546926"/>
            <a:ext cx="2226892" cy="523220"/>
          </a:xfrm>
          <a:prstGeom prst="rect">
            <a:avLst/>
          </a:prstGeom>
          <a:noFill/>
        </p:spPr>
        <p:txBody>
          <a:bodyPr wrap="none" rtlCol="0">
            <a:spAutoFit/>
          </a:bodyPr>
          <a:lstStyle/>
          <a:p>
            <a:r>
              <a:rPr lang="en-IN" sz="1600" b="1" dirty="0" smtClean="0"/>
              <a:t>Thesis submitted to:-</a:t>
            </a:r>
          </a:p>
          <a:p>
            <a:r>
              <a:rPr lang="en-IN" sz="1200" dirty="0" smtClean="0"/>
              <a:t>Exposys Data Labs</a:t>
            </a:r>
            <a:endParaRPr lang="en-IN" sz="1200" dirty="0"/>
          </a:p>
        </p:txBody>
      </p:sp>
      <p:sp>
        <p:nvSpPr>
          <p:cNvPr id="6" name="TextBox 5"/>
          <p:cNvSpPr txBox="1"/>
          <p:nvPr/>
        </p:nvSpPr>
        <p:spPr>
          <a:xfrm>
            <a:off x="1219393" y="5454593"/>
            <a:ext cx="5920877" cy="707886"/>
          </a:xfrm>
          <a:prstGeom prst="rect">
            <a:avLst/>
          </a:prstGeom>
          <a:noFill/>
        </p:spPr>
        <p:txBody>
          <a:bodyPr wrap="square" rtlCol="0">
            <a:spAutoFit/>
          </a:bodyPr>
          <a:lstStyle/>
          <a:p>
            <a:r>
              <a:rPr lang="en-IN" sz="1600" b="1" dirty="0" smtClean="0"/>
              <a:t>Internship Report By:-</a:t>
            </a:r>
          </a:p>
          <a:p>
            <a:r>
              <a:rPr lang="en-IN" sz="1200" dirty="0" err="1" smtClean="0"/>
              <a:t>Abhishek</a:t>
            </a:r>
            <a:r>
              <a:rPr lang="en-IN" sz="1200" dirty="0" smtClean="0"/>
              <a:t> </a:t>
            </a:r>
            <a:r>
              <a:rPr lang="en-IN" sz="1200" dirty="0" err="1" smtClean="0"/>
              <a:t>Karmakar</a:t>
            </a:r>
            <a:endParaRPr lang="en-IN" sz="1200" dirty="0" smtClean="0"/>
          </a:p>
          <a:p>
            <a:r>
              <a:rPr lang="en-IN" sz="1200" dirty="0" err="1" smtClean="0"/>
              <a:t>M.Tech</a:t>
            </a:r>
            <a:r>
              <a:rPr lang="en-IN" sz="1200" dirty="0" smtClean="0"/>
              <a:t> – Indian Institute of Information Technology, Allahabad</a:t>
            </a:r>
            <a:endParaRPr lang="en-IN" sz="1200" dirty="0"/>
          </a:p>
        </p:txBody>
      </p:sp>
      <p:pic>
        <p:nvPicPr>
          <p:cNvPr id="1026" name="Picture 2" descr="Exposys Data Labs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822" y="215480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9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359AE7-A636-49B6-A906-7F5BB4418CD9}"/>
              </a:ext>
            </a:extLst>
          </p:cNvPr>
          <p:cNvSpPr>
            <a:spLocks noGrp="1"/>
          </p:cNvSpPr>
          <p:nvPr>
            <p:ph type="title"/>
          </p:nvPr>
        </p:nvSpPr>
        <p:spPr>
          <a:xfrm>
            <a:off x="1451579" y="804519"/>
            <a:ext cx="9603275" cy="592481"/>
          </a:xfrm>
        </p:spPr>
        <p:txBody>
          <a:bodyPr>
            <a:noAutofit/>
          </a:bodyPr>
          <a:lstStyle/>
          <a:p>
            <a:pPr algn="ctr"/>
            <a:r>
              <a:rPr lang="en-US" sz="4000" b="1" dirty="0" smtClean="0"/>
              <a:t>Proposed </a:t>
            </a:r>
            <a:r>
              <a:rPr lang="en-US" sz="4000" b="1" dirty="0"/>
              <a:t>Methodology</a:t>
            </a:r>
            <a:endParaRPr lang="en-IN" sz="4000" b="1" dirty="0"/>
          </a:p>
        </p:txBody>
      </p:sp>
      <p:sp>
        <p:nvSpPr>
          <p:cNvPr id="3" name="Content Placeholder 2">
            <a:extLst>
              <a:ext uri="{FF2B5EF4-FFF2-40B4-BE49-F238E27FC236}">
                <a16:creationId xmlns:a16="http://schemas.microsoft.com/office/drawing/2014/main" xmlns="" id="{0D1BA15C-374D-4C4D-8F49-62031611FF84}"/>
              </a:ext>
            </a:extLst>
          </p:cNvPr>
          <p:cNvSpPr>
            <a:spLocks noGrp="1"/>
          </p:cNvSpPr>
          <p:nvPr>
            <p:ph idx="1"/>
          </p:nvPr>
        </p:nvSpPr>
        <p:spPr>
          <a:xfrm>
            <a:off x="1451578" y="1905000"/>
            <a:ext cx="9603275" cy="4241800"/>
          </a:xfrm>
        </p:spPr>
        <p:txBody>
          <a:bodyPr>
            <a:noAutofit/>
          </a:bodyPr>
          <a:lstStyle/>
          <a:p>
            <a:pPr marL="457200" lvl="1" indent="0">
              <a:buNone/>
            </a:pPr>
            <a:r>
              <a:rPr lang="en-US" sz="2800" b="1" u="sng" dirty="0">
                <a:latin typeface="Century Gothic" panose="020B0502020202020204" pitchFamily="34" charset="0"/>
              </a:rPr>
              <a:t>Dataset Collection</a:t>
            </a:r>
            <a:r>
              <a:rPr lang="en-US" sz="2800" b="1" dirty="0">
                <a:latin typeface="Century Gothic" panose="020B0502020202020204" pitchFamily="34" charset="0"/>
              </a:rPr>
              <a:t>: </a:t>
            </a:r>
          </a:p>
          <a:p>
            <a:pPr marL="457200" lvl="1" indent="0">
              <a:buNone/>
            </a:pPr>
            <a:r>
              <a:rPr lang="en-US" sz="1600" b="1" dirty="0">
                <a:latin typeface="Century Gothic" panose="020B0502020202020204" pitchFamily="34" charset="0"/>
              </a:rPr>
              <a:t>The Pima Indian diabetes dataset (PIDD) will be taken form online Kaggle website which has 768 instances and 8 features .The dataset features are:</a:t>
            </a:r>
          </a:p>
          <a:p>
            <a:pPr marL="1200150" lvl="2" indent="-342900">
              <a:buFont typeface="+mj-lt"/>
              <a:buAutoNum type="alphaLcParenR"/>
            </a:pPr>
            <a:r>
              <a:rPr lang="en-US" b="1" dirty="0">
                <a:latin typeface="Century Gothic" panose="020B0502020202020204" pitchFamily="34" charset="0"/>
              </a:rPr>
              <a:t>Pregnancies</a:t>
            </a:r>
          </a:p>
          <a:p>
            <a:pPr marL="1200150" lvl="2" indent="-342900">
              <a:buFont typeface="+mj-lt"/>
              <a:buAutoNum type="alphaLcParenR"/>
            </a:pPr>
            <a:r>
              <a:rPr lang="en-US" b="1" dirty="0">
                <a:latin typeface="Century Gothic" panose="020B0502020202020204" pitchFamily="34" charset="0"/>
              </a:rPr>
              <a:t>Glucose</a:t>
            </a:r>
          </a:p>
          <a:p>
            <a:pPr marL="1200150" lvl="2" indent="-342900">
              <a:buFont typeface="+mj-lt"/>
              <a:buAutoNum type="alphaLcParenR"/>
            </a:pPr>
            <a:r>
              <a:rPr lang="en-US" b="1" dirty="0">
                <a:latin typeface="Century Gothic" panose="020B0502020202020204" pitchFamily="34" charset="0"/>
              </a:rPr>
              <a:t>Blood pressure</a:t>
            </a:r>
          </a:p>
          <a:p>
            <a:pPr marL="1200150" lvl="2" indent="-342900">
              <a:buFont typeface="+mj-lt"/>
              <a:buAutoNum type="alphaLcParenR"/>
            </a:pPr>
            <a:r>
              <a:rPr lang="en-US" b="1" dirty="0">
                <a:latin typeface="Century Gothic" panose="020B0502020202020204" pitchFamily="34" charset="0"/>
              </a:rPr>
              <a:t>Skin thickness</a:t>
            </a:r>
          </a:p>
          <a:p>
            <a:pPr marL="1200150" lvl="2" indent="-342900">
              <a:buFont typeface="+mj-lt"/>
              <a:buAutoNum type="alphaLcParenR"/>
            </a:pPr>
            <a:r>
              <a:rPr lang="en-US" b="1" dirty="0">
                <a:latin typeface="Century Gothic" panose="020B0502020202020204" pitchFamily="34" charset="0"/>
              </a:rPr>
              <a:t>Insulin</a:t>
            </a:r>
          </a:p>
          <a:p>
            <a:pPr marL="1200150" lvl="2" indent="-342900">
              <a:buFont typeface="+mj-lt"/>
              <a:buAutoNum type="alphaLcParenR"/>
            </a:pPr>
            <a:r>
              <a:rPr lang="en-US" b="1" dirty="0">
                <a:latin typeface="Century Gothic" panose="020B0502020202020204" pitchFamily="34" charset="0"/>
              </a:rPr>
              <a:t>BMI</a:t>
            </a:r>
          </a:p>
          <a:p>
            <a:pPr marL="1200150" lvl="2" indent="-342900">
              <a:buFont typeface="+mj-lt"/>
              <a:buAutoNum type="alphaLcParenR"/>
            </a:pPr>
            <a:r>
              <a:rPr lang="en-US" b="1" dirty="0">
                <a:latin typeface="Century Gothic" panose="020B0502020202020204" pitchFamily="34" charset="0"/>
              </a:rPr>
              <a:t>Diabetes pedigree </a:t>
            </a:r>
          </a:p>
          <a:p>
            <a:pPr marL="1200150" lvl="2" indent="-342900">
              <a:buFont typeface="+mj-lt"/>
              <a:buAutoNum type="alphaLcParenR"/>
            </a:pPr>
            <a:r>
              <a:rPr lang="en-US" b="1" dirty="0" smtClean="0">
                <a:latin typeface="Century Gothic" panose="020B0502020202020204" pitchFamily="34" charset="0"/>
              </a:rPr>
              <a:t>Age                   </a:t>
            </a:r>
            <a:r>
              <a:rPr lang="en-US" sz="1200" b="1" dirty="0" smtClean="0"/>
              <a:t>                                                   </a:t>
            </a:r>
            <a:r>
              <a:rPr lang="en-US" b="1" dirty="0" smtClean="0"/>
              <a:t> </a:t>
            </a:r>
            <a:endParaRPr lang="en-US" sz="1400" b="1" dirty="0"/>
          </a:p>
          <a:p>
            <a:pPr marL="857250" lvl="1" indent="-400050">
              <a:buFont typeface="+mj-lt"/>
              <a:buAutoNum type="romanUcPeriod"/>
            </a:pPr>
            <a:endParaRPr lang="en-US" sz="1400" b="1" dirty="0"/>
          </a:p>
          <a:p>
            <a:pPr marL="857250" lvl="1" indent="-400050">
              <a:buFont typeface="+mj-lt"/>
              <a:buAutoNum type="romanUcPeriod"/>
            </a:pPr>
            <a:endParaRPr lang="en-IN" sz="1400" b="1" dirty="0"/>
          </a:p>
        </p:txBody>
      </p:sp>
    </p:spTree>
    <p:extLst>
      <p:ext uri="{BB962C8B-B14F-4D97-AF65-F5344CB8AC3E}">
        <p14:creationId xmlns:p14="http://schemas.microsoft.com/office/powerpoint/2010/main" val="273011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20AF5-EFC9-41FD-81F4-C6888C9C9A9A}"/>
              </a:ext>
            </a:extLst>
          </p:cNvPr>
          <p:cNvSpPr>
            <a:spLocks noGrp="1"/>
          </p:cNvSpPr>
          <p:nvPr>
            <p:ph type="title"/>
          </p:nvPr>
        </p:nvSpPr>
        <p:spPr/>
        <p:txBody>
          <a:bodyPr>
            <a:normAutofit/>
          </a:bodyPr>
          <a:lstStyle/>
          <a:p>
            <a:r>
              <a:rPr lang="en-US" sz="4000" b="1" dirty="0"/>
              <a:t>Proposed Methodology cont.</a:t>
            </a:r>
            <a:endParaRPr lang="en-IN" sz="4000" b="1" dirty="0"/>
          </a:p>
        </p:txBody>
      </p:sp>
      <p:sp>
        <p:nvSpPr>
          <p:cNvPr id="3" name="Content Placeholder 2">
            <a:extLst>
              <a:ext uri="{FF2B5EF4-FFF2-40B4-BE49-F238E27FC236}">
                <a16:creationId xmlns:a16="http://schemas.microsoft.com/office/drawing/2014/main" xmlns="" id="{1AB0D546-B0E7-42F4-8A2C-2A8D1EBAC5F0}"/>
              </a:ext>
            </a:extLst>
          </p:cNvPr>
          <p:cNvSpPr>
            <a:spLocks noGrp="1"/>
          </p:cNvSpPr>
          <p:nvPr>
            <p:ph idx="1"/>
          </p:nvPr>
        </p:nvSpPr>
        <p:spPr>
          <a:xfrm>
            <a:off x="979714" y="2120900"/>
            <a:ext cx="10075139" cy="3932581"/>
          </a:xfrm>
        </p:spPr>
        <p:txBody>
          <a:bodyPr>
            <a:normAutofit/>
          </a:bodyPr>
          <a:lstStyle/>
          <a:p>
            <a:pPr marL="457200" lvl="1" indent="0">
              <a:buNone/>
            </a:pPr>
            <a:r>
              <a:rPr lang="en-US" sz="3000" b="1" u="sng" dirty="0">
                <a:latin typeface="Century Gothic" panose="020B0502020202020204" pitchFamily="34" charset="0"/>
              </a:rPr>
              <a:t>Data Preprocessing</a:t>
            </a:r>
            <a:r>
              <a:rPr lang="en-US" sz="3000" b="1" dirty="0">
                <a:latin typeface="Century Gothic" panose="020B0502020202020204" pitchFamily="34" charset="0"/>
              </a:rPr>
              <a:t>: </a:t>
            </a:r>
          </a:p>
          <a:p>
            <a:pPr marL="457200" lvl="1" indent="0">
              <a:buNone/>
            </a:pPr>
            <a:r>
              <a:rPr lang="en-US" sz="1900" b="1" dirty="0">
                <a:latin typeface="Century Gothic" panose="020B0502020202020204" pitchFamily="34" charset="0"/>
              </a:rPr>
              <a:t>Preprocessing technique is used so that the raw data can be converted into an understandable format which is used for analysis.</a:t>
            </a:r>
          </a:p>
          <a:p>
            <a:pPr marL="457200" lvl="1" indent="0">
              <a:buNone/>
            </a:pPr>
            <a:r>
              <a:rPr lang="en-US" sz="1900" b="1" dirty="0">
                <a:latin typeface="Century Gothic" panose="020B0502020202020204" pitchFamily="34" charset="0"/>
              </a:rPr>
              <a:t>       The output in our case consists of two parts</a:t>
            </a:r>
          </a:p>
          <a:p>
            <a:pPr marL="1657350" lvl="3" indent="-342900">
              <a:buFont typeface="+mj-lt"/>
              <a:buAutoNum type="alphaLcPeriod"/>
            </a:pPr>
            <a:r>
              <a:rPr lang="en-US" sz="1900" b="1" dirty="0">
                <a:latin typeface="Century Gothic" panose="020B0502020202020204" pitchFamily="34" charset="0"/>
              </a:rPr>
              <a:t>Positive class (Shows positive output of diabetes test / output=1)</a:t>
            </a:r>
          </a:p>
          <a:p>
            <a:pPr marL="1657350" lvl="3" indent="-342900">
              <a:buFont typeface="+mj-lt"/>
              <a:buAutoNum type="alphaLcPeriod"/>
            </a:pPr>
            <a:r>
              <a:rPr lang="en-US" sz="1900" b="1" dirty="0">
                <a:latin typeface="Century Gothic" panose="020B0502020202020204" pitchFamily="34" charset="0"/>
              </a:rPr>
              <a:t>Negative class (Shows negative output of diabetes test / output=0)</a:t>
            </a:r>
          </a:p>
          <a:p>
            <a:pPr marL="1657350" lvl="3" indent="-342900">
              <a:buFont typeface="+mj-lt"/>
              <a:buAutoNum type="alphaLcPeriod"/>
            </a:pPr>
            <a:endParaRPr lang="en-US" sz="1900" b="1" dirty="0">
              <a:latin typeface="Century Gothic" panose="020B0502020202020204" pitchFamily="34" charset="0"/>
            </a:endParaRPr>
          </a:p>
          <a:p>
            <a:pPr marL="857250" lvl="2" indent="0">
              <a:buNone/>
            </a:pPr>
            <a:r>
              <a:rPr lang="en-US" sz="1900" b="1" dirty="0">
                <a:latin typeface="Century Gothic" panose="020B0502020202020204" pitchFamily="34" charset="0"/>
              </a:rPr>
              <a:t>After that the dataset is divided into training and testing sets percentage split could be 80% of data is training set and remaining 20% of data is testing set</a:t>
            </a:r>
            <a:r>
              <a:rPr lang="en-US" sz="1900" b="1" dirty="0" smtClean="0">
                <a:latin typeface="Century Gothic" panose="020B0502020202020204" pitchFamily="34" charset="0"/>
              </a:rPr>
              <a:t>.</a:t>
            </a:r>
            <a:r>
              <a:rPr lang="en-US" sz="1800" b="1" dirty="0" smtClean="0"/>
              <a:t>                                                          </a:t>
            </a:r>
            <a:endParaRPr lang="en-US" sz="1800" b="1" dirty="0"/>
          </a:p>
          <a:p>
            <a:pPr marL="857250" lvl="2" indent="0">
              <a:buNone/>
            </a:pPr>
            <a:endParaRPr lang="en-US" b="1" dirty="0"/>
          </a:p>
        </p:txBody>
      </p:sp>
    </p:spTree>
    <p:extLst>
      <p:ext uri="{BB962C8B-B14F-4D97-AF65-F5344CB8AC3E}">
        <p14:creationId xmlns:p14="http://schemas.microsoft.com/office/powerpoint/2010/main" val="13144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03A000-8B8D-476F-B1E3-3E1E5DF60046}"/>
              </a:ext>
            </a:extLst>
          </p:cNvPr>
          <p:cNvSpPr>
            <a:spLocks noGrp="1"/>
          </p:cNvSpPr>
          <p:nvPr>
            <p:ph type="title"/>
          </p:nvPr>
        </p:nvSpPr>
        <p:spPr/>
        <p:txBody>
          <a:bodyPr>
            <a:normAutofit/>
          </a:bodyPr>
          <a:lstStyle/>
          <a:p>
            <a:r>
              <a:rPr lang="en-US" sz="4000" dirty="0"/>
              <a:t>Proposed Methodology cont.</a:t>
            </a:r>
            <a:endParaRPr lang="en-IN" sz="4000" dirty="0"/>
          </a:p>
        </p:txBody>
      </p:sp>
      <p:sp>
        <p:nvSpPr>
          <p:cNvPr id="3" name="Content Placeholder 2">
            <a:extLst>
              <a:ext uri="{FF2B5EF4-FFF2-40B4-BE49-F238E27FC236}">
                <a16:creationId xmlns:a16="http://schemas.microsoft.com/office/drawing/2014/main" xmlns="" id="{13131347-D9BD-4529-B4ED-9BE07F28892B}"/>
              </a:ext>
            </a:extLst>
          </p:cNvPr>
          <p:cNvSpPr>
            <a:spLocks noGrp="1"/>
          </p:cNvSpPr>
          <p:nvPr>
            <p:ph idx="1"/>
          </p:nvPr>
        </p:nvSpPr>
        <p:spPr>
          <a:xfrm>
            <a:off x="1451578" y="1955801"/>
            <a:ext cx="9603275" cy="4292599"/>
          </a:xfrm>
        </p:spPr>
        <p:txBody>
          <a:bodyPr>
            <a:noAutofit/>
          </a:bodyPr>
          <a:lstStyle/>
          <a:p>
            <a:pPr marL="0" indent="0">
              <a:lnSpc>
                <a:spcPct val="100000"/>
              </a:lnSpc>
              <a:buNone/>
            </a:pPr>
            <a:r>
              <a:rPr lang="en-US" sz="3200" b="1" u="sng" dirty="0">
                <a:latin typeface="Century Gothic" panose="020B0502020202020204" pitchFamily="34" charset="0"/>
              </a:rPr>
              <a:t>Data Modelling/Machine Learning:  </a:t>
            </a:r>
            <a:r>
              <a:rPr lang="en-US" sz="2400" b="1" dirty="0">
                <a:latin typeface="Century Gothic" panose="020B0502020202020204" pitchFamily="34" charset="0"/>
              </a:rPr>
              <a:t> </a:t>
            </a:r>
            <a:endParaRPr lang="en-US" sz="2400" b="1" dirty="0" smtClean="0">
              <a:latin typeface="Century Gothic" panose="020B0502020202020204" pitchFamily="34" charset="0"/>
            </a:endParaRPr>
          </a:p>
          <a:p>
            <a:pPr marL="0" indent="0">
              <a:lnSpc>
                <a:spcPct val="100000"/>
              </a:lnSpc>
              <a:buNone/>
            </a:pPr>
            <a:r>
              <a:rPr lang="en-US" sz="2400" b="1" dirty="0" smtClean="0">
                <a:latin typeface="Century Gothic" panose="020B0502020202020204" pitchFamily="34" charset="0"/>
              </a:rPr>
              <a:t>Five </a:t>
            </a:r>
            <a:r>
              <a:rPr lang="en-US" sz="2400" b="1" dirty="0">
                <a:latin typeface="Century Gothic" panose="020B0502020202020204" pitchFamily="34" charset="0"/>
              </a:rPr>
              <a:t>machine learning algorithms and one deep learning algorithm will be trained using training set</a:t>
            </a:r>
          </a:p>
          <a:p>
            <a:pPr lvl="1" indent="-342900">
              <a:lnSpc>
                <a:spcPct val="100000"/>
              </a:lnSpc>
              <a:buFont typeface="+mj-lt"/>
              <a:buAutoNum type="alphaLcPeriod"/>
            </a:pPr>
            <a:r>
              <a:rPr lang="en-US" sz="2400" b="1" dirty="0">
                <a:latin typeface="Century Gothic" panose="020B0502020202020204" pitchFamily="34" charset="0"/>
              </a:rPr>
              <a:t>Logistic Regression</a:t>
            </a:r>
          </a:p>
          <a:p>
            <a:pPr lvl="1" indent="-342900">
              <a:lnSpc>
                <a:spcPct val="100000"/>
              </a:lnSpc>
              <a:buFont typeface="+mj-lt"/>
              <a:buAutoNum type="alphaLcPeriod"/>
            </a:pPr>
            <a:r>
              <a:rPr lang="en-US" sz="2400" b="1" dirty="0">
                <a:latin typeface="Century Gothic" panose="020B0502020202020204" pitchFamily="34" charset="0"/>
              </a:rPr>
              <a:t>K nearest neighbors</a:t>
            </a:r>
          </a:p>
          <a:p>
            <a:pPr lvl="1" indent="-342900">
              <a:lnSpc>
                <a:spcPct val="100000"/>
              </a:lnSpc>
              <a:buFont typeface="+mj-lt"/>
              <a:buAutoNum type="alphaLcPeriod"/>
            </a:pPr>
            <a:r>
              <a:rPr lang="en-US" sz="2400" b="1" dirty="0">
                <a:latin typeface="Century Gothic" panose="020B0502020202020204" pitchFamily="34" charset="0"/>
              </a:rPr>
              <a:t>Support Vector Machine</a:t>
            </a:r>
          </a:p>
          <a:p>
            <a:pPr lvl="1" indent="-342900">
              <a:lnSpc>
                <a:spcPct val="100000"/>
              </a:lnSpc>
              <a:buFont typeface="+mj-lt"/>
              <a:buAutoNum type="alphaLcPeriod"/>
            </a:pPr>
            <a:r>
              <a:rPr lang="en-US" sz="2400" b="1" dirty="0">
                <a:latin typeface="Century Gothic" panose="020B0502020202020204" pitchFamily="34" charset="0"/>
              </a:rPr>
              <a:t>Decision tree</a:t>
            </a:r>
          </a:p>
          <a:p>
            <a:pPr lvl="1" indent="-342900">
              <a:lnSpc>
                <a:spcPct val="100000"/>
              </a:lnSpc>
              <a:buFont typeface="+mj-lt"/>
              <a:buAutoNum type="alphaLcPeriod"/>
            </a:pPr>
            <a:r>
              <a:rPr lang="en-US" sz="2400" b="1" dirty="0">
                <a:latin typeface="Century Gothic" panose="020B0502020202020204" pitchFamily="34" charset="0"/>
              </a:rPr>
              <a:t>Random Forest</a:t>
            </a:r>
          </a:p>
          <a:p>
            <a:pPr lvl="1" indent="-342900">
              <a:lnSpc>
                <a:spcPct val="100000"/>
              </a:lnSpc>
              <a:buFont typeface="+mj-lt"/>
              <a:buAutoNum type="alphaLcPeriod"/>
            </a:pPr>
            <a:r>
              <a:rPr lang="en-US" sz="2400" b="1" dirty="0">
                <a:latin typeface="Century Gothic" panose="020B0502020202020204" pitchFamily="34" charset="0"/>
              </a:rPr>
              <a:t>Neural </a:t>
            </a:r>
            <a:r>
              <a:rPr lang="en-US" sz="2400" b="1" dirty="0" smtClean="0">
                <a:latin typeface="Century Gothic" panose="020B0502020202020204" pitchFamily="34" charset="0"/>
              </a:rPr>
              <a:t>Network</a:t>
            </a:r>
            <a:endParaRPr lang="en-US" sz="2400" b="1" dirty="0">
              <a:latin typeface="Century Gothic" panose="020B0502020202020204" pitchFamily="34" charset="0"/>
            </a:endParaRPr>
          </a:p>
        </p:txBody>
      </p:sp>
    </p:spTree>
    <p:extLst>
      <p:ext uri="{BB962C8B-B14F-4D97-AF65-F5344CB8AC3E}">
        <p14:creationId xmlns:p14="http://schemas.microsoft.com/office/powerpoint/2010/main" val="125089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DD782-AEAD-4C54-98C2-E84B5DD82FDE}"/>
              </a:ext>
            </a:extLst>
          </p:cNvPr>
          <p:cNvSpPr>
            <a:spLocks noGrp="1"/>
          </p:cNvSpPr>
          <p:nvPr>
            <p:ph type="title"/>
          </p:nvPr>
        </p:nvSpPr>
        <p:spPr/>
        <p:txBody>
          <a:bodyPr>
            <a:normAutofit/>
          </a:bodyPr>
          <a:lstStyle/>
          <a:p>
            <a:r>
              <a:rPr lang="en-US" sz="4000" b="1" dirty="0"/>
              <a:t>Proposed Methodology cont.</a:t>
            </a:r>
            <a:endParaRPr lang="en-IN" sz="4000" b="1" dirty="0"/>
          </a:p>
        </p:txBody>
      </p:sp>
      <p:sp>
        <p:nvSpPr>
          <p:cNvPr id="3" name="Content Placeholder 2">
            <a:extLst>
              <a:ext uri="{FF2B5EF4-FFF2-40B4-BE49-F238E27FC236}">
                <a16:creationId xmlns:a16="http://schemas.microsoft.com/office/drawing/2014/main" xmlns="" id="{4956AE22-C4B7-43DC-B393-0618DB11B03F}"/>
              </a:ext>
            </a:extLst>
          </p:cNvPr>
          <p:cNvSpPr>
            <a:spLocks noGrp="1"/>
          </p:cNvSpPr>
          <p:nvPr>
            <p:ph idx="1"/>
          </p:nvPr>
        </p:nvSpPr>
        <p:spPr>
          <a:xfrm>
            <a:off x="1451578" y="1905001"/>
            <a:ext cx="9603275" cy="3517790"/>
          </a:xfrm>
        </p:spPr>
        <p:txBody>
          <a:bodyPr>
            <a:noAutofit/>
          </a:bodyPr>
          <a:lstStyle/>
          <a:p>
            <a:pPr marL="0" indent="0">
              <a:buNone/>
            </a:pPr>
            <a:r>
              <a:rPr lang="en-US" sz="3600" b="1" u="sng" dirty="0">
                <a:latin typeface="Century Gothic" panose="020B0502020202020204" pitchFamily="34" charset="0"/>
              </a:rPr>
              <a:t>Evaluation of models:</a:t>
            </a:r>
          </a:p>
          <a:p>
            <a:pPr marL="0" indent="0">
              <a:buNone/>
            </a:pPr>
            <a:r>
              <a:rPr lang="en-US" b="1" dirty="0" smtClean="0">
                <a:latin typeface="Century Gothic" panose="020B0502020202020204" pitchFamily="34" charset="0"/>
              </a:rPr>
              <a:t>For </a:t>
            </a:r>
            <a:r>
              <a:rPr lang="en-US" b="1" dirty="0">
                <a:latin typeface="Century Gothic" panose="020B0502020202020204" pitchFamily="34" charset="0"/>
              </a:rPr>
              <a:t>performance evaluation of our models classification metrics or confusion metrics should be made to calculate recall, precision, </a:t>
            </a:r>
            <a:r>
              <a:rPr lang="en-US" b="1" dirty="0" smtClean="0">
                <a:latin typeface="Century Gothic" panose="020B0502020202020204" pitchFamily="34" charset="0"/>
              </a:rPr>
              <a:t>F-score</a:t>
            </a:r>
            <a:r>
              <a:rPr lang="en-US" b="1" dirty="0">
                <a:latin typeface="Century Gothic" panose="020B0502020202020204" pitchFamily="34" charset="0"/>
              </a:rPr>
              <a:t>, and accuracy.</a:t>
            </a:r>
          </a:p>
          <a:p>
            <a:pPr marL="0" indent="0">
              <a:buNone/>
            </a:pPr>
            <a:r>
              <a:rPr lang="en-US" sz="2800" b="1" dirty="0" smtClean="0">
                <a:latin typeface="Century Gothic" panose="020B0502020202020204" pitchFamily="34" charset="0"/>
              </a:rPr>
              <a:t>Classification </a:t>
            </a:r>
            <a:r>
              <a:rPr lang="en-US" sz="2800" b="1" dirty="0">
                <a:latin typeface="Century Gothic" panose="020B0502020202020204" pitchFamily="34" charset="0"/>
              </a:rPr>
              <a:t>metrics</a:t>
            </a:r>
            <a:r>
              <a:rPr lang="en-US" b="1" dirty="0">
                <a:latin typeface="Century Gothic" panose="020B0502020202020204" pitchFamily="34" charset="0"/>
              </a:rPr>
              <a:t>:</a:t>
            </a:r>
          </a:p>
          <a:p>
            <a:pPr marL="800100" lvl="1" indent="-400050">
              <a:buFont typeface="+mj-lt"/>
              <a:buAutoNum type="romanLcPeriod"/>
            </a:pPr>
            <a:r>
              <a:rPr lang="en-US" b="1" dirty="0">
                <a:latin typeface="Century Gothic" panose="020B0502020202020204" pitchFamily="34" charset="0"/>
              </a:rPr>
              <a:t>True Positive if (predicted=positive and actual=positive) -&gt; TP</a:t>
            </a:r>
          </a:p>
          <a:p>
            <a:pPr marL="800100" lvl="1" indent="-400050">
              <a:buFont typeface="+mj-lt"/>
              <a:buAutoNum type="romanLcPeriod"/>
            </a:pPr>
            <a:r>
              <a:rPr lang="en-US" b="1" dirty="0">
                <a:latin typeface="Century Gothic" panose="020B0502020202020204" pitchFamily="34" charset="0"/>
              </a:rPr>
              <a:t>False Positive if (</a:t>
            </a:r>
            <a:r>
              <a:rPr lang="en-US" b="1" dirty="0">
                <a:effectLst/>
                <a:latin typeface="Century Gothic" panose="020B0502020202020204" pitchFamily="34" charset="0"/>
                <a:ea typeface="Calibri" panose="020F0502020204030204" pitchFamily="34" charset="0"/>
                <a:cs typeface="Times New Roman" panose="02020603050405020304" pitchFamily="18" charset="0"/>
              </a:rPr>
              <a:t>predicted=positive and actual=negative) -&gt;FP</a:t>
            </a:r>
          </a:p>
          <a:p>
            <a:pPr marL="800100" lvl="1" indent="-400050">
              <a:buFont typeface="+mj-lt"/>
              <a:buAutoNum type="romanLcPeriod"/>
            </a:pPr>
            <a:r>
              <a:rPr lang="en-US" b="1" dirty="0">
                <a:effectLst/>
                <a:latin typeface="Century Gothic" panose="020B0502020202020204" pitchFamily="34" charset="0"/>
                <a:ea typeface="Calibri" panose="020F0502020204030204" pitchFamily="34" charset="0"/>
                <a:cs typeface="Times New Roman" panose="02020603050405020304" pitchFamily="18" charset="0"/>
              </a:rPr>
              <a:t>True Negative if (predicted=negative and actual=negative) -&gt;TN</a:t>
            </a:r>
            <a:endParaRPr lang="en-IN" b="1" dirty="0">
              <a:effectLst/>
              <a:latin typeface="Century Gothic" panose="020B0502020202020204" pitchFamily="34" charset="0"/>
              <a:ea typeface="Calibri" panose="020F0502020204030204" pitchFamily="34" charset="0"/>
              <a:cs typeface="Times New Roman" panose="02020603050405020304" pitchFamily="18" charset="0"/>
            </a:endParaRPr>
          </a:p>
          <a:p>
            <a:pPr marL="800100" lvl="1" indent="-400050">
              <a:buFont typeface="+mj-lt"/>
              <a:buAutoNum type="romanLcPeriod"/>
            </a:pPr>
            <a:r>
              <a:rPr lang="en-US" b="1" dirty="0">
                <a:effectLst/>
                <a:latin typeface="Century Gothic" panose="020B0502020202020204" pitchFamily="34" charset="0"/>
                <a:ea typeface="Calibri" panose="020F0502020204030204" pitchFamily="34" charset="0"/>
                <a:cs typeface="Times New Roman" panose="02020603050405020304" pitchFamily="18" charset="0"/>
              </a:rPr>
              <a:t>False Negative if (predicted=negative and actual=positive) -&gt;</a:t>
            </a:r>
            <a:r>
              <a:rPr lang="en-US" b="1" dirty="0" smtClean="0">
                <a:effectLst/>
                <a:latin typeface="Century Gothic" panose="020B0502020202020204" pitchFamily="34" charset="0"/>
                <a:ea typeface="Calibri" panose="020F0502020204030204" pitchFamily="34" charset="0"/>
                <a:cs typeface="Times New Roman" panose="02020603050405020304" pitchFamily="18" charset="0"/>
              </a:rPr>
              <a:t>FN</a:t>
            </a:r>
            <a:r>
              <a:rPr lang="en-US" b="1" dirty="0" smtClean="0"/>
              <a:t>                                                         </a:t>
            </a:r>
            <a:endParaRPr lang="en-IN" b="1" dirty="0"/>
          </a:p>
        </p:txBody>
      </p:sp>
    </p:spTree>
    <p:extLst>
      <p:ext uri="{BB962C8B-B14F-4D97-AF65-F5344CB8AC3E}">
        <p14:creationId xmlns:p14="http://schemas.microsoft.com/office/powerpoint/2010/main" val="45598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70041-B6FB-4715-B97F-18A5EE71D3B3}"/>
              </a:ext>
            </a:extLst>
          </p:cNvPr>
          <p:cNvSpPr>
            <a:spLocks noGrp="1"/>
          </p:cNvSpPr>
          <p:nvPr>
            <p:ph type="title"/>
          </p:nvPr>
        </p:nvSpPr>
        <p:spPr/>
        <p:txBody>
          <a:bodyPr/>
          <a:lstStyle/>
          <a:p>
            <a:r>
              <a:rPr lang="en-US" sz="4000" b="1" dirty="0"/>
              <a:t>Proposed Methodology cont</a:t>
            </a:r>
            <a:r>
              <a:rPr lang="en-US" b="1" dirty="0"/>
              <a:t>. </a:t>
            </a:r>
            <a:endParaRPr lang="en-IN" b="1" dirty="0"/>
          </a:p>
        </p:txBody>
      </p:sp>
      <p:sp>
        <p:nvSpPr>
          <p:cNvPr id="3" name="Content Placeholder 2">
            <a:extLst>
              <a:ext uri="{FF2B5EF4-FFF2-40B4-BE49-F238E27FC236}">
                <a16:creationId xmlns:a16="http://schemas.microsoft.com/office/drawing/2014/main" xmlns="" id="{C68462B6-1C7C-4547-ADDE-37B12B7AD328}"/>
              </a:ext>
            </a:extLst>
          </p:cNvPr>
          <p:cNvSpPr>
            <a:spLocks noGrp="1"/>
          </p:cNvSpPr>
          <p:nvPr>
            <p:ph idx="1"/>
          </p:nvPr>
        </p:nvSpPr>
        <p:spPr>
          <a:xfrm>
            <a:off x="1462465" y="1556658"/>
            <a:ext cx="9603276" cy="4192024"/>
          </a:xfrm>
        </p:spPr>
        <p:txBody>
          <a:bodyPr>
            <a:noAutofit/>
          </a:bodyPr>
          <a:lstStyle/>
          <a:p>
            <a:pPr>
              <a:buFont typeface="+mj-lt"/>
              <a:buAutoNum type="alphaUcPeriod"/>
            </a:pPr>
            <a:endParaRPr lang="en-US" sz="1200" b="1" dirty="0"/>
          </a:p>
          <a:p>
            <a:pPr>
              <a:buFont typeface="+mj-lt"/>
              <a:buAutoNum type="alphaUcPeriod"/>
            </a:pPr>
            <a:r>
              <a:rPr lang="en-US" b="1" dirty="0" smtClean="0">
                <a:latin typeface="Century Gothic" panose="020B0502020202020204" pitchFamily="34" charset="0"/>
              </a:rPr>
              <a:t> Recall</a:t>
            </a:r>
            <a:r>
              <a:rPr lang="en-US" b="1" dirty="0">
                <a:latin typeface="Century Gothic" panose="020B0502020202020204" pitchFamily="34" charset="0"/>
              </a:rPr>
              <a:t>: It is total TP divided by total actual positives = (TP/TP+FN).</a:t>
            </a:r>
          </a:p>
          <a:p>
            <a:pPr>
              <a:buFont typeface="+mj-lt"/>
              <a:buAutoNum type="alphaUcPeriod"/>
            </a:pPr>
            <a:r>
              <a:rPr lang="en-US" b="1" dirty="0" smtClean="0">
                <a:latin typeface="Century Gothic" panose="020B0502020202020204" pitchFamily="34" charset="0"/>
              </a:rPr>
              <a:t> Precision</a:t>
            </a:r>
            <a:r>
              <a:rPr lang="en-US" b="1" dirty="0">
                <a:latin typeface="Century Gothic" panose="020B0502020202020204" pitchFamily="34" charset="0"/>
              </a:rPr>
              <a:t>: It is total TP divided by total predicted positives = (TP/TP+FP).</a:t>
            </a:r>
          </a:p>
          <a:p>
            <a:pPr>
              <a:buFont typeface="+mj-lt"/>
              <a:buAutoNum type="alphaUcPeriod"/>
            </a:pPr>
            <a:r>
              <a:rPr lang="en-US" b="1" dirty="0" smtClean="0">
                <a:latin typeface="Century Gothic" panose="020B0502020202020204" pitchFamily="34" charset="0"/>
              </a:rPr>
              <a:t> F-score</a:t>
            </a:r>
            <a:r>
              <a:rPr lang="en-US" b="1" dirty="0">
                <a:latin typeface="Century Gothic" panose="020B0502020202020204" pitchFamily="34" charset="0"/>
              </a:rPr>
              <a:t>: It is weighted average of recall and precision = 			((2*Recall*Precision)/(</a:t>
            </a:r>
            <a:r>
              <a:rPr lang="en-US" b="1" dirty="0" err="1">
                <a:latin typeface="Century Gothic" panose="020B0502020202020204" pitchFamily="34" charset="0"/>
              </a:rPr>
              <a:t>Recall+Precision</a:t>
            </a:r>
            <a:r>
              <a:rPr lang="en-US" b="1" dirty="0">
                <a:latin typeface="Century Gothic" panose="020B0502020202020204" pitchFamily="34" charset="0"/>
              </a:rPr>
              <a:t>))</a:t>
            </a:r>
          </a:p>
          <a:p>
            <a:pPr>
              <a:buFont typeface="+mj-lt"/>
              <a:buAutoNum type="alphaUcPeriod"/>
            </a:pPr>
            <a:r>
              <a:rPr lang="en-US" b="1" dirty="0" smtClean="0">
                <a:latin typeface="Century Gothic" panose="020B0502020202020204" pitchFamily="34" charset="0"/>
              </a:rPr>
              <a:t> Accuracy</a:t>
            </a:r>
            <a:r>
              <a:rPr lang="en-US" b="1" dirty="0">
                <a:latin typeface="Century Gothic" panose="020B0502020202020204" pitchFamily="34" charset="0"/>
              </a:rPr>
              <a:t>: It is total correctly predicted divided by total values </a:t>
            </a:r>
            <a:r>
              <a:rPr lang="en-US" b="1" dirty="0" smtClean="0">
                <a:latin typeface="Century Gothic" panose="020B0502020202020204" pitchFamily="34" charset="0"/>
              </a:rPr>
              <a:t>= ((</a:t>
            </a:r>
            <a:r>
              <a:rPr lang="en-US" b="1" dirty="0">
                <a:latin typeface="Century Gothic" panose="020B0502020202020204" pitchFamily="34" charset="0"/>
              </a:rPr>
              <a:t>TP+TN)/(TP+TN+FP+FN)) </a:t>
            </a:r>
            <a:endParaRPr lang="en-US" b="1" dirty="0" smtClean="0">
              <a:latin typeface="Century Gothic" panose="020B0502020202020204" pitchFamily="34" charset="0"/>
            </a:endParaRPr>
          </a:p>
          <a:p>
            <a:pPr marL="0" indent="0">
              <a:buNone/>
            </a:pPr>
            <a:r>
              <a:rPr lang="en-US" b="1" dirty="0" smtClean="0">
                <a:effectLst/>
                <a:latin typeface="Century Gothic" panose="020B0502020202020204" pitchFamily="34" charset="0"/>
                <a:ea typeface="Calibri" panose="020F0502020204030204" pitchFamily="34" charset="0"/>
                <a:cs typeface="Times New Roman" panose="02020603050405020304" pitchFamily="18" charset="0"/>
              </a:rPr>
              <a:t>On </a:t>
            </a:r>
            <a:r>
              <a:rPr lang="en-US" b="1" dirty="0">
                <a:effectLst/>
                <a:latin typeface="Century Gothic" panose="020B0502020202020204" pitchFamily="34" charset="0"/>
                <a:ea typeface="Calibri" panose="020F0502020204030204" pitchFamily="34" charset="0"/>
                <a:cs typeface="Times New Roman" panose="02020603050405020304" pitchFamily="18" charset="0"/>
              </a:rPr>
              <a:t>comparing models on the basis of recall, precision, </a:t>
            </a:r>
            <a:r>
              <a:rPr lang="en-US" b="1" dirty="0" smtClean="0">
                <a:effectLst/>
                <a:latin typeface="Century Gothic" panose="020B0502020202020204" pitchFamily="34" charset="0"/>
                <a:ea typeface="Calibri" panose="020F0502020204030204" pitchFamily="34" charset="0"/>
                <a:cs typeface="Times New Roman" panose="02020603050405020304" pitchFamily="18" charset="0"/>
              </a:rPr>
              <a:t>F-score </a:t>
            </a:r>
            <a:r>
              <a:rPr lang="en-US" b="1" dirty="0">
                <a:latin typeface="Century Gothic" panose="020B0502020202020204" pitchFamily="34" charset="0"/>
                <a:ea typeface="Calibri" panose="020F0502020204030204" pitchFamily="34" charset="0"/>
                <a:cs typeface="Times New Roman" panose="02020603050405020304" pitchFamily="18" charset="0"/>
              </a:rPr>
              <a:t>and </a:t>
            </a:r>
            <a:r>
              <a:rPr lang="en-US" b="1" dirty="0" smtClean="0">
                <a:latin typeface="Century Gothic" panose="020B0502020202020204" pitchFamily="34" charset="0"/>
                <a:ea typeface="Calibri" panose="020F0502020204030204" pitchFamily="34" charset="0"/>
                <a:cs typeface="Times New Roman" panose="02020603050405020304" pitchFamily="18" charset="0"/>
              </a:rPr>
              <a:t>a</a:t>
            </a:r>
            <a:r>
              <a:rPr lang="en-US" b="1" dirty="0" smtClean="0">
                <a:effectLst/>
                <a:latin typeface="Century Gothic" panose="020B0502020202020204" pitchFamily="34" charset="0"/>
                <a:ea typeface="Calibri" panose="020F0502020204030204" pitchFamily="34" charset="0"/>
                <a:cs typeface="Times New Roman" panose="02020603050405020304" pitchFamily="18" charset="0"/>
              </a:rPr>
              <a:t>ccuracy, </a:t>
            </a:r>
            <a:r>
              <a:rPr lang="en-US" b="1" dirty="0">
                <a:effectLst/>
                <a:latin typeface="Century Gothic" panose="020B0502020202020204" pitchFamily="34" charset="0"/>
                <a:ea typeface="Calibri" panose="020F0502020204030204" pitchFamily="34" charset="0"/>
                <a:cs typeface="Times New Roman" panose="02020603050405020304" pitchFamily="18" charset="0"/>
              </a:rPr>
              <a:t>we will select the model which has highest accuracy, a greater F1 score because classifier of high precision and high recall  is a good classifier.</a:t>
            </a:r>
            <a:r>
              <a:rPr lang="en-US" sz="1100" b="1" dirty="0">
                <a:latin typeface="Century Gothic" panose="020B0502020202020204" pitchFamily="34" charset="0"/>
              </a:rPr>
              <a:t>		 </a:t>
            </a:r>
            <a:endParaRPr lang="en-IN" sz="1100" b="1" dirty="0">
              <a:latin typeface="Century Gothic" panose="020B0502020202020204" pitchFamily="34" charset="0"/>
            </a:endParaRPr>
          </a:p>
          <a:p>
            <a:pPr marL="0" indent="0">
              <a:buNone/>
            </a:pPr>
            <a:r>
              <a:rPr lang="en-IN" sz="1600" b="1" dirty="0">
                <a:latin typeface="Century Gothic" panose="020B0502020202020204" pitchFamily="34" charset="0"/>
              </a:rPr>
              <a:t>                                                                                             </a:t>
            </a:r>
          </a:p>
        </p:txBody>
      </p:sp>
    </p:spTree>
    <p:extLst>
      <p:ext uri="{BB962C8B-B14F-4D97-AF65-F5344CB8AC3E}">
        <p14:creationId xmlns:p14="http://schemas.microsoft.com/office/powerpoint/2010/main" val="232214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20ABC-1821-42B8-BC79-01CDCB92AB50}"/>
              </a:ext>
            </a:extLst>
          </p:cNvPr>
          <p:cNvSpPr>
            <a:spLocks noGrp="1"/>
          </p:cNvSpPr>
          <p:nvPr>
            <p:ph type="title"/>
          </p:nvPr>
        </p:nvSpPr>
        <p:spPr>
          <a:xfrm>
            <a:off x="1480756" y="550519"/>
            <a:ext cx="9603275" cy="1049235"/>
          </a:xfrm>
        </p:spPr>
        <p:txBody>
          <a:bodyPr>
            <a:normAutofit fontScale="90000"/>
          </a:bodyPr>
          <a:lstStyle/>
          <a:p>
            <a:r>
              <a:rPr lang="en-US" sz="4000" b="1" dirty="0"/>
              <a:t>         Experimental Environment</a:t>
            </a:r>
            <a:endParaRPr lang="en-IN" sz="4000" b="1" dirty="0"/>
          </a:p>
        </p:txBody>
      </p:sp>
      <p:sp>
        <p:nvSpPr>
          <p:cNvPr id="3" name="Content Placeholder 2">
            <a:extLst>
              <a:ext uri="{FF2B5EF4-FFF2-40B4-BE49-F238E27FC236}">
                <a16:creationId xmlns:a16="http://schemas.microsoft.com/office/drawing/2014/main" xmlns="" id="{052B577A-53F7-401A-A830-E7DA84EAE617}"/>
              </a:ext>
            </a:extLst>
          </p:cNvPr>
          <p:cNvSpPr>
            <a:spLocks noGrp="1"/>
          </p:cNvSpPr>
          <p:nvPr>
            <p:ph idx="1"/>
          </p:nvPr>
        </p:nvSpPr>
        <p:spPr>
          <a:xfrm>
            <a:off x="1451578" y="2044701"/>
            <a:ext cx="10424736" cy="4102100"/>
          </a:xfrm>
        </p:spPr>
        <p:txBody>
          <a:bodyPr>
            <a:normAutofit/>
          </a:bodyPr>
          <a:lstStyle/>
          <a:p>
            <a:r>
              <a:rPr lang="en-US" b="1" dirty="0" smtClean="0">
                <a:latin typeface="Arial" pitchFamily="34" charset="0"/>
                <a:cs typeface="Arial" pitchFamily="34" charset="0"/>
              </a:rPr>
              <a:t>Operating System 		: 	Windows             </a:t>
            </a:r>
            <a:endParaRPr lang="en-US" b="1" dirty="0">
              <a:latin typeface="Arial" pitchFamily="34" charset="0"/>
              <a:cs typeface="Arial" pitchFamily="34" charset="0"/>
            </a:endParaRPr>
          </a:p>
          <a:p>
            <a:r>
              <a:rPr lang="en-US" b="1" dirty="0" smtClean="0">
                <a:latin typeface="Arial" pitchFamily="34" charset="0"/>
                <a:cs typeface="Arial" pitchFamily="34" charset="0"/>
              </a:rPr>
              <a:t>IDE				:      	</a:t>
            </a:r>
            <a:r>
              <a:rPr lang="en-US" b="1" dirty="0" err="1" smtClean="0">
                <a:latin typeface="Arial" pitchFamily="34" charset="0"/>
                <a:cs typeface="Arial" pitchFamily="34" charset="0"/>
              </a:rPr>
              <a:t>Jupyter</a:t>
            </a:r>
            <a:r>
              <a:rPr lang="en-US" b="1" dirty="0" smtClean="0">
                <a:latin typeface="Arial" pitchFamily="34" charset="0"/>
                <a:cs typeface="Arial" pitchFamily="34" charset="0"/>
              </a:rPr>
              <a:t> Notebook</a:t>
            </a:r>
          </a:p>
          <a:p>
            <a:r>
              <a:rPr lang="en-US" b="1" dirty="0" smtClean="0">
                <a:latin typeface="Arial" pitchFamily="34" charset="0"/>
                <a:cs typeface="Arial" pitchFamily="34" charset="0"/>
              </a:rPr>
              <a:t>Programming Language 	:      	Python3</a:t>
            </a:r>
          </a:p>
          <a:p>
            <a:r>
              <a:rPr lang="en-US" sz="1800" b="1" dirty="0" smtClean="0">
                <a:latin typeface="Arial" pitchFamily="34" charset="0"/>
                <a:cs typeface="Arial" pitchFamily="34" charset="0"/>
              </a:rPr>
              <a:t>The </a:t>
            </a:r>
            <a:r>
              <a:rPr lang="en-US" sz="1800" b="1" dirty="0">
                <a:latin typeface="Arial" pitchFamily="34" charset="0"/>
                <a:cs typeface="Arial" pitchFamily="34" charset="0"/>
              </a:rPr>
              <a:t>packages used are :- </a:t>
            </a:r>
            <a:r>
              <a:rPr lang="en-US" sz="1800" b="1" dirty="0" smtClean="0">
                <a:latin typeface="Arial" pitchFamily="34" charset="0"/>
                <a:cs typeface="Arial" pitchFamily="34" charset="0"/>
              </a:rPr>
              <a:t>		</a:t>
            </a:r>
          </a:p>
          <a:p>
            <a:pPr marL="914400" lvl="2" indent="0">
              <a:buNone/>
            </a:pPr>
            <a:r>
              <a:rPr lang="en-US" sz="1400" b="1" dirty="0" smtClean="0">
                <a:latin typeface="Arial" pitchFamily="34" charset="0"/>
                <a:cs typeface="Arial" pitchFamily="34" charset="0"/>
              </a:rPr>
              <a:t>Pandas==1.3.4 </a:t>
            </a:r>
          </a:p>
          <a:p>
            <a:pPr marL="914400" lvl="2" indent="0">
              <a:buNone/>
            </a:pPr>
            <a:r>
              <a:rPr lang="en-US" sz="1400" b="1" dirty="0" err="1" smtClean="0">
                <a:latin typeface="Arial" pitchFamily="34" charset="0"/>
                <a:cs typeface="Arial" pitchFamily="34" charset="0"/>
              </a:rPr>
              <a:t>Seaborn</a:t>
            </a:r>
            <a:r>
              <a:rPr lang="en-US" sz="1400" b="1" dirty="0" smtClean="0">
                <a:latin typeface="Arial" pitchFamily="34" charset="0"/>
                <a:cs typeface="Arial" pitchFamily="34" charset="0"/>
              </a:rPr>
              <a:t>==0.11.2</a:t>
            </a:r>
          </a:p>
          <a:p>
            <a:pPr marL="914400" lvl="2" indent="0">
              <a:buNone/>
            </a:pPr>
            <a:r>
              <a:rPr lang="en-US" sz="1400" b="1" dirty="0" err="1" smtClean="0">
                <a:latin typeface="Arial" pitchFamily="34" charset="0"/>
                <a:cs typeface="Arial" pitchFamily="34" charset="0"/>
              </a:rPr>
              <a:t>Matplotlib</a:t>
            </a:r>
            <a:r>
              <a:rPr lang="en-US" sz="1400" b="1" dirty="0" smtClean="0">
                <a:latin typeface="Arial" pitchFamily="34" charset="0"/>
                <a:cs typeface="Arial" pitchFamily="34" charset="0"/>
              </a:rPr>
              <a:t>==3.1.0 </a:t>
            </a:r>
          </a:p>
          <a:p>
            <a:pPr marL="914400" lvl="2" indent="0">
              <a:buNone/>
            </a:pPr>
            <a:r>
              <a:rPr lang="en-US" sz="1400" b="1" dirty="0" err="1" smtClean="0">
                <a:latin typeface="Arial" pitchFamily="34" charset="0"/>
                <a:cs typeface="Arial" pitchFamily="34" charset="0"/>
              </a:rPr>
              <a:t>Numpy</a:t>
            </a:r>
            <a:r>
              <a:rPr lang="en-US" sz="1400" b="1" dirty="0" smtClean="0">
                <a:latin typeface="Arial" pitchFamily="34" charset="0"/>
                <a:cs typeface="Arial" pitchFamily="34" charset="0"/>
              </a:rPr>
              <a:t>==1.20.3 </a:t>
            </a:r>
          </a:p>
          <a:p>
            <a:pPr marL="914400" lvl="2" indent="0">
              <a:buNone/>
            </a:pPr>
            <a:r>
              <a:rPr lang="en-US" sz="1400" b="1" dirty="0" err="1" smtClean="0">
                <a:latin typeface="Arial" pitchFamily="34" charset="0"/>
                <a:cs typeface="Arial" pitchFamily="34" charset="0"/>
              </a:rPr>
              <a:t>Sklearn</a:t>
            </a:r>
            <a:r>
              <a:rPr lang="en-US" sz="1400" b="1" dirty="0" smtClean="0">
                <a:latin typeface="Arial" pitchFamily="34" charset="0"/>
                <a:cs typeface="Arial" pitchFamily="34" charset="0"/>
              </a:rPr>
              <a:t>==1.1.2 </a:t>
            </a:r>
          </a:p>
          <a:p>
            <a:pPr marL="914400" lvl="2" indent="0">
              <a:buNone/>
            </a:pPr>
            <a:r>
              <a:rPr lang="en-US" sz="1400" b="1" dirty="0" err="1" smtClean="0">
                <a:latin typeface="Arial" pitchFamily="34" charset="0"/>
                <a:cs typeface="Arial" pitchFamily="34" charset="0"/>
              </a:rPr>
              <a:t>Tensorflow</a:t>
            </a:r>
            <a:r>
              <a:rPr lang="en-US" sz="1400" b="1" dirty="0" smtClean="0">
                <a:latin typeface="Arial" pitchFamily="34" charset="0"/>
                <a:cs typeface="Arial" pitchFamily="34" charset="0"/>
              </a:rPr>
              <a:t>==2.7.0</a:t>
            </a:r>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263316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D5247-3999-45F2-819C-8BC925D83695}"/>
              </a:ext>
            </a:extLst>
          </p:cNvPr>
          <p:cNvSpPr>
            <a:spLocks noGrp="1"/>
          </p:cNvSpPr>
          <p:nvPr>
            <p:ph type="title"/>
          </p:nvPr>
        </p:nvSpPr>
        <p:spPr/>
        <p:txBody>
          <a:bodyPr>
            <a:normAutofit fontScale="90000"/>
          </a:bodyPr>
          <a:lstStyle/>
          <a:p>
            <a:r>
              <a:rPr lang="en-US" sz="4000" dirty="0"/>
              <a:t>                      </a:t>
            </a:r>
            <a:r>
              <a:rPr lang="en-US" sz="4000" b="1" dirty="0"/>
              <a:t>IMPLEMENTATION</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2C26C5F3-A510-4DE5-BF7D-F164A5F9ABAC}"/>
              </a:ext>
            </a:extLst>
          </p:cNvPr>
          <p:cNvSpPr>
            <a:spLocks noGrp="1"/>
          </p:cNvSpPr>
          <p:nvPr>
            <p:ph idx="1"/>
          </p:nvPr>
        </p:nvSpPr>
        <p:spPr>
          <a:xfrm>
            <a:off x="1451579" y="2015732"/>
            <a:ext cx="9603275" cy="4037749"/>
          </a:xfrm>
        </p:spPr>
        <p:txBody>
          <a:bodyPr>
            <a:normAutofit/>
          </a:bodyPr>
          <a:lstStyle/>
          <a:p>
            <a:r>
              <a:rPr lang="en-US" sz="2400" b="1" dirty="0">
                <a:latin typeface="Century Gothic" panose="020B0502020202020204" pitchFamily="34" charset="0"/>
              </a:rPr>
              <a:t>The implementation of phase1 part of the project includes :</a:t>
            </a:r>
          </a:p>
          <a:p>
            <a:r>
              <a:rPr lang="en-US" sz="2400" b="1" dirty="0">
                <a:latin typeface="Century Gothic" panose="020B0502020202020204" pitchFamily="34" charset="0"/>
              </a:rPr>
              <a:t> Setting up experimental environment which includes, downloading and importing libraries.</a:t>
            </a:r>
          </a:p>
          <a:p>
            <a:r>
              <a:rPr lang="en-US" sz="2400" b="1" dirty="0">
                <a:latin typeface="Century Gothic" panose="020B0502020202020204" pitchFamily="34" charset="0"/>
              </a:rPr>
              <a:t>Pima Indian diabetes </a:t>
            </a:r>
            <a:r>
              <a:rPr lang="en-US" sz="2400" b="1" dirty="0" smtClean="0">
                <a:latin typeface="Century Gothic" panose="020B0502020202020204" pitchFamily="34" charset="0"/>
              </a:rPr>
              <a:t>dataset (</a:t>
            </a:r>
            <a:r>
              <a:rPr lang="en-US" sz="2400" b="1" dirty="0">
                <a:latin typeface="Century Gothic" panose="020B0502020202020204" pitchFamily="34" charset="0"/>
              </a:rPr>
              <a:t>in .csv format) loaded for visualization of features, preprocessing, model training, model testing and for analyzing model performance.</a:t>
            </a:r>
          </a:p>
          <a:p>
            <a:r>
              <a:rPr lang="en-US" sz="2400" b="1" dirty="0">
                <a:latin typeface="Century Gothic" panose="020B0502020202020204" pitchFamily="34" charset="0"/>
              </a:rPr>
              <a:t> Visualizing the dataset in the form of graphical representations such as count plot, histogram and correlation</a:t>
            </a:r>
            <a:r>
              <a:rPr lang="en-US" sz="2400" b="1" dirty="0" smtClean="0">
                <a:latin typeface="Century Gothic" panose="020B0502020202020204" pitchFamily="34" charset="0"/>
              </a:rPr>
              <a:t>.</a:t>
            </a:r>
            <a:r>
              <a:rPr lang="en-IN" sz="2400" b="1" dirty="0" smtClean="0"/>
              <a:t>                                                               </a:t>
            </a:r>
            <a:endParaRPr lang="en-IN" sz="2400" b="1" dirty="0"/>
          </a:p>
        </p:txBody>
      </p:sp>
    </p:spTree>
    <p:extLst>
      <p:ext uri="{BB962C8B-B14F-4D97-AF65-F5344CB8AC3E}">
        <p14:creationId xmlns:p14="http://schemas.microsoft.com/office/powerpoint/2010/main" val="370701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D3A77-0BF6-4621-9640-D985EED404AB}"/>
              </a:ext>
            </a:extLst>
          </p:cNvPr>
          <p:cNvSpPr>
            <a:spLocks noGrp="1"/>
          </p:cNvSpPr>
          <p:nvPr>
            <p:ph type="title"/>
          </p:nvPr>
        </p:nvSpPr>
        <p:spPr/>
        <p:txBody>
          <a:bodyPr>
            <a:normAutofit/>
          </a:bodyPr>
          <a:lstStyle/>
          <a:p>
            <a:pPr algn="ctr"/>
            <a:r>
              <a:rPr lang="en-US" sz="4000" b="1" dirty="0" smtClean="0"/>
              <a:t>IMPLEMENTATION </a:t>
            </a:r>
            <a:r>
              <a:rPr lang="en-US" sz="4000" b="1" dirty="0"/>
              <a:t>CONT.</a:t>
            </a:r>
            <a:endParaRPr lang="en-IN" sz="4000" b="1" dirty="0"/>
          </a:p>
        </p:txBody>
      </p:sp>
      <p:sp>
        <p:nvSpPr>
          <p:cNvPr id="3" name="Content Placeholder 2">
            <a:extLst>
              <a:ext uri="{FF2B5EF4-FFF2-40B4-BE49-F238E27FC236}">
                <a16:creationId xmlns:a16="http://schemas.microsoft.com/office/drawing/2014/main" xmlns="" id="{3E3DBA3B-8C23-4F99-8B33-7FAFB45524E1}"/>
              </a:ext>
            </a:extLst>
          </p:cNvPr>
          <p:cNvSpPr>
            <a:spLocks noGrp="1"/>
          </p:cNvSpPr>
          <p:nvPr>
            <p:ph idx="1"/>
          </p:nvPr>
        </p:nvSpPr>
        <p:spPr>
          <a:xfrm>
            <a:off x="1360715" y="1777554"/>
            <a:ext cx="9694140" cy="4133389"/>
          </a:xfrm>
        </p:spPr>
        <p:txBody>
          <a:bodyPr>
            <a:noAutofit/>
          </a:bodyPr>
          <a:lstStyle/>
          <a:p>
            <a:r>
              <a:rPr lang="en-US" sz="1830" b="1" dirty="0">
                <a:latin typeface="Century Gothic" panose="020B0502020202020204" pitchFamily="34" charset="0"/>
              </a:rPr>
              <a:t>Pre-processing the dataset by checking out the null values and removing them if any. Data imputation is also done to convert zero values to median of the column.</a:t>
            </a:r>
          </a:p>
          <a:p>
            <a:r>
              <a:rPr lang="en-US" sz="1830" b="1" dirty="0">
                <a:latin typeface="Century Gothic" panose="020B0502020202020204" pitchFamily="34" charset="0"/>
              </a:rPr>
              <a:t>After preprocessing, dataset is divide into testing and training sets and percentage split is 80:20 .</a:t>
            </a:r>
          </a:p>
          <a:p>
            <a:r>
              <a:rPr lang="en-US" sz="1830" b="1" dirty="0">
                <a:latin typeface="Century Gothic" panose="020B0502020202020204" pitchFamily="34" charset="0"/>
              </a:rPr>
              <a:t>The later step consists of training the dataset after importing different classifiers namely N</a:t>
            </a:r>
            <a:r>
              <a:rPr lang="en-US" sz="1830" b="1" dirty="0" smtClean="0">
                <a:latin typeface="Century Gothic" panose="020B0502020202020204" pitchFamily="34" charset="0"/>
              </a:rPr>
              <a:t>aïve Bayes, XgBoost, logistic </a:t>
            </a:r>
            <a:r>
              <a:rPr lang="en-US" sz="1830" b="1" dirty="0">
                <a:latin typeface="Century Gothic" panose="020B0502020202020204" pitchFamily="34" charset="0"/>
              </a:rPr>
              <a:t>regression,  SVM,  </a:t>
            </a:r>
            <a:r>
              <a:rPr lang="en-US" sz="1830" b="1" dirty="0" smtClean="0">
                <a:latin typeface="Century Gothic" panose="020B0502020202020204" pitchFamily="34" charset="0"/>
              </a:rPr>
              <a:t>KNN,  </a:t>
            </a:r>
            <a:r>
              <a:rPr lang="en-US" sz="1830" b="1" dirty="0">
                <a:latin typeface="Century Gothic" panose="020B0502020202020204" pitchFamily="34" charset="0"/>
              </a:rPr>
              <a:t>Decision tree ,random forest and Ann.</a:t>
            </a:r>
          </a:p>
          <a:p>
            <a:r>
              <a:rPr lang="en-US" sz="1830" b="1" dirty="0">
                <a:latin typeface="Century Gothic" panose="020B0502020202020204" pitchFamily="34" charset="0"/>
                <a:cs typeface="Arial" panose="020B0604020202020204" pitchFamily="34" charset="0"/>
              </a:rPr>
              <a:t>After training, testing of each classifiers is done on independent variable test set to predict y  (</a:t>
            </a:r>
            <a:r>
              <a:rPr lang="en-US" sz="1830" b="1" dirty="0" err="1">
                <a:latin typeface="Century Gothic" panose="020B0502020202020204" pitchFamily="34" charset="0"/>
                <a:cs typeface="Arial" panose="020B0604020202020204" pitchFamily="34" charset="0"/>
              </a:rPr>
              <a:t>i.e</a:t>
            </a:r>
            <a:r>
              <a:rPr lang="en-US" sz="1830" b="1" dirty="0">
                <a:latin typeface="Century Gothic" panose="020B0502020202020204" pitchFamily="34" charset="0"/>
                <a:cs typeface="Arial" panose="020B0604020202020204" pitchFamily="34" charset="0"/>
              </a:rPr>
              <a:t> </a:t>
            </a:r>
            <a:r>
              <a:rPr lang="en-US" sz="1830" b="1" dirty="0" err="1">
                <a:latin typeface="Century Gothic" panose="020B0502020202020204" pitchFamily="34" charset="0"/>
                <a:cs typeface="Arial" panose="020B0604020202020204" pitchFamily="34" charset="0"/>
              </a:rPr>
              <a:t>ypredicted</a:t>
            </a:r>
            <a:r>
              <a:rPr lang="en-US" sz="1830" b="1" dirty="0">
                <a:latin typeface="Century Gothic" panose="020B0502020202020204" pitchFamily="34" charset="0"/>
                <a:cs typeface="Arial" panose="020B0604020202020204" pitchFamily="34" charset="0"/>
              </a:rPr>
              <a:t>).</a:t>
            </a:r>
            <a:endParaRPr lang="en-US" sz="1830" b="1" dirty="0">
              <a:latin typeface="Century Gothic" panose="020B0502020202020204" pitchFamily="34" charset="0"/>
            </a:endParaRPr>
          </a:p>
          <a:p>
            <a:r>
              <a:rPr lang="en-US" sz="1830" b="1" dirty="0">
                <a:latin typeface="Century Gothic" panose="020B0502020202020204" pitchFamily="34" charset="0"/>
                <a:cs typeface="Arial" panose="020B0604020202020204" pitchFamily="34" charset="0"/>
              </a:rPr>
              <a:t>After testing we plotted confusion matrix, classification report, accuracies for each of the classifiers so that we can compare them</a:t>
            </a:r>
            <a:r>
              <a:rPr lang="en-US" sz="1830" b="1" dirty="0" smtClean="0">
                <a:latin typeface="Century Gothic" panose="020B0502020202020204" pitchFamily="34" charset="0"/>
                <a:cs typeface="Arial" panose="020B0604020202020204" pitchFamily="34" charset="0"/>
              </a:rPr>
              <a:t>. </a:t>
            </a:r>
            <a:endParaRPr lang="en-US" sz="1830" b="1"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13476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D3A77-0BF6-4621-9640-D985EED404AB}"/>
              </a:ext>
            </a:extLst>
          </p:cNvPr>
          <p:cNvSpPr>
            <a:spLocks noGrp="1"/>
          </p:cNvSpPr>
          <p:nvPr>
            <p:ph type="title"/>
          </p:nvPr>
        </p:nvSpPr>
        <p:spPr/>
        <p:txBody>
          <a:bodyPr>
            <a:normAutofit/>
          </a:bodyPr>
          <a:lstStyle/>
          <a:p>
            <a:pPr algn="ctr"/>
            <a:r>
              <a:rPr lang="en-US" sz="4000" b="1" dirty="0" smtClean="0"/>
              <a:t>IMPLEMENTATION </a:t>
            </a:r>
            <a:r>
              <a:rPr lang="en-US" sz="4000" b="1" dirty="0"/>
              <a:t>CONT.</a:t>
            </a:r>
            <a:endParaRPr lang="en-IN" sz="4000" b="1" dirty="0"/>
          </a:p>
        </p:txBody>
      </p:sp>
      <p:sp>
        <p:nvSpPr>
          <p:cNvPr id="3" name="Content Placeholder 2">
            <a:extLst>
              <a:ext uri="{FF2B5EF4-FFF2-40B4-BE49-F238E27FC236}">
                <a16:creationId xmlns:a16="http://schemas.microsoft.com/office/drawing/2014/main" xmlns="" id="{3E3DBA3B-8C23-4F99-8B33-7FAFB45524E1}"/>
              </a:ext>
            </a:extLst>
          </p:cNvPr>
          <p:cNvSpPr>
            <a:spLocks noGrp="1"/>
          </p:cNvSpPr>
          <p:nvPr>
            <p:ph idx="1"/>
          </p:nvPr>
        </p:nvSpPr>
        <p:spPr>
          <a:xfrm>
            <a:off x="1360715" y="1951725"/>
            <a:ext cx="9694140" cy="4133389"/>
          </a:xfrm>
        </p:spPr>
        <p:txBody>
          <a:bodyPr>
            <a:noAutofit/>
          </a:bodyPr>
          <a:lstStyle/>
          <a:p>
            <a:r>
              <a:rPr lang="en-US" sz="2050" b="1" dirty="0" smtClean="0">
                <a:latin typeface="Century Gothic" panose="020B0502020202020204" pitchFamily="34" charset="0"/>
                <a:cs typeface="Arial" panose="020B0604020202020204" pitchFamily="34" charset="0"/>
              </a:rPr>
              <a:t>Naïve Bayes and Logistic Regression Architecture has used the default parameters in the </a:t>
            </a:r>
            <a:r>
              <a:rPr lang="en-US" sz="2050" b="1" dirty="0" err="1" smtClean="0">
                <a:latin typeface="Century Gothic" panose="020B0502020202020204" pitchFamily="34" charset="0"/>
                <a:cs typeface="Arial" panose="020B0604020202020204" pitchFamily="34" charset="0"/>
              </a:rPr>
              <a:t>sklearn</a:t>
            </a:r>
            <a:r>
              <a:rPr lang="en-US" sz="2050" b="1" dirty="0" smtClean="0">
                <a:latin typeface="Century Gothic" panose="020B0502020202020204" pitchFamily="34" charset="0"/>
                <a:cs typeface="Arial" panose="020B0604020202020204" pitchFamily="34" charset="0"/>
              </a:rPr>
              <a:t>.</a:t>
            </a:r>
          </a:p>
          <a:p>
            <a:r>
              <a:rPr lang="en-US" sz="2050" b="1" u="sng" dirty="0">
                <a:latin typeface="Century Gothic" pitchFamily="34" charset="0"/>
              </a:rPr>
              <a:t>Decision Tree Parameters on tuning:</a:t>
            </a:r>
            <a:r>
              <a:rPr lang="en-US" sz="2050" b="1" dirty="0">
                <a:latin typeface="Century Gothic" pitchFamily="34" charset="0"/>
              </a:rPr>
              <a:t> </a:t>
            </a:r>
            <a:r>
              <a:rPr lang="en-US" sz="2050" b="1" dirty="0" smtClean="0">
                <a:latin typeface="Century Gothic" pitchFamily="34" charset="0"/>
              </a:rPr>
              <a:t> </a:t>
            </a:r>
            <a:r>
              <a:rPr lang="en-US" sz="2050" b="1" dirty="0" err="1" smtClean="0">
                <a:latin typeface="Century Gothic" pitchFamily="34" charset="0"/>
              </a:rPr>
              <a:t>DecisionTreeClassifier</a:t>
            </a:r>
            <a:r>
              <a:rPr lang="en-US" sz="2050" b="1" dirty="0" smtClean="0">
                <a:latin typeface="Century Gothic" pitchFamily="34" charset="0"/>
              </a:rPr>
              <a:t>(</a:t>
            </a:r>
            <a:r>
              <a:rPr lang="en-US" sz="2050" b="1" dirty="0" err="1" smtClean="0">
                <a:latin typeface="Century Gothic" pitchFamily="34" charset="0"/>
              </a:rPr>
              <a:t>max_depth</a:t>
            </a:r>
            <a:r>
              <a:rPr lang="en-US" sz="2050" b="1" dirty="0" smtClean="0">
                <a:latin typeface="Century Gothic" pitchFamily="34" charset="0"/>
              </a:rPr>
              <a:t>=2</a:t>
            </a:r>
            <a:r>
              <a:rPr lang="en-US" sz="2050" b="1" dirty="0">
                <a:latin typeface="Century Gothic" pitchFamily="34" charset="0"/>
              </a:rPr>
              <a:t>, </a:t>
            </a:r>
            <a:r>
              <a:rPr lang="en-US" sz="2050" b="1" dirty="0" err="1">
                <a:latin typeface="Century Gothic" pitchFamily="34" charset="0"/>
              </a:rPr>
              <a:t>max_features</a:t>
            </a:r>
            <a:r>
              <a:rPr lang="en-US" sz="2050" b="1" dirty="0">
                <a:latin typeface="Century Gothic" pitchFamily="34" charset="0"/>
              </a:rPr>
              <a:t>=5, </a:t>
            </a:r>
            <a:r>
              <a:rPr lang="en-US" sz="2050" b="1" dirty="0" err="1">
                <a:latin typeface="Century Gothic" pitchFamily="34" charset="0"/>
              </a:rPr>
              <a:t>min_samples_leaf</a:t>
            </a:r>
            <a:r>
              <a:rPr lang="en-US" sz="2050" b="1" dirty="0">
                <a:latin typeface="Century Gothic" pitchFamily="34" charset="0"/>
              </a:rPr>
              <a:t>=6</a:t>
            </a:r>
            <a:r>
              <a:rPr lang="en-US" sz="2050" b="1" dirty="0" smtClean="0">
                <a:latin typeface="Century Gothic" pitchFamily="34" charset="0"/>
              </a:rPr>
              <a:t>)</a:t>
            </a:r>
          </a:p>
          <a:p>
            <a:r>
              <a:rPr lang="en-IN" sz="2050" b="1" u="sng" dirty="0" err="1">
                <a:latin typeface="Century Gothic" pitchFamily="34" charset="0"/>
              </a:rPr>
              <a:t>RandomForestClassifier</a:t>
            </a:r>
            <a:r>
              <a:rPr lang="en-IN" sz="2050" b="1" u="sng" dirty="0">
                <a:latin typeface="Century Gothic" pitchFamily="34" charset="0"/>
              </a:rPr>
              <a:t> Parameters on tuning:</a:t>
            </a:r>
            <a:r>
              <a:rPr lang="en-IN" sz="2050" b="1" dirty="0">
                <a:latin typeface="Century Gothic" pitchFamily="34" charset="0"/>
              </a:rPr>
              <a:t> </a:t>
            </a:r>
            <a:r>
              <a:rPr lang="en-IN" sz="2050" b="1" dirty="0" err="1">
                <a:latin typeface="Century Gothic" pitchFamily="34" charset="0"/>
              </a:rPr>
              <a:t>RandomForestClassifier</a:t>
            </a:r>
            <a:r>
              <a:rPr lang="en-IN" sz="2050" b="1" dirty="0">
                <a:latin typeface="Century Gothic" pitchFamily="34" charset="0"/>
              </a:rPr>
              <a:t>(</a:t>
            </a:r>
            <a:r>
              <a:rPr lang="en-IN" sz="2050" b="1" dirty="0" err="1">
                <a:latin typeface="Century Gothic" pitchFamily="34" charset="0"/>
              </a:rPr>
              <a:t>max_depth</a:t>
            </a:r>
            <a:r>
              <a:rPr lang="en-IN" sz="2050" b="1" dirty="0">
                <a:latin typeface="Century Gothic" pitchFamily="34" charset="0"/>
              </a:rPr>
              <a:t>=5, </a:t>
            </a:r>
            <a:r>
              <a:rPr lang="en-IN" sz="2050" b="1" dirty="0" err="1" smtClean="0">
                <a:latin typeface="Century Gothic" pitchFamily="34" charset="0"/>
              </a:rPr>
              <a:t>n_estimators</a:t>
            </a:r>
            <a:r>
              <a:rPr lang="en-IN" sz="2050" b="1" dirty="0" smtClean="0">
                <a:latin typeface="Century Gothic" pitchFamily="34" charset="0"/>
              </a:rPr>
              <a:t>=80)</a:t>
            </a:r>
          </a:p>
          <a:p>
            <a:r>
              <a:rPr lang="en-US" sz="2050" b="1" u="sng" dirty="0">
                <a:latin typeface="Century Gothic" pitchFamily="34" charset="0"/>
              </a:rPr>
              <a:t>KNN on Parameters tuning:</a:t>
            </a:r>
            <a:r>
              <a:rPr lang="en-US" sz="2050" b="1" dirty="0">
                <a:latin typeface="Century Gothic" pitchFamily="34" charset="0"/>
              </a:rPr>
              <a:t> </a:t>
            </a:r>
            <a:r>
              <a:rPr lang="en-US" sz="2050" b="1" dirty="0" err="1">
                <a:latin typeface="Century Gothic" pitchFamily="34" charset="0"/>
              </a:rPr>
              <a:t>KNeighborsClassifier</a:t>
            </a:r>
            <a:r>
              <a:rPr lang="en-US" sz="2050" b="1" dirty="0">
                <a:latin typeface="Century Gothic" pitchFamily="34" charset="0"/>
              </a:rPr>
              <a:t>(</a:t>
            </a:r>
            <a:r>
              <a:rPr lang="en-US" sz="2050" b="1" dirty="0" err="1">
                <a:latin typeface="Century Gothic" pitchFamily="34" charset="0"/>
              </a:rPr>
              <a:t>n_neighbors</a:t>
            </a:r>
            <a:r>
              <a:rPr lang="en-US" sz="2050" b="1" dirty="0">
                <a:latin typeface="Century Gothic" pitchFamily="34" charset="0"/>
              </a:rPr>
              <a:t> = 17)</a:t>
            </a:r>
          </a:p>
          <a:p>
            <a:r>
              <a:rPr lang="en-US" sz="2050" b="1" u="sng" dirty="0">
                <a:latin typeface="Century Gothic" pitchFamily="34" charset="0"/>
              </a:rPr>
              <a:t>SVC on Parameters tuning:</a:t>
            </a:r>
            <a:r>
              <a:rPr lang="en-US" sz="2050" b="1" dirty="0">
                <a:latin typeface="Century Gothic" pitchFamily="34" charset="0"/>
              </a:rPr>
              <a:t> SVC(C=3)</a:t>
            </a:r>
          </a:p>
        </p:txBody>
      </p:sp>
    </p:spTree>
    <p:extLst>
      <p:ext uri="{BB962C8B-B14F-4D97-AF65-F5344CB8AC3E}">
        <p14:creationId xmlns:p14="http://schemas.microsoft.com/office/powerpoint/2010/main" val="3692344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D3A77-0BF6-4621-9640-D985EED404AB}"/>
              </a:ext>
            </a:extLst>
          </p:cNvPr>
          <p:cNvSpPr>
            <a:spLocks noGrp="1"/>
          </p:cNvSpPr>
          <p:nvPr>
            <p:ph type="title"/>
          </p:nvPr>
        </p:nvSpPr>
        <p:spPr/>
        <p:txBody>
          <a:bodyPr>
            <a:normAutofit/>
          </a:bodyPr>
          <a:lstStyle/>
          <a:p>
            <a:pPr algn="ctr"/>
            <a:r>
              <a:rPr lang="en-US" sz="4000" b="1" dirty="0" smtClean="0"/>
              <a:t>IMPLEMENTATION </a:t>
            </a:r>
            <a:r>
              <a:rPr lang="en-US" sz="4000" b="1" dirty="0"/>
              <a:t>CONT.</a:t>
            </a:r>
            <a:endParaRPr lang="en-IN" sz="4000" b="1" dirty="0"/>
          </a:p>
        </p:txBody>
      </p:sp>
      <p:sp>
        <p:nvSpPr>
          <p:cNvPr id="3" name="Content Placeholder 2">
            <a:extLst>
              <a:ext uri="{FF2B5EF4-FFF2-40B4-BE49-F238E27FC236}">
                <a16:creationId xmlns:a16="http://schemas.microsoft.com/office/drawing/2014/main" xmlns="" id="{3E3DBA3B-8C23-4F99-8B33-7FAFB45524E1}"/>
              </a:ext>
            </a:extLst>
          </p:cNvPr>
          <p:cNvSpPr>
            <a:spLocks noGrp="1"/>
          </p:cNvSpPr>
          <p:nvPr>
            <p:ph idx="1"/>
          </p:nvPr>
        </p:nvSpPr>
        <p:spPr>
          <a:xfrm>
            <a:off x="1360715" y="1951725"/>
            <a:ext cx="10199914" cy="4133389"/>
          </a:xfrm>
        </p:spPr>
        <p:txBody>
          <a:bodyPr>
            <a:noAutofit/>
          </a:bodyPr>
          <a:lstStyle/>
          <a:p>
            <a:pPr marL="0" indent="0">
              <a:buNone/>
            </a:pPr>
            <a:r>
              <a:rPr lang="en-IN" sz="2100" b="1" u="sng" dirty="0" err="1" smtClean="0">
                <a:latin typeface="Century Gothic" pitchFamily="34" charset="0"/>
              </a:rPr>
              <a:t>XgBoost</a:t>
            </a:r>
            <a:r>
              <a:rPr lang="en-IN" sz="2100" b="1" u="sng" dirty="0" smtClean="0">
                <a:latin typeface="Century Gothic" pitchFamily="34" charset="0"/>
              </a:rPr>
              <a:t> </a:t>
            </a:r>
            <a:r>
              <a:rPr lang="en-IN" sz="2100" b="1" u="sng" dirty="0">
                <a:latin typeface="Century Gothic" pitchFamily="34" charset="0"/>
              </a:rPr>
              <a:t>Parameters on tuning: </a:t>
            </a:r>
            <a:r>
              <a:rPr lang="en-IN" sz="2100" dirty="0" smtClean="0">
                <a:latin typeface="Century Gothic" pitchFamily="34" charset="0"/>
              </a:rPr>
              <a:t> </a:t>
            </a:r>
            <a:r>
              <a:rPr lang="en-IN" sz="2100" dirty="0" err="1" smtClean="0">
                <a:latin typeface="Century Gothic" pitchFamily="34" charset="0"/>
              </a:rPr>
              <a:t>XGBClassifier</a:t>
            </a:r>
            <a:r>
              <a:rPr lang="en-IN" sz="2100" dirty="0" smtClean="0">
                <a:latin typeface="Century Gothic" pitchFamily="34" charset="0"/>
              </a:rPr>
              <a:t>(</a:t>
            </a:r>
            <a:r>
              <a:rPr lang="en-IN" sz="2100" dirty="0" err="1" smtClean="0">
                <a:latin typeface="Century Gothic" pitchFamily="34" charset="0"/>
              </a:rPr>
              <a:t>base_score</a:t>
            </a:r>
            <a:r>
              <a:rPr lang="en-IN" sz="2100" dirty="0" smtClean="0">
                <a:latin typeface="Century Gothic" pitchFamily="34" charset="0"/>
              </a:rPr>
              <a:t>=0.5</a:t>
            </a:r>
            <a:r>
              <a:rPr lang="en-IN" sz="2100" dirty="0">
                <a:latin typeface="Century Gothic" pitchFamily="34" charset="0"/>
              </a:rPr>
              <a:t>, booster='</a:t>
            </a:r>
            <a:r>
              <a:rPr lang="en-IN" sz="2100" dirty="0" err="1">
                <a:latin typeface="Century Gothic" pitchFamily="34" charset="0"/>
              </a:rPr>
              <a:t>gbtree</a:t>
            </a:r>
            <a:r>
              <a:rPr lang="en-IN" sz="2100" dirty="0">
                <a:latin typeface="Century Gothic" pitchFamily="34" charset="0"/>
              </a:rPr>
              <a:t>', </a:t>
            </a:r>
            <a:r>
              <a:rPr lang="en-IN" sz="2100" dirty="0" err="1">
                <a:latin typeface="Century Gothic" pitchFamily="34" charset="0"/>
              </a:rPr>
              <a:t>callbacks</a:t>
            </a:r>
            <a:r>
              <a:rPr lang="en-IN" sz="2100" dirty="0">
                <a:latin typeface="Century Gothic" pitchFamily="34" charset="0"/>
              </a:rPr>
              <a:t>=None, </a:t>
            </a:r>
            <a:r>
              <a:rPr lang="en-IN" sz="2100" dirty="0" err="1">
                <a:latin typeface="Century Gothic" pitchFamily="34" charset="0"/>
              </a:rPr>
              <a:t>colsample_bylevel</a:t>
            </a:r>
            <a:r>
              <a:rPr lang="en-IN" sz="2100" dirty="0">
                <a:latin typeface="Century Gothic" pitchFamily="34" charset="0"/>
              </a:rPr>
              <a:t>=1, </a:t>
            </a:r>
            <a:r>
              <a:rPr lang="en-IN" sz="2100" dirty="0" err="1">
                <a:latin typeface="Century Gothic" pitchFamily="34" charset="0"/>
              </a:rPr>
              <a:t>colsample_bynode</a:t>
            </a:r>
            <a:r>
              <a:rPr lang="en-IN" sz="2100" dirty="0">
                <a:latin typeface="Century Gothic" pitchFamily="34" charset="0"/>
              </a:rPr>
              <a:t>=1, </a:t>
            </a:r>
            <a:r>
              <a:rPr lang="en-IN" sz="2100" dirty="0" err="1">
                <a:latin typeface="Century Gothic" pitchFamily="34" charset="0"/>
              </a:rPr>
              <a:t>colsample_bytree</a:t>
            </a:r>
            <a:r>
              <a:rPr lang="en-IN" sz="2100" dirty="0">
                <a:latin typeface="Century Gothic" pitchFamily="34" charset="0"/>
              </a:rPr>
              <a:t>=1, </a:t>
            </a:r>
            <a:r>
              <a:rPr lang="en-IN" sz="2100" dirty="0" err="1">
                <a:latin typeface="Century Gothic" pitchFamily="34" charset="0"/>
              </a:rPr>
              <a:t>early_stopping_rounds</a:t>
            </a:r>
            <a:r>
              <a:rPr lang="en-IN" sz="2100" dirty="0">
                <a:latin typeface="Century Gothic" pitchFamily="34" charset="0"/>
              </a:rPr>
              <a:t>=None, </a:t>
            </a:r>
            <a:r>
              <a:rPr lang="en-IN" sz="2100" dirty="0" err="1">
                <a:latin typeface="Century Gothic" pitchFamily="34" charset="0"/>
              </a:rPr>
              <a:t>enable_categorical</a:t>
            </a:r>
            <a:r>
              <a:rPr lang="en-IN" sz="2100" dirty="0">
                <a:latin typeface="Century Gothic" pitchFamily="34" charset="0"/>
              </a:rPr>
              <a:t>=False, </a:t>
            </a:r>
            <a:r>
              <a:rPr lang="en-IN" sz="2100" dirty="0" err="1">
                <a:latin typeface="Century Gothic" pitchFamily="34" charset="0"/>
              </a:rPr>
              <a:t>eval_metric</a:t>
            </a:r>
            <a:r>
              <a:rPr lang="en-IN" sz="2100" dirty="0">
                <a:latin typeface="Century Gothic" pitchFamily="34" charset="0"/>
              </a:rPr>
              <a:t>=None, gamma=0, </a:t>
            </a:r>
            <a:r>
              <a:rPr lang="en-IN" sz="2100" dirty="0" err="1">
                <a:latin typeface="Century Gothic" pitchFamily="34" charset="0"/>
              </a:rPr>
              <a:t>gpu_id</a:t>
            </a:r>
            <a:r>
              <a:rPr lang="en-IN" sz="2100" dirty="0">
                <a:latin typeface="Century Gothic" pitchFamily="34" charset="0"/>
              </a:rPr>
              <a:t>=-1, </a:t>
            </a:r>
            <a:r>
              <a:rPr lang="en-IN" sz="2100" dirty="0" err="1">
                <a:latin typeface="Century Gothic" pitchFamily="34" charset="0"/>
              </a:rPr>
              <a:t>grow_policy</a:t>
            </a:r>
            <a:r>
              <a:rPr lang="en-IN" sz="2100" dirty="0">
                <a:latin typeface="Century Gothic" pitchFamily="34" charset="0"/>
              </a:rPr>
              <a:t>='</a:t>
            </a:r>
            <a:r>
              <a:rPr lang="en-IN" sz="2100" dirty="0" err="1">
                <a:latin typeface="Century Gothic" pitchFamily="34" charset="0"/>
              </a:rPr>
              <a:t>depthwise</a:t>
            </a:r>
            <a:r>
              <a:rPr lang="en-IN" sz="2100" dirty="0">
                <a:latin typeface="Century Gothic" pitchFamily="34" charset="0"/>
              </a:rPr>
              <a:t>', </a:t>
            </a:r>
            <a:r>
              <a:rPr lang="en-IN" sz="2100" dirty="0" err="1">
                <a:latin typeface="Century Gothic" pitchFamily="34" charset="0"/>
              </a:rPr>
              <a:t>importance_type</a:t>
            </a:r>
            <a:r>
              <a:rPr lang="en-IN" sz="2100" dirty="0">
                <a:latin typeface="Century Gothic" pitchFamily="34" charset="0"/>
              </a:rPr>
              <a:t>=None, </a:t>
            </a:r>
            <a:r>
              <a:rPr lang="en-IN" sz="2100" dirty="0" err="1">
                <a:latin typeface="Century Gothic" pitchFamily="34" charset="0"/>
              </a:rPr>
              <a:t>interaction_constraints</a:t>
            </a:r>
            <a:r>
              <a:rPr lang="en-IN" sz="2100" dirty="0">
                <a:latin typeface="Century Gothic" pitchFamily="34" charset="0"/>
              </a:rPr>
              <a:t>='', </a:t>
            </a:r>
            <a:r>
              <a:rPr lang="en-IN" sz="2100" dirty="0" err="1">
                <a:latin typeface="Century Gothic" pitchFamily="34" charset="0"/>
              </a:rPr>
              <a:t>learning_rate</a:t>
            </a:r>
            <a:r>
              <a:rPr lang="en-IN" sz="2100" dirty="0">
                <a:latin typeface="Century Gothic" pitchFamily="34" charset="0"/>
              </a:rPr>
              <a:t>=0.300000012, </a:t>
            </a:r>
            <a:r>
              <a:rPr lang="en-IN" sz="2100" dirty="0" err="1">
                <a:latin typeface="Century Gothic" pitchFamily="34" charset="0"/>
              </a:rPr>
              <a:t>max_bin</a:t>
            </a:r>
            <a:r>
              <a:rPr lang="en-IN" sz="2100" dirty="0">
                <a:latin typeface="Century Gothic" pitchFamily="34" charset="0"/>
              </a:rPr>
              <a:t>=256, </a:t>
            </a:r>
            <a:r>
              <a:rPr lang="en-IN" sz="2100" dirty="0" err="1">
                <a:latin typeface="Century Gothic" pitchFamily="34" charset="0"/>
              </a:rPr>
              <a:t>max_cat_to_onehot</a:t>
            </a:r>
            <a:r>
              <a:rPr lang="en-IN" sz="2100" dirty="0">
                <a:latin typeface="Century Gothic" pitchFamily="34" charset="0"/>
              </a:rPr>
              <a:t>=4, </a:t>
            </a:r>
            <a:r>
              <a:rPr lang="en-IN" sz="2100" dirty="0" err="1">
                <a:latin typeface="Century Gothic" pitchFamily="34" charset="0"/>
              </a:rPr>
              <a:t>max_delta_step</a:t>
            </a:r>
            <a:r>
              <a:rPr lang="en-IN" sz="2100" dirty="0">
                <a:latin typeface="Century Gothic" pitchFamily="34" charset="0"/>
              </a:rPr>
              <a:t>=0, </a:t>
            </a:r>
            <a:r>
              <a:rPr lang="en-IN" sz="2100" dirty="0" err="1">
                <a:latin typeface="Century Gothic" pitchFamily="34" charset="0"/>
              </a:rPr>
              <a:t>max_depth</a:t>
            </a:r>
            <a:r>
              <a:rPr lang="en-IN" sz="2100" dirty="0">
                <a:latin typeface="Century Gothic" pitchFamily="34" charset="0"/>
              </a:rPr>
              <a:t>=6, </a:t>
            </a:r>
            <a:r>
              <a:rPr lang="en-IN" sz="2100" dirty="0" err="1">
                <a:latin typeface="Century Gothic" pitchFamily="34" charset="0"/>
              </a:rPr>
              <a:t>max_leaves</a:t>
            </a:r>
            <a:r>
              <a:rPr lang="en-IN" sz="2100" dirty="0">
                <a:latin typeface="Century Gothic" pitchFamily="34" charset="0"/>
              </a:rPr>
              <a:t>=0, </a:t>
            </a:r>
            <a:r>
              <a:rPr lang="en-IN" sz="2100" dirty="0" err="1">
                <a:latin typeface="Century Gothic" pitchFamily="34" charset="0"/>
              </a:rPr>
              <a:t>min_child_weight</a:t>
            </a:r>
            <a:r>
              <a:rPr lang="en-IN" sz="2100" dirty="0">
                <a:latin typeface="Century Gothic" pitchFamily="34" charset="0"/>
              </a:rPr>
              <a:t>=1, missing=nan, </a:t>
            </a:r>
            <a:r>
              <a:rPr lang="en-IN" sz="2100" dirty="0" err="1">
                <a:latin typeface="Century Gothic" pitchFamily="34" charset="0"/>
              </a:rPr>
              <a:t>monotone_constraints</a:t>
            </a:r>
            <a:r>
              <a:rPr lang="en-IN" sz="2100" dirty="0">
                <a:latin typeface="Century Gothic" pitchFamily="34" charset="0"/>
              </a:rPr>
              <a:t>='()', </a:t>
            </a:r>
            <a:r>
              <a:rPr lang="en-IN" sz="2100" dirty="0" err="1">
                <a:latin typeface="Century Gothic" pitchFamily="34" charset="0"/>
              </a:rPr>
              <a:t>n_estimators</a:t>
            </a:r>
            <a:r>
              <a:rPr lang="en-IN" sz="2100" dirty="0">
                <a:latin typeface="Century Gothic" pitchFamily="34" charset="0"/>
              </a:rPr>
              <a:t>=100, </a:t>
            </a:r>
            <a:r>
              <a:rPr lang="en-IN" sz="2100" dirty="0" err="1">
                <a:latin typeface="Century Gothic" pitchFamily="34" charset="0"/>
              </a:rPr>
              <a:t>n_jobs</a:t>
            </a:r>
            <a:r>
              <a:rPr lang="en-IN" sz="2100" dirty="0">
                <a:latin typeface="Century Gothic" pitchFamily="34" charset="0"/>
              </a:rPr>
              <a:t>=0, </a:t>
            </a:r>
            <a:r>
              <a:rPr lang="en-IN" sz="2100" dirty="0" err="1">
                <a:latin typeface="Century Gothic" pitchFamily="34" charset="0"/>
              </a:rPr>
              <a:t>num_parallel_tree</a:t>
            </a:r>
            <a:r>
              <a:rPr lang="en-IN" sz="2100" dirty="0">
                <a:latin typeface="Century Gothic" pitchFamily="34" charset="0"/>
              </a:rPr>
              <a:t>=1, predictor='auto', </a:t>
            </a:r>
            <a:r>
              <a:rPr lang="en-IN" sz="2100" dirty="0" err="1">
                <a:latin typeface="Century Gothic" pitchFamily="34" charset="0"/>
              </a:rPr>
              <a:t>random_state</a:t>
            </a:r>
            <a:r>
              <a:rPr lang="en-IN" sz="2100" dirty="0">
                <a:latin typeface="Century Gothic" pitchFamily="34" charset="0"/>
              </a:rPr>
              <a:t>=0, </a:t>
            </a:r>
            <a:r>
              <a:rPr lang="en-IN" sz="2100" dirty="0" err="1">
                <a:latin typeface="Century Gothic" pitchFamily="34" charset="0"/>
              </a:rPr>
              <a:t>reg_alpha</a:t>
            </a:r>
            <a:r>
              <a:rPr lang="en-IN" sz="2100" dirty="0">
                <a:latin typeface="Century Gothic" pitchFamily="34" charset="0"/>
              </a:rPr>
              <a:t>=0, </a:t>
            </a:r>
            <a:r>
              <a:rPr lang="en-IN" sz="2100" dirty="0" err="1">
                <a:latin typeface="Century Gothic" pitchFamily="34" charset="0"/>
              </a:rPr>
              <a:t>reg_lambda</a:t>
            </a:r>
            <a:r>
              <a:rPr lang="en-IN" sz="2100" dirty="0">
                <a:latin typeface="Century Gothic" pitchFamily="34" charset="0"/>
              </a:rPr>
              <a:t>=1)</a:t>
            </a:r>
          </a:p>
          <a:p>
            <a:r>
              <a:rPr lang="en-IN" sz="2100" dirty="0">
                <a:latin typeface="Century Gothic" pitchFamily="34" charset="0"/>
              </a:rPr>
              <a:t/>
            </a:r>
            <a:br>
              <a:rPr lang="en-IN" sz="2100" dirty="0">
                <a:latin typeface="Century Gothic" pitchFamily="34" charset="0"/>
              </a:rPr>
            </a:br>
            <a:endParaRPr lang="en-US" sz="2100" b="1" dirty="0">
              <a:latin typeface="Century Gothic" pitchFamily="34" charset="0"/>
            </a:endParaRPr>
          </a:p>
        </p:txBody>
      </p:sp>
    </p:spTree>
    <p:extLst>
      <p:ext uri="{BB962C8B-B14F-4D97-AF65-F5344CB8AC3E}">
        <p14:creationId xmlns:p14="http://schemas.microsoft.com/office/powerpoint/2010/main" val="239120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E603B-58D4-455A-BB2E-40374711CCCB}"/>
              </a:ext>
            </a:extLst>
          </p:cNvPr>
          <p:cNvSpPr>
            <a:spLocks noGrp="1"/>
          </p:cNvSpPr>
          <p:nvPr>
            <p:ph type="title"/>
          </p:nvPr>
        </p:nvSpPr>
        <p:spPr>
          <a:xfrm>
            <a:off x="787551" y="216690"/>
            <a:ext cx="9603275" cy="1049235"/>
          </a:xfrm>
        </p:spPr>
        <p:txBody>
          <a:bodyPr>
            <a:normAutofit/>
          </a:bodyPr>
          <a:lstStyle/>
          <a:p>
            <a:r>
              <a:rPr lang="en-US" sz="4000" dirty="0"/>
              <a:t>Overview</a:t>
            </a:r>
            <a:endParaRPr lang="en-IN" sz="4000" dirty="0"/>
          </a:p>
        </p:txBody>
      </p:sp>
      <p:sp>
        <p:nvSpPr>
          <p:cNvPr id="3" name="Content Placeholder 2">
            <a:extLst>
              <a:ext uri="{FF2B5EF4-FFF2-40B4-BE49-F238E27FC236}">
                <a16:creationId xmlns:a16="http://schemas.microsoft.com/office/drawing/2014/main" xmlns="" id="{3611AC97-2779-494C-8DDB-7CD40695BB0C}"/>
              </a:ext>
            </a:extLst>
          </p:cNvPr>
          <p:cNvSpPr>
            <a:spLocks noGrp="1"/>
          </p:cNvSpPr>
          <p:nvPr>
            <p:ph idx="1"/>
          </p:nvPr>
        </p:nvSpPr>
        <p:spPr>
          <a:xfrm>
            <a:off x="923471" y="870855"/>
            <a:ext cx="10735130" cy="5889173"/>
          </a:xfrm>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pPr>
              <a:buFont typeface="Wingdings" panose="05000000000000000000" pitchFamily="2" charset="2"/>
              <a:buChar char="Ø"/>
            </a:pPr>
            <a:endParaRPr lang="en-US" sz="2400" b="1" dirty="0"/>
          </a:p>
          <a:p>
            <a:pPr>
              <a:buFont typeface="Wingdings" panose="05000000000000000000" pitchFamily="2" charset="2"/>
              <a:buChar char="Ø"/>
            </a:pPr>
            <a:r>
              <a:rPr lang="en-US" sz="2400" b="1" dirty="0"/>
              <a:t>Introduction                                                                                                                       </a:t>
            </a:r>
            <a:r>
              <a:rPr lang="en-US" sz="2400" b="1" dirty="0" smtClean="0"/>
              <a:t>3</a:t>
            </a:r>
            <a:endParaRPr lang="en-US" sz="2400" b="1" dirty="0"/>
          </a:p>
          <a:p>
            <a:pPr>
              <a:buFont typeface="Wingdings" panose="05000000000000000000" pitchFamily="2" charset="2"/>
              <a:buChar char="Ø"/>
            </a:pPr>
            <a:r>
              <a:rPr lang="en-US" sz="2400" b="1" dirty="0"/>
              <a:t>Objective                                                                                                                            </a:t>
            </a:r>
            <a:r>
              <a:rPr lang="en-US" sz="2400" b="1" dirty="0" smtClean="0"/>
              <a:t>4  </a:t>
            </a:r>
          </a:p>
          <a:p>
            <a:pPr>
              <a:buFont typeface="Wingdings" panose="05000000000000000000" pitchFamily="2" charset="2"/>
              <a:buChar char="Ø"/>
            </a:pPr>
            <a:r>
              <a:rPr lang="en-US" sz="2400" b="1" dirty="0" smtClean="0"/>
              <a:t>About the Dataset                                                                                                             5</a:t>
            </a:r>
            <a:endParaRPr lang="en-US" sz="2400" b="1" dirty="0"/>
          </a:p>
          <a:p>
            <a:pPr>
              <a:buFont typeface="Wingdings" panose="05000000000000000000" pitchFamily="2" charset="2"/>
              <a:buChar char="Ø"/>
            </a:pPr>
            <a:r>
              <a:rPr lang="en-US" sz="2400" b="1" dirty="0"/>
              <a:t>Literature Survey                                                                                                             </a:t>
            </a:r>
            <a:r>
              <a:rPr lang="en-US" sz="2400" b="1" dirty="0" smtClean="0"/>
              <a:t>6-8                                                     </a:t>
            </a:r>
            <a:endParaRPr lang="en-US" sz="2400" b="1" dirty="0"/>
          </a:p>
          <a:p>
            <a:pPr>
              <a:buFont typeface="Wingdings" panose="05000000000000000000" pitchFamily="2" charset="2"/>
              <a:buChar char="Ø"/>
            </a:pPr>
            <a:r>
              <a:rPr lang="en-US" sz="2400" b="1" dirty="0"/>
              <a:t>Proposed Block Diagram                                                                                                  </a:t>
            </a:r>
            <a:r>
              <a:rPr lang="en-US" sz="2400" b="1" dirty="0" smtClean="0"/>
              <a:t>9                                       </a:t>
            </a:r>
            <a:endParaRPr lang="en-US" sz="2400" b="1" dirty="0"/>
          </a:p>
          <a:p>
            <a:pPr>
              <a:buFont typeface="Wingdings" panose="05000000000000000000" pitchFamily="2" charset="2"/>
              <a:buChar char="Ø"/>
            </a:pPr>
            <a:r>
              <a:rPr lang="en-US" sz="2400" b="1" dirty="0"/>
              <a:t>Proposed Methodology                                                                                                  </a:t>
            </a:r>
            <a:r>
              <a:rPr lang="en-US" sz="2400" b="1" dirty="0" smtClean="0"/>
              <a:t>10-14</a:t>
            </a:r>
            <a:endParaRPr lang="en-US" sz="2400" b="1" dirty="0"/>
          </a:p>
          <a:p>
            <a:pPr>
              <a:buFont typeface="Wingdings" panose="05000000000000000000" pitchFamily="2" charset="2"/>
              <a:buChar char="Ø"/>
            </a:pPr>
            <a:r>
              <a:rPr lang="en-US" sz="2400" b="1" dirty="0"/>
              <a:t>Experimental Environment                                                                                             </a:t>
            </a:r>
            <a:r>
              <a:rPr lang="en-US" sz="2400" b="1" dirty="0" smtClean="0"/>
              <a:t>15</a:t>
            </a:r>
            <a:endParaRPr lang="en-US" sz="2400" b="1" dirty="0"/>
          </a:p>
          <a:p>
            <a:pPr>
              <a:buFont typeface="Wingdings" panose="05000000000000000000" pitchFamily="2" charset="2"/>
              <a:buChar char="Ø"/>
            </a:pPr>
            <a:r>
              <a:rPr lang="en-US" sz="2400" b="1" dirty="0"/>
              <a:t>Implementation                                                                                                              </a:t>
            </a:r>
            <a:r>
              <a:rPr lang="en-US" sz="2400" b="1" dirty="0" smtClean="0"/>
              <a:t>16-21</a:t>
            </a:r>
            <a:endParaRPr lang="en-US" sz="2400" b="1" dirty="0"/>
          </a:p>
          <a:p>
            <a:pPr>
              <a:buFont typeface="Wingdings" panose="05000000000000000000" pitchFamily="2" charset="2"/>
              <a:buChar char="Ø"/>
            </a:pPr>
            <a:r>
              <a:rPr lang="en-US" sz="2400" b="1" dirty="0"/>
              <a:t>Results </a:t>
            </a:r>
            <a:r>
              <a:rPr lang="en-US" sz="2400" b="1" dirty="0" smtClean="0"/>
              <a:t>                                                                                                                              22  </a:t>
            </a:r>
          </a:p>
          <a:p>
            <a:pPr>
              <a:buFont typeface="Wingdings" panose="05000000000000000000" pitchFamily="2" charset="2"/>
              <a:buChar char="Ø"/>
            </a:pPr>
            <a:r>
              <a:rPr lang="en-US" sz="2400" b="1" dirty="0" smtClean="0"/>
              <a:t>Accuracy and Misclassification					    		      23</a:t>
            </a:r>
          </a:p>
          <a:p>
            <a:pPr>
              <a:buFont typeface="Wingdings" panose="05000000000000000000" pitchFamily="2" charset="2"/>
              <a:buChar char="Ø"/>
            </a:pPr>
            <a:r>
              <a:rPr lang="en-US" sz="2400" b="1" dirty="0" smtClean="0"/>
              <a:t>Comparison Chart 						      24                                                                                                                             </a:t>
            </a:r>
            <a:endParaRPr lang="en-US" sz="2400" b="1" dirty="0"/>
          </a:p>
          <a:p>
            <a:pPr>
              <a:buFont typeface="Wingdings" panose="05000000000000000000" pitchFamily="2" charset="2"/>
              <a:buChar char="Ø"/>
            </a:pPr>
            <a:r>
              <a:rPr lang="en-US" sz="2400" b="1" dirty="0" smtClean="0"/>
              <a:t>Conclusion                                                                                                                        25</a:t>
            </a:r>
            <a:endParaRPr lang="en-US" sz="2400" b="1" dirty="0"/>
          </a:p>
          <a:p>
            <a:pPr>
              <a:buFont typeface="Wingdings" panose="05000000000000000000" pitchFamily="2" charset="2"/>
              <a:buChar char="Ø"/>
            </a:pPr>
            <a:r>
              <a:rPr lang="en-US" sz="2400" b="1" dirty="0"/>
              <a:t>References                                                                                                                      </a:t>
            </a:r>
            <a:r>
              <a:rPr lang="en-US" sz="2400" b="1" dirty="0" smtClean="0"/>
              <a:t>26-27                                       </a:t>
            </a:r>
            <a:endParaRPr lang="en-US" b="1" dirty="0"/>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796167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CD41E-1423-4BEC-8A08-B9910AAE542B}"/>
              </a:ext>
            </a:extLst>
          </p:cNvPr>
          <p:cNvSpPr>
            <a:spLocks noGrp="1"/>
          </p:cNvSpPr>
          <p:nvPr>
            <p:ph type="title"/>
          </p:nvPr>
        </p:nvSpPr>
        <p:spPr/>
        <p:txBody>
          <a:bodyPr/>
          <a:lstStyle/>
          <a:p>
            <a:r>
              <a:rPr lang="en-US" sz="4000" b="1" dirty="0" smtClean="0"/>
              <a:t>Implementation </a:t>
            </a:r>
            <a:r>
              <a:rPr lang="en-US" sz="4000" b="1" dirty="0"/>
              <a:t>CONT. </a:t>
            </a:r>
            <a:endParaRPr lang="en-IN" sz="4000" b="1" dirty="0"/>
          </a:p>
        </p:txBody>
      </p:sp>
      <p:sp>
        <p:nvSpPr>
          <p:cNvPr id="3" name="Content Placeholder 2">
            <a:extLst>
              <a:ext uri="{FF2B5EF4-FFF2-40B4-BE49-F238E27FC236}">
                <a16:creationId xmlns:a16="http://schemas.microsoft.com/office/drawing/2014/main" xmlns="" id="{6358323C-D156-43AC-87C5-C25B1F62DFB5}"/>
              </a:ext>
            </a:extLst>
          </p:cNvPr>
          <p:cNvSpPr>
            <a:spLocks noGrp="1"/>
          </p:cNvSpPr>
          <p:nvPr>
            <p:ph idx="1"/>
          </p:nvPr>
        </p:nvSpPr>
        <p:spPr>
          <a:xfrm>
            <a:off x="1451579" y="2024610"/>
            <a:ext cx="10043735" cy="4136704"/>
          </a:xfrm>
        </p:spPr>
        <p:txBody>
          <a:bodyPr>
            <a:noAutofit/>
          </a:bodyPr>
          <a:lstStyle/>
          <a:p>
            <a:pPr marL="0" indent="0">
              <a:buNone/>
            </a:pPr>
            <a:r>
              <a:rPr lang="en-US" sz="2200" b="1" dirty="0" smtClean="0">
                <a:latin typeface="Century Gothic" panose="020B0502020202020204" pitchFamily="34" charset="0"/>
              </a:rPr>
              <a:t>Neural </a:t>
            </a:r>
            <a:r>
              <a:rPr lang="en-US" sz="2200" b="1" dirty="0">
                <a:latin typeface="Century Gothic" panose="020B0502020202020204" pitchFamily="34" charset="0"/>
              </a:rPr>
              <a:t>network consists of four layers which is one input layer, two hidden layers and one output layer.</a:t>
            </a:r>
          </a:p>
          <a:p>
            <a:pPr marL="0" indent="0">
              <a:buNone/>
            </a:pPr>
            <a:r>
              <a:rPr lang="en-US" sz="2200" b="1" dirty="0">
                <a:latin typeface="Century Gothic" panose="020B0502020202020204" pitchFamily="34" charset="0"/>
              </a:rPr>
              <a:t>No. of neurons in each layer-</a:t>
            </a:r>
          </a:p>
          <a:p>
            <a:pPr marL="0" indent="0">
              <a:buNone/>
            </a:pPr>
            <a:r>
              <a:rPr lang="en-US" sz="2200" b="1" dirty="0">
                <a:latin typeface="Century Gothic" panose="020B0502020202020204" pitchFamily="34" charset="0"/>
              </a:rPr>
              <a:t>	1)Input layer- 8 neurons </a:t>
            </a:r>
          </a:p>
          <a:p>
            <a:pPr marL="0" indent="0">
              <a:buNone/>
            </a:pPr>
            <a:r>
              <a:rPr lang="en-US" sz="2200" b="1" dirty="0">
                <a:latin typeface="Century Gothic" panose="020B0502020202020204" pitchFamily="34" charset="0"/>
              </a:rPr>
              <a:t>	2)First hidden layer-12 neurons with activation function is </a:t>
            </a:r>
            <a:r>
              <a:rPr lang="en-US" sz="2200" b="1" dirty="0" err="1">
                <a:latin typeface="Century Gothic" panose="020B0502020202020204" pitchFamily="34" charset="0"/>
              </a:rPr>
              <a:t>relu</a:t>
            </a:r>
            <a:r>
              <a:rPr lang="en-US" sz="2200" b="1" dirty="0">
                <a:latin typeface="Century Gothic" panose="020B0502020202020204" pitchFamily="34" charset="0"/>
              </a:rPr>
              <a:t>,</a:t>
            </a:r>
          </a:p>
          <a:p>
            <a:pPr marL="0" indent="0">
              <a:buNone/>
            </a:pPr>
            <a:r>
              <a:rPr lang="en-US" sz="2200" b="1" dirty="0">
                <a:latin typeface="Century Gothic" panose="020B0502020202020204" pitchFamily="34" charset="0"/>
              </a:rPr>
              <a:t>	3)Second hidden layer-8 neurons with activation function is </a:t>
            </a:r>
            <a:r>
              <a:rPr lang="en-US" sz="2200" b="1" dirty="0" err="1">
                <a:latin typeface="Century Gothic" panose="020B0502020202020204" pitchFamily="34" charset="0"/>
              </a:rPr>
              <a:t>relu</a:t>
            </a:r>
            <a:r>
              <a:rPr lang="en-US" sz="2200" b="1" dirty="0">
                <a:latin typeface="Century Gothic" panose="020B0502020202020204" pitchFamily="34" charset="0"/>
              </a:rPr>
              <a:t>,</a:t>
            </a:r>
          </a:p>
          <a:p>
            <a:pPr marL="0" indent="0">
              <a:buNone/>
            </a:pPr>
            <a:r>
              <a:rPr lang="en-US" sz="2200" b="1" dirty="0">
                <a:latin typeface="Century Gothic" panose="020B0502020202020204" pitchFamily="34" charset="0"/>
              </a:rPr>
              <a:t>	4)Output layer- 1 neuron with activation function is sigmoid</a:t>
            </a:r>
            <a:r>
              <a:rPr lang="en-US" sz="2200" b="1" dirty="0" smtClean="0">
                <a:latin typeface="Century Gothic" panose="020B0502020202020204" pitchFamily="34" charset="0"/>
              </a:rPr>
              <a:t>.                                                                </a:t>
            </a:r>
            <a:endParaRPr lang="en-US" sz="2200" b="1" dirty="0">
              <a:latin typeface="Century Gothic" panose="020B0502020202020204" pitchFamily="34" charset="0"/>
            </a:endParaRPr>
          </a:p>
        </p:txBody>
      </p:sp>
    </p:spTree>
    <p:extLst>
      <p:ext uri="{BB962C8B-B14F-4D97-AF65-F5344CB8AC3E}">
        <p14:creationId xmlns:p14="http://schemas.microsoft.com/office/powerpoint/2010/main" val="137536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703CB-D0C7-4F5A-82B7-AC333381B780}"/>
              </a:ext>
            </a:extLst>
          </p:cNvPr>
          <p:cNvSpPr>
            <a:spLocks noGrp="1"/>
          </p:cNvSpPr>
          <p:nvPr>
            <p:ph type="title"/>
          </p:nvPr>
        </p:nvSpPr>
        <p:spPr/>
        <p:txBody>
          <a:bodyPr>
            <a:normAutofit/>
          </a:bodyPr>
          <a:lstStyle/>
          <a:p>
            <a:pPr algn="ctr"/>
            <a:r>
              <a:rPr lang="en-US" sz="4000" b="1" dirty="0" smtClean="0"/>
              <a:t>Implementation </a:t>
            </a:r>
            <a:r>
              <a:rPr lang="en-US" sz="4000" b="1" dirty="0"/>
              <a:t>CONT.</a:t>
            </a:r>
            <a:endParaRPr lang="en-IN" sz="4000" b="1" dirty="0"/>
          </a:p>
        </p:txBody>
      </p:sp>
      <p:sp>
        <p:nvSpPr>
          <p:cNvPr id="3" name="Content Placeholder 2">
            <a:extLst>
              <a:ext uri="{FF2B5EF4-FFF2-40B4-BE49-F238E27FC236}">
                <a16:creationId xmlns:a16="http://schemas.microsoft.com/office/drawing/2014/main" xmlns="" id="{D45C379D-6FCF-4332-A51A-564BCAE0D04B}"/>
              </a:ext>
            </a:extLst>
          </p:cNvPr>
          <p:cNvSpPr>
            <a:spLocks noGrp="1"/>
          </p:cNvSpPr>
          <p:nvPr>
            <p:ph idx="1"/>
          </p:nvPr>
        </p:nvSpPr>
        <p:spPr>
          <a:xfrm>
            <a:off x="1451579" y="2015733"/>
            <a:ext cx="9603275" cy="2784868"/>
          </a:xfrm>
        </p:spPr>
        <p:txBody>
          <a:bodyPr>
            <a:normAutofit/>
          </a:bodyPr>
          <a:lstStyle/>
          <a:p>
            <a:pPr marL="0" indent="0">
              <a:buNone/>
            </a:pPr>
            <a:r>
              <a:rPr lang="en-US" b="1" dirty="0">
                <a:latin typeface="Century Gothic" panose="020B0502020202020204" pitchFamily="34" charset="0"/>
              </a:rPr>
              <a:t>After trying with different values of epochs and batch size model is fitted on </a:t>
            </a:r>
            <a:r>
              <a:rPr lang="en-US" b="1" dirty="0" err="1">
                <a:latin typeface="Century Gothic" panose="020B0502020202020204" pitchFamily="34" charset="0"/>
              </a:rPr>
              <a:t>X_train</a:t>
            </a:r>
            <a:r>
              <a:rPr lang="en-US" b="1" dirty="0">
                <a:latin typeface="Century Gothic" panose="020B0502020202020204" pitchFamily="34" charset="0"/>
              </a:rPr>
              <a:t> and </a:t>
            </a:r>
            <a:r>
              <a:rPr lang="en-US" b="1" dirty="0" err="1">
                <a:latin typeface="Century Gothic" panose="020B0502020202020204" pitchFamily="34" charset="0"/>
              </a:rPr>
              <a:t>Y_train</a:t>
            </a:r>
            <a:r>
              <a:rPr lang="en-US" b="1" dirty="0">
                <a:latin typeface="Century Gothic" panose="020B0502020202020204" pitchFamily="34" charset="0"/>
              </a:rPr>
              <a:t> with epochs=50 and </a:t>
            </a:r>
            <a:r>
              <a:rPr lang="en-US" b="1" dirty="0" err="1">
                <a:latin typeface="Century Gothic" panose="020B0502020202020204" pitchFamily="34" charset="0"/>
              </a:rPr>
              <a:t>batch_size</a:t>
            </a:r>
            <a:r>
              <a:rPr lang="en-US" b="1" dirty="0">
                <a:latin typeface="Century Gothic" panose="020B0502020202020204" pitchFamily="34" charset="0"/>
              </a:rPr>
              <a:t>=9. </a:t>
            </a:r>
          </a:p>
          <a:p>
            <a:pPr marL="0" indent="0">
              <a:buNone/>
            </a:pPr>
            <a:r>
              <a:rPr lang="en-US" b="1" dirty="0">
                <a:latin typeface="Century Gothic" panose="020B0502020202020204" pitchFamily="34" charset="0"/>
              </a:rPr>
              <a:t>After that model is tested on 20% of the dataset so accuracy comes out to </a:t>
            </a:r>
            <a:r>
              <a:rPr lang="en-US" b="1" dirty="0" smtClean="0">
                <a:latin typeface="Century Gothic" panose="020B0502020202020204" pitchFamily="34" charset="0"/>
              </a:rPr>
              <a:t>75.32 %.</a:t>
            </a:r>
            <a:endParaRPr lang="en-US" b="1" dirty="0">
              <a:latin typeface="Century Gothic" panose="020B0502020202020204" pitchFamily="34" charset="0"/>
            </a:endParaRPr>
          </a:p>
        </p:txBody>
      </p:sp>
    </p:spTree>
    <p:extLst>
      <p:ext uri="{BB962C8B-B14F-4D97-AF65-F5344CB8AC3E}">
        <p14:creationId xmlns:p14="http://schemas.microsoft.com/office/powerpoint/2010/main" val="382912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10799-4068-43A4-AA7F-6E9F3F0A4AF8}"/>
              </a:ext>
            </a:extLst>
          </p:cNvPr>
          <p:cNvSpPr>
            <a:spLocks noGrp="1"/>
          </p:cNvSpPr>
          <p:nvPr>
            <p:ph type="title"/>
          </p:nvPr>
        </p:nvSpPr>
        <p:spPr>
          <a:xfrm>
            <a:off x="809322" y="837177"/>
            <a:ext cx="9603275" cy="1049235"/>
          </a:xfrm>
        </p:spPr>
        <p:txBody>
          <a:bodyPr>
            <a:normAutofit/>
          </a:bodyPr>
          <a:lstStyle/>
          <a:p>
            <a:pPr algn="ctr"/>
            <a:r>
              <a:rPr lang="en-US" sz="4000" b="1" dirty="0"/>
              <a:t>            </a:t>
            </a:r>
            <a:r>
              <a:rPr lang="en-US" sz="4000" b="1" dirty="0" smtClean="0"/>
              <a:t>RESULTS</a:t>
            </a:r>
            <a:endParaRPr lang="en-IN" sz="4000" b="1" dirty="0"/>
          </a:p>
        </p:txBody>
      </p:sp>
      <p:sp>
        <p:nvSpPr>
          <p:cNvPr id="3" name="Content Placeholder 2">
            <a:extLst>
              <a:ext uri="{FF2B5EF4-FFF2-40B4-BE49-F238E27FC236}">
                <a16:creationId xmlns:a16="http://schemas.microsoft.com/office/drawing/2014/main" xmlns="" id="{F486DC23-21CC-41E1-85EF-A614FB73DD44}"/>
              </a:ext>
            </a:extLst>
          </p:cNvPr>
          <p:cNvSpPr>
            <a:spLocks noGrp="1"/>
          </p:cNvSpPr>
          <p:nvPr>
            <p:ph idx="1"/>
          </p:nvPr>
        </p:nvSpPr>
        <p:spPr>
          <a:xfrm>
            <a:off x="1451579" y="2015732"/>
            <a:ext cx="10087278" cy="4037749"/>
          </a:xfrm>
        </p:spPr>
        <p:txBody>
          <a:bodyPr>
            <a:noAutofit/>
          </a:bodyPr>
          <a:lstStyle/>
          <a:p>
            <a:r>
              <a:rPr lang="en-US" sz="2400" b="1" dirty="0">
                <a:latin typeface="Century Gothic" panose="020B0502020202020204" pitchFamily="34" charset="0"/>
              </a:rPr>
              <a:t>The primary comparison done in terms of accuracy, was further supported by analyzing the outputs in terms of confusion matrix, classification report  f1score, recall, precision</a:t>
            </a:r>
            <a:r>
              <a:rPr lang="en-US" sz="2400" b="1" dirty="0" smtClean="0">
                <a:latin typeface="Century Gothic" panose="020B0502020202020204" pitchFamily="34" charset="0"/>
              </a:rPr>
              <a:t>.</a:t>
            </a:r>
          </a:p>
          <a:p>
            <a:r>
              <a:rPr lang="en-US" sz="2400" b="1" dirty="0">
                <a:latin typeface="Century Gothic" pitchFamily="34" charset="0"/>
              </a:rPr>
              <a:t>T</a:t>
            </a:r>
            <a:r>
              <a:rPr lang="en-US" sz="2400" b="1" dirty="0" smtClean="0">
                <a:latin typeface="Century Gothic" pitchFamily="34" charset="0"/>
              </a:rPr>
              <a:t>he </a:t>
            </a:r>
            <a:r>
              <a:rPr lang="en-US" sz="2400" b="1" dirty="0">
                <a:latin typeface="Century Gothic" pitchFamily="34" charset="0"/>
              </a:rPr>
              <a:t>Model Naive Bayes Model, the accuracy is 79.22%, Decision Tree is 72.07%, Random Forest is 82.46%, XgBoost is 75.97%, SVM is 75.97%, Logistic Regression is 82.46%, KNN is 81.16% and Neural Network is 75.32%. The outcome for </a:t>
            </a:r>
            <a:r>
              <a:rPr lang="en-US" sz="2400" b="1" dirty="0" smtClean="0">
                <a:latin typeface="Century Gothic" pitchFamily="34" charset="0"/>
              </a:rPr>
              <a:t>Logistic Regression and Random </a:t>
            </a:r>
            <a:r>
              <a:rPr lang="en-US" sz="2400" b="1" dirty="0">
                <a:latin typeface="Century Gothic" pitchFamily="34" charset="0"/>
              </a:rPr>
              <a:t>Forest came out to be the best for being a bagging technique</a:t>
            </a:r>
            <a:r>
              <a:rPr lang="en-US" sz="2400" b="1" dirty="0" smtClean="0">
                <a:latin typeface="Century Gothic" pitchFamily="34" charset="0"/>
              </a:rPr>
              <a:t>.</a:t>
            </a:r>
            <a:endParaRPr lang="en-US" sz="2400" b="1" dirty="0">
              <a:latin typeface="Century Gothic" pitchFamily="34" charset="0"/>
            </a:endParaRPr>
          </a:p>
        </p:txBody>
      </p:sp>
    </p:spTree>
    <p:extLst>
      <p:ext uri="{BB962C8B-B14F-4D97-AF65-F5344CB8AC3E}">
        <p14:creationId xmlns:p14="http://schemas.microsoft.com/office/powerpoint/2010/main" val="616573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3DBFA-67E4-4732-B084-8F44EB4BA7B1}"/>
              </a:ext>
            </a:extLst>
          </p:cNvPr>
          <p:cNvSpPr>
            <a:spLocks noGrp="1"/>
          </p:cNvSpPr>
          <p:nvPr>
            <p:ph type="title"/>
          </p:nvPr>
        </p:nvSpPr>
        <p:spPr>
          <a:xfrm>
            <a:off x="1197429" y="556041"/>
            <a:ext cx="10206621" cy="1049235"/>
          </a:xfrm>
        </p:spPr>
        <p:txBody>
          <a:bodyPr>
            <a:noAutofit/>
          </a:bodyPr>
          <a:lstStyle/>
          <a:p>
            <a:pPr algn="ctr"/>
            <a:r>
              <a:rPr lang="en-US" sz="4000" b="1" dirty="0" smtClean="0"/>
              <a:t>Accuracy and Misclassification</a:t>
            </a:r>
            <a:endParaRPr lang="en-IN" sz="3600" b="1" dirty="0"/>
          </a:p>
        </p:txBody>
      </p:sp>
      <p:graphicFrame>
        <p:nvGraphicFramePr>
          <p:cNvPr id="4" name="Table 4">
            <a:extLst>
              <a:ext uri="{FF2B5EF4-FFF2-40B4-BE49-F238E27FC236}">
                <a16:creationId xmlns:a16="http://schemas.microsoft.com/office/drawing/2014/main" xmlns="" id="{66507570-E2ED-4F86-A483-5EA2E45BFCA1}"/>
              </a:ext>
            </a:extLst>
          </p:cNvPr>
          <p:cNvGraphicFramePr>
            <a:graphicFrameLocks noGrp="1"/>
          </p:cNvGraphicFramePr>
          <p:nvPr>
            <p:ph idx="1"/>
            <p:extLst>
              <p:ext uri="{D42A27DB-BD31-4B8C-83A1-F6EECF244321}">
                <p14:modId xmlns:p14="http://schemas.microsoft.com/office/powerpoint/2010/main" val="2138536989"/>
              </p:ext>
            </p:extLst>
          </p:nvPr>
        </p:nvGraphicFramePr>
        <p:xfrm>
          <a:off x="2786743" y="1335651"/>
          <a:ext cx="6934199" cy="5380836"/>
        </p:xfrm>
        <a:graphic>
          <a:graphicData uri="http://schemas.openxmlformats.org/drawingml/2006/table">
            <a:tbl>
              <a:tblPr firstRow="1" bandRow="1">
                <a:tableStyleId>{5C22544A-7EE6-4342-B048-85BDC9FD1C3A}</a:tableStyleId>
              </a:tblPr>
              <a:tblGrid>
                <a:gridCol w="2191522">
                  <a:extLst>
                    <a:ext uri="{9D8B030D-6E8A-4147-A177-3AD203B41FA5}">
                      <a16:colId xmlns:a16="http://schemas.microsoft.com/office/drawing/2014/main" xmlns="" val="1072597496"/>
                    </a:ext>
                  </a:extLst>
                </a:gridCol>
                <a:gridCol w="2191522">
                  <a:extLst>
                    <a:ext uri="{9D8B030D-6E8A-4147-A177-3AD203B41FA5}">
                      <a16:colId xmlns:a16="http://schemas.microsoft.com/office/drawing/2014/main" xmlns="" val="2123374572"/>
                    </a:ext>
                  </a:extLst>
                </a:gridCol>
                <a:gridCol w="2551155">
                  <a:extLst>
                    <a:ext uri="{9D8B030D-6E8A-4147-A177-3AD203B41FA5}">
                      <a16:colId xmlns:a16="http://schemas.microsoft.com/office/drawing/2014/main" xmlns="" val="839424776"/>
                    </a:ext>
                  </a:extLst>
                </a:gridCol>
              </a:tblGrid>
              <a:tr h="548098">
                <a:tc>
                  <a:txBody>
                    <a:bodyPr/>
                    <a:lstStyle/>
                    <a:p>
                      <a:r>
                        <a:rPr lang="en-US" sz="2800" b="1" dirty="0"/>
                        <a:t>Algorithms</a:t>
                      </a:r>
                      <a:endParaRPr lang="en-IN" b="1" dirty="0"/>
                    </a:p>
                  </a:txBody>
                  <a:tcPr>
                    <a:solidFill>
                      <a:schemeClr val="accent4">
                        <a:lumMod val="60000"/>
                        <a:lumOff val="40000"/>
                      </a:schemeClr>
                    </a:solidFill>
                  </a:tcPr>
                </a:tc>
                <a:tc>
                  <a:txBody>
                    <a:bodyPr/>
                    <a:lstStyle/>
                    <a:p>
                      <a:r>
                        <a:rPr lang="en-US" sz="2400" b="1" dirty="0" smtClean="0"/>
                        <a:t>Accuracy</a:t>
                      </a:r>
                      <a:endParaRPr lang="en-IN" b="1" dirty="0"/>
                    </a:p>
                  </a:txBody>
                  <a:tcPr>
                    <a:solidFill>
                      <a:schemeClr val="accent4">
                        <a:lumMod val="60000"/>
                        <a:lumOff val="40000"/>
                      </a:schemeClr>
                    </a:solidFill>
                  </a:tcPr>
                </a:tc>
                <a:tc>
                  <a:txBody>
                    <a:bodyPr/>
                    <a:lstStyle/>
                    <a:p>
                      <a:r>
                        <a:rPr lang="en-US" sz="2400" b="1" dirty="0" smtClean="0"/>
                        <a:t>Misclassification</a:t>
                      </a:r>
                      <a:endParaRPr lang="en-IN" b="1" dirty="0"/>
                    </a:p>
                  </a:txBody>
                  <a:tcPr>
                    <a:solidFill>
                      <a:schemeClr val="accent4">
                        <a:lumMod val="60000"/>
                        <a:lumOff val="40000"/>
                      </a:schemeClr>
                    </a:solidFill>
                  </a:tcPr>
                </a:tc>
                <a:extLst>
                  <a:ext uri="{0D108BD9-81ED-4DB2-BD59-A6C34878D82A}">
                    <a16:rowId xmlns:a16="http://schemas.microsoft.com/office/drawing/2014/main" xmlns="" val="1903533973"/>
                  </a:ext>
                </a:extLst>
              </a:tr>
              <a:tr h="677063">
                <a:tc>
                  <a:txBody>
                    <a:bodyPr/>
                    <a:lstStyle/>
                    <a:p>
                      <a:r>
                        <a:rPr lang="en-US" b="1" dirty="0"/>
                        <a:t>Logistic Regression</a:t>
                      </a:r>
                      <a:endParaRPr lang="en-IN" b="1" dirty="0"/>
                    </a:p>
                  </a:txBody>
                  <a:tcPr>
                    <a:solidFill>
                      <a:schemeClr val="accent4">
                        <a:lumMod val="60000"/>
                        <a:lumOff val="40000"/>
                      </a:schemeClr>
                    </a:solidFill>
                  </a:tcPr>
                </a:tc>
                <a:tc>
                  <a:txBody>
                    <a:bodyPr/>
                    <a:lstStyle/>
                    <a:p>
                      <a:r>
                        <a:rPr lang="en-US" b="1" dirty="0" smtClean="0"/>
                        <a:t>82.46 </a:t>
                      </a:r>
                      <a:r>
                        <a:rPr lang="en-US" b="1" dirty="0"/>
                        <a:t>%</a:t>
                      </a:r>
                      <a:endParaRPr lang="en-IN" b="1" dirty="0"/>
                    </a:p>
                  </a:txBody>
                  <a:tcPr>
                    <a:solidFill>
                      <a:schemeClr val="accent4">
                        <a:lumMod val="60000"/>
                        <a:lumOff val="40000"/>
                      </a:schemeClr>
                    </a:solidFill>
                  </a:tcPr>
                </a:tc>
                <a:tc>
                  <a:txBody>
                    <a:bodyPr/>
                    <a:lstStyle/>
                    <a:p>
                      <a:r>
                        <a:rPr lang="en-US" b="1" dirty="0" smtClean="0"/>
                        <a:t>17.54 </a:t>
                      </a:r>
                      <a:r>
                        <a:rPr lang="en-US" b="1" dirty="0"/>
                        <a:t>%</a:t>
                      </a:r>
                      <a:endParaRPr lang="en-IN" b="1" dirty="0"/>
                    </a:p>
                  </a:txBody>
                  <a:tcPr>
                    <a:solidFill>
                      <a:schemeClr val="accent4">
                        <a:lumMod val="60000"/>
                        <a:lumOff val="40000"/>
                      </a:schemeClr>
                    </a:solidFill>
                  </a:tcPr>
                </a:tc>
                <a:extLst>
                  <a:ext uri="{0D108BD9-81ED-4DB2-BD59-A6C34878D82A}">
                    <a16:rowId xmlns:a16="http://schemas.microsoft.com/office/drawing/2014/main" xmlns="" val="978205378"/>
                  </a:ext>
                </a:extLst>
              </a:tr>
              <a:tr h="677063">
                <a:tc>
                  <a:txBody>
                    <a:bodyPr/>
                    <a:lstStyle/>
                    <a:p>
                      <a:r>
                        <a:rPr lang="en-US" b="1" dirty="0"/>
                        <a:t>Support vector machine</a:t>
                      </a:r>
                      <a:endParaRPr lang="en-IN" b="1" dirty="0"/>
                    </a:p>
                  </a:txBody>
                  <a:tcPr>
                    <a:solidFill>
                      <a:schemeClr val="accent4">
                        <a:lumMod val="60000"/>
                        <a:lumOff val="40000"/>
                      </a:schemeClr>
                    </a:solidFill>
                  </a:tcPr>
                </a:tc>
                <a:tc>
                  <a:txBody>
                    <a:bodyPr/>
                    <a:lstStyle/>
                    <a:p>
                      <a:r>
                        <a:rPr lang="en-US" b="1" dirty="0" smtClean="0"/>
                        <a:t>75.97 </a:t>
                      </a:r>
                      <a:r>
                        <a:rPr lang="en-US" b="1" dirty="0"/>
                        <a:t>%</a:t>
                      </a:r>
                      <a:endParaRPr lang="en-IN" b="1" dirty="0"/>
                    </a:p>
                  </a:txBody>
                  <a:tcPr>
                    <a:solidFill>
                      <a:schemeClr val="accent4">
                        <a:lumMod val="60000"/>
                        <a:lumOff val="40000"/>
                      </a:schemeClr>
                    </a:solidFill>
                  </a:tcPr>
                </a:tc>
                <a:tc>
                  <a:txBody>
                    <a:bodyPr/>
                    <a:lstStyle/>
                    <a:p>
                      <a:r>
                        <a:rPr lang="en-US" b="1" dirty="0" smtClean="0"/>
                        <a:t>24.03 </a:t>
                      </a:r>
                      <a:r>
                        <a:rPr lang="en-US" b="1" dirty="0"/>
                        <a:t>%</a:t>
                      </a:r>
                      <a:endParaRPr lang="en-IN" b="1" dirty="0"/>
                    </a:p>
                  </a:txBody>
                  <a:tcPr>
                    <a:solidFill>
                      <a:schemeClr val="accent4">
                        <a:lumMod val="60000"/>
                        <a:lumOff val="40000"/>
                      </a:schemeClr>
                    </a:solidFill>
                  </a:tcPr>
                </a:tc>
                <a:extLst>
                  <a:ext uri="{0D108BD9-81ED-4DB2-BD59-A6C34878D82A}">
                    <a16:rowId xmlns:a16="http://schemas.microsoft.com/office/drawing/2014/main" xmlns="" val="3362177616"/>
                  </a:ext>
                </a:extLst>
              </a:tr>
              <a:tr h="677063">
                <a:tc>
                  <a:txBody>
                    <a:bodyPr/>
                    <a:lstStyle/>
                    <a:p>
                      <a:r>
                        <a:rPr lang="en-US" b="1" dirty="0"/>
                        <a:t>K nearest neighbor</a:t>
                      </a:r>
                      <a:endParaRPr lang="en-IN" b="1" dirty="0"/>
                    </a:p>
                  </a:txBody>
                  <a:tcPr>
                    <a:solidFill>
                      <a:schemeClr val="accent4">
                        <a:lumMod val="60000"/>
                        <a:lumOff val="40000"/>
                      </a:schemeClr>
                    </a:solidFill>
                  </a:tcPr>
                </a:tc>
                <a:tc>
                  <a:txBody>
                    <a:bodyPr/>
                    <a:lstStyle/>
                    <a:p>
                      <a:r>
                        <a:rPr lang="en-US" b="1" dirty="0" smtClean="0"/>
                        <a:t>81.16 </a:t>
                      </a:r>
                      <a:r>
                        <a:rPr lang="en-US" b="1" dirty="0"/>
                        <a:t>%</a:t>
                      </a:r>
                      <a:endParaRPr lang="en-IN" b="1" dirty="0"/>
                    </a:p>
                  </a:txBody>
                  <a:tcPr>
                    <a:solidFill>
                      <a:schemeClr val="accent4">
                        <a:lumMod val="60000"/>
                        <a:lumOff val="40000"/>
                      </a:schemeClr>
                    </a:solidFill>
                  </a:tcPr>
                </a:tc>
                <a:tc>
                  <a:txBody>
                    <a:bodyPr/>
                    <a:lstStyle/>
                    <a:p>
                      <a:r>
                        <a:rPr lang="en-US" b="1" dirty="0" smtClean="0"/>
                        <a:t>18.84 </a:t>
                      </a:r>
                      <a:r>
                        <a:rPr lang="en-US" b="1" dirty="0"/>
                        <a:t>%</a:t>
                      </a:r>
                      <a:endParaRPr lang="en-IN" b="1" dirty="0"/>
                    </a:p>
                  </a:txBody>
                  <a:tcPr>
                    <a:solidFill>
                      <a:schemeClr val="accent4">
                        <a:lumMod val="60000"/>
                        <a:lumOff val="40000"/>
                      </a:schemeClr>
                    </a:solidFill>
                  </a:tcPr>
                </a:tc>
                <a:extLst>
                  <a:ext uri="{0D108BD9-81ED-4DB2-BD59-A6C34878D82A}">
                    <a16:rowId xmlns:a16="http://schemas.microsoft.com/office/drawing/2014/main" xmlns="" val="327273769"/>
                  </a:ext>
                </a:extLst>
              </a:tr>
              <a:tr h="514768">
                <a:tc>
                  <a:txBody>
                    <a:bodyPr/>
                    <a:lstStyle/>
                    <a:p>
                      <a:r>
                        <a:rPr lang="en-US" b="1" dirty="0"/>
                        <a:t>Decision tree</a:t>
                      </a:r>
                      <a:endParaRPr lang="en-IN" b="1" dirty="0"/>
                    </a:p>
                  </a:txBody>
                  <a:tcPr>
                    <a:solidFill>
                      <a:schemeClr val="accent4">
                        <a:lumMod val="60000"/>
                        <a:lumOff val="40000"/>
                      </a:schemeClr>
                    </a:solidFill>
                  </a:tcPr>
                </a:tc>
                <a:tc>
                  <a:txBody>
                    <a:bodyPr/>
                    <a:lstStyle/>
                    <a:p>
                      <a:r>
                        <a:rPr lang="en-US" b="1" dirty="0"/>
                        <a:t>72.07 %</a:t>
                      </a:r>
                      <a:endParaRPr lang="en-IN" b="1" dirty="0"/>
                    </a:p>
                  </a:txBody>
                  <a:tcPr>
                    <a:solidFill>
                      <a:schemeClr val="accent4">
                        <a:lumMod val="60000"/>
                        <a:lumOff val="40000"/>
                      </a:schemeClr>
                    </a:solidFill>
                  </a:tcPr>
                </a:tc>
                <a:tc>
                  <a:txBody>
                    <a:bodyPr/>
                    <a:lstStyle/>
                    <a:p>
                      <a:r>
                        <a:rPr lang="en-US" b="1" dirty="0" smtClean="0"/>
                        <a:t>27.93 </a:t>
                      </a:r>
                      <a:r>
                        <a:rPr lang="en-US" b="1" dirty="0"/>
                        <a:t>%</a:t>
                      </a:r>
                      <a:endParaRPr lang="en-IN" b="1" dirty="0"/>
                    </a:p>
                  </a:txBody>
                  <a:tcPr>
                    <a:solidFill>
                      <a:schemeClr val="accent4">
                        <a:lumMod val="60000"/>
                        <a:lumOff val="40000"/>
                      </a:schemeClr>
                    </a:solidFill>
                  </a:tcPr>
                </a:tc>
                <a:extLst>
                  <a:ext uri="{0D108BD9-81ED-4DB2-BD59-A6C34878D82A}">
                    <a16:rowId xmlns:a16="http://schemas.microsoft.com/office/drawing/2014/main" xmlns="" val="4072140288"/>
                  </a:ext>
                </a:extLst>
              </a:tr>
              <a:tr h="514768">
                <a:tc>
                  <a:txBody>
                    <a:bodyPr/>
                    <a:lstStyle/>
                    <a:p>
                      <a:r>
                        <a:rPr lang="en-US" b="1" dirty="0"/>
                        <a:t>Neural Network</a:t>
                      </a:r>
                      <a:endParaRPr lang="en-IN" b="1" dirty="0"/>
                    </a:p>
                  </a:txBody>
                  <a:tcPr>
                    <a:solidFill>
                      <a:schemeClr val="accent4">
                        <a:lumMod val="60000"/>
                        <a:lumOff val="40000"/>
                      </a:schemeClr>
                    </a:solidFill>
                  </a:tcPr>
                </a:tc>
                <a:tc>
                  <a:txBody>
                    <a:bodyPr/>
                    <a:lstStyle/>
                    <a:p>
                      <a:r>
                        <a:rPr lang="en-US" b="1" dirty="0" smtClean="0"/>
                        <a:t>75.32 </a:t>
                      </a:r>
                      <a:r>
                        <a:rPr lang="en-US" b="1" dirty="0"/>
                        <a:t>%</a:t>
                      </a:r>
                      <a:endParaRPr lang="en-IN" b="1" dirty="0"/>
                    </a:p>
                  </a:txBody>
                  <a:tcPr>
                    <a:solidFill>
                      <a:schemeClr val="accent4">
                        <a:lumMod val="60000"/>
                        <a:lumOff val="40000"/>
                      </a:schemeClr>
                    </a:solidFill>
                  </a:tcPr>
                </a:tc>
                <a:tc>
                  <a:txBody>
                    <a:bodyPr/>
                    <a:lstStyle/>
                    <a:p>
                      <a:r>
                        <a:rPr lang="en-US" b="1" dirty="0" smtClean="0"/>
                        <a:t>24.68 </a:t>
                      </a:r>
                      <a:r>
                        <a:rPr lang="en-US" b="1" dirty="0"/>
                        <a:t>%</a:t>
                      </a:r>
                      <a:endParaRPr lang="en-IN" b="1" dirty="0"/>
                    </a:p>
                  </a:txBody>
                  <a:tcPr>
                    <a:solidFill>
                      <a:schemeClr val="accent4">
                        <a:lumMod val="60000"/>
                        <a:lumOff val="40000"/>
                      </a:schemeClr>
                    </a:solidFill>
                  </a:tcPr>
                </a:tc>
                <a:extLst>
                  <a:ext uri="{0D108BD9-81ED-4DB2-BD59-A6C34878D82A}">
                    <a16:rowId xmlns:a16="http://schemas.microsoft.com/office/drawing/2014/main" xmlns="" val="89007505"/>
                  </a:ext>
                </a:extLst>
              </a:tr>
              <a:tr h="677063">
                <a:tc>
                  <a:txBody>
                    <a:bodyPr/>
                    <a:lstStyle/>
                    <a:p>
                      <a:r>
                        <a:rPr lang="en-IN" b="1" dirty="0" smtClean="0"/>
                        <a:t>Naïve Bayes</a:t>
                      </a:r>
                      <a:endParaRPr lang="en-IN" b="1" dirty="0"/>
                    </a:p>
                  </a:txBody>
                  <a:tcPr>
                    <a:solidFill>
                      <a:schemeClr val="accent4">
                        <a:lumMod val="60000"/>
                        <a:lumOff val="40000"/>
                      </a:schemeClr>
                    </a:solidFill>
                  </a:tcPr>
                </a:tc>
                <a:tc>
                  <a:txBody>
                    <a:bodyPr/>
                    <a:lstStyle/>
                    <a:p>
                      <a:r>
                        <a:rPr lang="en-IN" b="1" dirty="0" smtClean="0"/>
                        <a:t>79.22%</a:t>
                      </a:r>
                      <a:endParaRPr lang="en-IN" b="1" dirty="0"/>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20.78 %</a:t>
                      </a:r>
                      <a:endParaRPr lang="en-IN" b="1" dirty="0" smtClean="0"/>
                    </a:p>
                    <a:p>
                      <a:endParaRPr lang="en-IN" b="1" dirty="0"/>
                    </a:p>
                  </a:txBody>
                  <a:tcPr>
                    <a:solidFill>
                      <a:schemeClr val="accent4">
                        <a:lumMod val="60000"/>
                        <a:lumOff val="40000"/>
                      </a:schemeClr>
                    </a:solidFill>
                  </a:tcPr>
                </a:tc>
              </a:tr>
              <a:tr h="514768">
                <a:tc>
                  <a:txBody>
                    <a:bodyPr/>
                    <a:lstStyle/>
                    <a:p>
                      <a:r>
                        <a:rPr lang="en-IN" b="1" dirty="0" err="1" smtClean="0"/>
                        <a:t>XgBoost</a:t>
                      </a:r>
                      <a:endParaRPr lang="en-IN" b="1" dirty="0"/>
                    </a:p>
                  </a:txBody>
                  <a:tcPr>
                    <a:solidFill>
                      <a:schemeClr val="accent4">
                        <a:lumMod val="60000"/>
                        <a:lumOff val="40000"/>
                      </a:schemeClr>
                    </a:solidFill>
                  </a:tcPr>
                </a:tc>
                <a:tc>
                  <a:txBody>
                    <a:bodyPr/>
                    <a:lstStyle/>
                    <a:p>
                      <a:r>
                        <a:rPr lang="en-IN" b="1" dirty="0" smtClean="0"/>
                        <a:t>75.97%</a:t>
                      </a:r>
                      <a:endParaRPr lang="en-IN" b="1" dirty="0"/>
                    </a:p>
                  </a:txBody>
                  <a:tcPr>
                    <a:solidFill>
                      <a:schemeClr val="accent4">
                        <a:lumMod val="60000"/>
                        <a:lumOff val="40000"/>
                      </a:schemeClr>
                    </a:solidFill>
                  </a:tcPr>
                </a:tc>
                <a:tc>
                  <a:txBody>
                    <a:bodyPr/>
                    <a:lstStyle/>
                    <a:p>
                      <a:r>
                        <a:rPr lang="en-US" b="1" dirty="0" smtClean="0"/>
                        <a:t>24.03 %</a:t>
                      </a:r>
                      <a:endParaRPr lang="en-IN" b="1" dirty="0"/>
                    </a:p>
                  </a:txBody>
                  <a:tcPr>
                    <a:solidFill>
                      <a:schemeClr val="accent4">
                        <a:lumMod val="60000"/>
                        <a:lumOff val="40000"/>
                      </a:schemeClr>
                    </a:solidFill>
                  </a:tcPr>
                </a:tc>
              </a:tr>
              <a:tr h="580182">
                <a:tc>
                  <a:txBody>
                    <a:bodyPr/>
                    <a:lstStyle/>
                    <a:p>
                      <a:r>
                        <a:rPr lang="en-US" b="1" dirty="0"/>
                        <a:t>Random Forest</a:t>
                      </a:r>
                      <a:endParaRPr lang="en-IN" b="1" dirty="0"/>
                    </a:p>
                  </a:txBody>
                  <a:tcPr>
                    <a:solidFill>
                      <a:schemeClr val="accent4">
                        <a:lumMod val="60000"/>
                        <a:lumOff val="40000"/>
                      </a:schemeClr>
                    </a:solidFill>
                  </a:tcPr>
                </a:tc>
                <a:tc>
                  <a:txBody>
                    <a:bodyPr/>
                    <a:lstStyle/>
                    <a:p>
                      <a:r>
                        <a:rPr lang="en-US" b="1" dirty="0" smtClean="0"/>
                        <a:t>82.46 </a:t>
                      </a:r>
                      <a:r>
                        <a:rPr lang="en-US" b="1" dirty="0"/>
                        <a:t>%</a:t>
                      </a:r>
                      <a:endParaRPr lang="en-IN" b="1" dirty="0"/>
                    </a:p>
                  </a:txBody>
                  <a:tcPr>
                    <a:solidFill>
                      <a:schemeClr val="accent4">
                        <a:lumMod val="60000"/>
                        <a:lumOff val="40000"/>
                      </a:schemeClr>
                    </a:solidFill>
                  </a:tcPr>
                </a:tc>
                <a:tc>
                  <a:txBody>
                    <a:bodyPr/>
                    <a:lstStyle/>
                    <a:p>
                      <a:r>
                        <a:rPr lang="en-US" b="1" dirty="0" smtClean="0"/>
                        <a:t>17.54 </a:t>
                      </a:r>
                      <a:r>
                        <a:rPr lang="en-US" b="1" dirty="0"/>
                        <a:t>%</a:t>
                      </a:r>
                      <a:endParaRPr lang="en-IN" b="1" dirty="0"/>
                    </a:p>
                  </a:txBody>
                  <a:tcPr>
                    <a:solidFill>
                      <a:schemeClr val="accent4">
                        <a:lumMod val="60000"/>
                        <a:lumOff val="40000"/>
                      </a:schemeClr>
                    </a:solidFill>
                  </a:tcPr>
                </a:tc>
                <a:extLst>
                  <a:ext uri="{0D108BD9-81ED-4DB2-BD59-A6C34878D82A}">
                    <a16:rowId xmlns:a16="http://schemas.microsoft.com/office/drawing/2014/main" xmlns="" val="3000848685"/>
                  </a:ext>
                </a:extLst>
              </a:tr>
            </a:tbl>
          </a:graphicData>
        </a:graphic>
      </p:graphicFrame>
    </p:spTree>
    <p:extLst>
      <p:ext uri="{BB962C8B-B14F-4D97-AF65-F5344CB8AC3E}">
        <p14:creationId xmlns:p14="http://schemas.microsoft.com/office/powerpoint/2010/main" val="279945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3DBFA-67E4-4732-B084-8F44EB4BA7B1}"/>
              </a:ext>
            </a:extLst>
          </p:cNvPr>
          <p:cNvSpPr>
            <a:spLocks noGrp="1"/>
          </p:cNvSpPr>
          <p:nvPr>
            <p:ph type="title"/>
          </p:nvPr>
        </p:nvSpPr>
        <p:spPr>
          <a:xfrm>
            <a:off x="1419774" y="327441"/>
            <a:ext cx="9603275" cy="1049235"/>
          </a:xfrm>
        </p:spPr>
        <p:txBody>
          <a:bodyPr/>
          <a:lstStyle/>
          <a:p>
            <a:pPr algn="ctr"/>
            <a:r>
              <a:rPr lang="en-US" sz="3600" b="1" dirty="0" smtClean="0"/>
              <a:t>COMPARISON </a:t>
            </a:r>
            <a:r>
              <a:rPr lang="en-US" sz="3600" b="1" dirty="0"/>
              <a:t>CONT</a:t>
            </a:r>
            <a:r>
              <a:rPr lang="en-US" b="1" dirty="0"/>
              <a:t>.</a:t>
            </a:r>
            <a:endParaRPr lang="en-IN" b="1" dirty="0"/>
          </a:p>
        </p:txBody>
      </p:sp>
      <p:graphicFrame>
        <p:nvGraphicFramePr>
          <p:cNvPr id="4" name="Table 4">
            <a:extLst>
              <a:ext uri="{FF2B5EF4-FFF2-40B4-BE49-F238E27FC236}">
                <a16:creationId xmlns:a16="http://schemas.microsoft.com/office/drawing/2014/main" xmlns="" id="{66507570-E2ED-4F86-A483-5EA2E45BFCA1}"/>
              </a:ext>
            </a:extLst>
          </p:cNvPr>
          <p:cNvGraphicFramePr>
            <a:graphicFrameLocks noGrp="1"/>
          </p:cNvGraphicFramePr>
          <p:nvPr>
            <p:ph idx="1"/>
            <p:extLst>
              <p:ext uri="{D42A27DB-BD31-4B8C-83A1-F6EECF244321}">
                <p14:modId xmlns:p14="http://schemas.microsoft.com/office/powerpoint/2010/main" val="3142122230"/>
              </p:ext>
            </p:extLst>
          </p:nvPr>
        </p:nvGraphicFramePr>
        <p:xfrm>
          <a:off x="1523997" y="990600"/>
          <a:ext cx="9417000" cy="5677683"/>
        </p:xfrm>
        <a:graphic>
          <a:graphicData uri="http://schemas.openxmlformats.org/drawingml/2006/table">
            <a:tbl>
              <a:tblPr firstRow="1" bandRow="1">
                <a:tableStyleId>{5C22544A-7EE6-4342-B048-85BDC9FD1C3A}</a:tableStyleId>
              </a:tblPr>
              <a:tblGrid>
                <a:gridCol w="1883400">
                  <a:extLst>
                    <a:ext uri="{9D8B030D-6E8A-4147-A177-3AD203B41FA5}">
                      <a16:colId xmlns:a16="http://schemas.microsoft.com/office/drawing/2014/main" xmlns="" val="1072597496"/>
                    </a:ext>
                  </a:extLst>
                </a:gridCol>
                <a:gridCol w="1883400">
                  <a:extLst>
                    <a:ext uri="{9D8B030D-6E8A-4147-A177-3AD203B41FA5}">
                      <a16:colId xmlns:a16="http://schemas.microsoft.com/office/drawing/2014/main" xmlns="" val="2123374572"/>
                    </a:ext>
                  </a:extLst>
                </a:gridCol>
                <a:gridCol w="1883400">
                  <a:extLst>
                    <a:ext uri="{9D8B030D-6E8A-4147-A177-3AD203B41FA5}">
                      <a16:colId xmlns:a16="http://schemas.microsoft.com/office/drawing/2014/main" xmlns="" val="839424776"/>
                    </a:ext>
                  </a:extLst>
                </a:gridCol>
                <a:gridCol w="1883400">
                  <a:extLst>
                    <a:ext uri="{9D8B030D-6E8A-4147-A177-3AD203B41FA5}">
                      <a16:colId xmlns:a16="http://schemas.microsoft.com/office/drawing/2014/main" xmlns="" val="1540773812"/>
                    </a:ext>
                  </a:extLst>
                </a:gridCol>
                <a:gridCol w="1883400">
                  <a:extLst>
                    <a:ext uri="{9D8B030D-6E8A-4147-A177-3AD203B41FA5}">
                      <a16:colId xmlns:a16="http://schemas.microsoft.com/office/drawing/2014/main" xmlns="" val="3974003968"/>
                    </a:ext>
                  </a:extLst>
                </a:gridCol>
              </a:tblGrid>
              <a:tr h="420845">
                <a:tc>
                  <a:txBody>
                    <a:bodyPr/>
                    <a:lstStyle/>
                    <a:p>
                      <a:r>
                        <a:rPr lang="en-US" dirty="0"/>
                        <a:t>Algorithms</a:t>
                      </a:r>
                      <a:endParaRPr lang="en-IN" dirty="0"/>
                    </a:p>
                  </a:txBody>
                  <a:tcPr/>
                </a:tc>
                <a:tc>
                  <a:txBody>
                    <a:bodyPr/>
                    <a:lstStyle/>
                    <a:p>
                      <a:r>
                        <a:rPr lang="en-US" dirty="0"/>
                        <a:t>Our</a:t>
                      </a:r>
                      <a:endParaRPr lang="en-IN" dirty="0"/>
                    </a:p>
                  </a:txBody>
                  <a:tcPr/>
                </a:tc>
                <a:tc>
                  <a:txBody>
                    <a:bodyPr/>
                    <a:lstStyle/>
                    <a:p>
                      <a:r>
                        <a:rPr lang="en-US" dirty="0"/>
                        <a:t>Paper 1</a:t>
                      </a:r>
                      <a:endParaRPr lang="en-IN" dirty="0"/>
                    </a:p>
                  </a:txBody>
                  <a:tcPr/>
                </a:tc>
                <a:tc>
                  <a:txBody>
                    <a:bodyPr/>
                    <a:lstStyle/>
                    <a:p>
                      <a:r>
                        <a:rPr lang="en-US" dirty="0"/>
                        <a:t>Paper 2</a:t>
                      </a:r>
                      <a:endParaRPr lang="en-IN" dirty="0"/>
                    </a:p>
                  </a:txBody>
                  <a:tcPr/>
                </a:tc>
                <a:tc>
                  <a:txBody>
                    <a:bodyPr/>
                    <a:lstStyle/>
                    <a:p>
                      <a:r>
                        <a:rPr lang="en-US" dirty="0"/>
                        <a:t>Paper 3</a:t>
                      </a:r>
                      <a:endParaRPr lang="en-IN" dirty="0"/>
                    </a:p>
                  </a:txBody>
                  <a:tcPr/>
                </a:tc>
                <a:extLst>
                  <a:ext uri="{0D108BD9-81ED-4DB2-BD59-A6C34878D82A}">
                    <a16:rowId xmlns:a16="http://schemas.microsoft.com/office/drawing/2014/main" xmlns="" val="1903533973"/>
                  </a:ext>
                </a:extLst>
              </a:tr>
              <a:tr h="736479">
                <a:tc>
                  <a:txBody>
                    <a:bodyPr/>
                    <a:lstStyle/>
                    <a:p>
                      <a:r>
                        <a:rPr lang="en-US" dirty="0"/>
                        <a:t>Logistic Regression</a:t>
                      </a:r>
                      <a:endParaRPr lang="en-IN" dirty="0"/>
                    </a:p>
                  </a:txBody>
                  <a:tcPr/>
                </a:tc>
                <a:tc>
                  <a:txBody>
                    <a:bodyPr/>
                    <a:lstStyle/>
                    <a:p>
                      <a:r>
                        <a:rPr lang="en-US" dirty="0" smtClean="0"/>
                        <a:t>82.46 </a:t>
                      </a:r>
                      <a:r>
                        <a:rPr lang="en-US" dirty="0"/>
                        <a:t>%</a:t>
                      </a:r>
                      <a:endParaRPr lang="en-IN" dirty="0"/>
                    </a:p>
                  </a:txBody>
                  <a:tcPr/>
                </a:tc>
                <a:tc>
                  <a:txBody>
                    <a:bodyPr/>
                    <a:lstStyle/>
                    <a:p>
                      <a:r>
                        <a:rPr lang="en-US" dirty="0"/>
                        <a:t>77.5 %</a:t>
                      </a:r>
                      <a:endParaRPr lang="en-IN" dirty="0"/>
                    </a:p>
                  </a:txBody>
                  <a:tcPr/>
                </a:tc>
                <a:tc>
                  <a:txBody>
                    <a:bodyPr/>
                    <a:lstStyle/>
                    <a:p>
                      <a:r>
                        <a:rPr lang="en-US" dirty="0"/>
                        <a:t>72.39 %</a:t>
                      </a:r>
                      <a:endParaRPr lang="en-IN" dirty="0"/>
                    </a:p>
                  </a:txBody>
                  <a:tcPr/>
                </a:tc>
                <a:tc>
                  <a:txBody>
                    <a:bodyPr/>
                    <a:lstStyle/>
                    <a:p>
                      <a:r>
                        <a:rPr lang="en-US" dirty="0"/>
                        <a:t>74 %</a:t>
                      </a:r>
                      <a:endParaRPr lang="en-IN" dirty="0"/>
                    </a:p>
                  </a:txBody>
                  <a:tcPr/>
                </a:tc>
                <a:extLst>
                  <a:ext uri="{0D108BD9-81ED-4DB2-BD59-A6C34878D82A}">
                    <a16:rowId xmlns:a16="http://schemas.microsoft.com/office/drawing/2014/main" xmlns="" val="978205378"/>
                  </a:ext>
                </a:extLst>
              </a:tr>
              <a:tr h="736479">
                <a:tc>
                  <a:txBody>
                    <a:bodyPr/>
                    <a:lstStyle/>
                    <a:p>
                      <a:r>
                        <a:rPr lang="en-US" dirty="0"/>
                        <a:t>Support vector machine</a:t>
                      </a:r>
                      <a:endParaRPr lang="en-IN" dirty="0"/>
                    </a:p>
                  </a:txBody>
                  <a:tcPr/>
                </a:tc>
                <a:tc>
                  <a:txBody>
                    <a:bodyPr/>
                    <a:lstStyle/>
                    <a:p>
                      <a:r>
                        <a:rPr lang="en-US" dirty="0" smtClean="0"/>
                        <a:t>75.97 </a:t>
                      </a:r>
                      <a:r>
                        <a:rPr lang="en-US" dirty="0"/>
                        <a:t>%</a:t>
                      </a:r>
                      <a:endParaRPr lang="en-IN" dirty="0"/>
                    </a:p>
                  </a:txBody>
                  <a:tcPr/>
                </a:tc>
                <a:tc>
                  <a:txBody>
                    <a:bodyPr/>
                    <a:lstStyle/>
                    <a:p>
                      <a:r>
                        <a:rPr lang="en-US" dirty="0"/>
                        <a:t>77.9 %</a:t>
                      </a:r>
                      <a:endParaRPr lang="en-IN" dirty="0"/>
                    </a:p>
                  </a:txBody>
                  <a:tcPr/>
                </a:tc>
                <a:tc>
                  <a:txBody>
                    <a:bodyPr/>
                    <a:lstStyle/>
                    <a:p>
                      <a:r>
                        <a:rPr lang="en-US" dirty="0"/>
                        <a:t>73.43 %</a:t>
                      </a:r>
                      <a:endParaRPr lang="en-IN" dirty="0"/>
                    </a:p>
                  </a:txBody>
                  <a:tcPr/>
                </a:tc>
                <a:tc>
                  <a:txBody>
                    <a:bodyPr/>
                    <a:lstStyle/>
                    <a:p>
                      <a:r>
                        <a:rPr lang="en-US" dirty="0"/>
                        <a:t>77 %</a:t>
                      </a:r>
                      <a:endParaRPr lang="en-IN" dirty="0"/>
                    </a:p>
                  </a:txBody>
                  <a:tcPr/>
                </a:tc>
                <a:extLst>
                  <a:ext uri="{0D108BD9-81ED-4DB2-BD59-A6C34878D82A}">
                    <a16:rowId xmlns:a16="http://schemas.microsoft.com/office/drawing/2014/main" xmlns="" val="3362177616"/>
                  </a:ext>
                </a:extLst>
              </a:tr>
              <a:tr h="736479">
                <a:tc>
                  <a:txBody>
                    <a:bodyPr/>
                    <a:lstStyle/>
                    <a:p>
                      <a:r>
                        <a:rPr lang="en-US" dirty="0"/>
                        <a:t>K nearest neighbor</a:t>
                      </a:r>
                      <a:endParaRPr lang="en-IN" dirty="0"/>
                    </a:p>
                  </a:txBody>
                  <a:tcPr/>
                </a:tc>
                <a:tc>
                  <a:txBody>
                    <a:bodyPr/>
                    <a:lstStyle/>
                    <a:p>
                      <a:r>
                        <a:rPr lang="en-US" dirty="0" smtClean="0"/>
                        <a:t>81.16 </a:t>
                      </a:r>
                      <a:r>
                        <a:rPr lang="en-US" dirty="0"/>
                        <a:t>%</a:t>
                      </a:r>
                      <a:endParaRPr lang="en-IN" dirty="0"/>
                    </a:p>
                  </a:txBody>
                  <a:tcPr/>
                </a:tc>
                <a:tc>
                  <a:txBody>
                    <a:bodyPr/>
                    <a:lstStyle/>
                    <a:p>
                      <a:r>
                        <a:rPr lang="en-US" dirty="0"/>
                        <a:t>76 %</a:t>
                      </a:r>
                      <a:endParaRPr lang="en-IN" dirty="0"/>
                    </a:p>
                  </a:txBody>
                  <a:tcPr/>
                </a:tc>
                <a:tc>
                  <a:txBody>
                    <a:bodyPr/>
                    <a:lstStyle/>
                    <a:p>
                      <a:r>
                        <a:rPr lang="en-US" dirty="0"/>
                        <a:t>71.3 %</a:t>
                      </a:r>
                      <a:endParaRPr lang="en-IN" dirty="0"/>
                    </a:p>
                  </a:txBody>
                  <a:tcPr/>
                </a:tc>
                <a:tc>
                  <a:txBody>
                    <a:bodyPr/>
                    <a:lstStyle/>
                    <a:p>
                      <a:r>
                        <a:rPr lang="en-US" dirty="0"/>
                        <a:t>77 %</a:t>
                      </a:r>
                      <a:endParaRPr lang="en-IN" dirty="0"/>
                    </a:p>
                  </a:txBody>
                  <a:tcPr/>
                </a:tc>
                <a:extLst>
                  <a:ext uri="{0D108BD9-81ED-4DB2-BD59-A6C34878D82A}">
                    <a16:rowId xmlns:a16="http://schemas.microsoft.com/office/drawing/2014/main" xmlns="" val="327273769"/>
                  </a:ext>
                </a:extLst>
              </a:tr>
              <a:tr h="559942">
                <a:tc>
                  <a:txBody>
                    <a:bodyPr/>
                    <a:lstStyle/>
                    <a:p>
                      <a:r>
                        <a:rPr lang="en-US" dirty="0"/>
                        <a:t>Decision tree</a:t>
                      </a:r>
                      <a:endParaRPr lang="en-IN" dirty="0"/>
                    </a:p>
                  </a:txBody>
                  <a:tcPr/>
                </a:tc>
                <a:tc>
                  <a:txBody>
                    <a:bodyPr/>
                    <a:lstStyle/>
                    <a:p>
                      <a:r>
                        <a:rPr lang="en-US" dirty="0"/>
                        <a:t>72.07 %</a:t>
                      </a:r>
                      <a:endParaRPr lang="en-IN" dirty="0"/>
                    </a:p>
                  </a:txBody>
                  <a:tcPr/>
                </a:tc>
                <a:tc>
                  <a:txBody>
                    <a:bodyPr/>
                    <a:lstStyle/>
                    <a:p>
                      <a:r>
                        <a:rPr lang="en-US" dirty="0"/>
                        <a:t>75.8 %</a:t>
                      </a:r>
                      <a:endParaRPr lang="en-IN" dirty="0"/>
                    </a:p>
                  </a:txBody>
                  <a:tcPr/>
                </a:tc>
                <a:tc>
                  <a:txBody>
                    <a:bodyPr/>
                    <a:lstStyle/>
                    <a:p>
                      <a:r>
                        <a:rPr lang="en-US" dirty="0"/>
                        <a:t>72.91 %</a:t>
                      </a:r>
                      <a:endParaRPr lang="en-IN" dirty="0"/>
                    </a:p>
                  </a:txBody>
                  <a:tcPr/>
                </a:tc>
                <a:tc>
                  <a:txBody>
                    <a:bodyPr/>
                    <a:lstStyle/>
                    <a:p>
                      <a:r>
                        <a:rPr lang="en-US" dirty="0"/>
                        <a:t>71 %</a:t>
                      </a:r>
                      <a:endParaRPr lang="en-IN" dirty="0"/>
                    </a:p>
                  </a:txBody>
                  <a:tcPr/>
                </a:tc>
                <a:extLst>
                  <a:ext uri="{0D108BD9-81ED-4DB2-BD59-A6C34878D82A}">
                    <a16:rowId xmlns:a16="http://schemas.microsoft.com/office/drawing/2014/main" xmlns="" val="4072140288"/>
                  </a:ext>
                </a:extLst>
              </a:tr>
              <a:tr h="559942">
                <a:tc>
                  <a:txBody>
                    <a:bodyPr/>
                    <a:lstStyle/>
                    <a:p>
                      <a:r>
                        <a:rPr lang="en-US" dirty="0"/>
                        <a:t>Neural Network</a:t>
                      </a:r>
                      <a:endParaRPr lang="en-IN" dirty="0"/>
                    </a:p>
                  </a:txBody>
                  <a:tcPr/>
                </a:tc>
                <a:tc>
                  <a:txBody>
                    <a:bodyPr/>
                    <a:lstStyle/>
                    <a:p>
                      <a:r>
                        <a:rPr lang="en-US" dirty="0" smtClean="0"/>
                        <a:t>75.32 </a:t>
                      </a:r>
                      <a:r>
                        <a:rPr lang="en-US" dirty="0"/>
                        <a:t>%</a:t>
                      </a:r>
                      <a:endParaRPr lang="en-IN" dirty="0"/>
                    </a:p>
                  </a:txBody>
                  <a:tcPr/>
                </a:tc>
                <a:tc>
                  <a:txBody>
                    <a:bodyPr/>
                    <a:lstStyle/>
                    <a:p>
                      <a:r>
                        <a:rPr lang="en-US" dirty="0"/>
                        <a:t>78.4 %</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xmlns="" val="89007505"/>
                  </a:ext>
                </a:extLst>
              </a:tr>
              <a:tr h="736479">
                <a:tc>
                  <a:txBody>
                    <a:bodyPr/>
                    <a:lstStyle/>
                    <a:p>
                      <a:r>
                        <a:rPr lang="en-IN" dirty="0" smtClean="0"/>
                        <a:t>Naïve Bayes</a:t>
                      </a:r>
                      <a:endParaRPr lang="en-IN" dirty="0"/>
                    </a:p>
                  </a:txBody>
                  <a:tcPr/>
                </a:tc>
                <a:tc>
                  <a:txBody>
                    <a:bodyPr/>
                    <a:lstStyle/>
                    <a:p>
                      <a:r>
                        <a:rPr lang="en-IN" dirty="0" smtClean="0"/>
                        <a:t>79.22%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IN" dirty="0" smtClean="0"/>
                    </a:p>
                    <a:p>
                      <a:endParaRPr lang="en-IN" dirty="0"/>
                    </a:p>
                  </a:txBody>
                  <a:tcPr/>
                </a:tc>
              </a:tr>
              <a:tr h="559942">
                <a:tc>
                  <a:txBody>
                    <a:bodyPr/>
                    <a:lstStyle/>
                    <a:p>
                      <a:r>
                        <a:rPr lang="en-IN" dirty="0" err="1" smtClean="0"/>
                        <a:t>XgBoost</a:t>
                      </a:r>
                      <a:endParaRPr lang="en-IN" dirty="0"/>
                    </a:p>
                  </a:txBody>
                  <a:tcPr/>
                </a:tc>
                <a:tc>
                  <a:txBody>
                    <a:bodyPr/>
                    <a:lstStyle/>
                    <a:p>
                      <a:r>
                        <a:rPr lang="en-IN" dirty="0" smtClean="0"/>
                        <a:t>75.97%</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r>
              <a:tr h="631096">
                <a:tc>
                  <a:txBody>
                    <a:bodyPr/>
                    <a:lstStyle/>
                    <a:p>
                      <a:r>
                        <a:rPr lang="en-US" dirty="0"/>
                        <a:t>Random Forest</a:t>
                      </a:r>
                      <a:endParaRPr lang="en-IN" dirty="0"/>
                    </a:p>
                  </a:txBody>
                  <a:tcPr/>
                </a:tc>
                <a:tc>
                  <a:txBody>
                    <a:bodyPr/>
                    <a:lstStyle/>
                    <a:p>
                      <a:r>
                        <a:rPr lang="en-US" dirty="0" smtClean="0"/>
                        <a:t>82.46 </a:t>
                      </a:r>
                      <a:r>
                        <a:rPr lang="en-US" dirty="0"/>
                        <a:t>%</a:t>
                      </a:r>
                      <a:endParaRPr lang="en-IN" dirty="0"/>
                    </a:p>
                  </a:txBody>
                  <a:tcPr/>
                </a:tc>
                <a:tc>
                  <a:txBody>
                    <a:bodyPr/>
                    <a:lstStyle/>
                    <a:p>
                      <a:r>
                        <a:rPr lang="en-US" dirty="0"/>
                        <a:t>79.7 %</a:t>
                      </a:r>
                      <a:endParaRPr lang="en-IN" dirty="0"/>
                    </a:p>
                  </a:txBody>
                  <a:tcPr/>
                </a:tc>
                <a:tc>
                  <a:txBody>
                    <a:bodyPr/>
                    <a:lstStyle/>
                    <a:p>
                      <a:r>
                        <a:rPr lang="en-US" dirty="0"/>
                        <a:t>74.4 %</a:t>
                      </a:r>
                      <a:endParaRPr lang="en-IN" dirty="0"/>
                    </a:p>
                  </a:txBody>
                  <a:tcPr/>
                </a:tc>
                <a:tc>
                  <a:txBody>
                    <a:bodyPr/>
                    <a:lstStyle/>
                    <a:p>
                      <a:r>
                        <a:rPr lang="en-US" dirty="0"/>
                        <a:t>71 %</a:t>
                      </a:r>
                      <a:endParaRPr lang="en-IN" dirty="0"/>
                    </a:p>
                  </a:txBody>
                  <a:tcPr/>
                </a:tc>
                <a:extLst>
                  <a:ext uri="{0D108BD9-81ED-4DB2-BD59-A6C34878D82A}">
                    <a16:rowId xmlns:a16="http://schemas.microsoft.com/office/drawing/2014/main" xmlns="" val="3000848685"/>
                  </a:ext>
                </a:extLst>
              </a:tr>
            </a:tbl>
          </a:graphicData>
        </a:graphic>
      </p:graphicFrame>
    </p:spTree>
    <p:extLst>
      <p:ext uri="{BB962C8B-B14F-4D97-AF65-F5344CB8AC3E}">
        <p14:creationId xmlns:p14="http://schemas.microsoft.com/office/powerpoint/2010/main" val="384132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0FF28-A1A0-496B-840F-878C8D1B677D}"/>
              </a:ext>
            </a:extLst>
          </p:cNvPr>
          <p:cNvSpPr>
            <a:spLocks noGrp="1"/>
          </p:cNvSpPr>
          <p:nvPr>
            <p:ph type="title"/>
          </p:nvPr>
        </p:nvSpPr>
        <p:spPr/>
        <p:txBody>
          <a:bodyPr>
            <a:normAutofit/>
          </a:bodyPr>
          <a:lstStyle/>
          <a:p>
            <a:r>
              <a:rPr lang="en-US" sz="4000" dirty="0"/>
              <a:t>                      CONCLUSION</a:t>
            </a:r>
            <a:endParaRPr lang="en-IN" sz="4000" dirty="0"/>
          </a:p>
        </p:txBody>
      </p:sp>
      <p:sp>
        <p:nvSpPr>
          <p:cNvPr id="3" name="Content Placeholder 2">
            <a:extLst>
              <a:ext uri="{FF2B5EF4-FFF2-40B4-BE49-F238E27FC236}">
                <a16:creationId xmlns:a16="http://schemas.microsoft.com/office/drawing/2014/main" xmlns="" id="{D5508387-17C7-43CB-98DF-128A0D11B20E}"/>
              </a:ext>
            </a:extLst>
          </p:cNvPr>
          <p:cNvSpPr>
            <a:spLocks noGrp="1"/>
          </p:cNvSpPr>
          <p:nvPr>
            <p:ph idx="1"/>
          </p:nvPr>
        </p:nvSpPr>
        <p:spPr>
          <a:xfrm>
            <a:off x="1328058" y="1798018"/>
            <a:ext cx="9846540" cy="4131068"/>
          </a:xfrm>
        </p:spPr>
        <p:txBody>
          <a:bodyPr>
            <a:noAutofit/>
          </a:bodyPr>
          <a:lstStyle/>
          <a:p>
            <a:r>
              <a:rPr lang="en-US" b="1" dirty="0" smtClean="0"/>
              <a:t>For </a:t>
            </a:r>
            <a:r>
              <a:rPr lang="en-US" b="1" dirty="0"/>
              <a:t>this we have tried to analyze </a:t>
            </a:r>
            <a:r>
              <a:rPr lang="en-US" b="1" dirty="0" smtClean="0"/>
              <a:t>8 algorithms </a:t>
            </a:r>
            <a:r>
              <a:rPr lang="en-US" b="1" dirty="0"/>
              <a:t>for prediction of type-2 Diabetes Mellitus.</a:t>
            </a:r>
          </a:p>
          <a:p>
            <a:r>
              <a:rPr lang="en-US" b="1" dirty="0"/>
              <a:t>After preprocessing experiments are performed on cleaned dataset using </a:t>
            </a:r>
            <a:r>
              <a:rPr lang="en-US" b="1" dirty="0" smtClean="0"/>
              <a:t>8 different </a:t>
            </a:r>
            <a:r>
              <a:rPr lang="en-US" b="1" dirty="0"/>
              <a:t>algorithms that are </a:t>
            </a:r>
            <a:r>
              <a:rPr lang="en-US" b="1" dirty="0" smtClean="0"/>
              <a:t>Naïve, Bayes, XgBoost, Logistic </a:t>
            </a:r>
            <a:r>
              <a:rPr lang="en-US" b="1" dirty="0"/>
              <a:t>Regression, Support Vector Machine, K Nearest Neighbor, Decision Trees, Random Forest and Artificial Neural Network in which LR and </a:t>
            </a:r>
            <a:r>
              <a:rPr lang="en-US" b="1" dirty="0" smtClean="0"/>
              <a:t>Random Forest performs </a:t>
            </a:r>
            <a:r>
              <a:rPr lang="en-US" b="1" dirty="0"/>
              <a:t>best after evaluating each algorithm.</a:t>
            </a:r>
          </a:p>
          <a:p>
            <a:r>
              <a:rPr lang="en-US" b="1" dirty="0" smtClean="0"/>
              <a:t>After </a:t>
            </a:r>
            <a:r>
              <a:rPr lang="en-US" b="1" dirty="0"/>
              <a:t>using all these patient records, we are able to build a machine learning model (random forest – best one) to accurately predict whether or not the patients in the dataset have diabetes or not along with that we were able to draw some insights from the data via data analysis and visualization</a:t>
            </a:r>
            <a:r>
              <a:rPr lang="en-US" b="1" dirty="0" smtClean="0"/>
              <a:t>.</a:t>
            </a:r>
            <a:endParaRPr lang="en-US" b="1" dirty="0"/>
          </a:p>
        </p:txBody>
      </p:sp>
    </p:spTree>
    <p:extLst>
      <p:ext uri="{BB962C8B-B14F-4D97-AF65-F5344CB8AC3E}">
        <p14:creationId xmlns:p14="http://schemas.microsoft.com/office/powerpoint/2010/main" val="25586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35D9C-D4E7-4BC5-A4E6-60CD799F322D}"/>
              </a:ext>
            </a:extLst>
          </p:cNvPr>
          <p:cNvSpPr>
            <a:spLocks noGrp="1"/>
          </p:cNvSpPr>
          <p:nvPr>
            <p:ph type="title"/>
          </p:nvPr>
        </p:nvSpPr>
        <p:spPr/>
        <p:txBody>
          <a:bodyPr>
            <a:normAutofit/>
          </a:bodyPr>
          <a:lstStyle/>
          <a:p>
            <a:r>
              <a:rPr lang="en-US" sz="4000" dirty="0"/>
              <a:t>                        References</a:t>
            </a:r>
            <a:endParaRPr lang="en-IN" sz="4000" dirty="0"/>
          </a:p>
        </p:txBody>
      </p:sp>
      <p:sp>
        <p:nvSpPr>
          <p:cNvPr id="3" name="Content Placeholder 2">
            <a:extLst>
              <a:ext uri="{FF2B5EF4-FFF2-40B4-BE49-F238E27FC236}">
                <a16:creationId xmlns:a16="http://schemas.microsoft.com/office/drawing/2014/main" xmlns="" id="{738CB48A-0734-49C0-A8B9-E17F3672B63C}"/>
              </a:ext>
            </a:extLst>
          </p:cNvPr>
          <p:cNvSpPr>
            <a:spLocks noGrp="1"/>
          </p:cNvSpPr>
          <p:nvPr>
            <p:ph idx="1"/>
          </p:nvPr>
        </p:nvSpPr>
        <p:spPr>
          <a:xfrm>
            <a:off x="1451578" y="1957614"/>
            <a:ext cx="9603275" cy="3932581"/>
          </a:xfrm>
        </p:spPr>
        <p:txBody>
          <a:bodyPr>
            <a:noAutofit/>
          </a:bodyPr>
          <a:lstStyle/>
          <a:p>
            <a:r>
              <a:rPr lang="en-IN" sz="1500" b="1" dirty="0">
                <a:latin typeface="Century Gothic" panose="020B0502020202020204" pitchFamily="34" charset="0"/>
              </a:rPr>
              <a:t>[1] </a:t>
            </a:r>
            <a:r>
              <a:rPr lang="en-IN" sz="1500" b="1" dirty="0" err="1">
                <a:latin typeface="Century Gothic" panose="020B0502020202020204" pitchFamily="34" charset="0"/>
              </a:rPr>
              <a:t>Lejla</a:t>
            </a:r>
            <a:r>
              <a:rPr lang="en-IN" sz="1500" b="1" dirty="0">
                <a:latin typeface="Century Gothic" panose="020B0502020202020204" pitchFamily="34" charset="0"/>
              </a:rPr>
              <a:t> </a:t>
            </a:r>
            <a:r>
              <a:rPr lang="en-IN" sz="1500" b="1" dirty="0" err="1">
                <a:latin typeface="Century Gothic" panose="020B0502020202020204" pitchFamily="34" charset="0"/>
              </a:rPr>
              <a:t>Alic</a:t>
            </a:r>
            <a:r>
              <a:rPr lang="en-IN" sz="1500" b="1" dirty="0">
                <a:latin typeface="Century Gothic" panose="020B0502020202020204" pitchFamily="34" charset="0"/>
              </a:rPr>
              <a:t>, Hasan T. Abbas, </a:t>
            </a:r>
            <a:r>
              <a:rPr lang="en-IN" sz="1500" b="1" dirty="0" err="1">
                <a:latin typeface="Century Gothic" panose="020B0502020202020204" pitchFamily="34" charset="0"/>
              </a:rPr>
              <a:t>Marelyn</a:t>
            </a:r>
            <a:r>
              <a:rPr lang="en-IN" sz="1500" b="1" dirty="0">
                <a:latin typeface="Century Gothic" panose="020B0502020202020204" pitchFamily="34" charset="0"/>
              </a:rPr>
              <a:t> Rios, Muhammad Abdul Ghani, and Khalid </a:t>
            </a:r>
            <a:r>
              <a:rPr lang="en-IN" sz="1500" b="1" dirty="0" err="1">
                <a:latin typeface="Century Gothic" panose="020B0502020202020204" pitchFamily="34" charset="0"/>
              </a:rPr>
              <a:t>Qaraqe</a:t>
            </a:r>
            <a:r>
              <a:rPr lang="en-US" sz="1500" b="1" dirty="0">
                <a:latin typeface="Century Gothic" panose="020B0502020202020204" pitchFamily="34" charset="0"/>
              </a:rPr>
              <a:t>“Diabetes Prediction using different Machine Learning approaches” 2019 IEEE 32nd International Symposium on Computer-Based Medical Systems (CBMS).</a:t>
            </a:r>
          </a:p>
          <a:p>
            <a:r>
              <a:rPr lang="en-US" sz="1500" b="1" dirty="0">
                <a:latin typeface="Century Gothic" panose="020B0502020202020204" pitchFamily="34" charset="0"/>
              </a:rPr>
              <a:t>[2] Rahul Pradhan, Mayank Aggarwal, </a:t>
            </a:r>
            <a:r>
              <a:rPr lang="en-US" sz="1500" b="1" dirty="0" err="1">
                <a:latin typeface="Century Gothic" panose="020B0502020202020204" pitchFamily="34" charset="0"/>
              </a:rPr>
              <a:t>Drashti</a:t>
            </a:r>
            <a:r>
              <a:rPr lang="en-US" sz="1500" b="1" dirty="0">
                <a:latin typeface="Century Gothic" panose="020B0502020202020204" pitchFamily="34" charset="0"/>
              </a:rPr>
              <a:t> Maheshwari, Ankur Chaturvedi, </a:t>
            </a:r>
            <a:r>
              <a:rPr lang="en-US" sz="1500" b="1" dirty="0" err="1">
                <a:latin typeface="Century Gothic" panose="020B0502020202020204" pitchFamily="34" charset="0"/>
              </a:rPr>
              <a:t>Dilip</a:t>
            </a:r>
            <a:r>
              <a:rPr lang="en-US" sz="1500" b="1" dirty="0">
                <a:latin typeface="Century Gothic" panose="020B0502020202020204" pitchFamily="34" charset="0"/>
              </a:rPr>
              <a:t> </a:t>
            </a:r>
            <a:r>
              <a:rPr lang="en-US" sz="1500" b="1" dirty="0" err="1">
                <a:latin typeface="Century Gothic" panose="020B0502020202020204" pitchFamily="34" charset="0"/>
              </a:rPr>
              <a:t>kumar</a:t>
            </a:r>
            <a:r>
              <a:rPr lang="en-US" sz="1500" b="1" dirty="0">
                <a:latin typeface="Century Gothic" panose="020B0502020202020204" pitchFamily="34" charset="0"/>
              </a:rPr>
              <a:t> Sharma “Diabetes Mellitus Prediction and classifier comparative study” 2020 International Conference on (PARC) GLA University, Mathura, UP, India. Feb 28-29, 2020.</a:t>
            </a:r>
          </a:p>
          <a:p>
            <a:r>
              <a:rPr lang="en-US" sz="1500" b="1" dirty="0">
                <a:latin typeface="Century Gothic" panose="020B0502020202020204" pitchFamily="34" charset="0"/>
              </a:rPr>
              <a:t>[3] Muhammad Azeem Sarwar, Nasir Kamal, </a:t>
            </a:r>
            <a:r>
              <a:rPr lang="en-US" sz="1500" b="1" dirty="0" err="1">
                <a:latin typeface="Century Gothic" panose="020B0502020202020204" pitchFamily="34" charset="0"/>
              </a:rPr>
              <a:t>Wajeeha</a:t>
            </a:r>
            <a:r>
              <a:rPr lang="en-US" sz="1500" b="1" dirty="0">
                <a:latin typeface="Century Gothic" panose="020B0502020202020204" pitchFamily="34" charset="0"/>
              </a:rPr>
              <a:t> Hamid, </a:t>
            </a:r>
            <a:r>
              <a:rPr lang="en-US" sz="1500" b="1" dirty="0" err="1">
                <a:latin typeface="Century Gothic" panose="020B0502020202020204" pitchFamily="34" charset="0"/>
              </a:rPr>
              <a:t>Munam</a:t>
            </a:r>
            <a:r>
              <a:rPr lang="en-US" sz="1500" b="1" dirty="0">
                <a:latin typeface="Century Gothic" panose="020B0502020202020204" pitchFamily="34" charset="0"/>
              </a:rPr>
              <a:t> Ali Shah “Prediction of Diabetes using Machine Learning Algorithms in healthcare” Proceedings of the 24th International Conference on Automation &amp; Computing, Newcastle University, Newcastle upon Tyne, UK, 6-7 September 2018 .</a:t>
            </a:r>
          </a:p>
          <a:p>
            <a:r>
              <a:rPr lang="en-IN" sz="1500" b="1" dirty="0"/>
              <a:t>[</a:t>
            </a:r>
            <a:r>
              <a:rPr lang="en-IN" sz="1500" b="1" dirty="0">
                <a:latin typeface="Century Gothic" panose="020B0502020202020204" pitchFamily="34" charset="0"/>
              </a:rPr>
              <a:t>4] Priyanka Sonar and Prof. K. </a:t>
            </a:r>
            <a:r>
              <a:rPr lang="en-IN" sz="1500" b="1" dirty="0" err="1">
                <a:latin typeface="Century Gothic" panose="020B0502020202020204" pitchFamily="34" charset="0"/>
              </a:rPr>
              <a:t>JayaMalini</a:t>
            </a:r>
            <a:r>
              <a:rPr lang="en-IN" sz="1500" b="1" dirty="0">
                <a:latin typeface="Century Gothic" panose="020B0502020202020204" pitchFamily="34" charset="0"/>
              </a:rPr>
              <a:t> </a:t>
            </a:r>
            <a:r>
              <a:rPr lang="en-US" sz="1500" b="1" dirty="0">
                <a:latin typeface="Century Gothic" panose="020B0502020202020204" pitchFamily="34" charset="0"/>
              </a:rPr>
              <a:t>“Diabetes Prediction using different Machine Learning approaches” Proceedings of the Third International Conference on Computing Methodologies and Communication (ICCMC 2019) IEEE Xplore Part Number: CFP19K25-ART; ISBN: 978-1-5386-7808-4</a:t>
            </a:r>
            <a:r>
              <a:rPr lang="en-US" sz="1500" b="1" dirty="0" smtClean="0">
                <a:latin typeface="Century Gothic" panose="020B0502020202020204" pitchFamily="34" charset="0"/>
              </a:rPr>
              <a:t>.</a:t>
            </a:r>
            <a:r>
              <a:rPr lang="en-US" sz="1500" b="1" dirty="0">
                <a:latin typeface="Century Gothic" panose="020B0502020202020204" pitchFamily="34" charset="0"/>
              </a:rPr>
              <a:t>								</a:t>
            </a:r>
            <a:r>
              <a:rPr lang="en-US" sz="1500" b="1" dirty="0"/>
              <a:t>			                                                        </a:t>
            </a:r>
          </a:p>
        </p:txBody>
      </p:sp>
    </p:spTree>
    <p:extLst>
      <p:ext uri="{BB962C8B-B14F-4D97-AF65-F5344CB8AC3E}">
        <p14:creationId xmlns:p14="http://schemas.microsoft.com/office/powerpoint/2010/main" val="414945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599CF-A814-485F-A6D1-224CB3581C8D}"/>
              </a:ext>
            </a:extLst>
          </p:cNvPr>
          <p:cNvSpPr>
            <a:spLocks noGrp="1"/>
          </p:cNvSpPr>
          <p:nvPr>
            <p:ph type="title"/>
          </p:nvPr>
        </p:nvSpPr>
        <p:spPr/>
        <p:txBody>
          <a:bodyPr>
            <a:normAutofit/>
          </a:bodyPr>
          <a:lstStyle/>
          <a:p>
            <a:r>
              <a:rPr lang="en-US" sz="4000" dirty="0"/>
              <a:t>               References cont.</a:t>
            </a:r>
            <a:endParaRPr lang="en-IN" sz="4000" dirty="0"/>
          </a:p>
        </p:txBody>
      </p:sp>
      <p:sp>
        <p:nvSpPr>
          <p:cNvPr id="3" name="Content Placeholder 2">
            <a:extLst>
              <a:ext uri="{FF2B5EF4-FFF2-40B4-BE49-F238E27FC236}">
                <a16:creationId xmlns:a16="http://schemas.microsoft.com/office/drawing/2014/main" xmlns="" id="{43741CEE-71CA-4863-B319-6F14B1017CC6}"/>
              </a:ext>
            </a:extLst>
          </p:cNvPr>
          <p:cNvSpPr>
            <a:spLocks noGrp="1"/>
          </p:cNvSpPr>
          <p:nvPr>
            <p:ph idx="1"/>
          </p:nvPr>
        </p:nvSpPr>
        <p:spPr>
          <a:xfrm>
            <a:off x="1364493" y="1863332"/>
            <a:ext cx="9603275" cy="4037749"/>
          </a:xfrm>
        </p:spPr>
        <p:txBody>
          <a:bodyPr>
            <a:noAutofit/>
          </a:bodyPr>
          <a:lstStyle/>
          <a:p>
            <a:r>
              <a:rPr lang="en-IN" sz="1700" b="1" dirty="0">
                <a:latin typeface="Century Gothic" panose="020B0502020202020204" pitchFamily="34" charset="0"/>
              </a:rPr>
              <a:t>[5] </a:t>
            </a:r>
            <a:r>
              <a:rPr lang="en-IN" sz="1700" b="1" dirty="0" err="1">
                <a:latin typeface="Century Gothic" panose="020B0502020202020204" pitchFamily="34" charset="0"/>
              </a:rPr>
              <a:t>Dr.</a:t>
            </a:r>
            <a:r>
              <a:rPr lang="en-IN" sz="1700" b="1" dirty="0">
                <a:latin typeface="Century Gothic" panose="020B0502020202020204" pitchFamily="34" charset="0"/>
              </a:rPr>
              <a:t> </a:t>
            </a:r>
            <a:r>
              <a:rPr lang="en-IN" sz="1700" b="1" dirty="0" err="1">
                <a:latin typeface="Century Gothic" panose="020B0502020202020204" pitchFamily="34" charset="0"/>
              </a:rPr>
              <a:t>Pradnya</a:t>
            </a:r>
            <a:r>
              <a:rPr lang="en-IN" sz="1700" b="1" dirty="0">
                <a:latin typeface="Century Gothic" panose="020B0502020202020204" pitchFamily="34" charset="0"/>
              </a:rPr>
              <a:t> Kulkarni and Rahul </a:t>
            </a:r>
            <a:r>
              <a:rPr lang="en-IN" sz="1700" b="1" dirty="0" err="1">
                <a:latin typeface="Century Gothic" panose="020B0502020202020204" pitchFamily="34" charset="0"/>
              </a:rPr>
              <a:t>Barhate</a:t>
            </a:r>
            <a:r>
              <a:rPr lang="en-IN" sz="1700" b="1" dirty="0">
                <a:latin typeface="Century Gothic" panose="020B0502020202020204" pitchFamily="34" charset="0"/>
              </a:rPr>
              <a:t> </a:t>
            </a:r>
            <a:r>
              <a:rPr lang="en-US" sz="1700" b="1" dirty="0">
                <a:latin typeface="Century Gothic" panose="020B0502020202020204" pitchFamily="34" charset="0"/>
              </a:rPr>
              <a:t>“Analysis of Classifiers for prediction of type2 Diabetes mellitus” 2018 Fourth International Conference on Computing Communication Control and Automation (ICCUBEA) .</a:t>
            </a:r>
            <a:endParaRPr lang="en-IN" sz="1700" b="1" dirty="0">
              <a:latin typeface="Century Gothic" panose="020B0502020202020204" pitchFamily="34" charset="0"/>
            </a:endParaRPr>
          </a:p>
          <a:p>
            <a:r>
              <a:rPr lang="en-IN" sz="1700" b="1" dirty="0">
                <a:latin typeface="Century Gothic" panose="020B0502020202020204" pitchFamily="34" charset="0"/>
              </a:rPr>
              <a:t>[6] G, </a:t>
            </a:r>
            <a:r>
              <a:rPr lang="en-IN" sz="1700" b="1" dirty="0" err="1">
                <a:latin typeface="Century Gothic" panose="020B0502020202020204" pitchFamily="34" charset="0"/>
              </a:rPr>
              <a:t>V.Rajesh</a:t>
            </a:r>
            <a:r>
              <a:rPr lang="en-IN" sz="1700" b="1" dirty="0">
                <a:latin typeface="Century Gothic" panose="020B0502020202020204" pitchFamily="34" charset="0"/>
              </a:rPr>
              <a:t> , Naveen Kishore , </a:t>
            </a:r>
            <a:r>
              <a:rPr lang="en-IN" sz="1700" b="1" dirty="0" err="1">
                <a:latin typeface="Century Gothic" panose="020B0502020202020204" pitchFamily="34" charset="0"/>
              </a:rPr>
              <a:t>A.Vamsi</a:t>
            </a:r>
            <a:r>
              <a:rPr lang="en-IN" sz="1700" b="1" dirty="0">
                <a:latin typeface="Century Gothic" panose="020B0502020202020204" pitchFamily="34" charset="0"/>
              </a:rPr>
              <a:t> </a:t>
            </a:r>
            <a:r>
              <a:rPr lang="en-IN" sz="1700" b="1" dirty="0" err="1">
                <a:latin typeface="Century Gothic" panose="020B0502020202020204" pitchFamily="34" charset="0"/>
              </a:rPr>
              <a:t>Akki</a:t>
            </a:r>
            <a:r>
              <a:rPr lang="en-IN" sz="1700" b="1" dirty="0">
                <a:latin typeface="Century Gothic" panose="020B0502020202020204" pitchFamily="34" charset="0"/>
              </a:rPr>
              <a:t> Reddy, </a:t>
            </a:r>
            <a:r>
              <a:rPr lang="en-IN" sz="1700" b="1" dirty="0" err="1">
                <a:latin typeface="Century Gothic" panose="020B0502020202020204" pitchFamily="34" charset="0"/>
              </a:rPr>
              <a:t>K.Sumedh</a:t>
            </a:r>
            <a:r>
              <a:rPr lang="en-IN" sz="1700" b="1" dirty="0">
                <a:latin typeface="Century Gothic" panose="020B0502020202020204" pitchFamily="34" charset="0"/>
              </a:rPr>
              <a:t>,  </a:t>
            </a:r>
            <a:r>
              <a:rPr lang="en-IN" sz="1700" b="1" dirty="0" err="1">
                <a:latin typeface="Century Gothic" panose="020B0502020202020204" pitchFamily="34" charset="0"/>
              </a:rPr>
              <a:t>T.Rajesh</a:t>
            </a:r>
            <a:r>
              <a:rPr lang="en-IN" sz="1700" b="1" dirty="0">
                <a:latin typeface="Century Gothic" panose="020B0502020202020204" pitchFamily="34" charset="0"/>
              </a:rPr>
              <a:t> Sai Reddy “Prediction of diabetes using classification algorithms” </a:t>
            </a:r>
            <a:r>
              <a:rPr lang="en-US" sz="1700" b="1" dirty="0">
                <a:latin typeface="Century Gothic" panose="020B0502020202020204" pitchFamily="34" charset="0"/>
              </a:rPr>
              <a:t>INTERNATIONAL JOURNAL OF SCIENTIFIC &amp; TECHNOLOGY RESEARCH VOLUME 9, ISSUE 01, JANUARY 2020 .</a:t>
            </a:r>
          </a:p>
          <a:p>
            <a:r>
              <a:rPr lang="en-US" sz="1700" b="1" dirty="0">
                <a:latin typeface="Century Gothic" panose="020B0502020202020204" pitchFamily="34" charset="0"/>
              </a:rPr>
              <a:t>[7] </a:t>
            </a:r>
            <a:r>
              <a:rPr lang="en-US" sz="1700" b="1" dirty="0" err="1">
                <a:latin typeface="Century Gothic" panose="020B0502020202020204" pitchFamily="34" charset="0"/>
              </a:rPr>
              <a:t>Dilip</a:t>
            </a:r>
            <a:r>
              <a:rPr lang="en-US" sz="1700" b="1" dirty="0">
                <a:latin typeface="Century Gothic" panose="020B0502020202020204" pitchFamily="34" charset="0"/>
              </a:rPr>
              <a:t> Sisodia and Deepti Sisodia “Prediction of Diabetes using Classiﬁcation Algorithms” (ICCIDS 2018) International Conference on Computational Intelligence and Data Science.</a:t>
            </a:r>
          </a:p>
          <a:p>
            <a:r>
              <a:rPr lang="en-US" sz="1700" b="1" dirty="0">
                <a:latin typeface="Century Gothic" panose="020B0502020202020204" pitchFamily="34" charset="0"/>
              </a:rPr>
              <a:t>[8] </a:t>
            </a:r>
            <a:r>
              <a:rPr lang="en-US" sz="1700" b="1" dirty="0" err="1">
                <a:latin typeface="Century Gothic" panose="020B0502020202020204" pitchFamily="34" charset="0"/>
              </a:rPr>
              <a:t>Chinmayi</a:t>
            </a:r>
            <a:r>
              <a:rPr lang="en-US" sz="1700" b="1" dirty="0">
                <a:latin typeface="Century Gothic" panose="020B0502020202020204" pitchFamily="34" charset="0"/>
              </a:rPr>
              <a:t> </a:t>
            </a:r>
            <a:r>
              <a:rPr lang="en-US" sz="1700" b="1" dirty="0" err="1">
                <a:latin typeface="Century Gothic" panose="020B0502020202020204" pitchFamily="34" charset="0"/>
              </a:rPr>
              <a:t>Chitnis</a:t>
            </a:r>
            <a:r>
              <a:rPr lang="en-US" sz="1700" b="1" dirty="0">
                <a:latin typeface="Century Gothic" panose="020B0502020202020204" pitchFamily="34" charset="0"/>
              </a:rPr>
              <a:t> and Roger Lee  “Improving Health-Care Systems by Disease Prediction” 2018 International Conference on Computational Science and Computational Intelligence (CSCI</a:t>
            </a:r>
            <a:r>
              <a:rPr lang="en-US" sz="1700" b="1" dirty="0" smtClean="0">
                <a:latin typeface="Century Gothic" panose="020B0502020202020204" pitchFamily="34" charset="0"/>
              </a:rPr>
              <a:t>).</a:t>
            </a:r>
            <a:r>
              <a:rPr lang="en-US" sz="1700" b="1" dirty="0" smtClean="0"/>
              <a:t>                                                                                      </a:t>
            </a:r>
            <a:endParaRPr lang="en-US" sz="1700" b="1" dirty="0"/>
          </a:p>
        </p:txBody>
      </p:sp>
    </p:spTree>
    <p:extLst>
      <p:ext uri="{BB962C8B-B14F-4D97-AF65-F5344CB8AC3E}">
        <p14:creationId xmlns:p14="http://schemas.microsoft.com/office/powerpoint/2010/main" val="317456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6F17B-B399-407F-ADE6-C4B69E0EE88E}"/>
              </a:ext>
            </a:extLst>
          </p:cNvPr>
          <p:cNvSpPr>
            <a:spLocks noGrp="1"/>
          </p:cNvSpPr>
          <p:nvPr>
            <p:ph type="ctrTitle"/>
          </p:nvPr>
        </p:nvSpPr>
        <p:spPr/>
        <p:txBody>
          <a:bodyPr/>
          <a:lstStyle/>
          <a:p>
            <a:r>
              <a:rPr lang="en-US" dirty="0"/>
              <a:t>THANK YOU                       </a:t>
            </a:r>
            <a:endParaRPr lang="en-IN" dirty="0"/>
          </a:p>
        </p:txBody>
      </p:sp>
    </p:spTree>
    <p:extLst>
      <p:ext uri="{BB962C8B-B14F-4D97-AF65-F5344CB8AC3E}">
        <p14:creationId xmlns:p14="http://schemas.microsoft.com/office/powerpoint/2010/main" val="371379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8294D-73D6-4716-9DCE-17248BE9FE15}"/>
              </a:ext>
            </a:extLst>
          </p:cNvPr>
          <p:cNvSpPr>
            <a:spLocks noGrp="1"/>
          </p:cNvSpPr>
          <p:nvPr>
            <p:ph type="title"/>
          </p:nvPr>
        </p:nvSpPr>
        <p:spPr/>
        <p:txBody>
          <a:bodyPr>
            <a:normAutofit/>
          </a:bodyPr>
          <a:lstStyle/>
          <a:p>
            <a:r>
              <a:rPr lang="en-US" sz="4000" dirty="0"/>
              <a:t>                     Introduction</a:t>
            </a:r>
            <a:endParaRPr lang="en-IN" sz="4000" dirty="0"/>
          </a:p>
        </p:txBody>
      </p:sp>
      <p:sp>
        <p:nvSpPr>
          <p:cNvPr id="3" name="Content Placeholder 2">
            <a:extLst>
              <a:ext uri="{FF2B5EF4-FFF2-40B4-BE49-F238E27FC236}">
                <a16:creationId xmlns:a16="http://schemas.microsoft.com/office/drawing/2014/main" xmlns="" id="{327CB5E7-BA5F-43DF-9E0C-3C678C323DA5}"/>
              </a:ext>
            </a:extLst>
          </p:cNvPr>
          <p:cNvSpPr>
            <a:spLocks noGrp="1"/>
          </p:cNvSpPr>
          <p:nvPr>
            <p:ph idx="1"/>
          </p:nvPr>
        </p:nvSpPr>
        <p:spPr>
          <a:xfrm>
            <a:off x="1451578" y="1853755"/>
            <a:ext cx="9603275" cy="3851720"/>
          </a:xfrm>
        </p:spPr>
        <p:txBody>
          <a:bodyPr>
            <a:noAutofit/>
          </a:bodyPr>
          <a:lstStyle/>
          <a:p>
            <a:r>
              <a:rPr lang="en-US" b="1" dirty="0" smtClean="0">
                <a:latin typeface="Century Gothic" panose="020B0502020202020204" pitchFamily="34" charset="0"/>
                <a:cs typeface="Arial" panose="020B0604020202020204" pitchFamily="34" charset="0"/>
              </a:rPr>
              <a:t>Diabetes mellitus </a:t>
            </a:r>
            <a:r>
              <a:rPr lang="en-US" b="1" dirty="0">
                <a:latin typeface="Century Gothic" panose="020B0502020202020204" pitchFamily="34" charset="0"/>
                <a:cs typeface="Arial" panose="020B0604020202020204" pitchFamily="34" charset="0"/>
              </a:rPr>
              <a:t>is a group of metabolic disorders due to less insulin in the blood and it can also creates several kinds of different diseases as well.</a:t>
            </a:r>
          </a:p>
          <a:p>
            <a:r>
              <a:rPr lang="en-US" b="1" dirty="0">
                <a:latin typeface="Century Gothic" panose="020B0502020202020204" pitchFamily="34" charset="0"/>
                <a:cs typeface="Arial" panose="020B0604020202020204" pitchFamily="34" charset="0"/>
              </a:rPr>
              <a:t>Warning sign of this diabetes results in more hunger, feeling thirsty , </a:t>
            </a:r>
            <a:r>
              <a:rPr lang="en-US" b="1" dirty="0" smtClean="0">
                <a:latin typeface="Century Gothic" panose="020B0502020202020204" pitchFamily="34" charset="0"/>
                <a:cs typeface="Arial" panose="020B0604020202020204" pitchFamily="34" charset="0"/>
              </a:rPr>
              <a:t>weight loss </a:t>
            </a:r>
            <a:r>
              <a:rPr lang="en-US" b="1" dirty="0">
                <a:latin typeface="Century Gothic" panose="020B0502020202020204" pitchFamily="34" charset="0"/>
                <a:cs typeface="Arial" panose="020B0604020202020204" pitchFamily="34" charset="0"/>
              </a:rPr>
              <a:t>and if not medicated it will lead to death sometimes .</a:t>
            </a:r>
          </a:p>
          <a:p>
            <a:r>
              <a:rPr lang="en-US" b="1" dirty="0">
                <a:latin typeface="Century Gothic" panose="020B0502020202020204" pitchFamily="34" charset="0"/>
                <a:cs typeface="Arial" panose="020B0604020202020204" pitchFamily="34" charset="0"/>
              </a:rPr>
              <a:t>There are three types of diabetes Type1, Type2 and Type3.  Type1 is  due to the failure of pancreas that produces little or no insulin,  Type2 when whole body either doesn’t produce enough insulin or it resists insulin and Type3 occurs when neurons in the brain unable to respond to insulin.</a:t>
            </a:r>
          </a:p>
          <a:p>
            <a:r>
              <a:rPr lang="en-US" b="1" dirty="0">
                <a:latin typeface="Century Gothic" panose="020B0502020202020204" pitchFamily="34" charset="0"/>
                <a:cs typeface="Arial" panose="020B0604020202020204" pitchFamily="34" charset="0"/>
              </a:rPr>
              <a:t>In these type2 is the most common type , nearly 90% cases of total diabetes patients.</a:t>
            </a:r>
            <a:r>
              <a:rPr lang="en-US" b="1" dirty="0">
                <a:latin typeface="Century Gothic" panose="020B0502020202020204" pitchFamily="34" charset="0"/>
              </a:rPr>
              <a:t>                             </a:t>
            </a:r>
          </a:p>
          <a:p>
            <a:pPr marL="0" indent="0">
              <a:buNone/>
            </a:pPr>
            <a:r>
              <a:rPr lang="en-US" sz="2400" b="1" dirty="0"/>
              <a:t>                                                                  </a:t>
            </a:r>
          </a:p>
        </p:txBody>
      </p:sp>
    </p:spTree>
    <p:extLst>
      <p:ext uri="{BB962C8B-B14F-4D97-AF65-F5344CB8AC3E}">
        <p14:creationId xmlns:p14="http://schemas.microsoft.com/office/powerpoint/2010/main" val="868568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EA2C4-347C-426E-B011-CFA3469322CB}"/>
              </a:ext>
            </a:extLst>
          </p:cNvPr>
          <p:cNvSpPr>
            <a:spLocks noGrp="1"/>
          </p:cNvSpPr>
          <p:nvPr>
            <p:ph type="title"/>
          </p:nvPr>
        </p:nvSpPr>
        <p:spPr/>
        <p:txBody>
          <a:bodyPr>
            <a:normAutofit/>
          </a:bodyPr>
          <a:lstStyle/>
          <a:p>
            <a:r>
              <a:rPr lang="en-US" sz="4000" dirty="0"/>
              <a:t>                         Objective</a:t>
            </a:r>
            <a:endParaRPr lang="en-IN" sz="4000" dirty="0"/>
          </a:p>
        </p:txBody>
      </p:sp>
      <p:sp>
        <p:nvSpPr>
          <p:cNvPr id="3" name="Content Placeholder 2">
            <a:extLst>
              <a:ext uri="{FF2B5EF4-FFF2-40B4-BE49-F238E27FC236}">
                <a16:creationId xmlns:a16="http://schemas.microsoft.com/office/drawing/2014/main" xmlns="" id="{E8A49522-D29F-4B1C-B7C8-2034B64A5139}"/>
              </a:ext>
            </a:extLst>
          </p:cNvPr>
          <p:cNvSpPr>
            <a:spLocks noGrp="1"/>
          </p:cNvSpPr>
          <p:nvPr>
            <p:ph idx="1"/>
          </p:nvPr>
        </p:nvSpPr>
        <p:spPr>
          <a:xfrm>
            <a:off x="1451578" y="2006600"/>
            <a:ext cx="9603275" cy="4046882"/>
          </a:xfrm>
        </p:spPr>
        <p:txBody>
          <a:bodyPr>
            <a:noAutofit/>
          </a:bodyPr>
          <a:lstStyle/>
          <a:p>
            <a:r>
              <a:rPr lang="en-US" b="1" dirty="0" smtClean="0">
                <a:latin typeface="Century Gothic" panose="020B0502020202020204" pitchFamily="34" charset="0"/>
              </a:rPr>
              <a:t>Early </a:t>
            </a:r>
            <a:r>
              <a:rPr lang="en-US" b="1" dirty="0">
                <a:latin typeface="Century Gothic" panose="020B0502020202020204" pitchFamily="34" charset="0"/>
              </a:rPr>
              <a:t>prediction of type2 diabetes is tough for doctors due to interdependence on various factors such as insulin level,  skin thickness,  blood pressure,  pregnancies, glucose level,  BMI, diabetes pedigree and age so using machine learning we will develop a system which can perform early prediction of type2 diabetes for a patient with a higher accuracy using different machine learning algorithms.</a:t>
            </a:r>
          </a:p>
          <a:p>
            <a:r>
              <a:rPr lang="en-US" b="1" dirty="0">
                <a:latin typeface="Century Gothic" panose="020B0502020202020204" pitchFamily="34" charset="0"/>
              </a:rPr>
              <a:t>This project aims to predict type2 diabetes using five ml algorithms and one deep learning algorithm namely SVM, Logistic regression, KNN, Random forest, decision tree, Ann and the algorithm with highest accuracy will be selected for output.</a:t>
            </a:r>
          </a:p>
          <a:p>
            <a:pPr marL="0" indent="0">
              <a:buNone/>
            </a:pPr>
            <a:r>
              <a:rPr lang="en-US" b="1" dirty="0"/>
              <a:t>                                                                      </a:t>
            </a:r>
          </a:p>
          <a:p>
            <a:pPr marL="0" indent="0">
              <a:buNone/>
            </a:pPr>
            <a:endParaRPr lang="en-IN" b="1" dirty="0"/>
          </a:p>
        </p:txBody>
      </p:sp>
    </p:spTree>
    <p:extLst>
      <p:ext uri="{BB962C8B-B14F-4D97-AF65-F5344CB8AC3E}">
        <p14:creationId xmlns:p14="http://schemas.microsoft.com/office/powerpoint/2010/main" val="824468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979" y="814044"/>
            <a:ext cx="9603275" cy="1049235"/>
          </a:xfrm>
        </p:spPr>
        <p:txBody>
          <a:bodyPr>
            <a:normAutofit/>
          </a:bodyPr>
          <a:lstStyle/>
          <a:p>
            <a:r>
              <a:rPr lang="en-IN" sz="4400" dirty="0" smtClean="0"/>
              <a:t>About the Dataset</a:t>
            </a:r>
            <a:endParaRPr lang="en-IN" sz="4400" dirty="0"/>
          </a:p>
        </p:txBody>
      </p:sp>
      <p:sp>
        <p:nvSpPr>
          <p:cNvPr id="3" name="Content Placeholder 2"/>
          <p:cNvSpPr>
            <a:spLocks noGrp="1"/>
          </p:cNvSpPr>
          <p:nvPr>
            <p:ph idx="1"/>
          </p:nvPr>
        </p:nvSpPr>
        <p:spPr>
          <a:xfrm>
            <a:off x="1200150" y="1996682"/>
            <a:ext cx="10744200" cy="3772818"/>
          </a:xfrm>
        </p:spPr>
        <p:txBody>
          <a:bodyPr>
            <a:noAutofit/>
          </a:bodyPr>
          <a:lstStyle/>
          <a:p>
            <a:pPr marL="0" indent="0">
              <a:lnSpc>
                <a:spcPct val="100000"/>
              </a:lnSpc>
              <a:spcBef>
                <a:spcPts val="400"/>
              </a:spcBef>
              <a:buNone/>
            </a:pPr>
            <a:r>
              <a:rPr lang="en-IN" sz="1750" dirty="0"/>
              <a:t>The datasets consist of several medical predictor variables and one target variable, Outcome. </a:t>
            </a:r>
            <a:endParaRPr lang="en-IN" sz="1750" dirty="0" smtClean="0"/>
          </a:p>
          <a:p>
            <a:pPr marL="0" indent="0">
              <a:lnSpc>
                <a:spcPct val="100000"/>
              </a:lnSpc>
              <a:spcBef>
                <a:spcPts val="400"/>
              </a:spcBef>
              <a:buNone/>
            </a:pPr>
            <a:r>
              <a:rPr lang="en-IN" sz="1750" dirty="0" smtClean="0"/>
              <a:t>Predictor </a:t>
            </a:r>
            <a:r>
              <a:rPr lang="en-IN" sz="1750" dirty="0"/>
              <a:t>variables include the number of pregnancies the patient has had, their BMI, insulin level, age, and so on.</a:t>
            </a:r>
            <a:endParaRPr lang="en-IN" sz="1750" b="1" dirty="0"/>
          </a:p>
          <a:p>
            <a:pPr marL="0" indent="0" fontAlgn="base">
              <a:lnSpc>
                <a:spcPct val="100000"/>
              </a:lnSpc>
              <a:spcBef>
                <a:spcPts val="400"/>
              </a:spcBef>
              <a:buNone/>
            </a:pPr>
            <a:r>
              <a:rPr lang="en-IN" sz="1750" dirty="0"/>
              <a:t>Pregnancies: Number of times pregnant</a:t>
            </a:r>
            <a:endParaRPr lang="en-IN" sz="1750" b="1" dirty="0"/>
          </a:p>
          <a:p>
            <a:pPr marL="0" indent="0" fontAlgn="base">
              <a:lnSpc>
                <a:spcPct val="100000"/>
              </a:lnSpc>
              <a:spcBef>
                <a:spcPts val="400"/>
              </a:spcBef>
              <a:buNone/>
            </a:pPr>
            <a:r>
              <a:rPr lang="en-IN" sz="1750" b="1" dirty="0"/>
              <a:t>Glucose: </a:t>
            </a:r>
            <a:r>
              <a:rPr lang="en-IN" sz="1750" dirty="0"/>
              <a:t>Plasma glucose concentration a 2 hours in an oral glucose tolerance test</a:t>
            </a:r>
            <a:endParaRPr lang="en-IN" sz="1750" b="1" dirty="0"/>
          </a:p>
          <a:p>
            <a:pPr marL="0" indent="0" fontAlgn="base">
              <a:lnSpc>
                <a:spcPct val="100000"/>
              </a:lnSpc>
              <a:spcBef>
                <a:spcPts val="400"/>
              </a:spcBef>
              <a:buNone/>
            </a:pPr>
            <a:r>
              <a:rPr lang="en-IN" sz="1750" b="1" dirty="0" err="1"/>
              <a:t>BloodPressure</a:t>
            </a:r>
            <a:r>
              <a:rPr lang="en-IN" sz="1750" b="1" dirty="0"/>
              <a:t>: </a:t>
            </a:r>
            <a:r>
              <a:rPr lang="en-IN" sz="1750" dirty="0"/>
              <a:t>Diastolic blood pressure (mm Hg)</a:t>
            </a:r>
            <a:endParaRPr lang="en-IN" sz="1750" b="1" dirty="0"/>
          </a:p>
          <a:p>
            <a:pPr marL="0" indent="0" fontAlgn="base">
              <a:lnSpc>
                <a:spcPct val="100000"/>
              </a:lnSpc>
              <a:spcBef>
                <a:spcPts val="400"/>
              </a:spcBef>
              <a:buNone/>
            </a:pPr>
            <a:r>
              <a:rPr lang="en-IN" sz="1750" b="1" dirty="0" err="1"/>
              <a:t>SkinThickness</a:t>
            </a:r>
            <a:r>
              <a:rPr lang="en-IN" sz="1750" b="1" dirty="0"/>
              <a:t>: </a:t>
            </a:r>
            <a:r>
              <a:rPr lang="en-IN" sz="1750" dirty="0"/>
              <a:t>Triceps skin fold thickness (mm)</a:t>
            </a:r>
            <a:endParaRPr lang="en-IN" sz="1750" b="1" dirty="0"/>
          </a:p>
          <a:p>
            <a:pPr marL="0" indent="0" fontAlgn="base">
              <a:lnSpc>
                <a:spcPct val="100000"/>
              </a:lnSpc>
              <a:spcBef>
                <a:spcPts val="400"/>
              </a:spcBef>
              <a:buNone/>
            </a:pPr>
            <a:r>
              <a:rPr lang="en-IN" sz="1750" b="1" dirty="0"/>
              <a:t>Insulin: </a:t>
            </a:r>
            <a:r>
              <a:rPr lang="en-IN" sz="1750" dirty="0"/>
              <a:t>2-Hour serum insulin (mu U/ml)</a:t>
            </a:r>
            <a:endParaRPr lang="en-IN" sz="1750" b="1" dirty="0"/>
          </a:p>
          <a:p>
            <a:pPr marL="0" indent="0" fontAlgn="base">
              <a:lnSpc>
                <a:spcPct val="100000"/>
              </a:lnSpc>
              <a:spcBef>
                <a:spcPts val="400"/>
              </a:spcBef>
              <a:buNone/>
            </a:pPr>
            <a:r>
              <a:rPr lang="en-IN" sz="1750" b="1" dirty="0"/>
              <a:t>BMI: </a:t>
            </a:r>
            <a:r>
              <a:rPr lang="en-IN" sz="1750" dirty="0"/>
              <a:t>Body mass index (weight in kg/(height in m)^2)</a:t>
            </a:r>
            <a:endParaRPr lang="en-IN" sz="1750" b="1" dirty="0"/>
          </a:p>
          <a:p>
            <a:pPr marL="0" indent="0" fontAlgn="base">
              <a:lnSpc>
                <a:spcPct val="100000"/>
              </a:lnSpc>
              <a:spcBef>
                <a:spcPts val="400"/>
              </a:spcBef>
              <a:buNone/>
            </a:pPr>
            <a:r>
              <a:rPr lang="en-IN" sz="1750" b="1" dirty="0" err="1"/>
              <a:t>DiabetesPedigreeFunction</a:t>
            </a:r>
            <a:r>
              <a:rPr lang="en-IN" sz="1750" b="1" dirty="0"/>
              <a:t>:</a:t>
            </a:r>
            <a:r>
              <a:rPr lang="en-IN" sz="1750" dirty="0"/>
              <a:t> Diabetes pedigree function</a:t>
            </a:r>
            <a:endParaRPr lang="en-IN" sz="1750" b="1" dirty="0"/>
          </a:p>
          <a:p>
            <a:pPr marL="0" indent="0" fontAlgn="base">
              <a:lnSpc>
                <a:spcPct val="100000"/>
              </a:lnSpc>
              <a:spcBef>
                <a:spcPts val="400"/>
              </a:spcBef>
              <a:buNone/>
            </a:pPr>
            <a:r>
              <a:rPr lang="en-IN" sz="1750" b="1" dirty="0" smtClean="0"/>
              <a:t>Age:</a:t>
            </a:r>
            <a:r>
              <a:rPr lang="en-IN" sz="1750" dirty="0" smtClean="0"/>
              <a:t> Age (years)</a:t>
            </a:r>
            <a:endParaRPr lang="en-IN" sz="1750" b="1" dirty="0" smtClean="0"/>
          </a:p>
          <a:p>
            <a:pPr marL="0" indent="0" fontAlgn="base">
              <a:lnSpc>
                <a:spcPct val="100000"/>
              </a:lnSpc>
              <a:spcBef>
                <a:spcPts val="400"/>
              </a:spcBef>
              <a:buNone/>
            </a:pPr>
            <a:r>
              <a:rPr lang="en-IN" sz="1750" b="1" dirty="0" smtClean="0"/>
              <a:t>Outcome</a:t>
            </a:r>
            <a:r>
              <a:rPr lang="en-IN" sz="1750" b="1" dirty="0"/>
              <a:t>:</a:t>
            </a:r>
            <a:r>
              <a:rPr lang="en-IN" sz="1750" dirty="0"/>
              <a:t> Class variable (0 or 1)</a:t>
            </a:r>
            <a:endParaRPr lang="en-IN" sz="1750" b="1" dirty="0"/>
          </a:p>
          <a:p>
            <a:pPr marL="0" indent="0">
              <a:lnSpc>
                <a:spcPct val="100000"/>
              </a:lnSpc>
              <a:spcBef>
                <a:spcPts val="400"/>
              </a:spcBef>
              <a:buNone/>
            </a:pPr>
            <a:r>
              <a:rPr lang="en-IN" sz="1750" b="1" dirty="0"/>
              <a:t>Number of Observation Units: </a:t>
            </a:r>
            <a:r>
              <a:rPr lang="en-IN" sz="1750" dirty="0"/>
              <a:t>768</a:t>
            </a:r>
            <a:endParaRPr lang="en-IN" sz="1750" b="1" dirty="0"/>
          </a:p>
          <a:p>
            <a:pPr marL="0" indent="0">
              <a:lnSpc>
                <a:spcPct val="100000"/>
              </a:lnSpc>
              <a:spcBef>
                <a:spcPts val="400"/>
              </a:spcBef>
              <a:buNone/>
            </a:pPr>
            <a:r>
              <a:rPr lang="en-IN" sz="1750" b="1" dirty="0"/>
              <a:t>Variable Number:</a:t>
            </a:r>
            <a:r>
              <a:rPr lang="en-IN" sz="1750" dirty="0"/>
              <a:t> 9</a:t>
            </a:r>
            <a:endParaRPr lang="en-IN" sz="1750" b="1" dirty="0"/>
          </a:p>
        </p:txBody>
      </p:sp>
    </p:spTree>
    <p:extLst>
      <p:ext uri="{BB962C8B-B14F-4D97-AF65-F5344CB8AC3E}">
        <p14:creationId xmlns:p14="http://schemas.microsoft.com/office/powerpoint/2010/main" val="45682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6504-C637-41DD-9BD9-22319C097FC4}"/>
              </a:ext>
            </a:extLst>
          </p:cNvPr>
          <p:cNvSpPr>
            <a:spLocks noGrp="1"/>
          </p:cNvSpPr>
          <p:nvPr>
            <p:ph type="title"/>
          </p:nvPr>
        </p:nvSpPr>
        <p:spPr/>
        <p:txBody>
          <a:bodyPr>
            <a:normAutofit/>
          </a:bodyPr>
          <a:lstStyle/>
          <a:p>
            <a:r>
              <a:rPr lang="en-US" sz="4000" b="1" dirty="0"/>
              <a:t>                   Literature Survey</a:t>
            </a:r>
            <a:endParaRPr lang="en-IN" sz="4000" b="1" dirty="0"/>
          </a:p>
        </p:txBody>
      </p:sp>
      <p:sp>
        <p:nvSpPr>
          <p:cNvPr id="3" name="Content Placeholder 2">
            <a:extLst>
              <a:ext uri="{FF2B5EF4-FFF2-40B4-BE49-F238E27FC236}">
                <a16:creationId xmlns:a16="http://schemas.microsoft.com/office/drawing/2014/main" xmlns="" id="{C196C37C-26E2-42B0-86F1-573B15E814E6}"/>
              </a:ext>
            </a:extLst>
          </p:cNvPr>
          <p:cNvSpPr>
            <a:spLocks noGrp="1"/>
          </p:cNvSpPr>
          <p:nvPr>
            <p:ph idx="1"/>
          </p:nvPr>
        </p:nvSpPr>
        <p:spPr>
          <a:xfrm>
            <a:off x="1143000" y="1959428"/>
            <a:ext cx="10210800" cy="3650797"/>
          </a:xfrm>
        </p:spPr>
        <p:txBody>
          <a:bodyPr>
            <a:noAutofit/>
          </a:bodyPr>
          <a:lstStyle/>
          <a:p>
            <a:r>
              <a:rPr lang="en-US" sz="2200" b="1" dirty="0">
                <a:latin typeface="Century Gothic" panose="020B0502020202020204" pitchFamily="34" charset="0"/>
              </a:rPr>
              <a:t>[1] </a:t>
            </a:r>
            <a:r>
              <a:rPr lang="en-US" sz="2200" b="1" dirty="0" err="1">
                <a:latin typeface="Century Gothic" panose="020B0502020202020204" pitchFamily="34" charset="0"/>
              </a:rPr>
              <a:t>Lejla</a:t>
            </a:r>
            <a:r>
              <a:rPr lang="en-US" sz="2200" b="1" dirty="0">
                <a:latin typeface="Century Gothic" panose="020B0502020202020204" pitchFamily="34" charset="0"/>
              </a:rPr>
              <a:t>  </a:t>
            </a:r>
            <a:r>
              <a:rPr lang="en-US" sz="2200" b="1" dirty="0" err="1">
                <a:latin typeface="Century Gothic" panose="020B0502020202020204" pitchFamily="34" charset="0"/>
              </a:rPr>
              <a:t>Alic</a:t>
            </a:r>
            <a:r>
              <a:rPr lang="en-US" sz="2200" b="1" dirty="0">
                <a:latin typeface="Century Gothic" panose="020B0502020202020204" pitchFamily="34" charset="0"/>
              </a:rPr>
              <a:t> et al.  elaborates prediction model using support vector machine algorithm for predicting type2 diabetes disease.  </a:t>
            </a:r>
          </a:p>
          <a:p>
            <a:r>
              <a:rPr lang="en-US" sz="2200" b="1" dirty="0">
                <a:latin typeface="Century Gothic" panose="020B0502020202020204" pitchFamily="34" charset="0"/>
              </a:rPr>
              <a:t>[2] Rahul Pradhan et al. elaborates prediction of diabetes using logistic regression, </a:t>
            </a:r>
            <a:r>
              <a:rPr lang="en-US" sz="2200" b="1" dirty="0" err="1">
                <a:latin typeface="Century Gothic" panose="020B0502020202020204" pitchFamily="34" charset="0"/>
              </a:rPr>
              <a:t>Knn</a:t>
            </a:r>
            <a:r>
              <a:rPr lang="en-US" sz="2200" b="1" dirty="0">
                <a:latin typeface="Century Gothic" panose="020B0502020202020204" pitchFamily="34" charset="0"/>
              </a:rPr>
              <a:t>, SVM, decision tree in which SVM and decision tree produces best result out of these with higher accuracy and a greater F1 score. </a:t>
            </a:r>
          </a:p>
          <a:p>
            <a:r>
              <a:rPr lang="en-US" sz="2200" b="1" dirty="0">
                <a:latin typeface="Century Gothic" panose="020B0502020202020204" pitchFamily="34" charset="0"/>
              </a:rPr>
              <a:t>[3] Muhammad Azeem Sarwar et al. elaborates prediction of diabetes on pima Indian dataset using logistic regression, </a:t>
            </a:r>
            <a:r>
              <a:rPr lang="en-US" sz="2200" b="1" dirty="0" err="1">
                <a:latin typeface="Century Gothic" panose="020B0502020202020204" pitchFamily="34" charset="0"/>
              </a:rPr>
              <a:t>knn</a:t>
            </a:r>
            <a:r>
              <a:rPr lang="en-US" sz="2200" b="1" dirty="0">
                <a:latin typeface="Century Gothic" panose="020B0502020202020204" pitchFamily="34" charset="0"/>
              </a:rPr>
              <a:t>, SVM and random forest in which SVM and </a:t>
            </a:r>
            <a:r>
              <a:rPr lang="en-US" sz="2200" b="1" dirty="0" err="1">
                <a:latin typeface="Century Gothic" panose="020B0502020202020204" pitchFamily="34" charset="0"/>
              </a:rPr>
              <a:t>Knn</a:t>
            </a:r>
            <a:r>
              <a:rPr lang="en-US" sz="2200" b="1" dirty="0">
                <a:latin typeface="Century Gothic" panose="020B0502020202020204" pitchFamily="34" charset="0"/>
              </a:rPr>
              <a:t> produces best result with higher accuracy. </a:t>
            </a:r>
            <a:r>
              <a:rPr lang="en-US" sz="2200" b="1" dirty="0" smtClean="0"/>
              <a:t>                                                        </a:t>
            </a:r>
            <a:endParaRPr lang="en-US" sz="2200" b="1" dirty="0"/>
          </a:p>
        </p:txBody>
      </p:sp>
    </p:spTree>
    <p:extLst>
      <p:ext uri="{BB962C8B-B14F-4D97-AF65-F5344CB8AC3E}">
        <p14:creationId xmlns:p14="http://schemas.microsoft.com/office/powerpoint/2010/main" val="294014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95D90-891D-4A72-BC1D-1E4CCF77FDCF}"/>
              </a:ext>
            </a:extLst>
          </p:cNvPr>
          <p:cNvSpPr>
            <a:spLocks noGrp="1"/>
          </p:cNvSpPr>
          <p:nvPr>
            <p:ph type="title"/>
          </p:nvPr>
        </p:nvSpPr>
        <p:spPr/>
        <p:txBody>
          <a:bodyPr>
            <a:normAutofit/>
          </a:bodyPr>
          <a:lstStyle/>
          <a:p>
            <a:r>
              <a:rPr lang="en-US" sz="4000" b="1" dirty="0"/>
              <a:t>            Literature Survey cont. </a:t>
            </a:r>
            <a:endParaRPr lang="en-IN" sz="4000" b="1" dirty="0"/>
          </a:p>
        </p:txBody>
      </p:sp>
      <p:sp>
        <p:nvSpPr>
          <p:cNvPr id="3" name="Content Placeholder 2">
            <a:extLst>
              <a:ext uri="{FF2B5EF4-FFF2-40B4-BE49-F238E27FC236}">
                <a16:creationId xmlns:a16="http://schemas.microsoft.com/office/drawing/2014/main" xmlns="" id="{9F1CCF4F-5FAE-4554-9B30-76A5D19B1556}"/>
              </a:ext>
            </a:extLst>
          </p:cNvPr>
          <p:cNvSpPr>
            <a:spLocks noGrp="1"/>
          </p:cNvSpPr>
          <p:nvPr>
            <p:ph idx="1"/>
          </p:nvPr>
        </p:nvSpPr>
        <p:spPr>
          <a:xfrm>
            <a:off x="1451578" y="1958975"/>
            <a:ext cx="9603275" cy="3856382"/>
          </a:xfrm>
        </p:spPr>
        <p:txBody>
          <a:bodyPr>
            <a:noAutofit/>
          </a:bodyPr>
          <a:lstStyle/>
          <a:p>
            <a:r>
              <a:rPr lang="en-US" sz="2200" b="1" dirty="0">
                <a:latin typeface="Century Gothic" panose="020B0502020202020204" pitchFamily="34" charset="0"/>
              </a:rPr>
              <a:t>[4] Priyanka Sonar et al. presented algorithms include decision tree, Support vector machine, Naïve </a:t>
            </a:r>
            <a:r>
              <a:rPr lang="en-US" sz="2200" b="1" dirty="0" err="1">
                <a:latin typeface="Century Gothic" panose="020B0502020202020204" pitchFamily="34" charset="0"/>
              </a:rPr>
              <a:t>bayes</a:t>
            </a:r>
            <a:r>
              <a:rPr lang="en-US" sz="2200" b="1" dirty="0">
                <a:latin typeface="Century Gothic" panose="020B0502020202020204" pitchFamily="34" charset="0"/>
              </a:rPr>
              <a:t> and artificial neural network in which decision tree and SVM produces best result with higher accuracy for the prediction of diabetes. </a:t>
            </a:r>
          </a:p>
          <a:p>
            <a:r>
              <a:rPr lang="en-US" sz="2200" b="1" dirty="0">
                <a:latin typeface="Century Gothic" panose="020B0502020202020204" pitchFamily="34" charset="0"/>
              </a:rPr>
              <a:t>[5] Rahul </a:t>
            </a:r>
            <a:r>
              <a:rPr lang="en-US" sz="2200" b="1" dirty="0" err="1">
                <a:latin typeface="Century Gothic" panose="020B0502020202020204" pitchFamily="34" charset="0"/>
              </a:rPr>
              <a:t>Barhate</a:t>
            </a:r>
            <a:r>
              <a:rPr lang="en-US" sz="2200" b="1" dirty="0">
                <a:latin typeface="Century Gothic" panose="020B0502020202020204" pitchFamily="34" charset="0"/>
              </a:rPr>
              <a:t> et al. presented various classifiers used include logistic regression, decision tree, </a:t>
            </a:r>
            <a:r>
              <a:rPr lang="en-US" sz="2200" b="1" dirty="0" err="1">
                <a:latin typeface="Century Gothic" panose="020B0502020202020204" pitchFamily="34" charset="0"/>
              </a:rPr>
              <a:t>knn</a:t>
            </a:r>
            <a:r>
              <a:rPr lang="en-US" sz="2200" b="1" dirty="0">
                <a:latin typeface="Century Gothic" panose="020B0502020202020204" pitchFamily="34" charset="0"/>
              </a:rPr>
              <a:t>, SVM, random forest and neural network on Pima Indian dataset and for optimum performance various parameters of the dataset varied. From the result it was seen that  random forest performed well but the accuracy difference between them is minimal</a:t>
            </a:r>
            <a:r>
              <a:rPr lang="en-US" sz="2200" b="1" dirty="0" smtClean="0">
                <a:latin typeface="Century Gothic" panose="020B0502020202020204" pitchFamily="34" charset="0"/>
              </a:rPr>
              <a:t>.</a:t>
            </a:r>
            <a:r>
              <a:rPr lang="en-US" sz="2200" b="1" dirty="0" smtClean="0"/>
              <a:t>                                                                                                                                          </a:t>
            </a:r>
            <a:endParaRPr lang="en-US" sz="2200" b="1" dirty="0"/>
          </a:p>
        </p:txBody>
      </p:sp>
    </p:spTree>
    <p:extLst>
      <p:ext uri="{BB962C8B-B14F-4D97-AF65-F5344CB8AC3E}">
        <p14:creationId xmlns:p14="http://schemas.microsoft.com/office/powerpoint/2010/main" val="1629295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C293E-80D0-4232-B5FB-9397F0B42EEB}"/>
              </a:ext>
            </a:extLst>
          </p:cNvPr>
          <p:cNvSpPr>
            <a:spLocks noGrp="1"/>
          </p:cNvSpPr>
          <p:nvPr>
            <p:ph type="title"/>
          </p:nvPr>
        </p:nvSpPr>
        <p:spPr/>
        <p:txBody>
          <a:bodyPr>
            <a:normAutofit/>
          </a:bodyPr>
          <a:lstStyle/>
          <a:p>
            <a:r>
              <a:rPr lang="en-US" sz="4000" b="1" dirty="0"/>
              <a:t>            Literature Survey cont.</a:t>
            </a:r>
            <a:endParaRPr lang="en-IN" sz="4000" b="1" dirty="0"/>
          </a:p>
        </p:txBody>
      </p:sp>
      <p:sp>
        <p:nvSpPr>
          <p:cNvPr id="3" name="Content Placeholder 2">
            <a:extLst>
              <a:ext uri="{FF2B5EF4-FFF2-40B4-BE49-F238E27FC236}">
                <a16:creationId xmlns:a16="http://schemas.microsoft.com/office/drawing/2014/main" xmlns="" id="{6FDB38DE-86B6-4DF6-A76F-4AB9093498B0}"/>
              </a:ext>
            </a:extLst>
          </p:cNvPr>
          <p:cNvSpPr>
            <a:spLocks noGrp="1"/>
          </p:cNvSpPr>
          <p:nvPr>
            <p:ph idx="1"/>
          </p:nvPr>
        </p:nvSpPr>
        <p:spPr>
          <a:xfrm>
            <a:off x="1251858" y="1828799"/>
            <a:ext cx="10504714" cy="4034971"/>
          </a:xfrm>
        </p:spPr>
        <p:txBody>
          <a:bodyPr>
            <a:noAutofit/>
          </a:bodyPr>
          <a:lstStyle/>
          <a:p>
            <a:r>
              <a:rPr lang="en-US" sz="2200" b="1" dirty="0">
                <a:latin typeface="Century Gothic" panose="020B0502020202020204" pitchFamily="34" charset="0"/>
              </a:rPr>
              <a:t>[6] Naveen Kishore G et al. presented various classifiers such as SVM, Decision tree, KNN, Logistic regression and random forest on pima Indian dataset out of these Random forest and SVM produces better result . </a:t>
            </a:r>
          </a:p>
          <a:p>
            <a:r>
              <a:rPr lang="en-IN" sz="2200" b="1" dirty="0">
                <a:latin typeface="Century Gothic" panose="020B0502020202020204" pitchFamily="34" charset="0"/>
              </a:rPr>
              <a:t>[7] Deepti Sisodia et al. discussed </a:t>
            </a:r>
            <a:r>
              <a:rPr lang="en-US" sz="2200" b="1" dirty="0">
                <a:latin typeface="Century Gothic" panose="020B0502020202020204" pitchFamily="34" charset="0"/>
              </a:rPr>
              <a:t> prediction of diabetes using three algorithms includes Decision tree, SVM and Naïve </a:t>
            </a:r>
            <a:r>
              <a:rPr lang="en-US" sz="2200" b="1" dirty="0" smtClean="0">
                <a:latin typeface="Century Gothic" panose="020B0502020202020204" pitchFamily="34" charset="0"/>
              </a:rPr>
              <a:t>Bayes </a:t>
            </a:r>
            <a:r>
              <a:rPr lang="en-US" sz="2200" b="1" dirty="0">
                <a:latin typeface="Century Gothic" panose="020B0502020202020204" pitchFamily="34" charset="0"/>
              </a:rPr>
              <a:t>out of these naïve </a:t>
            </a:r>
            <a:r>
              <a:rPr lang="en-US" sz="2200" b="1" dirty="0" err="1">
                <a:latin typeface="Century Gothic" panose="020B0502020202020204" pitchFamily="34" charset="0"/>
              </a:rPr>
              <a:t>bayes</a:t>
            </a:r>
            <a:r>
              <a:rPr lang="en-US" sz="2200" b="1" dirty="0">
                <a:latin typeface="Century Gothic" panose="020B0502020202020204" pitchFamily="34" charset="0"/>
              </a:rPr>
              <a:t> performs better with higher accuracy. </a:t>
            </a:r>
          </a:p>
          <a:p>
            <a:r>
              <a:rPr lang="en-IN" sz="2200" b="1" dirty="0">
                <a:latin typeface="Century Gothic" panose="020B0502020202020204" pitchFamily="34" charset="0"/>
              </a:rPr>
              <a:t>[8] </a:t>
            </a:r>
            <a:r>
              <a:rPr lang="en-IN" sz="2200" b="1" dirty="0" err="1">
                <a:latin typeface="Century Gothic" panose="020B0502020202020204" pitchFamily="34" charset="0"/>
              </a:rPr>
              <a:t>Chinmayi</a:t>
            </a:r>
            <a:r>
              <a:rPr lang="en-IN" sz="2200" b="1" dirty="0">
                <a:latin typeface="Century Gothic" panose="020B0502020202020204" pitchFamily="34" charset="0"/>
              </a:rPr>
              <a:t> </a:t>
            </a:r>
            <a:r>
              <a:rPr lang="en-IN" sz="2200" b="1" dirty="0" err="1">
                <a:latin typeface="Century Gothic" panose="020B0502020202020204" pitchFamily="34" charset="0"/>
              </a:rPr>
              <a:t>Chitnis</a:t>
            </a:r>
            <a:r>
              <a:rPr lang="en-IN" sz="2200" b="1" dirty="0">
                <a:latin typeface="Century Gothic" panose="020B0502020202020204" pitchFamily="34" charset="0"/>
              </a:rPr>
              <a:t> et al. discussed prediction of diabetes using five algorithms includes Artificial neural network, Logistic regression, </a:t>
            </a:r>
            <a:r>
              <a:rPr lang="en-IN" sz="2200" b="1" dirty="0" err="1">
                <a:latin typeface="Century Gothic" panose="020B0502020202020204" pitchFamily="34" charset="0"/>
              </a:rPr>
              <a:t>Knn</a:t>
            </a:r>
            <a:r>
              <a:rPr lang="en-IN" sz="2200" b="1" dirty="0">
                <a:latin typeface="Century Gothic" panose="020B0502020202020204" pitchFamily="34" charset="0"/>
              </a:rPr>
              <a:t> , decision tree and random forest out of these Ann performs better with an accuracy of 80.2 </a:t>
            </a:r>
            <a:r>
              <a:rPr lang="en-IN" sz="2200" b="1" dirty="0" smtClean="0">
                <a:latin typeface="Century Gothic" panose="020B0502020202020204" pitchFamily="34" charset="0"/>
              </a:rPr>
              <a:t>%.</a:t>
            </a:r>
            <a:r>
              <a:rPr lang="en-US" sz="2200" b="1" dirty="0" smtClean="0"/>
              <a:t>                                                                    </a:t>
            </a:r>
            <a:endParaRPr lang="en-US" sz="2200" b="1" dirty="0"/>
          </a:p>
        </p:txBody>
      </p:sp>
    </p:spTree>
    <p:extLst>
      <p:ext uri="{BB962C8B-B14F-4D97-AF65-F5344CB8AC3E}">
        <p14:creationId xmlns:p14="http://schemas.microsoft.com/office/powerpoint/2010/main" val="332435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862A3-66A6-48F0-90AB-F35884877453}"/>
              </a:ext>
            </a:extLst>
          </p:cNvPr>
          <p:cNvSpPr>
            <a:spLocks noGrp="1"/>
          </p:cNvSpPr>
          <p:nvPr>
            <p:ph type="title"/>
          </p:nvPr>
        </p:nvSpPr>
        <p:spPr>
          <a:xfrm>
            <a:off x="1014482" y="804519"/>
            <a:ext cx="9603275" cy="815400"/>
          </a:xfrm>
        </p:spPr>
        <p:txBody>
          <a:bodyPr>
            <a:normAutofit/>
          </a:bodyPr>
          <a:lstStyle/>
          <a:p>
            <a:pPr algn="ctr"/>
            <a:r>
              <a:rPr lang="en-US" sz="4000" b="1" dirty="0" smtClean="0"/>
              <a:t>Proposed </a:t>
            </a:r>
            <a:r>
              <a:rPr lang="en-US" sz="4000" b="1" dirty="0"/>
              <a:t>BLOCK DIAGRAM</a:t>
            </a:r>
            <a:endParaRPr lang="en-IN" sz="4000" b="1" dirty="0"/>
          </a:p>
        </p:txBody>
      </p:sp>
      <p:sp>
        <p:nvSpPr>
          <p:cNvPr id="14" name="Content Placeholder 13">
            <a:extLst>
              <a:ext uri="{FF2B5EF4-FFF2-40B4-BE49-F238E27FC236}">
                <a16:creationId xmlns:a16="http://schemas.microsoft.com/office/drawing/2014/main" xmlns="" id="{120D9827-5C67-4E9D-8438-10761DA9D506}"/>
              </a:ext>
            </a:extLst>
          </p:cNvPr>
          <p:cNvSpPr>
            <a:spLocks noGrp="1"/>
          </p:cNvSpPr>
          <p:nvPr>
            <p:ph idx="1"/>
          </p:nvPr>
        </p:nvSpPr>
        <p:spPr>
          <a:xfrm>
            <a:off x="1469572" y="1824671"/>
            <a:ext cx="9596168" cy="431487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endParaRPr lang="en-US"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sp>
        <p:nvSpPr>
          <p:cNvPr id="15" name="Rectangle 14">
            <a:extLst>
              <a:ext uri="{FF2B5EF4-FFF2-40B4-BE49-F238E27FC236}">
                <a16:creationId xmlns:a16="http://schemas.microsoft.com/office/drawing/2014/main" xmlns="" id="{7348D442-85D0-4CA1-89C9-6F292530D8EF}"/>
              </a:ext>
            </a:extLst>
          </p:cNvPr>
          <p:cNvSpPr/>
          <p:nvPr/>
        </p:nvSpPr>
        <p:spPr>
          <a:xfrm>
            <a:off x="3906660" y="1910786"/>
            <a:ext cx="3912720" cy="3864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DATA </a:t>
            </a:r>
            <a:r>
              <a:rPr lang="en-US" sz="1400" dirty="0" smtClean="0"/>
              <a:t>COLLECTION</a:t>
            </a:r>
            <a:endParaRPr lang="en-IN" sz="1400" dirty="0"/>
          </a:p>
        </p:txBody>
      </p:sp>
      <p:cxnSp>
        <p:nvCxnSpPr>
          <p:cNvPr id="17" name="Straight Arrow Connector 16">
            <a:extLst>
              <a:ext uri="{FF2B5EF4-FFF2-40B4-BE49-F238E27FC236}">
                <a16:creationId xmlns:a16="http://schemas.microsoft.com/office/drawing/2014/main" xmlns="" id="{23B4B7B5-3A4A-4D7F-8121-FCF263241A35}"/>
              </a:ext>
            </a:extLst>
          </p:cNvPr>
          <p:cNvCxnSpPr>
            <a:cxnSpLocks/>
            <a:stCxn id="15" idx="2"/>
            <a:endCxn id="19" idx="0"/>
          </p:cNvCxnSpPr>
          <p:nvPr/>
        </p:nvCxnSpPr>
        <p:spPr>
          <a:xfrm>
            <a:off x="5863020" y="2297273"/>
            <a:ext cx="0" cy="406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xmlns="" id="{F38DDEA6-CB0A-430C-8A6B-11112070C8D8}"/>
              </a:ext>
            </a:extLst>
          </p:cNvPr>
          <p:cNvSpPr/>
          <p:nvPr/>
        </p:nvSpPr>
        <p:spPr>
          <a:xfrm>
            <a:off x="3906660" y="2704123"/>
            <a:ext cx="3912720" cy="38648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DATA PREPROCESSING</a:t>
            </a:r>
            <a:endParaRPr lang="en-IN" sz="1400" dirty="0"/>
          </a:p>
        </p:txBody>
      </p:sp>
      <p:sp>
        <p:nvSpPr>
          <p:cNvPr id="23" name="Rectangle 22">
            <a:extLst>
              <a:ext uri="{FF2B5EF4-FFF2-40B4-BE49-F238E27FC236}">
                <a16:creationId xmlns:a16="http://schemas.microsoft.com/office/drawing/2014/main" xmlns="" id="{9A31DEF3-A382-4CFD-BAAE-C4A54A4336AD}"/>
              </a:ext>
            </a:extLst>
          </p:cNvPr>
          <p:cNvSpPr/>
          <p:nvPr/>
        </p:nvSpPr>
        <p:spPr>
          <a:xfrm>
            <a:off x="3906658" y="3487787"/>
            <a:ext cx="3912720" cy="4102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DATA MODELLING / TRAINING</a:t>
            </a:r>
            <a:endParaRPr lang="en-IN" sz="1400" dirty="0"/>
          </a:p>
        </p:txBody>
      </p:sp>
      <p:cxnSp>
        <p:nvCxnSpPr>
          <p:cNvPr id="25" name="Straight Arrow Connector 24">
            <a:extLst>
              <a:ext uri="{FF2B5EF4-FFF2-40B4-BE49-F238E27FC236}">
                <a16:creationId xmlns:a16="http://schemas.microsoft.com/office/drawing/2014/main" xmlns="" id="{01D7F997-0266-4C15-A40A-D85B2DE33B85}"/>
              </a:ext>
            </a:extLst>
          </p:cNvPr>
          <p:cNvCxnSpPr>
            <a:cxnSpLocks/>
            <a:stCxn id="19" idx="2"/>
          </p:cNvCxnSpPr>
          <p:nvPr/>
        </p:nvCxnSpPr>
        <p:spPr>
          <a:xfrm flipH="1">
            <a:off x="5816122" y="3090609"/>
            <a:ext cx="46898" cy="407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xmlns="" id="{AE0BEF1F-FD52-4582-B7C3-C3403A25B5A2}"/>
              </a:ext>
            </a:extLst>
          </p:cNvPr>
          <p:cNvCxnSpPr>
            <a:cxnSpLocks/>
            <a:stCxn id="23" idx="2"/>
          </p:cNvCxnSpPr>
          <p:nvPr/>
        </p:nvCxnSpPr>
        <p:spPr>
          <a:xfrm flipH="1">
            <a:off x="5816120" y="3898030"/>
            <a:ext cx="46898" cy="34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xmlns="" id="{B580674C-8A34-435D-81B5-D0F17DA32AEB}"/>
              </a:ext>
            </a:extLst>
          </p:cNvPr>
          <p:cNvSpPr/>
          <p:nvPr/>
        </p:nvSpPr>
        <p:spPr>
          <a:xfrm flipH="1">
            <a:off x="3900004" y="4983965"/>
            <a:ext cx="3912720" cy="373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TESTING</a:t>
            </a:r>
            <a:endParaRPr lang="en-IN" sz="1400" dirty="0"/>
          </a:p>
        </p:txBody>
      </p:sp>
      <p:cxnSp>
        <p:nvCxnSpPr>
          <p:cNvPr id="31" name="Straight Arrow Connector 30">
            <a:extLst>
              <a:ext uri="{FF2B5EF4-FFF2-40B4-BE49-F238E27FC236}">
                <a16:creationId xmlns:a16="http://schemas.microsoft.com/office/drawing/2014/main" xmlns="" id="{09A1BB98-F625-4669-8F6C-A4468BE87D33}"/>
              </a:ext>
            </a:extLst>
          </p:cNvPr>
          <p:cNvCxnSpPr>
            <a:cxnSpLocks/>
          </p:cNvCxnSpPr>
          <p:nvPr/>
        </p:nvCxnSpPr>
        <p:spPr>
          <a:xfrm>
            <a:off x="4528740" y="5415898"/>
            <a:ext cx="0" cy="187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xmlns="" id="{F0C72BED-F951-4873-BF58-BCF17507AD50}"/>
              </a:ext>
            </a:extLst>
          </p:cNvPr>
          <p:cNvSpPr/>
          <p:nvPr/>
        </p:nvSpPr>
        <p:spPr>
          <a:xfrm>
            <a:off x="1662930" y="5664003"/>
            <a:ext cx="3912720" cy="3449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EVALUATION OF MODELS / METRICS</a:t>
            </a:r>
            <a:endParaRPr lang="en-IN" sz="1400" dirty="0"/>
          </a:p>
        </p:txBody>
      </p:sp>
      <p:sp>
        <p:nvSpPr>
          <p:cNvPr id="42" name="Parallelogram 41">
            <a:extLst>
              <a:ext uri="{FF2B5EF4-FFF2-40B4-BE49-F238E27FC236}">
                <a16:creationId xmlns:a16="http://schemas.microsoft.com/office/drawing/2014/main" xmlns="" id="{5C0D3ACE-E3D0-425B-AFBF-5C7DBC89FD36}"/>
              </a:ext>
            </a:extLst>
          </p:cNvPr>
          <p:cNvSpPr/>
          <p:nvPr/>
        </p:nvSpPr>
        <p:spPr>
          <a:xfrm>
            <a:off x="8715252" y="3708352"/>
            <a:ext cx="1736593" cy="410243"/>
          </a:xfrm>
          <a:prstGeom prst="parallelogram">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TRAINING SET (80 %)</a:t>
            </a:r>
            <a:endParaRPr lang="en-IN" sz="1400" dirty="0"/>
          </a:p>
        </p:txBody>
      </p:sp>
      <p:cxnSp>
        <p:nvCxnSpPr>
          <p:cNvPr id="44" name="Straight Arrow Connector 43">
            <a:extLst>
              <a:ext uri="{FF2B5EF4-FFF2-40B4-BE49-F238E27FC236}">
                <a16:creationId xmlns:a16="http://schemas.microsoft.com/office/drawing/2014/main" xmlns="" id="{8DA79889-9A54-43CC-967E-9E969BC98036}"/>
              </a:ext>
            </a:extLst>
          </p:cNvPr>
          <p:cNvCxnSpPr>
            <a:stCxn id="42" idx="5"/>
            <a:endCxn id="23" idx="3"/>
          </p:cNvCxnSpPr>
          <p:nvPr/>
        </p:nvCxnSpPr>
        <p:spPr>
          <a:xfrm flipH="1" flipV="1">
            <a:off x="7819378" y="3692909"/>
            <a:ext cx="947154" cy="22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Parallelogram 44">
            <a:extLst>
              <a:ext uri="{FF2B5EF4-FFF2-40B4-BE49-F238E27FC236}">
                <a16:creationId xmlns:a16="http://schemas.microsoft.com/office/drawing/2014/main" xmlns="" id="{86140599-4755-41CF-86EE-A08C700059A7}"/>
              </a:ext>
            </a:extLst>
          </p:cNvPr>
          <p:cNvSpPr/>
          <p:nvPr/>
        </p:nvSpPr>
        <p:spPr>
          <a:xfrm flipH="1">
            <a:off x="1607290" y="3708351"/>
            <a:ext cx="1591678" cy="386264"/>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TESTING SET (20 %)</a:t>
            </a:r>
            <a:endParaRPr lang="en-IN" sz="1400" dirty="0"/>
          </a:p>
        </p:txBody>
      </p:sp>
      <p:sp>
        <p:nvSpPr>
          <p:cNvPr id="49" name="Parallelogram 48">
            <a:extLst>
              <a:ext uri="{FF2B5EF4-FFF2-40B4-BE49-F238E27FC236}">
                <a16:creationId xmlns:a16="http://schemas.microsoft.com/office/drawing/2014/main" xmlns="" id="{1E88A66D-4358-42D8-BC25-AC6D3164F7D2}"/>
              </a:ext>
            </a:extLst>
          </p:cNvPr>
          <p:cNvSpPr/>
          <p:nvPr/>
        </p:nvSpPr>
        <p:spPr>
          <a:xfrm flipH="1">
            <a:off x="4322638" y="4203628"/>
            <a:ext cx="3216503" cy="386755"/>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BEST  TRAINED MODEL</a:t>
            </a:r>
            <a:endParaRPr lang="en-IN" sz="1400" dirty="0"/>
          </a:p>
        </p:txBody>
      </p:sp>
      <p:cxnSp>
        <p:nvCxnSpPr>
          <p:cNvPr id="65" name="Straight Arrow Connector 64">
            <a:extLst>
              <a:ext uri="{FF2B5EF4-FFF2-40B4-BE49-F238E27FC236}">
                <a16:creationId xmlns:a16="http://schemas.microsoft.com/office/drawing/2014/main" xmlns="" id="{953FE1FB-34C3-4DAE-A7DF-A8D647D53056}"/>
              </a:ext>
            </a:extLst>
          </p:cNvPr>
          <p:cNvCxnSpPr>
            <a:stCxn id="19" idx="1"/>
            <a:endCxn id="45" idx="1"/>
          </p:cNvCxnSpPr>
          <p:nvPr/>
        </p:nvCxnSpPr>
        <p:spPr>
          <a:xfrm flipH="1">
            <a:off x="2354846" y="2897366"/>
            <a:ext cx="1551814" cy="81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xmlns="" id="{9D7E2634-B117-457D-A6F8-7C1A73921292}"/>
              </a:ext>
            </a:extLst>
          </p:cNvPr>
          <p:cNvCxnSpPr>
            <a:stCxn id="19" idx="3"/>
            <a:endCxn id="42" idx="0"/>
          </p:cNvCxnSpPr>
          <p:nvPr/>
        </p:nvCxnSpPr>
        <p:spPr>
          <a:xfrm>
            <a:off x="7819380" y="2897366"/>
            <a:ext cx="1764169" cy="810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xmlns="" id="{296397C8-10B0-437F-9449-709400935654}"/>
              </a:ext>
            </a:extLst>
          </p:cNvPr>
          <p:cNvCxnSpPr>
            <a:cxnSpLocks/>
            <a:stCxn id="45" idx="4"/>
            <a:endCxn id="29" idx="3"/>
          </p:cNvCxnSpPr>
          <p:nvPr/>
        </p:nvCxnSpPr>
        <p:spPr>
          <a:xfrm>
            <a:off x="2403129" y="4094615"/>
            <a:ext cx="1496875" cy="1076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xmlns="" id="{21643E4A-6053-4957-8F71-63A58BA158E1}"/>
              </a:ext>
            </a:extLst>
          </p:cNvPr>
          <p:cNvCxnSpPr>
            <a:cxnSpLocks/>
          </p:cNvCxnSpPr>
          <p:nvPr/>
        </p:nvCxnSpPr>
        <p:spPr>
          <a:xfrm>
            <a:off x="5597509" y="5890711"/>
            <a:ext cx="9118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xmlns="" id="{6F3314E4-9015-4C2D-BF5E-DD72D4C520CD}"/>
              </a:ext>
            </a:extLst>
          </p:cNvPr>
          <p:cNvSpPr/>
          <p:nvPr/>
        </p:nvSpPr>
        <p:spPr>
          <a:xfrm>
            <a:off x="6545502" y="5662332"/>
            <a:ext cx="1508551" cy="34617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BEST MODEL</a:t>
            </a:r>
            <a:endParaRPr lang="en-IN" sz="1400" dirty="0"/>
          </a:p>
        </p:txBody>
      </p:sp>
      <p:cxnSp>
        <p:nvCxnSpPr>
          <p:cNvPr id="10" name="Straight Arrow Connector 9">
            <a:extLst>
              <a:ext uri="{FF2B5EF4-FFF2-40B4-BE49-F238E27FC236}">
                <a16:creationId xmlns:a16="http://schemas.microsoft.com/office/drawing/2014/main" xmlns="" id="{5D4D2E7F-E419-4CAB-A13D-5C7C54270FA6}"/>
              </a:ext>
            </a:extLst>
          </p:cNvPr>
          <p:cNvCxnSpPr>
            <a:cxnSpLocks/>
            <a:stCxn id="8" idx="3"/>
          </p:cNvCxnSpPr>
          <p:nvPr/>
        </p:nvCxnSpPr>
        <p:spPr>
          <a:xfrm>
            <a:off x="8054053" y="5835422"/>
            <a:ext cx="686982" cy="55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D62F3B56-5506-4210-83A5-2615D2367B82}"/>
              </a:ext>
            </a:extLst>
          </p:cNvPr>
          <p:cNvSpPr/>
          <p:nvPr/>
        </p:nvSpPr>
        <p:spPr>
          <a:xfrm>
            <a:off x="8782585" y="5662332"/>
            <a:ext cx="1733270" cy="3561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OUTPUT</a:t>
            </a:r>
            <a:endParaRPr lang="en-IN" sz="1400" dirty="0"/>
          </a:p>
        </p:txBody>
      </p:sp>
      <p:cxnSp>
        <p:nvCxnSpPr>
          <p:cNvPr id="22" name="Straight Arrow Connector 21">
            <a:extLst>
              <a:ext uri="{FF2B5EF4-FFF2-40B4-BE49-F238E27FC236}">
                <a16:creationId xmlns:a16="http://schemas.microsoft.com/office/drawing/2014/main" xmlns="" id="{AF1C20F8-26AD-4628-86AF-67CE6DF46030}"/>
              </a:ext>
            </a:extLst>
          </p:cNvPr>
          <p:cNvCxnSpPr>
            <a:stCxn id="49" idx="4"/>
          </p:cNvCxnSpPr>
          <p:nvPr/>
        </p:nvCxnSpPr>
        <p:spPr>
          <a:xfrm flipH="1">
            <a:off x="5923414" y="4590383"/>
            <a:ext cx="7475" cy="391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1427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Opulent</Template>
  <TotalTime>7870</TotalTime>
  <Words>2144</Words>
  <Application>Microsoft Office PowerPoint</Application>
  <PresentationFormat>Custom</PresentationFormat>
  <Paragraphs>253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Gallery</vt:lpstr>
      <vt:lpstr>Implementing Diabetes Prediction using Various Classification Algorithm in Machine Learning</vt:lpstr>
      <vt:lpstr>Overview</vt:lpstr>
      <vt:lpstr>                     Introduction</vt:lpstr>
      <vt:lpstr>                         Objective</vt:lpstr>
      <vt:lpstr>About the Dataset</vt:lpstr>
      <vt:lpstr>                   Literature Survey</vt:lpstr>
      <vt:lpstr>            Literature Survey cont. </vt:lpstr>
      <vt:lpstr>            Literature Survey cont.</vt:lpstr>
      <vt:lpstr>Proposed BLOCK DIAGRAM</vt:lpstr>
      <vt:lpstr>Proposed Methodology</vt:lpstr>
      <vt:lpstr>Proposed Methodology cont.</vt:lpstr>
      <vt:lpstr>Proposed Methodology cont.</vt:lpstr>
      <vt:lpstr>Proposed Methodology cont.</vt:lpstr>
      <vt:lpstr>Proposed Methodology cont. </vt:lpstr>
      <vt:lpstr>         Experimental Environment</vt:lpstr>
      <vt:lpstr>                      IMPLEMENTATION </vt:lpstr>
      <vt:lpstr>IMPLEMENTATION CONT.</vt:lpstr>
      <vt:lpstr>IMPLEMENTATION CONT.</vt:lpstr>
      <vt:lpstr>IMPLEMENTATION CONT.</vt:lpstr>
      <vt:lpstr>Implementation CONT. </vt:lpstr>
      <vt:lpstr>Implementation CONT.</vt:lpstr>
      <vt:lpstr>            RESULTS</vt:lpstr>
      <vt:lpstr>Accuracy and Misclassification</vt:lpstr>
      <vt:lpstr>COMPARISON CONT.</vt:lpstr>
      <vt:lpstr>                      CONCLUSION</vt:lpstr>
      <vt:lpstr>                        References</vt:lpstr>
      <vt:lpstr>               References cont.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dc:title>
  <dc:creator>Shubham Mishra</dc:creator>
  <cp:lastModifiedBy>hp</cp:lastModifiedBy>
  <cp:revision>312</cp:revision>
  <dcterms:created xsi:type="dcterms:W3CDTF">2020-10-09T19:30:47Z</dcterms:created>
  <dcterms:modified xsi:type="dcterms:W3CDTF">2022-08-21T13:32:05Z</dcterms:modified>
</cp:coreProperties>
</file>