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669036"/>
            <a:ext cx="2362200" cy="12923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2315" y="719327"/>
            <a:ext cx="70485" cy="184785"/>
          </a:xfrm>
          <a:custGeom>
            <a:avLst/>
            <a:gdLst/>
            <a:ahLst/>
            <a:cxnLst/>
            <a:rect l="l" t="t" r="r" b="b"/>
            <a:pathLst>
              <a:path w="70485" h="184784">
                <a:moveTo>
                  <a:pt x="70104" y="0"/>
                </a:moveTo>
                <a:lnTo>
                  <a:pt x="0" y="0"/>
                </a:lnTo>
                <a:lnTo>
                  <a:pt x="0" y="184403"/>
                </a:lnTo>
                <a:lnTo>
                  <a:pt x="70104" y="184403"/>
                </a:lnTo>
                <a:lnTo>
                  <a:pt x="70104" y="0"/>
                </a:lnTo>
                <a:close/>
              </a:path>
            </a:pathLst>
          </a:custGeom>
          <a:solidFill>
            <a:srgbClr val="537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42315" y="903731"/>
            <a:ext cx="70485" cy="152400"/>
          </a:xfrm>
          <a:custGeom>
            <a:avLst/>
            <a:gdLst/>
            <a:ahLst/>
            <a:cxnLst/>
            <a:rect l="l" t="t" r="r" b="b"/>
            <a:pathLst>
              <a:path w="70485" h="152400">
                <a:moveTo>
                  <a:pt x="70104" y="0"/>
                </a:moveTo>
                <a:lnTo>
                  <a:pt x="0" y="0"/>
                </a:lnTo>
                <a:lnTo>
                  <a:pt x="0" y="152400"/>
                </a:lnTo>
                <a:lnTo>
                  <a:pt x="70104" y="152400"/>
                </a:lnTo>
                <a:lnTo>
                  <a:pt x="70104" y="0"/>
                </a:lnTo>
                <a:close/>
              </a:path>
            </a:pathLst>
          </a:custGeom>
          <a:solidFill>
            <a:srgbClr val="4E6D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42315" y="406908"/>
            <a:ext cx="70485" cy="143510"/>
          </a:xfrm>
          <a:custGeom>
            <a:avLst/>
            <a:gdLst/>
            <a:ahLst/>
            <a:cxnLst/>
            <a:rect l="l" t="t" r="r" b="b"/>
            <a:pathLst>
              <a:path w="70485" h="143509">
                <a:moveTo>
                  <a:pt x="70104" y="0"/>
                </a:moveTo>
                <a:lnTo>
                  <a:pt x="0" y="0"/>
                </a:lnTo>
                <a:lnTo>
                  <a:pt x="0" y="143255"/>
                </a:lnTo>
                <a:lnTo>
                  <a:pt x="70104" y="143255"/>
                </a:lnTo>
                <a:lnTo>
                  <a:pt x="70104" y="0"/>
                </a:lnTo>
                <a:close/>
              </a:path>
            </a:pathLst>
          </a:custGeom>
          <a:solidFill>
            <a:srgbClr val="638D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42315" y="550164"/>
            <a:ext cx="70485" cy="169545"/>
          </a:xfrm>
          <a:custGeom>
            <a:avLst/>
            <a:gdLst/>
            <a:ahLst/>
            <a:cxnLst/>
            <a:rect l="l" t="t" r="r" b="b"/>
            <a:pathLst>
              <a:path w="70485" h="169545">
                <a:moveTo>
                  <a:pt x="70104" y="0"/>
                </a:moveTo>
                <a:lnTo>
                  <a:pt x="0" y="0"/>
                </a:lnTo>
                <a:lnTo>
                  <a:pt x="0" y="169163"/>
                </a:lnTo>
                <a:lnTo>
                  <a:pt x="70104" y="169163"/>
                </a:lnTo>
                <a:lnTo>
                  <a:pt x="70104" y="0"/>
                </a:lnTo>
                <a:close/>
              </a:path>
            </a:pathLst>
          </a:custGeom>
          <a:solidFill>
            <a:srgbClr val="5A7E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725" y="538048"/>
            <a:ext cx="82073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185" y="1819973"/>
            <a:ext cx="4857750" cy="2973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ggingface.co/google/vit-base-patch16-224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Relationship Id="rId8" Type="http://schemas.openxmlformats.org/officeDocument/2006/relationships/image" Target="../media/image40.jpg"/><Relationship Id="rId9" Type="http://schemas.openxmlformats.org/officeDocument/2006/relationships/image" Target="../media/image41.jpg"/><Relationship Id="rId10" Type="http://schemas.openxmlformats.org/officeDocument/2006/relationships/image" Target="../media/image42.jpg"/><Relationship Id="rId11" Type="http://schemas.openxmlformats.org/officeDocument/2006/relationships/image" Target="../media/image43.jpg"/><Relationship Id="rId12" Type="http://schemas.openxmlformats.org/officeDocument/2006/relationships/image" Target="../media/image44.jpg"/><Relationship Id="rId13" Type="http://schemas.openxmlformats.org/officeDocument/2006/relationships/image" Target="../media/image4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7244"/>
            <a:ext cx="9144000" cy="5003800"/>
            <a:chOff x="0" y="47244"/>
            <a:chExt cx="9144000" cy="5003800"/>
          </a:xfrm>
        </p:grpSpPr>
        <p:sp>
          <p:nvSpPr>
            <p:cNvPr id="3" name="object 3" descr=""/>
            <p:cNvSpPr/>
            <p:nvPr/>
          </p:nvSpPr>
          <p:spPr>
            <a:xfrm>
              <a:off x="1403604" y="47243"/>
              <a:ext cx="3122930" cy="5003800"/>
            </a:xfrm>
            <a:custGeom>
              <a:avLst/>
              <a:gdLst/>
              <a:ahLst/>
              <a:cxnLst/>
              <a:rect l="l" t="t" r="r" b="b"/>
              <a:pathLst>
                <a:path w="3122929" h="5003800">
                  <a:moveTo>
                    <a:pt x="3122676" y="2502408"/>
                  </a:moveTo>
                  <a:lnTo>
                    <a:pt x="1724787" y="0"/>
                  </a:lnTo>
                  <a:lnTo>
                    <a:pt x="0" y="0"/>
                  </a:lnTo>
                  <a:lnTo>
                    <a:pt x="1397889" y="2502408"/>
                  </a:lnTo>
                  <a:lnTo>
                    <a:pt x="1397000" y="2502408"/>
                  </a:lnTo>
                  <a:lnTo>
                    <a:pt x="0" y="5003292"/>
                  </a:lnTo>
                  <a:lnTo>
                    <a:pt x="1725676" y="5003292"/>
                  </a:lnTo>
                  <a:lnTo>
                    <a:pt x="3122676" y="2502408"/>
                  </a:lnTo>
                  <a:close/>
                </a:path>
              </a:pathLst>
            </a:custGeom>
            <a:solidFill>
              <a:srgbClr val="4E6D9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33172"/>
              <a:ext cx="9144000" cy="3296920"/>
            </a:xfrm>
            <a:custGeom>
              <a:avLst/>
              <a:gdLst/>
              <a:ahLst/>
              <a:cxnLst/>
              <a:rect l="l" t="t" r="r" b="b"/>
              <a:pathLst>
                <a:path w="9144000" h="3296920">
                  <a:moveTo>
                    <a:pt x="0" y="0"/>
                  </a:moveTo>
                  <a:lnTo>
                    <a:pt x="0" y="3296412"/>
                  </a:lnTo>
                  <a:lnTo>
                    <a:pt x="9144000" y="3296412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29584"/>
              <a:ext cx="9144000" cy="1351915"/>
            </a:xfrm>
            <a:custGeom>
              <a:avLst/>
              <a:gdLst/>
              <a:ahLst/>
              <a:cxnLst/>
              <a:rect l="l" t="t" r="r" b="b"/>
              <a:pathLst>
                <a:path w="9144000" h="1351914">
                  <a:moveTo>
                    <a:pt x="0" y="0"/>
                  </a:moveTo>
                  <a:lnTo>
                    <a:pt x="0" y="1351787"/>
                  </a:lnTo>
                  <a:lnTo>
                    <a:pt x="9144000" y="1351787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4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47243"/>
              <a:ext cx="3121660" cy="5003800"/>
            </a:xfrm>
            <a:custGeom>
              <a:avLst/>
              <a:gdLst/>
              <a:ahLst/>
              <a:cxnLst/>
              <a:rect l="l" t="t" r="r" b="b"/>
              <a:pathLst>
                <a:path w="3121660" h="5003800">
                  <a:moveTo>
                    <a:pt x="3121152" y="0"/>
                  </a:moveTo>
                  <a:lnTo>
                    <a:pt x="1397889" y="0"/>
                  </a:lnTo>
                  <a:lnTo>
                    <a:pt x="0" y="2502408"/>
                  </a:lnTo>
                  <a:lnTo>
                    <a:pt x="1397000" y="5003292"/>
                  </a:lnTo>
                  <a:lnTo>
                    <a:pt x="3121152" y="5003292"/>
                  </a:lnTo>
                  <a:lnTo>
                    <a:pt x="1724152" y="2502408"/>
                  </a:lnTo>
                  <a:lnTo>
                    <a:pt x="1723263" y="2502408"/>
                  </a:lnTo>
                  <a:lnTo>
                    <a:pt x="3121152" y="0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220980"/>
              <a:ext cx="1746885" cy="4648200"/>
            </a:xfrm>
            <a:custGeom>
              <a:avLst/>
              <a:gdLst/>
              <a:ahLst/>
              <a:cxnLst/>
              <a:rect l="l" t="t" r="r" b="b"/>
              <a:pathLst>
                <a:path w="1746885" h="4648200">
                  <a:moveTo>
                    <a:pt x="0" y="0"/>
                  </a:moveTo>
                  <a:lnTo>
                    <a:pt x="0" y="4648200"/>
                  </a:lnTo>
                  <a:lnTo>
                    <a:pt x="1746504" y="2329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64482" y="1444470"/>
            <a:ext cx="4664710" cy="98044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800" b="0">
                <a:solidFill>
                  <a:srgbClr val="FFFFFF"/>
                </a:solidFill>
                <a:latin typeface="Arial Black"/>
                <a:cs typeface="Arial Black"/>
              </a:rPr>
              <a:t>Words</a:t>
            </a:r>
            <a:r>
              <a:rPr dirty="0" sz="3800" spc="-25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b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3800" spc="-25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b="0">
                <a:solidFill>
                  <a:srgbClr val="FFFFFF"/>
                </a:solidFill>
                <a:latin typeface="Arial Black"/>
                <a:cs typeface="Arial Black"/>
              </a:rPr>
              <a:t>Image</a:t>
            </a:r>
            <a:r>
              <a:rPr dirty="0" sz="3800" spc="-25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50" b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endParaRPr sz="3800">
              <a:latin typeface="Arial Black"/>
              <a:cs typeface="Arial Black"/>
            </a:endParaRPr>
          </a:p>
          <a:p>
            <a:pPr marL="189230">
              <a:lnSpc>
                <a:spcPct val="100000"/>
              </a:lnSpc>
              <a:spcBef>
                <a:spcPts val="155"/>
              </a:spcBef>
            </a:pPr>
            <a:r>
              <a:rPr dirty="0" sz="2100">
                <a:solidFill>
                  <a:srgbClr val="FFFFFF"/>
                </a:solidFill>
              </a:rPr>
              <a:t>Transformer</a:t>
            </a:r>
            <a:r>
              <a:rPr dirty="0" sz="2100" spc="-35">
                <a:solidFill>
                  <a:srgbClr val="FFFFFF"/>
                </a:solidFill>
              </a:rPr>
              <a:t> </a:t>
            </a:r>
            <a:r>
              <a:rPr dirty="0" sz="2100">
                <a:solidFill>
                  <a:srgbClr val="FFFFFF"/>
                </a:solidFill>
              </a:rPr>
              <a:t>with</a:t>
            </a:r>
            <a:r>
              <a:rPr dirty="0" sz="2100" spc="-50">
                <a:solidFill>
                  <a:srgbClr val="FFFFFF"/>
                </a:solidFill>
              </a:rPr>
              <a:t> </a:t>
            </a:r>
            <a:r>
              <a:rPr dirty="0" sz="2100">
                <a:solidFill>
                  <a:srgbClr val="FFFFFF"/>
                </a:solidFill>
              </a:rPr>
              <a:t>the</a:t>
            </a:r>
            <a:r>
              <a:rPr dirty="0" sz="2100" spc="-10">
                <a:solidFill>
                  <a:srgbClr val="FFFFFF"/>
                </a:solidFill>
              </a:rPr>
              <a:t> </a:t>
            </a:r>
            <a:r>
              <a:rPr dirty="0" sz="2100">
                <a:solidFill>
                  <a:srgbClr val="FFFFFF"/>
                </a:solidFill>
              </a:rPr>
              <a:t>power</a:t>
            </a:r>
            <a:r>
              <a:rPr dirty="0" sz="2100" spc="-70">
                <a:solidFill>
                  <a:srgbClr val="FFFFFF"/>
                </a:solidFill>
              </a:rPr>
              <a:t> </a:t>
            </a:r>
            <a:r>
              <a:rPr dirty="0" sz="2100">
                <a:solidFill>
                  <a:srgbClr val="FFFFFF"/>
                </a:solidFill>
              </a:rPr>
              <a:t>of</a:t>
            </a:r>
            <a:r>
              <a:rPr dirty="0" sz="2100" spc="-5">
                <a:solidFill>
                  <a:srgbClr val="FFFFFF"/>
                </a:solidFill>
              </a:rPr>
              <a:t> </a:t>
            </a:r>
            <a:r>
              <a:rPr dirty="0" sz="2100" spc="-25">
                <a:solidFill>
                  <a:srgbClr val="FFFFFF"/>
                </a:solidFill>
              </a:rPr>
              <a:t>GPT</a:t>
            </a:r>
            <a:endParaRPr sz="2100"/>
          </a:p>
        </p:txBody>
      </p:sp>
      <p:grpSp>
        <p:nvGrpSpPr>
          <p:cNvPr id="9" name="object 9" descr=""/>
          <p:cNvGrpSpPr/>
          <p:nvPr/>
        </p:nvGrpSpPr>
        <p:grpSpPr>
          <a:xfrm>
            <a:off x="5975603" y="259079"/>
            <a:ext cx="1349375" cy="4494530"/>
            <a:chOff x="5975603" y="259079"/>
            <a:chExt cx="1349375" cy="4494530"/>
          </a:xfrm>
        </p:grpSpPr>
        <p:sp>
          <p:nvSpPr>
            <p:cNvPr id="10" name="object 10" descr=""/>
            <p:cNvSpPr/>
            <p:nvPr/>
          </p:nvSpPr>
          <p:spPr>
            <a:xfrm>
              <a:off x="6966203" y="4314444"/>
              <a:ext cx="352425" cy="433070"/>
            </a:xfrm>
            <a:custGeom>
              <a:avLst/>
              <a:gdLst/>
              <a:ahLst/>
              <a:cxnLst/>
              <a:rect l="l" t="t" r="r" b="b"/>
              <a:pathLst>
                <a:path w="352425" h="433070">
                  <a:moveTo>
                    <a:pt x="246761" y="0"/>
                  </a:moveTo>
                  <a:lnTo>
                    <a:pt x="30099" y="0"/>
                  </a:lnTo>
                  <a:lnTo>
                    <a:pt x="17787" y="2160"/>
                  </a:lnTo>
                  <a:lnTo>
                    <a:pt x="8286" y="8264"/>
                  </a:lnTo>
                  <a:lnTo>
                    <a:pt x="2166" y="17745"/>
                  </a:lnTo>
                  <a:lnTo>
                    <a:pt x="0" y="30035"/>
                  </a:lnTo>
                  <a:lnTo>
                    <a:pt x="0" y="399745"/>
                  </a:lnTo>
                  <a:lnTo>
                    <a:pt x="2214" y="412525"/>
                  </a:lnTo>
                  <a:lnTo>
                    <a:pt x="8667" y="423048"/>
                  </a:lnTo>
                  <a:lnTo>
                    <a:pt x="19073" y="430186"/>
                  </a:lnTo>
                  <a:lnTo>
                    <a:pt x="33147" y="432815"/>
                  </a:lnTo>
                  <a:lnTo>
                    <a:pt x="318897" y="432815"/>
                  </a:lnTo>
                  <a:lnTo>
                    <a:pt x="331737" y="430186"/>
                  </a:lnTo>
                  <a:lnTo>
                    <a:pt x="342280" y="423048"/>
                  </a:lnTo>
                  <a:lnTo>
                    <a:pt x="349418" y="412525"/>
                  </a:lnTo>
                  <a:lnTo>
                    <a:pt x="352044" y="399745"/>
                  </a:lnTo>
                  <a:lnTo>
                    <a:pt x="352044" y="207403"/>
                  </a:lnTo>
                  <a:lnTo>
                    <a:pt x="348996" y="201383"/>
                  </a:lnTo>
                  <a:lnTo>
                    <a:pt x="350520" y="196888"/>
                  </a:lnTo>
                  <a:lnTo>
                    <a:pt x="344550" y="193852"/>
                  </a:lnTo>
                  <a:lnTo>
                    <a:pt x="339090" y="186626"/>
                  </a:lnTo>
                  <a:lnTo>
                    <a:pt x="328549" y="175806"/>
                  </a:lnTo>
                  <a:lnTo>
                    <a:pt x="324993" y="177330"/>
                  </a:lnTo>
                  <a:lnTo>
                    <a:pt x="321945" y="171310"/>
                  </a:lnTo>
                  <a:lnTo>
                    <a:pt x="294513" y="144273"/>
                  </a:lnTo>
                  <a:lnTo>
                    <a:pt x="280082" y="130742"/>
                  </a:lnTo>
                  <a:lnTo>
                    <a:pt x="264795" y="117208"/>
                  </a:lnTo>
                  <a:lnTo>
                    <a:pt x="261747" y="111188"/>
                  </a:lnTo>
                  <a:lnTo>
                    <a:pt x="252729" y="105219"/>
                  </a:lnTo>
                  <a:lnTo>
                    <a:pt x="252636" y="19872"/>
                  </a:lnTo>
                  <a:lnTo>
                    <a:pt x="251983" y="12406"/>
                  </a:lnTo>
                  <a:lnTo>
                    <a:pt x="250211" y="5500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F7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66203" y="4314444"/>
              <a:ext cx="352425" cy="433070"/>
            </a:xfrm>
            <a:custGeom>
              <a:avLst/>
              <a:gdLst/>
              <a:ahLst/>
              <a:cxnLst/>
              <a:rect l="l" t="t" r="r" b="b"/>
              <a:pathLst>
                <a:path w="352425" h="433070">
                  <a:moveTo>
                    <a:pt x="344550" y="193852"/>
                  </a:moveTo>
                  <a:lnTo>
                    <a:pt x="350520" y="196888"/>
                  </a:lnTo>
                  <a:lnTo>
                    <a:pt x="348996" y="201383"/>
                  </a:lnTo>
                  <a:lnTo>
                    <a:pt x="352044" y="207403"/>
                  </a:lnTo>
                  <a:lnTo>
                    <a:pt x="352044" y="399745"/>
                  </a:lnTo>
                  <a:lnTo>
                    <a:pt x="349418" y="412525"/>
                  </a:lnTo>
                  <a:lnTo>
                    <a:pt x="342280" y="423048"/>
                  </a:lnTo>
                  <a:lnTo>
                    <a:pt x="331737" y="430186"/>
                  </a:lnTo>
                  <a:lnTo>
                    <a:pt x="318897" y="432815"/>
                  </a:lnTo>
                  <a:lnTo>
                    <a:pt x="33147" y="432815"/>
                  </a:lnTo>
                  <a:lnTo>
                    <a:pt x="19073" y="430186"/>
                  </a:lnTo>
                  <a:lnTo>
                    <a:pt x="8667" y="423048"/>
                  </a:lnTo>
                  <a:lnTo>
                    <a:pt x="2214" y="412525"/>
                  </a:lnTo>
                  <a:lnTo>
                    <a:pt x="0" y="399745"/>
                  </a:lnTo>
                  <a:lnTo>
                    <a:pt x="0" y="30035"/>
                  </a:lnTo>
                  <a:lnTo>
                    <a:pt x="2166" y="17745"/>
                  </a:lnTo>
                  <a:lnTo>
                    <a:pt x="8286" y="8264"/>
                  </a:lnTo>
                  <a:lnTo>
                    <a:pt x="17787" y="2160"/>
                  </a:lnTo>
                  <a:lnTo>
                    <a:pt x="30099" y="0"/>
                  </a:lnTo>
                  <a:lnTo>
                    <a:pt x="246761" y="0"/>
                  </a:lnTo>
                  <a:lnTo>
                    <a:pt x="252729" y="96177"/>
                  </a:lnTo>
                  <a:lnTo>
                    <a:pt x="252729" y="105219"/>
                  </a:lnTo>
                  <a:lnTo>
                    <a:pt x="261747" y="111188"/>
                  </a:lnTo>
                  <a:lnTo>
                    <a:pt x="264795" y="117208"/>
                  </a:lnTo>
                  <a:lnTo>
                    <a:pt x="280082" y="130742"/>
                  </a:lnTo>
                  <a:lnTo>
                    <a:pt x="294513" y="144273"/>
                  </a:lnTo>
                  <a:lnTo>
                    <a:pt x="308371" y="157797"/>
                  </a:lnTo>
                  <a:lnTo>
                    <a:pt x="321945" y="171310"/>
                  </a:lnTo>
                  <a:lnTo>
                    <a:pt x="324993" y="177330"/>
                  </a:lnTo>
                  <a:lnTo>
                    <a:pt x="328549" y="175806"/>
                  </a:lnTo>
                  <a:lnTo>
                    <a:pt x="339090" y="186626"/>
                  </a:lnTo>
                </a:path>
              </a:pathLst>
            </a:custGeom>
            <a:ln w="12700">
              <a:solidFill>
                <a:srgbClr val="FFC82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091" y="4314444"/>
              <a:ext cx="105155" cy="20726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5603" y="259079"/>
              <a:ext cx="1252727" cy="1252727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7451217" y="4270959"/>
            <a:ext cx="1456690" cy="48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Abhishek</a:t>
            </a:r>
            <a:r>
              <a:rPr dirty="0" sz="1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Karmakar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IDS2022007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M.Tech</a:t>
            </a:r>
            <a:r>
              <a:rPr dirty="0" sz="9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12409" y="3260597"/>
            <a:ext cx="3754754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Shanker</a:t>
            </a: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Tiwary</a:t>
            </a:r>
            <a:endParaRPr sz="12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980"/>
              </a:spcBef>
            </a:pPr>
            <a:r>
              <a:rPr dirty="0" sz="1200" b="1">
                <a:solidFill>
                  <a:srgbClr val="9FC5E8"/>
                </a:solidFill>
                <a:latin typeface="Arial"/>
                <a:cs typeface="Arial"/>
              </a:rPr>
              <a:t>M.Tech</a:t>
            </a:r>
            <a:r>
              <a:rPr dirty="0" sz="1200" spc="-30" b="1">
                <a:solidFill>
                  <a:srgbClr val="9FC5E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FC5E8"/>
                </a:solidFill>
                <a:latin typeface="Arial"/>
                <a:cs typeface="Arial"/>
              </a:rPr>
              <a:t>Major</a:t>
            </a:r>
            <a:r>
              <a:rPr dirty="0" sz="1200" spc="-15" b="1">
                <a:solidFill>
                  <a:srgbClr val="9FC5E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FC5E8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Why</a:t>
            </a:r>
            <a:r>
              <a:rPr dirty="0" sz="2800" spc="-7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GPT2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for</a:t>
            </a:r>
            <a:r>
              <a:rPr dirty="0" sz="2800" spc="-7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extracting</a:t>
            </a:r>
            <a:r>
              <a:rPr dirty="0" sz="2800" spc="-5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text</a:t>
            </a:r>
            <a:r>
              <a:rPr dirty="0" sz="2800" spc="-7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instead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of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10">
                <a:solidFill>
                  <a:srgbClr val="4E6E9B"/>
                </a:solidFill>
              </a:rPr>
              <a:t>RNN???</a:t>
            </a:r>
            <a:endParaRPr sz="2800"/>
          </a:p>
        </p:txBody>
      </p:sp>
      <p:sp>
        <p:nvSpPr>
          <p:cNvPr id="3" name="object 3" descr=""/>
          <p:cNvSpPr/>
          <p:nvPr/>
        </p:nvSpPr>
        <p:spPr>
          <a:xfrm>
            <a:off x="277368" y="1040891"/>
            <a:ext cx="8460105" cy="4102735"/>
          </a:xfrm>
          <a:custGeom>
            <a:avLst/>
            <a:gdLst/>
            <a:ahLst/>
            <a:cxnLst/>
            <a:rect l="l" t="t" r="r" b="b"/>
            <a:pathLst>
              <a:path w="8460105" h="4102735">
                <a:moveTo>
                  <a:pt x="0" y="4102608"/>
                </a:moveTo>
                <a:lnTo>
                  <a:pt x="8459724" y="4102608"/>
                </a:lnTo>
                <a:lnTo>
                  <a:pt x="8459724" y="0"/>
                </a:lnTo>
                <a:lnTo>
                  <a:pt x="0" y="0"/>
                </a:lnTo>
                <a:lnTo>
                  <a:pt x="0" y="4102608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1802" y="1095527"/>
            <a:ext cx="8128634" cy="39008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215" marR="180340" indent="-311150">
              <a:lnSpc>
                <a:spcPct val="114999"/>
              </a:lnSpc>
              <a:spcBef>
                <a:spcPts val="105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spc="-10" b="1">
                <a:latin typeface="Trebuchet MS"/>
                <a:cs typeface="Trebuchet MS"/>
              </a:rPr>
              <a:t>In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45" b="1">
                <a:latin typeface="Trebuchet MS"/>
                <a:cs typeface="Trebuchet MS"/>
              </a:rPr>
              <a:t>[4],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45" b="1">
                <a:latin typeface="Trebuchet MS"/>
                <a:cs typeface="Trebuchet MS"/>
              </a:rPr>
              <a:t>[5],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130" b="1">
                <a:latin typeface="Trebuchet MS"/>
                <a:cs typeface="Trebuchet MS"/>
              </a:rPr>
              <a:t>[6]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60" b="1">
                <a:latin typeface="Trebuchet MS"/>
                <a:cs typeface="Trebuchet MS"/>
              </a:rPr>
              <a:t>other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papers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Beam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Search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is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used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to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select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most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suitable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description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among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the </a:t>
            </a:r>
            <a:r>
              <a:rPr dirty="0" sz="1300" spc="-95" b="1">
                <a:latin typeface="Trebuchet MS"/>
                <a:cs typeface="Trebuchet MS"/>
              </a:rPr>
              <a:t>“word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60" b="1">
                <a:latin typeface="Trebuchet MS"/>
                <a:cs typeface="Trebuchet MS"/>
              </a:rPr>
              <a:t>connectivity”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generated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by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various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RNN-</a:t>
            </a:r>
            <a:r>
              <a:rPr dirty="0" sz="1300" spc="65" b="1">
                <a:latin typeface="Trebuchet MS"/>
                <a:cs typeface="Trebuchet MS"/>
              </a:rPr>
              <a:t>LSTM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models.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For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this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reason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based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decoder </a:t>
            </a:r>
            <a:r>
              <a:rPr dirty="0" sz="1300" b="1">
                <a:latin typeface="Trebuchet MS"/>
                <a:cs typeface="Trebuchet MS"/>
              </a:rPr>
              <a:t>has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been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proposed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because,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its</a:t>
            </a:r>
            <a:r>
              <a:rPr dirty="0" sz="1300" spc="-45" b="1">
                <a:latin typeface="Trebuchet MS"/>
                <a:cs typeface="Trebuchet MS"/>
              </a:rPr>
              <a:t> pre-</a:t>
            </a:r>
            <a:r>
              <a:rPr dirty="0" sz="1300" spc="-55" b="1">
                <a:latin typeface="Trebuchet MS"/>
                <a:cs typeface="Trebuchet MS"/>
              </a:rPr>
              <a:t>trained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for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75" b="1">
                <a:latin typeface="Trebuchet MS"/>
                <a:cs typeface="Trebuchet MS"/>
              </a:rPr>
              <a:t>text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generation,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only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fine-</a:t>
            </a:r>
            <a:r>
              <a:rPr dirty="0" sz="1300" spc="-30" b="1">
                <a:latin typeface="Trebuchet MS"/>
                <a:cs typeface="Trebuchet MS"/>
              </a:rPr>
              <a:t>tuning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is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needed.</a:t>
            </a:r>
            <a:endParaRPr sz="1300">
              <a:latin typeface="Trebuchet MS"/>
              <a:cs typeface="Trebuchet MS"/>
            </a:endParaRPr>
          </a:p>
          <a:p>
            <a:pPr marL="323215" marR="38735" indent="-311150">
              <a:lnSpc>
                <a:spcPct val="115100"/>
              </a:lnSpc>
              <a:spcBef>
                <a:spcPts val="5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b="1">
                <a:latin typeface="Trebuchet MS"/>
                <a:cs typeface="Trebuchet MS"/>
              </a:rPr>
              <a:t>Language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Generation: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GPT-2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excels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at </a:t>
            </a:r>
            <a:r>
              <a:rPr dirty="0" sz="1300" spc="-30" b="1">
                <a:latin typeface="Trebuchet MS"/>
                <a:cs typeface="Trebuchet MS"/>
              </a:rPr>
              <a:t>generating </a:t>
            </a:r>
            <a:r>
              <a:rPr dirty="0" sz="1300" spc="-50" b="1">
                <a:latin typeface="Trebuchet MS"/>
                <a:cs typeface="Trebuchet MS"/>
              </a:rPr>
              <a:t>coherent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 </a:t>
            </a:r>
            <a:r>
              <a:rPr dirty="0" sz="1300" spc="-45" b="1">
                <a:latin typeface="Trebuchet MS"/>
                <a:cs typeface="Trebuchet MS"/>
              </a:rPr>
              <a:t>contextually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spc="-60" b="1">
                <a:latin typeface="Trebuchet MS"/>
                <a:cs typeface="Trebuchet MS"/>
              </a:rPr>
              <a:t>relevant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75" b="1">
                <a:latin typeface="Trebuchet MS"/>
                <a:cs typeface="Trebuchet MS"/>
              </a:rPr>
              <a:t>text.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It </a:t>
            </a:r>
            <a:r>
              <a:rPr dirty="0" sz="1300" b="1">
                <a:latin typeface="Trebuchet MS"/>
                <a:cs typeface="Trebuchet MS"/>
              </a:rPr>
              <a:t>has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been </a:t>
            </a:r>
            <a:r>
              <a:rPr dirty="0" sz="1300" spc="-50" b="1">
                <a:latin typeface="Trebuchet MS"/>
                <a:cs typeface="Trebuchet MS"/>
              </a:rPr>
              <a:t>trained</a:t>
            </a:r>
            <a:r>
              <a:rPr dirty="0" sz="1300" spc="-30" b="1">
                <a:latin typeface="Trebuchet MS"/>
                <a:cs typeface="Trebuchet MS"/>
              </a:rPr>
              <a:t> on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massive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amount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of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diverse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text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data, </a:t>
            </a:r>
            <a:r>
              <a:rPr dirty="0" sz="1300" spc="-55" b="1">
                <a:latin typeface="Trebuchet MS"/>
                <a:cs typeface="Trebuchet MS"/>
              </a:rPr>
              <a:t>which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helps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it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produce</a:t>
            </a:r>
            <a:r>
              <a:rPr dirty="0" sz="1300" spc="-25" b="1">
                <a:latin typeface="Trebuchet MS"/>
                <a:cs typeface="Trebuchet MS"/>
              </a:rPr>
              <a:t> human-</a:t>
            </a:r>
            <a:r>
              <a:rPr dirty="0" sz="1300" spc="-45" b="1">
                <a:latin typeface="Trebuchet MS"/>
                <a:cs typeface="Trebuchet MS"/>
              </a:rPr>
              <a:t>like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responses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in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wide </a:t>
            </a:r>
            <a:r>
              <a:rPr dirty="0" sz="1300" spc="-25" b="1">
                <a:latin typeface="Trebuchet MS"/>
                <a:cs typeface="Trebuchet MS"/>
              </a:rPr>
              <a:t>range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of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topics.</a:t>
            </a:r>
            <a:endParaRPr sz="13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29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spc="-20" b="1">
                <a:latin typeface="Trebuchet MS"/>
                <a:cs typeface="Trebuchet MS"/>
              </a:rPr>
              <a:t>Pre-</a:t>
            </a:r>
            <a:r>
              <a:rPr dirty="0" sz="1300" spc="-45" b="1">
                <a:latin typeface="Trebuchet MS"/>
                <a:cs typeface="Trebuchet MS"/>
              </a:rPr>
              <a:t>training: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GPT-</a:t>
            </a:r>
            <a:r>
              <a:rPr dirty="0" sz="1300" spc="-30" b="1">
                <a:latin typeface="Trebuchet MS"/>
                <a:cs typeface="Trebuchet MS"/>
              </a:rPr>
              <a:t>2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pre-trained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model,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meaning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it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has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been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trained</a:t>
            </a:r>
            <a:r>
              <a:rPr dirty="0" sz="1300" spc="-20" b="1">
                <a:latin typeface="Trebuchet MS"/>
                <a:cs typeface="Trebuchet MS"/>
              </a:rPr>
              <a:t> on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large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corpus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of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75" b="1">
                <a:latin typeface="Trebuchet MS"/>
                <a:cs typeface="Trebuchet MS"/>
              </a:rPr>
              <a:t>text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from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the</a:t>
            </a:r>
            <a:endParaRPr sz="1300">
              <a:latin typeface="Trebuchet MS"/>
              <a:cs typeface="Trebuchet MS"/>
            </a:endParaRPr>
          </a:p>
          <a:p>
            <a:pPr marL="323215" marR="37465">
              <a:lnSpc>
                <a:spcPct val="114599"/>
              </a:lnSpc>
              <a:spcBef>
                <a:spcPts val="10"/>
              </a:spcBef>
            </a:pPr>
            <a:r>
              <a:rPr dirty="0" sz="1300" spc="-70" b="1">
                <a:latin typeface="Trebuchet MS"/>
                <a:cs typeface="Trebuchet MS"/>
              </a:rPr>
              <a:t>internet.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This</a:t>
            </a:r>
            <a:r>
              <a:rPr dirty="0" sz="1300" spc="-45" b="1">
                <a:latin typeface="Trebuchet MS"/>
                <a:cs typeface="Trebuchet MS"/>
              </a:rPr>
              <a:t> pre-</a:t>
            </a:r>
            <a:r>
              <a:rPr dirty="0" sz="1300" spc="-35" b="1">
                <a:latin typeface="Trebuchet MS"/>
                <a:cs typeface="Trebuchet MS"/>
              </a:rPr>
              <a:t>training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allows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model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to </a:t>
            </a:r>
            <a:r>
              <a:rPr dirty="0" sz="1300" spc="-55" b="1">
                <a:latin typeface="Trebuchet MS"/>
                <a:cs typeface="Trebuchet MS"/>
              </a:rPr>
              <a:t>learn</a:t>
            </a:r>
            <a:r>
              <a:rPr dirty="0" sz="1300" spc="-35" b="1">
                <a:latin typeface="Trebuchet MS"/>
                <a:cs typeface="Trebuchet MS"/>
              </a:rPr>
              <a:t> grammar,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sentence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structure,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even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some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factual </a:t>
            </a:r>
            <a:r>
              <a:rPr dirty="0" sz="1300" spc="-50" b="1">
                <a:latin typeface="Trebuchet MS"/>
                <a:cs typeface="Trebuchet MS"/>
              </a:rPr>
              <a:t>information,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making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65" b="1">
                <a:latin typeface="Trebuchet MS"/>
                <a:cs typeface="Trebuchet MS"/>
              </a:rPr>
              <a:t>it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useful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for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variety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of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natural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language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processing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tasks.</a:t>
            </a:r>
            <a:endParaRPr sz="1300">
              <a:latin typeface="Trebuchet MS"/>
              <a:cs typeface="Trebuchet MS"/>
            </a:endParaRPr>
          </a:p>
          <a:p>
            <a:pPr algn="just" marL="321945" marR="47625" indent="-309880">
              <a:lnSpc>
                <a:spcPct val="115100"/>
              </a:lnSpc>
              <a:spcBef>
                <a:spcPts val="5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spc="-50" b="1">
                <a:latin typeface="Trebuchet MS"/>
                <a:cs typeface="Trebuchet MS"/>
              </a:rPr>
              <a:t>Open </a:t>
            </a:r>
            <a:r>
              <a:rPr dirty="0" sz="1300" spc="-25" b="1">
                <a:latin typeface="Trebuchet MS"/>
                <a:cs typeface="Trebuchet MS"/>
              </a:rPr>
              <a:t>Source: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GPT-2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is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open-</a:t>
            </a:r>
            <a:r>
              <a:rPr dirty="0" sz="1300" spc="-35" b="1">
                <a:latin typeface="Trebuchet MS"/>
                <a:cs typeface="Trebuchet MS"/>
              </a:rPr>
              <a:t>source,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which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means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95" b="1">
                <a:latin typeface="Trebuchet MS"/>
                <a:cs typeface="Trebuchet MS"/>
              </a:rPr>
              <a:t>the</a:t>
            </a:r>
            <a:r>
              <a:rPr dirty="0" sz="130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model's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architecture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weights</a:t>
            </a:r>
            <a:r>
              <a:rPr dirty="0" sz="1300" spc="-50" b="1">
                <a:latin typeface="Trebuchet MS"/>
                <a:cs typeface="Trebuchet MS"/>
              </a:rPr>
              <a:t> are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available</a:t>
            </a:r>
            <a:r>
              <a:rPr dirty="0" sz="1300" spc="-25" b="1">
                <a:latin typeface="Trebuchet MS"/>
                <a:cs typeface="Trebuchet MS"/>
              </a:rPr>
              <a:t> for </a:t>
            </a:r>
            <a:r>
              <a:rPr dirty="0" sz="1300" spc="-25" b="1">
                <a:latin typeface="Trebuchet MS"/>
                <a:cs typeface="Trebuchet MS"/>
              </a:rPr>
              <a:t>	</a:t>
            </a:r>
            <a:r>
              <a:rPr dirty="0" sz="1300" spc="-30" b="1">
                <a:latin typeface="Trebuchet MS"/>
                <a:cs typeface="Trebuchet MS"/>
              </a:rPr>
              <a:t>public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use.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This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accessibility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has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facilitated </a:t>
            </a:r>
            <a:r>
              <a:rPr dirty="0" sz="1300" b="1">
                <a:latin typeface="Trebuchet MS"/>
                <a:cs typeface="Trebuchet MS"/>
              </a:rPr>
              <a:t>its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widespread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adoption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encouraged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developers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to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build </a:t>
            </a:r>
            <a:r>
              <a:rPr dirty="0" sz="1300" spc="-10" b="1">
                <a:latin typeface="Trebuchet MS"/>
                <a:cs typeface="Trebuchet MS"/>
              </a:rPr>
              <a:t>	</a:t>
            </a:r>
            <a:r>
              <a:rPr dirty="0" sz="1300" spc="-40" b="1">
                <a:latin typeface="Trebuchet MS"/>
                <a:cs typeface="Trebuchet MS"/>
              </a:rPr>
              <a:t>upon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improve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 </a:t>
            </a:r>
            <a:r>
              <a:rPr dirty="0" sz="1300" spc="-10" b="1">
                <a:latin typeface="Trebuchet MS"/>
                <a:cs typeface="Trebuchet MS"/>
              </a:rPr>
              <a:t>model.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25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spc="-40" b="1">
                <a:latin typeface="Trebuchet MS"/>
                <a:cs typeface="Trebuchet MS"/>
              </a:rPr>
              <a:t>It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65" b="1">
                <a:latin typeface="Trebuchet MS"/>
                <a:cs typeface="Trebuchet MS"/>
              </a:rPr>
              <a:t>well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trained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on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Attention </a:t>
            </a:r>
            <a:r>
              <a:rPr dirty="0" sz="1300" spc="-10" b="1">
                <a:latin typeface="Trebuchet MS"/>
                <a:cs typeface="Trebuchet MS"/>
              </a:rPr>
              <a:t>Mechanism.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40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b="1">
                <a:latin typeface="Trebuchet MS"/>
                <a:cs typeface="Trebuchet MS"/>
              </a:rPr>
              <a:t>GPT2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is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predecessor </a:t>
            </a:r>
            <a:r>
              <a:rPr dirty="0" sz="1300" spc="-45" b="1">
                <a:latin typeface="Trebuchet MS"/>
                <a:cs typeface="Trebuchet MS"/>
              </a:rPr>
              <a:t>to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GPT-</a:t>
            </a:r>
            <a:r>
              <a:rPr dirty="0" sz="1300" spc="-105" b="1">
                <a:latin typeface="Trebuchet MS"/>
                <a:cs typeface="Trebuchet MS"/>
              </a:rPr>
              <a:t>3,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model </a:t>
            </a:r>
            <a:r>
              <a:rPr dirty="0" sz="1300" b="1">
                <a:latin typeface="Trebuchet MS"/>
                <a:cs typeface="Trebuchet MS"/>
              </a:rPr>
              <a:t>ChatGPT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based</a:t>
            </a:r>
            <a:r>
              <a:rPr dirty="0" sz="1300" spc="-25" b="1">
                <a:latin typeface="Trebuchet MS"/>
                <a:cs typeface="Trebuchet MS"/>
              </a:rPr>
              <a:t> on.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34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b="1">
                <a:latin typeface="Trebuchet MS"/>
                <a:cs typeface="Trebuchet MS"/>
              </a:rPr>
              <a:t>GPT-</a:t>
            </a:r>
            <a:r>
              <a:rPr dirty="0" sz="1300" spc="-105" b="1">
                <a:latin typeface="Trebuchet MS"/>
                <a:cs typeface="Trebuchet MS"/>
              </a:rPr>
              <a:t>3,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GPT-</a:t>
            </a:r>
            <a:r>
              <a:rPr dirty="0" sz="1300" spc="-80" b="1">
                <a:latin typeface="Trebuchet MS"/>
                <a:cs typeface="Trebuchet MS"/>
              </a:rPr>
              <a:t>3.5,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text_davinci</a:t>
            </a:r>
            <a:r>
              <a:rPr dirty="0" sz="1300" spc="5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models,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GPT-4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etc..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are</a:t>
            </a:r>
            <a:r>
              <a:rPr dirty="0" sz="1300" spc="-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not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freely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available.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40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spc="65" b="1">
                <a:latin typeface="Trebuchet MS"/>
                <a:cs typeface="Trebuchet MS"/>
              </a:rPr>
              <a:t>LSTM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doesn’t </a:t>
            </a:r>
            <a:r>
              <a:rPr dirty="0" sz="1300" spc="-20" b="1">
                <a:latin typeface="Trebuchet MS"/>
                <a:cs typeface="Trebuchet MS"/>
              </a:rPr>
              <a:t>make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use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of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today’s </a:t>
            </a:r>
            <a:r>
              <a:rPr dirty="0" sz="1300" b="1">
                <a:latin typeface="Trebuchet MS"/>
                <a:cs typeface="Trebuchet MS"/>
              </a:rPr>
              <a:t>GPU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for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parallel</a:t>
            </a:r>
            <a:r>
              <a:rPr dirty="0" sz="1300" spc="-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computation </a:t>
            </a:r>
            <a:r>
              <a:rPr dirty="0" sz="1300" spc="-75" b="1">
                <a:latin typeface="Trebuchet MS"/>
                <a:cs typeface="Trebuchet MS"/>
              </a:rPr>
              <a:t>verywell,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65" b="1">
                <a:latin typeface="Trebuchet MS"/>
                <a:cs typeface="Trebuchet MS"/>
              </a:rPr>
              <a:t>therefore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GPT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is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used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for</a:t>
            </a:r>
            <a:endParaRPr sz="1300">
              <a:latin typeface="Trebuchet MS"/>
              <a:cs typeface="Trebuchet MS"/>
            </a:endParaRPr>
          </a:p>
          <a:p>
            <a:pPr marL="323215">
              <a:lnSpc>
                <a:spcPct val="100000"/>
              </a:lnSpc>
              <a:spcBef>
                <a:spcPts val="225"/>
              </a:spcBef>
            </a:pPr>
            <a:r>
              <a:rPr dirty="0" sz="1300" spc="-35" b="1">
                <a:latin typeface="Trebuchet MS"/>
                <a:cs typeface="Trebuchet MS"/>
              </a:rPr>
              <a:t>sequential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parallelization.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400304"/>
            <a:ext cx="7264400" cy="604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4E6E9B"/>
                </a:solidFill>
              </a:rPr>
              <a:t>RNNs</a:t>
            </a:r>
            <a:r>
              <a:rPr dirty="0" sz="1900" spc="-4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has</a:t>
            </a:r>
            <a:r>
              <a:rPr dirty="0" sz="1900" spc="-5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short</a:t>
            </a:r>
            <a:r>
              <a:rPr dirty="0" sz="1900" spc="-6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term</a:t>
            </a:r>
            <a:r>
              <a:rPr dirty="0" sz="1900" spc="-45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memory</a:t>
            </a:r>
            <a:r>
              <a:rPr dirty="0" sz="1900" spc="-4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and</a:t>
            </a:r>
            <a:r>
              <a:rPr dirty="0" sz="1900" spc="-6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has</a:t>
            </a:r>
            <a:r>
              <a:rPr dirty="0" sz="1900" spc="-45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short</a:t>
            </a:r>
            <a:r>
              <a:rPr dirty="0" sz="1900" spc="-5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reference</a:t>
            </a:r>
            <a:r>
              <a:rPr dirty="0" sz="1900" spc="-45">
                <a:solidFill>
                  <a:srgbClr val="4E6E9B"/>
                </a:solidFill>
              </a:rPr>
              <a:t> </a:t>
            </a:r>
            <a:r>
              <a:rPr dirty="0" sz="1900" spc="-10">
                <a:solidFill>
                  <a:srgbClr val="4E6E9B"/>
                </a:solidFill>
              </a:rPr>
              <a:t>window. </a:t>
            </a:r>
            <a:r>
              <a:rPr dirty="0" sz="1900">
                <a:solidFill>
                  <a:srgbClr val="4E6E9B"/>
                </a:solidFill>
              </a:rPr>
              <a:t>GRUs</a:t>
            </a:r>
            <a:r>
              <a:rPr dirty="0" sz="1900" spc="-55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and</a:t>
            </a:r>
            <a:r>
              <a:rPr dirty="0" sz="1900" spc="-6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LSTM</a:t>
            </a:r>
            <a:r>
              <a:rPr dirty="0" sz="1900" spc="-65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has</a:t>
            </a:r>
            <a:r>
              <a:rPr dirty="0" sz="1900" spc="-50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longer</a:t>
            </a:r>
            <a:r>
              <a:rPr dirty="0" sz="1900" spc="-65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reference</a:t>
            </a:r>
            <a:r>
              <a:rPr dirty="0" sz="1900" spc="-15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memory</a:t>
            </a:r>
            <a:r>
              <a:rPr dirty="0" sz="1900" spc="-45">
                <a:solidFill>
                  <a:srgbClr val="4E6E9B"/>
                </a:solidFill>
              </a:rPr>
              <a:t> </a:t>
            </a:r>
            <a:r>
              <a:rPr dirty="0" sz="1900">
                <a:solidFill>
                  <a:srgbClr val="4E6E9B"/>
                </a:solidFill>
              </a:rPr>
              <a:t>than</a:t>
            </a:r>
            <a:r>
              <a:rPr dirty="0" sz="1900" spc="-55">
                <a:solidFill>
                  <a:srgbClr val="4E6E9B"/>
                </a:solidFill>
              </a:rPr>
              <a:t> </a:t>
            </a:r>
            <a:r>
              <a:rPr dirty="0" sz="1900" spc="-20">
                <a:solidFill>
                  <a:srgbClr val="4E6E9B"/>
                </a:solidFill>
              </a:rPr>
              <a:t>RNNs.</a:t>
            </a:r>
            <a:endParaRPr sz="1900"/>
          </a:p>
        </p:txBody>
      </p:sp>
      <p:grpSp>
        <p:nvGrpSpPr>
          <p:cNvPr id="3" name="object 3" descr=""/>
          <p:cNvGrpSpPr/>
          <p:nvPr/>
        </p:nvGrpSpPr>
        <p:grpSpPr>
          <a:xfrm>
            <a:off x="341375" y="1072934"/>
            <a:ext cx="6327775" cy="4053840"/>
            <a:chOff x="341375" y="1072934"/>
            <a:chExt cx="6327775" cy="40538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1072934"/>
              <a:ext cx="6326124" cy="116874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" y="2182368"/>
              <a:ext cx="6326124" cy="18313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899" y="3890770"/>
              <a:ext cx="6326124" cy="1235964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6809041" y="1656397"/>
            <a:ext cx="960755" cy="342265"/>
            <a:chOff x="6809041" y="1656397"/>
            <a:chExt cx="960755" cy="342265"/>
          </a:xfrm>
        </p:grpSpPr>
        <p:sp>
          <p:nvSpPr>
            <p:cNvPr id="8" name="object 8" descr=""/>
            <p:cNvSpPr/>
            <p:nvPr/>
          </p:nvSpPr>
          <p:spPr>
            <a:xfrm>
              <a:off x="6813804" y="1661160"/>
              <a:ext cx="951230" cy="332740"/>
            </a:xfrm>
            <a:custGeom>
              <a:avLst/>
              <a:gdLst/>
              <a:ahLst/>
              <a:cxnLst/>
              <a:rect l="l" t="t" r="r" b="b"/>
              <a:pathLst>
                <a:path w="951229" h="332739">
                  <a:moveTo>
                    <a:pt x="784860" y="0"/>
                  </a:moveTo>
                  <a:lnTo>
                    <a:pt x="0" y="0"/>
                  </a:lnTo>
                  <a:lnTo>
                    <a:pt x="166116" y="166115"/>
                  </a:lnTo>
                  <a:lnTo>
                    <a:pt x="0" y="332231"/>
                  </a:lnTo>
                  <a:lnTo>
                    <a:pt x="784860" y="332231"/>
                  </a:lnTo>
                  <a:lnTo>
                    <a:pt x="950976" y="166115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75A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13804" y="1661160"/>
              <a:ext cx="951230" cy="332740"/>
            </a:xfrm>
            <a:custGeom>
              <a:avLst/>
              <a:gdLst/>
              <a:ahLst/>
              <a:cxnLst/>
              <a:rect l="l" t="t" r="r" b="b"/>
              <a:pathLst>
                <a:path w="951229" h="332739">
                  <a:moveTo>
                    <a:pt x="0" y="0"/>
                  </a:moveTo>
                  <a:lnTo>
                    <a:pt x="784860" y="0"/>
                  </a:lnTo>
                  <a:lnTo>
                    <a:pt x="950976" y="166115"/>
                  </a:lnTo>
                  <a:lnTo>
                    <a:pt x="784860" y="332231"/>
                  </a:lnTo>
                  <a:lnTo>
                    <a:pt x="0" y="332231"/>
                  </a:lnTo>
                  <a:lnTo>
                    <a:pt x="166116" y="1661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991347" y="1669795"/>
            <a:ext cx="62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809041" y="2867977"/>
            <a:ext cx="960755" cy="342265"/>
            <a:chOff x="6809041" y="2867977"/>
            <a:chExt cx="960755" cy="342265"/>
          </a:xfrm>
        </p:grpSpPr>
        <p:sp>
          <p:nvSpPr>
            <p:cNvPr id="12" name="object 12" descr=""/>
            <p:cNvSpPr/>
            <p:nvPr/>
          </p:nvSpPr>
          <p:spPr>
            <a:xfrm>
              <a:off x="6813804" y="2872739"/>
              <a:ext cx="951230" cy="332740"/>
            </a:xfrm>
            <a:custGeom>
              <a:avLst/>
              <a:gdLst/>
              <a:ahLst/>
              <a:cxnLst/>
              <a:rect l="l" t="t" r="r" b="b"/>
              <a:pathLst>
                <a:path w="951229" h="332739">
                  <a:moveTo>
                    <a:pt x="784860" y="0"/>
                  </a:moveTo>
                  <a:lnTo>
                    <a:pt x="0" y="0"/>
                  </a:lnTo>
                  <a:lnTo>
                    <a:pt x="166116" y="166116"/>
                  </a:lnTo>
                  <a:lnTo>
                    <a:pt x="0" y="332232"/>
                  </a:lnTo>
                  <a:lnTo>
                    <a:pt x="784860" y="332232"/>
                  </a:lnTo>
                  <a:lnTo>
                    <a:pt x="950976" y="166116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75A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13804" y="2872739"/>
              <a:ext cx="951230" cy="332740"/>
            </a:xfrm>
            <a:custGeom>
              <a:avLst/>
              <a:gdLst/>
              <a:ahLst/>
              <a:cxnLst/>
              <a:rect l="l" t="t" r="r" b="b"/>
              <a:pathLst>
                <a:path w="951229" h="332739">
                  <a:moveTo>
                    <a:pt x="0" y="0"/>
                  </a:moveTo>
                  <a:lnTo>
                    <a:pt x="784860" y="0"/>
                  </a:lnTo>
                  <a:lnTo>
                    <a:pt x="950976" y="166116"/>
                  </a:lnTo>
                  <a:lnTo>
                    <a:pt x="784860" y="332232"/>
                  </a:lnTo>
                  <a:lnTo>
                    <a:pt x="0" y="332232"/>
                  </a:lnTo>
                  <a:lnTo>
                    <a:pt x="166116" y="1661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991347" y="2880817"/>
            <a:ext cx="645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RNNs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809041" y="4538281"/>
            <a:ext cx="960755" cy="342265"/>
            <a:chOff x="6809041" y="4538281"/>
            <a:chExt cx="960755" cy="342265"/>
          </a:xfrm>
        </p:grpSpPr>
        <p:sp>
          <p:nvSpPr>
            <p:cNvPr id="16" name="object 16" descr=""/>
            <p:cNvSpPr/>
            <p:nvPr/>
          </p:nvSpPr>
          <p:spPr>
            <a:xfrm>
              <a:off x="6813804" y="4543044"/>
              <a:ext cx="951230" cy="332740"/>
            </a:xfrm>
            <a:custGeom>
              <a:avLst/>
              <a:gdLst/>
              <a:ahLst/>
              <a:cxnLst/>
              <a:rect l="l" t="t" r="r" b="b"/>
              <a:pathLst>
                <a:path w="951229" h="332739">
                  <a:moveTo>
                    <a:pt x="784860" y="0"/>
                  </a:moveTo>
                  <a:lnTo>
                    <a:pt x="0" y="0"/>
                  </a:lnTo>
                  <a:lnTo>
                    <a:pt x="166116" y="166115"/>
                  </a:lnTo>
                  <a:lnTo>
                    <a:pt x="0" y="332231"/>
                  </a:lnTo>
                  <a:lnTo>
                    <a:pt x="784860" y="332231"/>
                  </a:lnTo>
                  <a:lnTo>
                    <a:pt x="950976" y="166115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75A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13804" y="4543044"/>
              <a:ext cx="951230" cy="332740"/>
            </a:xfrm>
            <a:custGeom>
              <a:avLst/>
              <a:gdLst/>
              <a:ahLst/>
              <a:cxnLst/>
              <a:rect l="l" t="t" r="r" b="b"/>
              <a:pathLst>
                <a:path w="951229" h="332739">
                  <a:moveTo>
                    <a:pt x="0" y="0"/>
                  </a:moveTo>
                  <a:lnTo>
                    <a:pt x="784860" y="0"/>
                  </a:lnTo>
                  <a:lnTo>
                    <a:pt x="950976" y="166115"/>
                  </a:lnTo>
                  <a:lnTo>
                    <a:pt x="784860" y="332231"/>
                  </a:lnTo>
                  <a:lnTo>
                    <a:pt x="0" y="332231"/>
                  </a:lnTo>
                  <a:lnTo>
                    <a:pt x="166116" y="1661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990078" y="4554118"/>
            <a:ext cx="82232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GRUs</a:t>
            </a:r>
            <a:r>
              <a:rPr dirty="0" sz="13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dirty="0" sz="1300" spc="-10" b="1">
                <a:solidFill>
                  <a:srgbClr val="585858"/>
                </a:solidFill>
                <a:latin typeface="Arial"/>
                <a:cs typeface="Arial"/>
              </a:rPr>
              <a:t>LSTMs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About</a:t>
            </a:r>
            <a:r>
              <a:rPr dirty="0" sz="2800" spc="-6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the</a:t>
            </a:r>
            <a:r>
              <a:rPr dirty="0" sz="2800" spc="-6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20" b="0">
                <a:solidFill>
                  <a:srgbClr val="4E6E9B"/>
                </a:solidFill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6847" y="1368679"/>
            <a:ext cx="8637270" cy="36506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895" marR="434340">
              <a:lnSpc>
                <a:spcPct val="114999"/>
              </a:lnSpc>
              <a:spcBef>
                <a:spcPts val="90"/>
              </a:spcBef>
            </a:pP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Image</a:t>
            </a:r>
            <a:r>
              <a:rPr dirty="0" sz="1500" spc="-3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Captioning</a:t>
            </a:r>
            <a:r>
              <a:rPr dirty="0" sz="1500" spc="-5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task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describing</a:t>
            </a:r>
            <a:r>
              <a:rPr dirty="0" sz="1500" spc="-5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content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an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image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in</a:t>
            </a:r>
            <a:r>
              <a:rPr dirty="0" sz="1500" spc="-3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words.</a:t>
            </a:r>
            <a:r>
              <a:rPr dirty="0" sz="1500" spc="-7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This task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93D58"/>
                </a:solidFill>
                <a:latin typeface="Arial"/>
                <a:cs typeface="Arial"/>
              </a:rPr>
              <a:t>lies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at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500" spc="-3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intersection</a:t>
            </a:r>
            <a:r>
              <a:rPr dirty="0" sz="1500" spc="-8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computer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vision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and</a:t>
            </a:r>
            <a:r>
              <a:rPr dirty="0" sz="1500" spc="-3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natural</a:t>
            </a:r>
            <a:r>
              <a:rPr dirty="0" sz="1500" spc="-5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language</a:t>
            </a:r>
            <a:r>
              <a:rPr dirty="0" sz="1500" spc="-5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processing.</a:t>
            </a:r>
            <a:r>
              <a:rPr dirty="0" sz="1500" spc="-5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Most</a:t>
            </a:r>
            <a:r>
              <a:rPr dirty="0" sz="1500" spc="-3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93D58"/>
                </a:solidFill>
                <a:latin typeface="Arial"/>
                <a:cs typeface="Arial"/>
              </a:rPr>
              <a:t>image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captioning</a:t>
            </a:r>
            <a:r>
              <a:rPr dirty="0" sz="1500" spc="-5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systems</a:t>
            </a:r>
            <a:r>
              <a:rPr dirty="0" sz="1500" spc="1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use</a:t>
            </a:r>
            <a:r>
              <a:rPr dirty="0" sz="1500" spc="-3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an</a:t>
            </a:r>
            <a:r>
              <a:rPr dirty="0" sz="1500" spc="-4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93D58"/>
                </a:solidFill>
                <a:latin typeface="Arial"/>
                <a:cs typeface="Arial"/>
              </a:rPr>
              <a:t>encoder-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decoder</a:t>
            </a:r>
            <a:r>
              <a:rPr dirty="0" sz="1500" spc="-4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framework,</a:t>
            </a:r>
            <a:r>
              <a:rPr dirty="0" sz="1500" spc="-7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where</a:t>
            </a:r>
            <a:r>
              <a:rPr dirty="0" sz="1500" spc="-6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an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input</a:t>
            </a:r>
            <a:r>
              <a:rPr dirty="0" sz="1500" spc="-3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image</a:t>
            </a:r>
            <a:r>
              <a:rPr dirty="0" sz="1500" spc="-3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500" spc="-4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93D58"/>
                </a:solidFill>
                <a:latin typeface="Arial"/>
                <a:cs typeface="Arial"/>
              </a:rPr>
              <a:t>encoded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into</a:t>
            </a:r>
            <a:r>
              <a:rPr dirty="0" sz="1500" spc="-4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an</a:t>
            </a:r>
            <a:r>
              <a:rPr dirty="0" sz="1500" spc="-10" b="1">
                <a:solidFill>
                  <a:srgbClr val="393D58"/>
                </a:solidFill>
                <a:latin typeface="Arial"/>
                <a:cs typeface="Arial"/>
              </a:rPr>
              <a:t> intermediate</a:t>
            </a:r>
            <a:r>
              <a:rPr dirty="0" sz="1500" spc="-3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93D58"/>
                </a:solidFill>
                <a:latin typeface="Arial"/>
                <a:cs typeface="Arial"/>
              </a:rPr>
              <a:t>representation</a:t>
            </a:r>
            <a:r>
              <a:rPr dirty="0" sz="1500" spc="-5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500" spc="-1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500" spc="-1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information</a:t>
            </a:r>
            <a:r>
              <a:rPr dirty="0" sz="1500" spc="-3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in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image,</a:t>
            </a:r>
            <a:r>
              <a:rPr dirty="0" sz="1500" spc="-1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and</a:t>
            </a:r>
            <a:r>
              <a:rPr dirty="0" sz="1500" spc="-2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then</a:t>
            </a:r>
            <a:r>
              <a:rPr dirty="0" sz="1500" spc="-20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decoded</a:t>
            </a:r>
            <a:r>
              <a:rPr dirty="0" sz="1500" spc="-20" b="1">
                <a:solidFill>
                  <a:srgbClr val="393D58"/>
                </a:solidFill>
                <a:latin typeface="Arial"/>
                <a:cs typeface="Arial"/>
              </a:rPr>
              <a:t> into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500" spc="-4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descriptive</a:t>
            </a:r>
            <a:r>
              <a:rPr dirty="0" sz="1500" spc="-3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93D58"/>
                </a:solidFill>
                <a:latin typeface="Arial"/>
                <a:cs typeface="Arial"/>
              </a:rPr>
              <a:t>text</a:t>
            </a:r>
            <a:r>
              <a:rPr dirty="0" sz="1500" spc="-55" b="1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93D58"/>
                </a:solidFill>
                <a:latin typeface="Arial"/>
                <a:cs typeface="Arial"/>
              </a:rPr>
              <a:t>sequence.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Basic</a:t>
            </a:r>
            <a:r>
              <a:rPr dirty="0" u="sng" sz="1650" spc="-2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Outline</a:t>
            </a:r>
            <a:r>
              <a:rPr dirty="0" u="sng" sz="1650" spc="-15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1650" spc="-5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Encoder</a:t>
            </a:r>
            <a:r>
              <a:rPr dirty="0" u="sng" sz="1650" spc="-2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Decoder</a:t>
            </a:r>
            <a:r>
              <a:rPr dirty="0" u="sng" sz="1650" spc="-2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dirty="0" u="sng" sz="1650" spc="-25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which</a:t>
            </a:r>
            <a:r>
              <a:rPr dirty="0" u="sng" sz="1650" spc="-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takes an</a:t>
            </a:r>
            <a:r>
              <a:rPr dirty="0" u="sng" sz="1650" spc="-2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image</a:t>
            </a:r>
            <a:r>
              <a:rPr dirty="0" u="sng" sz="1650" spc="5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as</a:t>
            </a:r>
            <a:r>
              <a:rPr dirty="0" u="sng" sz="1650" spc="-2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dirty="0" u="sng" sz="1650" spc="-4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1650" spc="-3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outputs</a:t>
            </a:r>
            <a:r>
              <a:rPr dirty="0" u="sng" sz="1650" spc="-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650" spc="-15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-10" b="1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Times New Roman"/>
                <a:cs typeface="Times New Roman"/>
              </a:rPr>
              <a:t>caption</a:t>
            </a:r>
            <a:r>
              <a:rPr dirty="0" u="none" sz="1650" spc="-10">
                <a:solidFill>
                  <a:srgbClr val="343541"/>
                </a:solidFill>
                <a:latin typeface="Times New Roman"/>
                <a:cs typeface="Times New Roman"/>
              </a:rPr>
              <a:t>:-</a:t>
            </a:r>
            <a:endParaRPr sz="1650">
              <a:latin typeface="Times New Roman"/>
              <a:cs typeface="Times New Roman"/>
            </a:endParaRPr>
          </a:p>
          <a:p>
            <a:pPr marL="469265" indent="-31369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dataset</a:t>
            </a:r>
            <a:r>
              <a:rPr dirty="0" sz="14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has</a:t>
            </a:r>
            <a:r>
              <a:rPr dirty="0" sz="14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been</a:t>
            </a:r>
            <a:r>
              <a:rPr dirty="0" sz="14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broken</a:t>
            </a:r>
            <a:r>
              <a:rPr dirty="0" sz="14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down</a:t>
            </a:r>
            <a:r>
              <a:rPr dirty="0" sz="14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into -</a:t>
            </a:r>
            <a:r>
              <a:rPr dirty="0" sz="14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25k</a:t>
            </a:r>
            <a:r>
              <a:rPr dirty="0" sz="1400" spc="-35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(training),</a:t>
            </a:r>
            <a:r>
              <a:rPr dirty="0" sz="14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3k</a:t>
            </a:r>
            <a:r>
              <a:rPr dirty="0" sz="1400" spc="-20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(validation)</a:t>
            </a:r>
            <a:r>
              <a:rPr dirty="0" sz="14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and</a:t>
            </a:r>
            <a:r>
              <a:rPr dirty="0" sz="1400" spc="-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3k</a:t>
            </a:r>
            <a:r>
              <a:rPr dirty="0" sz="1400" spc="-15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93D58"/>
                </a:solidFill>
                <a:latin typeface="Times New Roman"/>
                <a:cs typeface="Times New Roman"/>
              </a:rPr>
              <a:t>(testing)</a:t>
            </a:r>
            <a:endParaRPr sz="1400">
              <a:latin typeface="Times New Roman"/>
              <a:cs typeface="Times New Roman"/>
            </a:endParaRPr>
          </a:p>
          <a:p>
            <a:pPr marL="469265" indent="-313690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Encoder used</a:t>
            </a:r>
            <a:r>
              <a:rPr dirty="0" sz="1400" spc="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400" spc="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89BB"/>
                </a:solidFill>
                <a:latin typeface="Times New Roman"/>
                <a:cs typeface="Times New Roman"/>
                <a:hlinkClick r:id="rId2"/>
              </a:rPr>
              <a:t>Vision</a:t>
            </a:r>
            <a:r>
              <a:rPr dirty="0" sz="1500" spc="15" b="1">
                <a:solidFill>
                  <a:srgbClr val="0089B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500" spc="-10" b="1">
                <a:solidFill>
                  <a:srgbClr val="0089BB"/>
                </a:solidFill>
                <a:latin typeface="Times New Roman"/>
                <a:cs typeface="Times New Roman"/>
                <a:hlinkClick r:id="rId2"/>
              </a:rPr>
              <a:t>Transformer</a:t>
            </a:r>
            <a:r>
              <a:rPr dirty="0" sz="1500" spc="5" b="1">
                <a:solidFill>
                  <a:srgbClr val="0089B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-</a:t>
            </a:r>
            <a:r>
              <a:rPr dirty="0" sz="1400" spc="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9900FF"/>
                </a:solidFill>
                <a:latin typeface="Times New Roman"/>
                <a:cs typeface="Times New Roman"/>
              </a:rPr>
              <a:t>“google/vit-base-patch16-</a:t>
            </a:r>
            <a:r>
              <a:rPr dirty="0" sz="1400">
                <a:solidFill>
                  <a:srgbClr val="9900FF"/>
                </a:solidFill>
                <a:latin typeface="Times New Roman"/>
                <a:cs typeface="Times New Roman"/>
              </a:rPr>
              <a:t>224”, </a:t>
            </a:r>
            <a:r>
              <a:rPr dirty="0" sz="1400" spc="-10">
                <a:solidFill>
                  <a:srgbClr val="9900FF"/>
                </a:solidFill>
                <a:latin typeface="Times New Roman"/>
                <a:cs typeface="Times New Roman"/>
              </a:rPr>
              <a:t>“google/vit-large-patch16-</a:t>
            </a:r>
            <a:r>
              <a:rPr dirty="0" sz="1400">
                <a:solidFill>
                  <a:srgbClr val="9900FF"/>
                </a:solidFill>
                <a:latin typeface="Times New Roman"/>
                <a:cs typeface="Times New Roman"/>
              </a:rPr>
              <a:t>224”</a:t>
            </a:r>
            <a:r>
              <a:rPr dirty="0" sz="1400" spc="-15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&amp;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400" spc="-10">
                <a:solidFill>
                  <a:srgbClr val="9900FF"/>
                </a:solidFill>
                <a:latin typeface="Times New Roman"/>
                <a:cs typeface="Times New Roman"/>
              </a:rPr>
              <a:t>“google/vit-huge-patch16-</a:t>
            </a:r>
            <a:r>
              <a:rPr dirty="0" sz="1400" spc="-20">
                <a:solidFill>
                  <a:srgbClr val="9900FF"/>
                </a:solidFill>
                <a:latin typeface="Times New Roman"/>
                <a:cs typeface="Times New Roman"/>
              </a:rPr>
              <a:t>224”</a:t>
            </a:r>
            <a:endParaRPr sz="1400">
              <a:latin typeface="Times New Roman"/>
              <a:cs typeface="Times New Roman"/>
            </a:endParaRPr>
          </a:p>
          <a:p>
            <a:pPr marL="469265" indent="-313690">
              <a:lnSpc>
                <a:spcPct val="100000"/>
              </a:lnSpc>
              <a:spcBef>
                <a:spcPts val="254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Decoder</a:t>
            </a:r>
            <a:r>
              <a:rPr dirty="0" sz="14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used</a:t>
            </a:r>
            <a:r>
              <a:rPr dirty="0" sz="14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89BB"/>
                </a:solidFill>
                <a:latin typeface="Times New Roman"/>
                <a:cs typeface="Times New Roman"/>
              </a:rPr>
              <a:t>GPT2</a:t>
            </a:r>
            <a:endParaRPr sz="1400">
              <a:latin typeface="Times New Roman"/>
              <a:cs typeface="Times New Roman"/>
            </a:endParaRPr>
          </a:p>
          <a:p>
            <a:pPr marL="469265" indent="-313690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model</a:t>
            </a:r>
            <a:r>
              <a:rPr dirty="0" sz="14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400" spc="-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trained</a:t>
            </a:r>
            <a:r>
              <a:rPr dirty="0" sz="14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on</a:t>
            </a:r>
            <a:r>
              <a:rPr dirty="0" sz="1400" spc="-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Flickr30k</a:t>
            </a:r>
            <a:r>
              <a:rPr dirty="0" sz="1400" spc="-45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dataset</a:t>
            </a:r>
            <a:r>
              <a:rPr dirty="0" sz="14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and</a:t>
            </a:r>
            <a:r>
              <a:rPr dirty="0" sz="14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Flickr8k</a:t>
            </a:r>
            <a:r>
              <a:rPr dirty="0" sz="1400" spc="-30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93D58"/>
                </a:solidFill>
                <a:latin typeface="Times New Roman"/>
                <a:cs typeface="Times New Roman"/>
              </a:rPr>
              <a:t>dataset</a:t>
            </a:r>
            <a:endParaRPr sz="1400">
              <a:latin typeface="Times New Roman"/>
              <a:cs typeface="Times New Roman"/>
            </a:endParaRPr>
          </a:p>
          <a:p>
            <a:pPr marL="469265" indent="-313690">
              <a:lnSpc>
                <a:spcPct val="100000"/>
              </a:lnSpc>
              <a:spcBef>
                <a:spcPts val="254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hugging</a:t>
            </a:r>
            <a:r>
              <a:rPr dirty="0" sz="14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face</a:t>
            </a:r>
            <a:r>
              <a:rPr dirty="0" sz="1400" spc="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Seq2Seq</a:t>
            </a:r>
            <a:r>
              <a:rPr dirty="0" sz="1400" spc="-35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Trainer</a:t>
            </a:r>
            <a:r>
              <a:rPr dirty="0" sz="14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transformers</a:t>
            </a:r>
            <a:r>
              <a:rPr dirty="0" sz="1400" spc="-30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library</a:t>
            </a:r>
            <a:r>
              <a:rPr dirty="0" sz="14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4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used</a:t>
            </a:r>
            <a:r>
              <a:rPr dirty="0" sz="14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finetune</a:t>
            </a:r>
            <a:r>
              <a:rPr dirty="0" sz="14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model</a:t>
            </a:r>
            <a:r>
              <a:rPr dirty="0" sz="1400" spc="-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and</a:t>
            </a:r>
            <a:r>
              <a:rPr dirty="0" sz="1400" spc="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93D58"/>
                </a:solidFill>
                <a:latin typeface="Times New Roman"/>
                <a:cs typeface="Times New Roman"/>
              </a:rPr>
              <a:t>Pytorch</a:t>
            </a:r>
            <a:r>
              <a:rPr dirty="0" sz="1400" spc="-35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93D58"/>
                </a:solidFill>
                <a:latin typeface="Times New Roman"/>
                <a:cs typeface="Times New Roman"/>
              </a:rPr>
              <a:t>for</a:t>
            </a:r>
            <a:r>
              <a:rPr dirty="0" sz="14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93D58"/>
                </a:solidFill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dirty="0" sz="1400" spc="-10">
                <a:solidFill>
                  <a:srgbClr val="393D58"/>
                </a:solidFill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5" name="object 5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Higher</a:t>
            </a:r>
            <a:r>
              <a:rPr dirty="0" sz="2800" spc="-8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4596" y="1403735"/>
            <a:ext cx="8583295" cy="37979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393D58"/>
                </a:solidFill>
                <a:latin typeface="Times New Roman"/>
                <a:cs typeface="Times New Roman"/>
              </a:rPr>
              <a:t>Encoder</a:t>
            </a:r>
            <a:r>
              <a:rPr dirty="0" sz="1600" spc="-35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93D58"/>
                </a:solidFill>
                <a:latin typeface="Times New Roman"/>
                <a:cs typeface="Times New Roman"/>
              </a:rPr>
              <a:t>(ViT):</a:t>
            </a:r>
            <a:r>
              <a:rPr dirty="0" sz="1600" spc="-20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input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image</a:t>
            </a:r>
            <a:r>
              <a:rPr dirty="0" sz="1600" spc="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processed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by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vision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encoder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(ViT)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obtain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feature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representation.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This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feature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representation</a:t>
            </a:r>
            <a:r>
              <a:rPr dirty="0" sz="16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captures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visual</a:t>
            </a:r>
            <a:r>
              <a:rPr dirty="0" sz="1600" spc="-5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information present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in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image.</a:t>
            </a:r>
            <a:endParaRPr sz="1600">
              <a:latin typeface="Times New Roman"/>
              <a:cs typeface="Times New Roman"/>
            </a:endParaRPr>
          </a:p>
          <a:p>
            <a:pPr marL="12700" marR="210185">
              <a:lnSpc>
                <a:spcPct val="114999"/>
              </a:lnSpc>
              <a:spcBef>
                <a:spcPts val="1615"/>
              </a:spcBef>
            </a:pPr>
            <a:r>
              <a:rPr dirty="0" sz="1600" b="1">
                <a:solidFill>
                  <a:srgbClr val="393D58"/>
                </a:solidFill>
                <a:latin typeface="Times New Roman"/>
                <a:cs typeface="Times New Roman"/>
              </a:rPr>
              <a:t>Decoder</a:t>
            </a:r>
            <a:r>
              <a:rPr dirty="0" sz="1600" spc="-40" b="1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93D58"/>
                </a:solidFill>
                <a:latin typeface="Times New Roman"/>
                <a:cs typeface="Times New Roman"/>
              </a:rPr>
              <a:t>(GPT2):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feature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representation from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encoder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serves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as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initial</a:t>
            </a:r>
            <a:r>
              <a:rPr dirty="0" sz="16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hidden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state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for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language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decoder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(GPT2).</a:t>
            </a:r>
            <a:endParaRPr sz="1600">
              <a:latin typeface="Times New Roman"/>
              <a:cs typeface="Times New Roman"/>
            </a:endParaRPr>
          </a:p>
          <a:p>
            <a:pPr marL="469900" marR="142875" indent="-330835">
              <a:lnSpc>
                <a:spcPct val="114999"/>
              </a:lnSpc>
              <a:spcBef>
                <a:spcPts val="1595"/>
              </a:spcBef>
              <a:buChar char="●"/>
              <a:tabLst>
                <a:tab pos="469900" algn="l"/>
              </a:tabLst>
            </a:pP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decoder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generates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hypothesis</a:t>
            </a:r>
            <a:r>
              <a:rPr dirty="0" sz="16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sequence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token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by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token.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At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each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step,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it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predicts</a:t>
            </a:r>
            <a:r>
              <a:rPr dirty="0" sz="1600" spc="-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next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token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in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sequence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based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on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current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context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(including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encoded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visual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features)</a:t>
            </a:r>
            <a:r>
              <a:rPr dirty="0" sz="16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previously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generated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tokens.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decoding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process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continues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until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an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end-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of-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sequence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token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is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generated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or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maximum sequence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length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reached.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330835">
              <a:lnSpc>
                <a:spcPct val="114999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Beam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Search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-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During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generation,</a:t>
            </a:r>
            <a:r>
              <a:rPr dirty="0" sz="16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especially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when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num_beams</a:t>
            </a:r>
            <a:r>
              <a:rPr dirty="0" sz="1600" spc="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greater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than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1,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model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maintains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multiple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hypotheses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or</a:t>
            </a:r>
            <a:r>
              <a:rPr dirty="0" sz="1600" spc="-5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sequences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simultaneously.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Beam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search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is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used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explore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alternative paths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select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most</a:t>
            </a:r>
            <a:r>
              <a:rPr dirty="0" sz="1600" spc="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likely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sequences.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This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involves</a:t>
            </a:r>
            <a:r>
              <a:rPr dirty="0" sz="1600" spc="-4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scoring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selecting</a:t>
            </a:r>
            <a:r>
              <a:rPr dirty="0" sz="1600" spc="-2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top-</a:t>
            </a:r>
            <a:r>
              <a:rPr dirty="0" sz="1600" spc="-50">
                <a:solidFill>
                  <a:srgbClr val="393D58"/>
                </a:solidFill>
                <a:latin typeface="Times New Roman"/>
                <a:cs typeface="Times New Roman"/>
              </a:rPr>
              <a:t>k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tokens</a:t>
            </a:r>
            <a:r>
              <a:rPr dirty="0" sz="1600" spc="-3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at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each</a:t>
            </a:r>
            <a:r>
              <a:rPr dirty="0" sz="1600" spc="-1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decoding</a:t>
            </a:r>
            <a:r>
              <a:rPr dirty="0" sz="1600" spc="-25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step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for</a:t>
            </a:r>
            <a:r>
              <a:rPr dirty="0" sz="1600" spc="-4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93D58"/>
                </a:solidFill>
                <a:latin typeface="Times New Roman"/>
                <a:cs typeface="Times New Roman"/>
              </a:rPr>
              <a:t>each</a:t>
            </a:r>
            <a:r>
              <a:rPr dirty="0" sz="1600" spc="-30">
                <a:solidFill>
                  <a:srgbClr val="393D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93D58"/>
                </a:solidFill>
                <a:latin typeface="Times New Roman"/>
                <a:cs typeface="Times New Roman"/>
              </a:rPr>
              <a:t>hypothesis.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5" name="object 5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Overview</a:t>
            </a:r>
            <a:r>
              <a:rPr dirty="0" sz="2800" spc="-12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of</a:t>
            </a:r>
            <a:r>
              <a:rPr dirty="0" sz="2800" spc="-9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Vision</a:t>
            </a:r>
            <a:r>
              <a:rPr dirty="0" sz="2800" spc="-11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Transformer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 spc="-10">
                <a:solidFill>
                  <a:srgbClr val="4E6E9B"/>
                </a:solidFill>
              </a:rPr>
              <a:t>(ViT)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85063" y="1206524"/>
            <a:ext cx="8550910" cy="3786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6075" marR="737870" indent="-334010">
              <a:lnSpc>
                <a:spcPct val="115199"/>
              </a:lnSpc>
              <a:spcBef>
                <a:spcPts val="95"/>
              </a:spcBef>
              <a:buSzPct val="103030"/>
              <a:buChar char="●"/>
              <a:tabLst>
                <a:tab pos="346075" algn="l"/>
              </a:tabLst>
            </a:pPr>
            <a:r>
              <a:rPr dirty="0" sz="1650">
                <a:latin typeface="Arial"/>
                <a:cs typeface="Arial"/>
              </a:rPr>
              <a:t>While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Transformer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architecture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has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become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de-facto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standard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for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natural </a:t>
            </a:r>
            <a:r>
              <a:rPr dirty="0" sz="1650">
                <a:latin typeface="Arial"/>
                <a:cs typeface="Arial"/>
              </a:rPr>
              <a:t>language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processing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tasks,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its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applications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computer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vision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remain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limited.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46075" marR="5080" indent="-334010">
              <a:lnSpc>
                <a:spcPct val="114999"/>
              </a:lnSpc>
              <a:buSzPct val="103030"/>
              <a:buChar char="●"/>
              <a:tabLst>
                <a:tab pos="346075" algn="l"/>
              </a:tabLst>
            </a:pPr>
            <a:r>
              <a:rPr dirty="0" sz="1650">
                <a:latin typeface="Arial"/>
                <a:cs typeface="Arial"/>
              </a:rPr>
              <a:t>In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vision,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attention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is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either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applied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in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conjunction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with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convolutional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networks,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or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used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 spc="-25">
                <a:latin typeface="Arial"/>
                <a:cs typeface="Arial"/>
              </a:rPr>
              <a:t>to </a:t>
            </a:r>
            <a:r>
              <a:rPr dirty="0" sz="1650">
                <a:latin typeface="Arial"/>
                <a:cs typeface="Arial"/>
              </a:rPr>
              <a:t>replace</a:t>
            </a:r>
            <a:r>
              <a:rPr dirty="0" sz="1650" spc="-8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certain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components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of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convolutional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networks</a:t>
            </a:r>
            <a:r>
              <a:rPr dirty="0" sz="1650" spc="-7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while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keeping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their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overall </a:t>
            </a:r>
            <a:r>
              <a:rPr dirty="0" sz="1650">
                <a:latin typeface="Arial"/>
                <a:cs typeface="Arial"/>
              </a:rPr>
              <a:t>structure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in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place.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We</a:t>
            </a:r>
            <a:r>
              <a:rPr dirty="0" sz="1650" spc="-1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show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that</a:t>
            </a:r>
            <a:r>
              <a:rPr dirty="0" sz="1650" spc="-1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this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reliance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on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CNNs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is</a:t>
            </a:r>
            <a:r>
              <a:rPr dirty="0" sz="1650" spc="-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not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necessary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and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</a:t>
            </a:r>
            <a:r>
              <a:rPr dirty="0" sz="1650" spc="-10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pure </a:t>
            </a:r>
            <a:r>
              <a:rPr dirty="0" sz="1650">
                <a:latin typeface="Arial"/>
                <a:cs typeface="Arial"/>
              </a:rPr>
              <a:t>transformer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applied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directly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1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sequences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of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image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patches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can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perform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very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well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 spc="-25">
                <a:latin typeface="Arial"/>
                <a:cs typeface="Arial"/>
              </a:rPr>
              <a:t>on </a:t>
            </a:r>
            <a:r>
              <a:rPr dirty="0" sz="1650">
                <a:latin typeface="Arial"/>
                <a:cs typeface="Arial"/>
              </a:rPr>
              <a:t>image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classification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tasks.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46075" marR="375920" indent="-334010">
              <a:lnSpc>
                <a:spcPct val="114999"/>
              </a:lnSpc>
              <a:buSzPct val="103030"/>
              <a:buChar char="●"/>
              <a:tabLst>
                <a:tab pos="346075" algn="l"/>
              </a:tabLst>
            </a:pPr>
            <a:r>
              <a:rPr dirty="0" sz="1650">
                <a:latin typeface="Arial"/>
                <a:cs typeface="Arial"/>
              </a:rPr>
              <a:t>When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pre-</a:t>
            </a:r>
            <a:r>
              <a:rPr dirty="0" sz="1650">
                <a:latin typeface="Arial"/>
                <a:cs typeface="Arial"/>
              </a:rPr>
              <a:t>trained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on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large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amounts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of</a:t>
            </a:r>
            <a:r>
              <a:rPr dirty="0" sz="1650" spc="-2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data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and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transferred</a:t>
            </a:r>
            <a:r>
              <a:rPr dirty="0" sz="1650" spc="-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multiple</a:t>
            </a:r>
            <a:r>
              <a:rPr dirty="0" sz="1650" spc="-7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mid-sized</a:t>
            </a:r>
            <a:r>
              <a:rPr dirty="0" sz="1650" spc="-70">
                <a:latin typeface="Arial"/>
                <a:cs typeface="Arial"/>
              </a:rPr>
              <a:t> </a:t>
            </a:r>
            <a:r>
              <a:rPr dirty="0" sz="1650" spc="-25">
                <a:latin typeface="Arial"/>
                <a:cs typeface="Arial"/>
              </a:rPr>
              <a:t>or </a:t>
            </a:r>
            <a:r>
              <a:rPr dirty="0" sz="1650">
                <a:latin typeface="Arial"/>
                <a:cs typeface="Arial"/>
              </a:rPr>
              <a:t>small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image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recognition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benchmarks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(ImageNet,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CIFAR-</a:t>
            </a:r>
            <a:r>
              <a:rPr dirty="0" sz="1650">
                <a:latin typeface="Arial"/>
                <a:cs typeface="Arial"/>
              </a:rPr>
              <a:t>100,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VTAB,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etc.),</a:t>
            </a:r>
            <a:r>
              <a:rPr dirty="0" sz="1650" spc="-10">
                <a:latin typeface="Arial"/>
                <a:cs typeface="Arial"/>
              </a:rPr>
              <a:t> Vision </a:t>
            </a:r>
            <a:r>
              <a:rPr dirty="0" sz="1650">
                <a:latin typeface="Arial"/>
                <a:cs typeface="Arial"/>
              </a:rPr>
              <a:t>Transformer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(ViT)</a:t>
            </a:r>
            <a:r>
              <a:rPr dirty="0" sz="1650" spc="-2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attains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excellent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results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compared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state-</a:t>
            </a:r>
            <a:r>
              <a:rPr dirty="0" sz="1650" spc="-10">
                <a:latin typeface="Arial"/>
                <a:cs typeface="Arial"/>
              </a:rPr>
              <a:t>of-the-</a:t>
            </a:r>
            <a:r>
              <a:rPr dirty="0" sz="1650">
                <a:latin typeface="Arial"/>
                <a:cs typeface="Arial"/>
              </a:rPr>
              <a:t>art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convolutional </a:t>
            </a:r>
            <a:r>
              <a:rPr dirty="0" sz="1650">
                <a:latin typeface="Arial"/>
                <a:cs typeface="Arial"/>
              </a:rPr>
              <a:t>networks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while</a:t>
            </a:r>
            <a:r>
              <a:rPr dirty="0" sz="1650" spc="-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requiring</a:t>
            </a:r>
            <a:r>
              <a:rPr dirty="0" sz="1650" spc="-7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substantially</a:t>
            </a:r>
            <a:r>
              <a:rPr dirty="0" sz="1650" spc="-7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fewer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computational</a:t>
            </a:r>
            <a:r>
              <a:rPr dirty="0" sz="1650" spc="-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resources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-3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train.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76" y="514858"/>
            <a:ext cx="13500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Encoder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4" name="object 4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63083" y="842899"/>
            <a:ext cx="3594735" cy="417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5"/>
              </a:spcBef>
              <a:buChar char="●"/>
              <a:tabLst>
                <a:tab pos="349250" algn="l"/>
              </a:tabLst>
            </a:pP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Vision</a:t>
            </a:r>
            <a:r>
              <a:rPr dirty="0" sz="17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Transformer,</a:t>
            </a:r>
            <a:r>
              <a:rPr dirty="0" sz="17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or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ViT,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is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model</a:t>
            </a:r>
            <a:r>
              <a:rPr dirty="0" sz="17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for</a:t>
            </a:r>
            <a:r>
              <a:rPr dirty="0" sz="17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image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classification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that</a:t>
            </a:r>
            <a:r>
              <a:rPr dirty="0" sz="1700" spc="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employs</a:t>
            </a:r>
            <a:r>
              <a:rPr dirty="0" sz="1700" spc="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Transformer-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like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architecture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over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patches</a:t>
            </a:r>
            <a:r>
              <a:rPr dirty="0" sz="17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700" spc="-25">
                <a:solidFill>
                  <a:srgbClr val="393D58"/>
                </a:solidFill>
                <a:latin typeface="Arial"/>
                <a:cs typeface="Arial"/>
              </a:rPr>
              <a:t> the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image.</a:t>
            </a:r>
            <a:endParaRPr sz="1700">
              <a:latin typeface="Arial"/>
              <a:cs typeface="Arial"/>
            </a:endParaRPr>
          </a:p>
          <a:p>
            <a:pPr marL="349250" marR="179070" indent="-337185">
              <a:lnSpc>
                <a:spcPct val="100000"/>
              </a:lnSpc>
              <a:buChar char="●"/>
              <a:tabLst>
                <a:tab pos="349250" algn="l"/>
              </a:tabLst>
            </a:pP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An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image</a:t>
            </a:r>
            <a:r>
              <a:rPr dirty="0" sz="17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7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split</a:t>
            </a:r>
            <a:r>
              <a:rPr dirty="0" sz="17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into</a:t>
            </a:r>
            <a:r>
              <a:rPr dirty="0" sz="17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fixed-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size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patches,</a:t>
            </a:r>
            <a:r>
              <a:rPr dirty="0" sz="17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each</a:t>
            </a:r>
            <a:r>
              <a:rPr dirty="0" sz="17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7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them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are</a:t>
            </a:r>
            <a:r>
              <a:rPr dirty="0" sz="17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then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linearly</a:t>
            </a:r>
            <a:r>
              <a:rPr dirty="0" sz="1700" spc="-6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embedded,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position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embeddings</a:t>
            </a:r>
            <a:r>
              <a:rPr dirty="0" sz="1700" spc="-5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are</a:t>
            </a:r>
            <a:r>
              <a:rPr dirty="0" sz="1700" spc="-6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added,</a:t>
            </a:r>
            <a:r>
              <a:rPr dirty="0" sz="17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and</a:t>
            </a:r>
            <a:r>
              <a:rPr dirty="0" sz="1700" spc="-5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393D58"/>
                </a:solidFill>
                <a:latin typeface="Arial"/>
                <a:cs typeface="Arial"/>
              </a:rPr>
              <a:t>the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resulting</a:t>
            </a:r>
            <a:r>
              <a:rPr dirty="0" sz="17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sequence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vectors</a:t>
            </a:r>
            <a:r>
              <a:rPr dirty="0" sz="17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393D58"/>
                </a:solidFill>
                <a:latin typeface="Arial"/>
                <a:cs typeface="Arial"/>
              </a:rPr>
              <a:t>is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fed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7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standard</a:t>
            </a:r>
            <a:r>
              <a:rPr dirty="0" sz="17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Transformer encoder.</a:t>
            </a:r>
            <a:endParaRPr sz="1700">
              <a:latin typeface="Arial"/>
              <a:cs typeface="Arial"/>
            </a:endParaRPr>
          </a:p>
          <a:p>
            <a:pPr algn="just" marL="349250" marR="96520" indent="-337185">
              <a:lnSpc>
                <a:spcPct val="100000"/>
              </a:lnSpc>
              <a:spcBef>
                <a:spcPts val="5"/>
              </a:spcBef>
              <a:buChar char="●"/>
              <a:tabLst>
                <a:tab pos="349250" algn="l"/>
              </a:tabLst>
            </a:pP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In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order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7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perform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 classification,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700" spc="-5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standard</a:t>
            </a:r>
            <a:r>
              <a:rPr dirty="0" sz="17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approach</a:t>
            </a:r>
            <a:r>
              <a:rPr dirty="0" sz="17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700" spc="-6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adding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an</a:t>
            </a:r>
            <a:r>
              <a:rPr dirty="0" sz="1700" spc="-5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extra</a:t>
            </a:r>
            <a:r>
              <a:rPr dirty="0" sz="17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learnable</a:t>
            </a:r>
            <a:r>
              <a:rPr dirty="0" sz="1700" spc="-6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“classification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token”</a:t>
            </a:r>
            <a:r>
              <a:rPr dirty="0" sz="17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7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7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sequence</a:t>
            </a:r>
            <a:r>
              <a:rPr dirty="0" sz="17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7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393D58"/>
                </a:solidFill>
                <a:latin typeface="Arial"/>
                <a:cs typeface="Arial"/>
              </a:rPr>
              <a:t>used.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0812" y="1495056"/>
            <a:ext cx="5182870" cy="2772410"/>
            <a:chOff x="50812" y="1495056"/>
            <a:chExt cx="5182870" cy="277241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12" y="1495056"/>
              <a:ext cx="5182849" cy="277214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418463" y="2043683"/>
              <a:ext cx="1772285" cy="383540"/>
            </a:xfrm>
            <a:custGeom>
              <a:avLst/>
              <a:gdLst/>
              <a:ahLst/>
              <a:cxnLst/>
              <a:rect l="l" t="t" r="r" b="b"/>
              <a:pathLst>
                <a:path w="1772285" h="383539">
                  <a:moveTo>
                    <a:pt x="76200" y="77343"/>
                  </a:moveTo>
                  <a:lnTo>
                    <a:pt x="69672" y="63246"/>
                  </a:lnTo>
                  <a:lnTo>
                    <a:pt x="40386" y="0"/>
                  </a:lnTo>
                  <a:lnTo>
                    <a:pt x="0" y="75057"/>
                  </a:lnTo>
                  <a:lnTo>
                    <a:pt x="31737" y="76009"/>
                  </a:lnTo>
                  <a:lnTo>
                    <a:pt x="22987" y="361569"/>
                  </a:lnTo>
                  <a:lnTo>
                    <a:pt x="35687" y="361950"/>
                  </a:lnTo>
                  <a:lnTo>
                    <a:pt x="44437" y="76390"/>
                  </a:lnTo>
                  <a:lnTo>
                    <a:pt x="76200" y="77343"/>
                  </a:lnTo>
                  <a:close/>
                </a:path>
                <a:path w="1772285" h="383539">
                  <a:moveTo>
                    <a:pt x="373380" y="98679"/>
                  </a:moveTo>
                  <a:lnTo>
                    <a:pt x="366852" y="84582"/>
                  </a:lnTo>
                  <a:lnTo>
                    <a:pt x="337566" y="21336"/>
                  </a:lnTo>
                  <a:lnTo>
                    <a:pt x="297180" y="96393"/>
                  </a:lnTo>
                  <a:lnTo>
                    <a:pt x="328917" y="97345"/>
                  </a:lnTo>
                  <a:lnTo>
                    <a:pt x="320167" y="382905"/>
                  </a:lnTo>
                  <a:lnTo>
                    <a:pt x="332867" y="383286"/>
                  </a:lnTo>
                  <a:lnTo>
                    <a:pt x="341617" y="97726"/>
                  </a:lnTo>
                  <a:lnTo>
                    <a:pt x="373380" y="98679"/>
                  </a:lnTo>
                  <a:close/>
                </a:path>
                <a:path w="1772285" h="383539">
                  <a:moveTo>
                    <a:pt x="661162" y="93091"/>
                  </a:moveTo>
                  <a:lnTo>
                    <a:pt x="654799" y="80264"/>
                  </a:lnTo>
                  <a:lnTo>
                    <a:pt x="623316" y="16764"/>
                  </a:lnTo>
                  <a:lnTo>
                    <a:pt x="584962" y="92837"/>
                  </a:lnTo>
                  <a:lnTo>
                    <a:pt x="616788" y="92951"/>
                  </a:lnTo>
                  <a:lnTo>
                    <a:pt x="615823" y="367792"/>
                  </a:lnTo>
                  <a:lnTo>
                    <a:pt x="628523" y="367792"/>
                  </a:lnTo>
                  <a:lnTo>
                    <a:pt x="629488" y="92989"/>
                  </a:lnTo>
                  <a:lnTo>
                    <a:pt x="661162" y="93091"/>
                  </a:lnTo>
                  <a:close/>
                </a:path>
                <a:path w="1772285" h="383539">
                  <a:moveTo>
                    <a:pt x="949198" y="93091"/>
                  </a:moveTo>
                  <a:lnTo>
                    <a:pt x="942835" y="80264"/>
                  </a:lnTo>
                  <a:lnTo>
                    <a:pt x="911352" y="16764"/>
                  </a:lnTo>
                  <a:lnTo>
                    <a:pt x="872998" y="92837"/>
                  </a:lnTo>
                  <a:lnTo>
                    <a:pt x="904824" y="92951"/>
                  </a:lnTo>
                  <a:lnTo>
                    <a:pt x="903859" y="367792"/>
                  </a:lnTo>
                  <a:lnTo>
                    <a:pt x="916559" y="367792"/>
                  </a:lnTo>
                  <a:lnTo>
                    <a:pt x="917524" y="92989"/>
                  </a:lnTo>
                  <a:lnTo>
                    <a:pt x="949198" y="93091"/>
                  </a:lnTo>
                  <a:close/>
                </a:path>
                <a:path w="1772285" h="383539">
                  <a:moveTo>
                    <a:pt x="1199134" y="82423"/>
                  </a:moveTo>
                  <a:lnTo>
                    <a:pt x="1192771" y="69596"/>
                  </a:lnTo>
                  <a:lnTo>
                    <a:pt x="1161288" y="6096"/>
                  </a:lnTo>
                  <a:lnTo>
                    <a:pt x="1122934" y="82169"/>
                  </a:lnTo>
                  <a:lnTo>
                    <a:pt x="1154760" y="82283"/>
                  </a:lnTo>
                  <a:lnTo>
                    <a:pt x="1153795" y="357124"/>
                  </a:lnTo>
                  <a:lnTo>
                    <a:pt x="1166495" y="357124"/>
                  </a:lnTo>
                  <a:lnTo>
                    <a:pt x="1167460" y="82321"/>
                  </a:lnTo>
                  <a:lnTo>
                    <a:pt x="1199134" y="82423"/>
                  </a:lnTo>
                  <a:close/>
                </a:path>
                <a:path w="1772285" h="383539">
                  <a:moveTo>
                    <a:pt x="1487805" y="98552"/>
                  </a:moveTo>
                  <a:lnTo>
                    <a:pt x="1481315" y="84582"/>
                  </a:lnTo>
                  <a:lnTo>
                    <a:pt x="1451991" y="21336"/>
                  </a:lnTo>
                  <a:lnTo>
                    <a:pt x="1411732" y="96393"/>
                  </a:lnTo>
                  <a:lnTo>
                    <a:pt x="1443367" y="97294"/>
                  </a:lnTo>
                  <a:lnTo>
                    <a:pt x="1435735" y="362204"/>
                  </a:lnTo>
                  <a:lnTo>
                    <a:pt x="1448435" y="362585"/>
                  </a:lnTo>
                  <a:lnTo>
                    <a:pt x="1456067" y="97663"/>
                  </a:lnTo>
                  <a:lnTo>
                    <a:pt x="1487805" y="98552"/>
                  </a:lnTo>
                  <a:close/>
                </a:path>
                <a:path w="1772285" h="383539">
                  <a:moveTo>
                    <a:pt x="1772158" y="88519"/>
                  </a:moveTo>
                  <a:lnTo>
                    <a:pt x="1765795" y="75692"/>
                  </a:lnTo>
                  <a:lnTo>
                    <a:pt x="1734312" y="12192"/>
                  </a:lnTo>
                  <a:lnTo>
                    <a:pt x="1695958" y="88265"/>
                  </a:lnTo>
                  <a:lnTo>
                    <a:pt x="1727784" y="88379"/>
                  </a:lnTo>
                  <a:lnTo>
                    <a:pt x="1726819" y="363220"/>
                  </a:lnTo>
                  <a:lnTo>
                    <a:pt x="1739519" y="363220"/>
                  </a:lnTo>
                  <a:lnTo>
                    <a:pt x="1740484" y="88417"/>
                  </a:lnTo>
                  <a:lnTo>
                    <a:pt x="1772158" y="8851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" y="1586484"/>
              <a:ext cx="717804" cy="107137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652" y="1885188"/>
              <a:ext cx="716280" cy="51511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87551" y="2060448"/>
              <a:ext cx="76200" cy="351155"/>
            </a:xfrm>
            <a:custGeom>
              <a:avLst/>
              <a:gdLst/>
              <a:ahLst/>
              <a:cxnLst/>
              <a:rect l="l" t="t" r="r" b="b"/>
              <a:pathLst>
                <a:path w="76200" h="351155">
                  <a:moveTo>
                    <a:pt x="31744" y="76178"/>
                  </a:moveTo>
                  <a:lnTo>
                    <a:pt x="30810" y="351027"/>
                  </a:lnTo>
                  <a:lnTo>
                    <a:pt x="43510" y="351027"/>
                  </a:lnTo>
                  <a:lnTo>
                    <a:pt x="44444" y="76221"/>
                  </a:lnTo>
                  <a:lnTo>
                    <a:pt x="31744" y="76178"/>
                  </a:lnTo>
                  <a:close/>
                </a:path>
                <a:path w="76200" h="351155">
                  <a:moveTo>
                    <a:pt x="69839" y="63500"/>
                  </a:moveTo>
                  <a:lnTo>
                    <a:pt x="44488" y="63500"/>
                  </a:lnTo>
                  <a:lnTo>
                    <a:pt x="44444" y="76221"/>
                  </a:lnTo>
                  <a:lnTo>
                    <a:pt x="76200" y="76326"/>
                  </a:lnTo>
                  <a:lnTo>
                    <a:pt x="69839" y="63500"/>
                  </a:lnTo>
                  <a:close/>
                </a:path>
                <a:path w="76200" h="351155">
                  <a:moveTo>
                    <a:pt x="44488" y="63500"/>
                  </a:moveTo>
                  <a:lnTo>
                    <a:pt x="31788" y="63500"/>
                  </a:lnTo>
                  <a:lnTo>
                    <a:pt x="31744" y="76178"/>
                  </a:lnTo>
                  <a:lnTo>
                    <a:pt x="44444" y="76221"/>
                  </a:lnTo>
                  <a:lnTo>
                    <a:pt x="44488" y="63500"/>
                  </a:lnTo>
                  <a:close/>
                </a:path>
                <a:path w="76200" h="351155">
                  <a:moveTo>
                    <a:pt x="38353" y="0"/>
                  </a:moveTo>
                  <a:lnTo>
                    <a:pt x="0" y="76072"/>
                  </a:lnTo>
                  <a:lnTo>
                    <a:pt x="31744" y="76178"/>
                  </a:lnTo>
                  <a:lnTo>
                    <a:pt x="31788" y="63500"/>
                  </a:lnTo>
                  <a:lnTo>
                    <a:pt x="69839" y="63500"/>
                  </a:lnTo>
                  <a:lnTo>
                    <a:pt x="3835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Overview</a:t>
            </a:r>
            <a:r>
              <a:rPr dirty="0" sz="2800" spc="-8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of</a:t>
            </a:r>
            <a:r>
              <a:rPr dirty="0" sz="2800" spc="-55">
                <a:solidFill>
                  <a:srgbClr val="4E6E9B"/>
                </a:solidFill>
              </a:rPr>
              <a:t> </a:t>
            </a:r>
            <a:r>
              <a:rPr dirty="0" sz="2800" spc="-25">
                <a:solidFill>
                  <a:srgbClr val="4E6E9B"/>
                </a:solidFill>
              </a:rPr>
              <a:t>GPT-</a:t>
            </a:r>
            <a:r>
              <a:rPr dirty="0" sz="2800" spc="-50">
                <a:solidFill>
                  <a:srgbClr val="4E6E9B"/>
                </a:solidFill>
              </a:rPr>
              <a:t>2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07086" y="1349755"/>
            <a:ext cx="8936355" cy="3769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 i="1">
                <a:latin typeface="Trebuchet MS"/>
                <a:cs typeface="Trebuchet MS"/>
              </a:rPr>
              <a:t>GPT-</a:t>
            </a:r>
            <a:r>
              <a:rPr dirty="0" sz="1050" spc="-25" b="1" i="1">
                <a:latin typeface="Trebuchet MS"/>
                <a:cs typeface="Trebuchet MS"/>
              </a:rPr>
              <a:t>2</a:t>
            </a:r>
            <a:r>
              <a:rPr dirty="0" sz="1050" spc="-30" b="1" i="1">
                <a:latin typeface="Trebuchet MS"/>
                <a:cs typeface="Trebuchet MS"/>
              </a:rPr>
              <a:t> </a:t>
            </a:r>
            <a:r>
              <a:rPr dirty="0" sz="1050" spc="-55" b="1" i="1">
                <a:latin typeface="Trebuchet MS"/>
                <a:cs typeface="Trebuchet MS"/>
              </a:rPr>
              <a:t>(Generative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20" b="1" i="1">
                <a:latin typeface="Trebuchet MS"/>
                <a:cs typeface="Trebuchet MS"/>
              </a:rPr>
              <a:t>Pre-</a:t>
            </a:r>
            <a:r>
              <a:rPr dirty="0" sz="1050" spc="-75" b="1" i="1">
                <a:latin typeface="Trebuchet MS"/>
                <a:cs typeface="Trebuchet MS"/>
              </a:rPr>
              <a:t>trained</a:t>
            </a:r>
            <a:r>
              <a:rPr dirty="0" sz="1050" spc="-60" b="1" i="1">
                <a:latin typeface="Trebuchet MS"/>
                <a:cs typeface="Trebuchet MS"/>
              </a:rPr>
              <a:t> Transformer</a:t>
            </a:r>
            <a:r>
              <a:rPr dirty="0" sz="1050" spc="-65" b="1" i="1">
                <a:latin typeface="Trebuchet MS"/>
                <a:cs typeface="Trebuchet MS"/>
              </a:rPr>
              <a:t> </a:t>
            </a:r>
            <a:r>
              <a:rPr dirty="0" sz="1050" spc="-35" b="1" i="1">
                <a:latin typeface="Trebuchet MS"/>
                <a:cs typeface="Trebuchet MS"/>
              </a:rPr>
              <a:t>2)</a:t>
            </a:r>
            <a:r>
              <a:rPr dirty="0" sz="1050" spc="-20" b="1" i="1">
                <a:latin typeface="Trebuchet MS"/>
                <a:cs typeface="Trebuchet MS"/>
              </a:rPr>
              <a:t> </a:t>
            </a:r>
            <a:r>
              <a:rPr dirty="0" sz="1050" spc="-10" b="1" i="1">
                <a:latin typeface="Trebuchet MS"/>
                <a:cs typeface="Trebuchet MS"/>
              </a:rPr>
              <a:t>is</a:t>
            </a:r>
            <a:r>
              <a:rPr dirty="0" sz="1050" spc="-20" b="1" i="1">
                <a:latin typeface="Trebuchet MS"/>
                <a:cs typeface="Trebuchet MS"/>
              </a:rPr>
              <a:t> </a:t>
            </a:r>
            <a:r>
              <a:rPr dirty="0" sz="1050" spc="-75" b="1" i="1">
                <a:latin typeface="Trebuchet MS"/>
                <a:cs typeface="Trebuchet MS"/>
              </a:rPr>
              <a:t>a</a:t>
            </a:r>
            <a:r>
              <a:rPr dirty="0" sz="1050" spc="-30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language</a:t>
            </a:r>
            <a:r>
              <a:rPr dirty="0" sz="1050" spc="-35" b="1" i="1">
                <a:latin typeface="Trebuchet MS"/>
                <a:cs typeface="Trebuchet MS"/>
              </a:rPr>
              <a:t> model</a:t>
            </a:r>
            <a:r>
              <a:rPr dirty="0" sz="1050" spc="-50" b="1" i="1">
                <a:latin typeface="Trebuchet MS"/>
                <a:cs typeface="Trebuchet MS"/>
              </a:rPr>
              <a:t> developed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65" b="1" i="1">
                <a:latin typeface="Trebuchet MS"/>
                <a:cs typeface="Trebuchet MS"/>
              </a:rPr>
              <a:t>by</a:t>
            </a:r>
            <a:r>
              <a:rPr dirty="0" sz="1050" spc="-30" b="1" i="1">
                <a:latin typeface="Trebuchet MS"/>
                <a:cs typeface="Trebuchet MS"/>
              </a:rPr>
              <a:t> OpenAI.</a:t>
            </a:r>
            <a:r>
              <a:rPr dirty="0" sz="1050" spc="-45" b="1" i="1">
                <a:latin typeface="Trebuchet MS"/>
                <a:cs typeface="Trebuchet MS"/>
              </a:rPr>
              <a:t> </a:t>
            </a:r>
            <a:r>
              <a:rPr dirty="0" sz="1050" spc="-60" b="1" i="1">
                <a:latin typeface="Trebuchet MS"/>
                <a:cs typeface="Trebuchet MS"/>
              </a:rPr>
              <a:t>It</a:t>
            </a:r>
            <a:r>
              <a:rPr dirty="0" sz="1050" spc="-15" b="1" i="1">
                <a:latin typeface="Trebuchet MS"/>
                <a:cs typeface="Trebuchet MS"/>
              </a:rPr>
              <a:t> </a:t>
            </a:r>
            <a:r>
              <a:rPr dirty="0" sz="1050" spc="-10" b="1" i="1">
                <a:latin typeface="Trebuchet MS"/>
                <a:cs typeface="Trebuchet MS"/>
              </a:rPr>
              <a:t>is</a:t>
            </a:r>
            <a:r>
              <a:rPr dirty="0" sz="1050" spc="-20" b="1" i="1">
                <a:latin typeface="Trebuchet MS"/>
                <a:cs typeface="Trebuchet MS"/>
              </a:rPr>
              <a:t> </a:t>
            </a:r>
            <a:r>
              <a:rPr dirty="0" sz="1050" spc="-55" b="1" i="1">
                <a:latin typeface="Trebuchet MS"/>
                <a:cs typeface="Trebuchet MS"/>
              </a:rPr>
              <a:t>the</a:t>
            </a:r>
            <a:r>
              <a:rPr dirty="0" sz="1050" spc="-25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predecessor</a:t>
            </a:r>
            <a:r>
              <a:rPr dirty="0" sz="1050" spc="-45" b="1" i="1">
                <a:latin typeface="Trebuchet MS"/>
                <a:cs typeface="Trebuchet MS"/>
              </a:rPr>
              <a:t> </a:t>
            </a:r>
            <a:r>
              <a:rPr dirty="0" sz="1050" spc="-70" b="1" i="1">
                <a:latin typeface="Trebuchet MS"/>
                <a:cs typeface="Trebuchet MS"/>
              </a:rPr>
              <a:t>to</a:t>
            </a:r>
            <a:r>
              <a:rPr dirty="0" sz="1050" spc="-25" b="1" i="1">
                <a:latin typeface="Trebuchet MS"/>
                <a:cs typeface="Trebuchet MS"/>
              </a:rPr>
              <a:t> </a:t>
            </a:r>
            <a:r>
              <a:rPr dirty="0" sz="1050" spc="-10" b="1" i="1">
                <a:latin typeface="Trebuchet MS"/>
                <a:cs typeface="Trebuchet MS"/>
              </a:rPr>
              <a:t>GPT-</a:t>
            </a:r>
            <a:r>
              <a:rPr dirty="0" sz="1050" spc="-90" b="1" i="1">
                <a:latin typeface="Trebuchet MS"/>
                <a:cs typeface="Trebuchet MS"/>
              </a:rPr>
              <a:t>3,</a:t>
            </a:r>
            <a:r>
              <a:rPr dirty="0" sz="1050" spc="-40" b="1" i="1">
                <a:latin typeface="Trebuchet MS"/>
                <a:cs typeface="Trebuchet MS"/>
              </a:rPr>
              <a:t> </a:t>
            </a:r>
            <a:r>
              <a:rPr dirty="0" sz="1050" spc="-55" b="1" i="1">
                <a:latin typeface="Trebuchet MS"/>
                <a:cs typeface="Trebuchet MS"/>
              </a:rPr>
              <a:t>the</a:t>
            </a:r>
            <a:r>
              <a:rPr dirty="0" sz="1050" spc="-25" b="1" i="1">
                <a:latin typeface="Trebuchet MS"/>
                <a:cs typeface="Trebuchet MS"/>
              </a:rPr>
              <a:t> </a:t>
            </a:r>
            <a:r>
              <a:rPr dirty="0" sz="1050" spc="-35" b="1" i="1">
                <a:latin typeface="Trebuchet MS"/>
                <a:cs typeface="Trebuchet MS"/>
              </a:rPr>
              <a:t>model</a:t>
            </a:r>
            <a:r>
              <a:rPr dirty="0" sz="1050" spc="-65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ChatGPT</a:t>
            </a:r>
            <a:r>
              <a:rPr dirty="0" sz="1050" spc="-20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based</a:t>
            </a:r>
            <a:r>
              <a:rPr dirty="0" sz="1050" spc="-45" b="1" i="1">
                <a:latin typeface="Trebuchet MS"/>
                <a:cs typeface="Trebuchet MS"/>
              </a:rPr>
              <a:t> </a:t>
            </a:r>
            <a:r>
              <a:rPr dirty="0" sz="1050" spc="-25" b="1" i="1">
                <a:latin typeface="Trebuchet MS"/>
                <a:cs typeface="Trebuchet MS"/>
              </a:rPr>
              <a:t>on.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050" spc="-20" b="1" i="1">
                <a:latin typeface="Trebuchet MS"/>
                <a:cs typeface="Trebuchet MS"/>
              </a:rPr>
              <a:t>GPT-</a:t>
            </a:r>
            <a:r>
              <a:rPr dirty="0" sz="1050" spc="-25" b="1" i="1">
                <a:latin typeface="Trebuchet MS"/>
                <a:cs typeface="Trebuchet MS"/>
              </a:rPr>
              <a:t>2</a:t>
            </a:r>
            <a:r>
              <a:rPr dirty="0" sz="1050" spc="-40" b="1" i="1">
                <a:latin typeface="Trebuchet MS"/>
                <a:cs typeface="Trebuchet MS"/>
              </a:rPr>
              <a:t> was</a:t>
            </a:r>
            <a:r>
              <a:rPr dirty="0" sz="1050" spc="-35" b="1" i="1">
                <a:latin typeface="Trebuchet MS"/>
                <a:cs typeface="Trebuchet MS"/>
              </a:rPr>
              <a:t> </a:t>
            </a:r>
            <a:r>
              <a:rPr dirty="0" sz="1050" spc="-45" b="1" i="1">
                <a:latin typeface="Trebuchet MS"/>
                <a:cs typeface="Trebuchet MS"/>
              </a:rPr>
              <a:t>released</a:t>
            </a:r>
            <a:r>
              <a:rPr dirty="0" sz="1050" spc="-70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in</a:t>
            </a:r>
            <a:r>
              <a:rPr dirty="0" sz="1050" spc="-25" b="1" i="1">
                <a:latin typeface="Trebuchet MS"/>
                <a:cs typeface="Trebuchet MS"/>
              </a:rPr>
              <a:t> </a:t>
            </a:r>
            <a:r>
              <a:rPr dirty="0" sz="1050" spc="-30" b="1" i="1">
                <a:latin typeface="Trebuchet MS"/>
                <a:cs typeface="Trebuchet MS"/>
              </a:rPr>
              <a:t>2019</a:t>
            </a:r>
            <a:r>
              <a:rPr dirty="0" sz="1050" spc="-40" b="1" i="1">
                <a:latin typeface="Trebuchet MS"/>
                <a:cs typeface="Trebuchet MS"/>
              </a:rPr>
              <a:t> </a:t>
            </a:r>
            <a:r>
              <a:rPr dirty="0" sz="1050" spc="-50" b="1" i="1">
                <a:latin typeface="Trebuchet MS"/>
                <a:cs typeface="Trebuchet MS"/>
              </a:rPr>
              <a:t>and</a:t>
            </a:r>
            <a:r>
              <a:rPr dirty="0" sz="1050" spc="-30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gained</a:t>
            </a:r>
            <a:r>
              <a:rPr dirty="0" sz="1050" spc="-50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significant</a:t>
            </a:r>
            <a:r>
              <a:rPr dirty="0" sz="1050" spc="-35" b="1" i="1">
                <a:latin typeface="Trebuchet MS"/>
                <a:cs typeface="Trebuchet MS"/>
              </a:rPr>
              <a:t> </a:t>
            </a:r>
            <a:r>
              <a:rPr dirty="0" sz="1050" spc="-70" b="1" i="1">
                <a:latin typeface="Trebuchet MS"/>
                <a:cs typeface="Trebuchet MS"/>
              </a:rPr>
              <a:t>attention</a:t>
            </a:r>
            <a:r>
              <a:rPr dirty="0" sz="1050" spc="-45" b="1" i="1">
                <a:latin typeface="Trebuchet MS"/>
                <a:cs typeface="Trebuchet MS"/>
              </a:rPr>
              <a:t> </a:t>
            </a:r>
            <a:r>
              <a:rPr dirty="0" sz="1050" spc="-60" b="1" i="1">
                <a:latin typeface="Trebuchet MS"/>
                <a:cs typeface="Trebuchet MS"/>
              </a:rPr>
              <a:t>for</a:t>
            </a:r>
            <a:r>
              <a:rPr dirty="0" sz="1050" spc="-40" b="1" i="1">
                <a:latin typeface="Trebuchet MS"/>
                <a:cs typeface="Trebuchet MS"/>
              </a:rPr>
              <a:t> </a:t>
            </a:r>
            <a:r>
              <a:rPr dirty="0" sz="1050" spc="-55" b="1" i="1">
                <a:latin typeface="Trebuchet MS"/>
                <a:cs typeface="Trebuchet MS"/>
              </a:rPr>
              <a:t>its</a:t>
            </a:r>
            <a:r>
              <a:rPr dirty="0" sz="1050" spc="-25" b="1" i="1">
                <a:latin typeface="Trebuchet MS"/>
                <a:cs typeface="Trebuchet MS"/>
              </a:rPr>
              <a:t> </a:t>
            </a:r>
            <a:r>
              <a:rPr dirty="0" sz="1050" spc="-35" b="1" i="1">
                <a:latin typeface="Trebuchet MS"/>
                <a:cs typeface="Trebuchet MS"/>
              </a:rPr>
              <a:t>impressive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35" b="1" i="1">
                <a:latin typeface="Trebuchet MS"/>
                <a:cs typeface="Trebuchet MS"/>
              </a:rPr>
              <a:t>language</a:t>
            </a:r>
            <a:r>
              <a:rPr dirty="0" sz="1050" spc="-40" b="1" i="1">
                <a:latin typeface="Trebuchet MS"/>
                <a:cs typeface="Trebuchet MS"/>
              </a:rPr>
              <a:t> </a:t>
            </a:r>
            <a:r>
              <a:rPr dirty="0" sz="1050" spc="-50" b="1" i="1">
                <a:latin typeface="Trebuchet MS"/>
                <a:cs typeface="Trebuchet MS"/>
              </a:rPr>
              <a:t>generation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10" b="1" i="1">
                <a:latin typeface="Trebuchet MS"/>
                <a:cs typeface="Trebuchet MS"/>
              </a:rPr>
              <a:t>capabilities.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050" spc="-35" b="1" i="1">
                <a:latin typeface="Trebuchet MS"/>
                <a:cs typeface="Trebuchet MS"/>
              </a:rPr>
              <a:t>Here</a:t>
            </a:r>
            <a:r>
              <a:rPr dirty="0" sz="1050" spc="-80" b="1" i="1">
                <a:latin typeface="Trebuchet MS"/>
                <a:cs typeface="Trebuchet MS"/>
              </a:rPr>
              <a:t> </a:t>
            </a:r>
            <a:r>
              <a:rPr dirty="0" sz="1050" spc="-70" b="1" i="1">
                <a:latin typeface="Trebuchet MS"/>
                <a:cs typeface="Trebuchet MS"/>
              </a:rPr>
              <a:t>are</a:t>
            </a:r>
            <a:r>
              <a:rPr dirty="0" sz="1050" spc="-40" b="1" i="1">
                <a:latin typeface="Trebuchet MS"/>
                <a:cs typeface="Trebuchet MS"/>
              </a:rPr>
              <a:t> </a:t>
            </a:r>
            <a:r>
              <a:rPr dirty="0" sz="1050" b="1" i="1">
                <a:latin typeface="Trebuchet MS"/>
                <a:cs typeface="Trebuchet MS"/>
              </a:rPr>
              <a:t>some</a:t>
            </a:r>
            <a:r>
              <a:rPr dirty="0" sz="1050" spc="-55" b="1" i="1">
                <a:latin typeface="Trebuchet MS"/>
                <a:cs typeface="Trebuchet MS"/>
              </a:rPr>
              <a:t> </a:t>
            </a:r>
            <a:r>
              <a:rPr dirty="0" sz="1050" spc="-40" b="1" i="1">
                <a:latin typeface="Trebuchet MS"/>
                <a:cs typeface="Trebuchet MS"/>
              </a:rPr>
              <a:t>key</a:t>
            </a:r>
            <a:r>
              <a:rPr dirty="0" sz="1050" spc="-30" b="1" i="1">
                <a:latin typeface="Trebuchet MS"/>
                <a:cs typeface="Trebuchet MS"/>
              </a:rPr>
              <a:t> </a:t>
            </a:r>
            <a:r>
              <a:rPr dirty="0" sz="1050" spc="-45" b="1" i="1">
                <a:latin typeface="Trebuchet MS"/>
                <a:cs typeface="Trebuchet MS"/>
              </a:rPr>
              <a:t>points</a:t>
            </a:r>
            <a:r>
              <a:rPr dirty="0" sz="1050" spc="-50" b="1" i="1">
                <a:latin typeface="Trebuchet MS"/>
                <a:cs typeface="Trebuchet MS"/>
              </a:rPr>
              <a:t> </a:t>
            </a:r>
            <a:r>
              <a:rPr dirty="0" sz="1050" spc="-60" b="1" i="1">
                <a:latin typeface="Trebuchet MS"/>
                <a:cs typeface="Trebuchet MS"/>
              </a:rPr>
              <a:t>about</a:t>
            </a:r>
            <a:r>
              <a:rPr dirty="0" sz="1050" spc="-35" b="1" i="1">
                <a:latin typeface="Trebuchet MS"/>
                <a:cs typeface="Trebuchet MS"/>
              </a:rPr>
              <a:t> </a:t>
            </a:r>
            <a:r>
              <a:rPr dirty="0" sz="1050" spc="-30" b="1" i="1">
                <a:latin typeface="Trebuchet MS"/>
                <a:cs typeface="Trebuchet MS"/>
              </a:rPr>
              <a:t>GPT-</a:t>
            </a:r>
            <a:r>
              <a:rPr dirty="0" sz="1050" spc="-25" b="1" i="1">
                <a:latin typeface="Trebuchet MS"/>
                <a:cs typeface="Trebuchet MS"/>
              </a:rPr>
              <a:t>2: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50">
              <a:latin typeface="Trebuchet MS"/>
              <a:cs typeface="Trebuchet MS"/>
            </a:endParaRPr>
          </a:p>
          <a:p>
            <a:pPr marL="469900" marR="32384" indent="-295910">
              <a:lnSpc>
                <a:spcPts val="1260"/>
              </a:lnSpc>
              <a:buSzPct val="104761"/>
              <a:buAutoNum type="arabicPeriod"/>
              <a:tabLst>
                <a:tab pos="469900" algn="l"/>
              </a:tabLst>
            </a:pPr>
            <a:r>
              <a:rPr dirty="0" sz="1050" spc="-25" b="1" i="1">
                <a:latin typeface="Trebuchet MS"/>
                <a:cs typeface="Trebuchet MS"/>
              </a:rPr>
              <a:t>Model</a:t>
            </a:r>
            <a:r>
              <a:rPr dirty="0" sz="1050" spc="-65" b="1" i="1">
                <a:latin typeface="Trebuchet MS"/>
                <a:cs typeface="Trebuchet MS"/>
              </a:rPr>
              <a:t> </a:t>
            </a:r>
            <a:r>
              <a:rPr dirty="0" sz="1050" spc="-55" b="1" i="1">
                <a:latin typeface="Trebuchet MS"/>
                <a:cs typeface="Trebuchet MS"/>
              </a:rPr>
              <a:t>Architecture:</a:t>
            </a:r>
            <a:r>
              <a:rPr dirty="0" sz="1050" spc="-65" b="1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GPT-</a:t>
            </a:r>
            <a:r>
              <a:rPr dirty="0" sz="1050" i="1">
                <a:latin typeface="Trebuchet MS"/>
                <a:cs typeface="Trebuchet MS"/>
              </a:rPr>
              <a:t>2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is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based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on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Transformer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architecture,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which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is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deep</a:t>
            </a:r>
            <a:r>
              <a:rPr dirty="0" sz="1050" spc="-35" i="1">
                <a:latin typeface="Trebuchet MS"/>
                <a:cs typeface="Trebuchet MS"/>
              </a:rPr>
              <a:t> learning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model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architecture</a:t>
            </a:r>
            <a:r>
              <a:rPr dirty="0" sz="1050" spc="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specifically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designed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for</a:t>
            </a:r>
            <a:r>
              <a:rPr dirty="0" sz="1050" spc="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natural</a:t>
            </a:r>
            <a:r>
              <a:rPr dirty="0" sz="1050" spc="-10" i="1">
                <a:latin typeface="Trebuchet MS"/>
                <a:cs typeface="Trebuchet MS"/>
              </a:rPr>
              <a:t> language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processing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tasks.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It</a:t>
            </a:r>
            <a:r>
              <a:rPr dirty="0" sz="1050" spc="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consists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stacked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40" i="1">
                <a:latin typeface="Trebuchet MS"/>
                <a:cs typeface="Trebuchet MS"/>
              </a:rPr>
              <a:t>self-</a:t>
            </a:r>
            <a:r>
              <a:rPr dirty="0" sz="1050" spc="-50" i="1">
                <a:latin typeface="Trebuchet MS"/>
                <a:cs typeface="Trebuchet MS"/>
              </a:rPr>
              <a:t>attention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and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feed-</a:t>
            </a:r>
            <a:r>
              <a:rPr dirty="0" sz="1050" spc="-40" i="1">
                <a:latin typeface="Trebuchet MS"/>
                <a:cs typeface="Trebuchet MS"/>
              </a:rPr>
              <a:t>forward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layers.</a:t>
            </a:r>
            <a:endParaRPr sz="1050">
              <a:latin typeface="Trebuchet MS"/>
              <a:cs typeface="Trebuchet MS"/>
            </a:endParaRPr>
          </a:p>
          <a:p>
            <a:pPr marL="469900" indent="-295910">
              <a:lnSpc>
                <a:spcPts val="1225"/>
              </a:lnSpc>
              <a:buSzPct val="104761"/>
              <a:buAutoNum type="arabicPeriod"/>
              <a:tabLst>
                <a:tab pos="469900" algn="l"/>
              </a:tabLst>
            </a:pPr>
            <a:r>
              <a:rPr dirty="0" sz="1050" spc="-10" b="1" i="1">
                <a:latin typeface="Trebuchet MS"/>
                <a:cs typeface="Trebuchet MS"/>
              </a:rPr>
              <a:t>Size</a:t>
            </a:r>
            <a:r>
              <a:rPr dirty="0" sz="1050" spc="-55" b="1" i="1">
                <a:latin typeface="Trebuchet MS"/>
                <a:cs typeface="Trebuchet MS"/>
              </a:rPr>
              <a:t> </a:t>
            </a:r>
            <a:r>
              <a:rPr dirty="0" sz="1050" spc="-50" b="1" i="1">
                <a:latin typeface="Trebuchet MS"/>
                <a:cs typeface="Trebuchet MS"/>
              </a:rPr>
              <a:t>and</a:t>
            </a:r>
            <a:r>
              <a:rPr dirty="0" sz="1050" spc="-25" b="1" i="1">
                <a:latin typeface="Trebuchet MS"/>
                <a:cs typeface="Trebuchet MS"/>
              </a:rPr>
              <a:t> </a:t>
            </a:r>
            <a:r>
              <a:rPr dirty="0" sz="1050" spc="-55" b="1" i="1">
                <a:latin typeface="Trebuchet MS"/>
                <a:cs typeface="Trebuchet MS"/>
              </a:rPr>
              <a:t>Parameters: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GPT-</a:t>
            </a:r>
            <a:r>
              <a:rPr dirty="0" sz="1050" i="1">
                <a:latin typeface="Trebuchet MS"/>
                <a:cs typeface="Trebuchet MS"/>
              </a:rPr>
              <a:t>2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is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large</a:t>
            </a:r>
            <a:r>
              <a:rPr dirty="0" sz="1050" spc="-20" i="1">
                <a:latin typeface="Trebuchet MS"/>
                <a:cs typeface="Trebuchet MS"/>
              </a:rPr>
              <a:t> model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that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was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trained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on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massive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corpus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 </a:t>
            </a:r>
            <a:r>
              <a:rPr dirty="0" sz="1050" spc="-60" i="1">
                <a:latin typeface="Trebuchet MS"/>
                <a:cs typeface="Trebuchet MS"/>
              </a:rPr>
              <a:t>text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data. </a:t>
            </a:r>
            <a:r>
              <a:rPr dirty="0" sz="1050" spc="-60" i="1">
                <a:latin typeface="Trebuchet MS"/>
                <a:cs typeface="Trebuchet MS"/>
              </a:rPr>
              <a:t>It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has</a:t>
            </a:r>
            <a:r>
              <a:rPr dirty="0" sz="1050" spc="-25" i="1">
                <a:latin typeface="Trebuchet MS"/>
                <a:cs typeface="Trebuchet MS"/>
              </a:rPr>
              <a:t> 1.5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billion</a:t>
            </a:r>
            <a:r>
              <a:rPr dirty="0" sz="1050" spc="-40" i="1">
                <a:latin typeface="Trebuchet MS"/>
                <a:cs typeface="Trebuchet MS"/>
              </a:rPr>
              <a:t> parameters,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making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95" i="1">
                <a:latin typeface="Trebuchet MS"/>
                <a:cs typeface="Trebuchet MS"/>
              </a:rPr>
              <a:t>it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one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 </a:t>
            </a:r>
            <a:r>
              <a:rPr dirty="0" sz="1050" spc="-25" i="1">
                <a:latin typeface="Trebuchet MS"/>
                <a:cs typeface="Trebuchet MS"/>
              </a:rPr>
              <a:t>the</a:t>
            </a:r>
            <a:endParaRPr sz="1050">
              <a:latin typeface="Trebuchet MS"/>
              <a:cs typeface="Trebuchet MS"/>
            </a:endParaRPr>
          </a:p>
          <a:p>
            <a:pPr marL="469900" marR="5080">
              <a:lnSpc>
                <a:spcPts val="1260"/>
              </a:lnSpc>
              <a:spcBef>
                <a:spcPts val="40"/>
              </a:spcBef>
            </a:pPr>
            <a:r>
              <a:rPr dirty="0" sz="1050" spc="-25" i="1">
                <a:latin typeface="Trebuchet MS"/>
                <a:cs typeface="Trebuchet MS"/>
              </a:rPr>
              <a:t>largest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language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models</a:t>
            </a:r>
            <a:r>
              <a:rPr dirty="0" sz="1050" spc="-6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at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time</a:t>
            </a:r>
            <a:r>
              <a:rPr dirty="0" sz="1050" spc="-20" i="1">
                <a:latin typeface="Trebuchet MS"/>
                <a:cs typeface="Trebuchet MS"/>
              </a:rPr>
              <a:t> of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its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release.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The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large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number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parameters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allows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model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to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capture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and</a:t>
            </a:r>
            <a:r>
              <a:rPr dirty="0" sz="1050" spc="-6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understand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complex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patterns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in</a:t>
            </a:r>
            <a:r>
              <a:rPr dirty="0" sz="1050" spc="-55" i="1">
                <a:latin typeface="Trebuchet MS"/>
                <a:cs typeface="Trebuchet MS"/>
              </a:rPr>
              <a:t> the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text.</a:t>
            </a:r>
            <a:endParaRPr sz="1050">
              <a:latin typeface="Trebuchet MS"/>
              <a:cs typeface="Trebuchet MS"/>
            </a:endParaRPr>
          </a:p>
          <a:p>
            <a:pPr marL="469900" marR="328930" indent="-295910">
              <a:lnSpc>
                <a:spcPts val="1260"/>
              </a:lnSpc>
              <a:buSzPct val="104761"/>
              <a:buAutoNum type="arabicPeriod" startAt="3"/>
              <a:tabLst>
                <a:tab pos="469900" algn="l"/>
              </a:tabLst>
            </a:pPr>
            <a:r>
              <a:rPr dirty="0" sz="1050" spc="-20" b="1" i="1">
                <a:latin typeface="Trebuchet MS"/>
                <a:cs typeface="Trebuchet MS"/>
              </a:rPr>
              <a:t>Pre-</a:t>
            </a:r>
            <a:r>
              <a:rPr dirty="0" sz="1050" spc="-70" b="1" i="1">
                <a:latin typeface="Trebuchet MS"/>
                <a:cs typeface="Trebuchet MS"/>
              </a:rPr>
              <a:t>training: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GPT-</a:t>
            </a:r>
            <a:r>
              <a:rPr dirty="0" sz="1050" i="1">
                <a:latin typeface="Trebuchet MS"/>
                <a:cs typeface="Trebuchet MS"/>
              </a:rPr>
              <a:t>2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is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65" i="1">
                <a:latin typeface="Trebuchet MS"/>
                <a:cs typeface="Trebuchet MS"/>
              </a:rPr>
              <a:t>pre-</a:t>
            </a:r>
            <a:r>
              <a:rPr dirty="0" sz="1050" spc="-50" i="1">
                <a:latin typeface="Trebuchet MS"/>
                <a:cs typeface="Trebuchet MS"/>
              </a:rPr>
              <a:t>trained</a:t>
            </a:r>
            <a:r>
              <a:rPr dirty="0" sz="1050" spc="-45" i="1">
                <a:latin typeface="Trebuchet MS"/>
                <a:cs typeface="Trebuchet MS"/>
              </a:rPr>
              <a:t> model, </a:t>
            </a:r>
            <a:r>
              <a:rPr dirty="0" sz="1050" spc="-25" i="1">
                <a:latin typeface="Trebuchet MS"/>
                <a:cs typeface="Trebuchet MS"/>
              </a:rPr>
              <a:t>which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means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95" i="1">
                <a:latin typeface="Trebuchet MS"/>
                <a:cs typeface="Trebuchet MS"/>
              </a:rPr>
              <a:t>it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was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trained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on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large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amount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text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data </a:t>
            </a:r>
            <a:r>
              <a:rPr dirty="0" sz="1050" spc="-50" i="1">
                <a:latin typeface="Trebuchet MS"/>
                <a:cs typeface="Trebuchet MS"/>
              </a:rPr>
              <a:t>to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learn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the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statistical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patterns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and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relationships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between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words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and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sentences.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The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pre-</a:t>
            </a:r>
            <a:r>
              <a:rPr dirty="0" sz="1050" spc="-45" i="1">
                <a:latin typeface="Trebuchet MS"/>
                <a:cs typeface="Trebuchet MS"/>
              </a:rPr>
              <a:t>training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process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involved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predicting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missing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words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in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sentence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given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1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surrounding context.</a:t>
            </a:r>
            <a:endParaRPr sz="1050">
              <a:latin typeface="Trebuchet MS"/>
              <a:cs typeface="Trebuchet MS"/>
            </a:endParaRPr>
          </a:p>
          <a:p>
            <a:pPr marL="469900" indent="-295910">
              <a:lnSpc>
                <a:spcPts val="1225"/>
              </a:lnSpc>
              <a:buSzPct val="104761"/>
              <a:buAutoNum type="arabicPeriod" startAt="3"/>
              <a:tabLst>
                <a:tab pos="469900" algn="l"/>
              </a:tabLst>
            </a:pPr>
            <a:r>
              <a:rPr dirty="0" sz="1050" spc="-35" b="1" i="1">
                <a:latin typeface="Trebuchet MS"/>
                <a:cs typeface="Trebuchet MS"/>
              </a:rPr>
              <a:t>Fine-</a:t>
            </a:r>
            <a:r>
              <a:rPr dirty="0" sz="1050" spc="-50" b="1" i="1">
                <a:latin typeface="Trebuchet MS"/>
                <a:cs typeface="Trebuchet MS"/>
              </a:rPr>
              <a:t>tuning:</a:t>
            </a:r>
            <a:r>
              <a:rPr dirty="0" sz="1050" spc="-70" b="1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After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spc="-65" i="1">
                <a:latin typeface="Trebuchet MS"/>
                <a:cs typeface="Trebuchet MS"/>
              </a:rPr>
              <a:t>pre-</a:t>
            </a:r>
            <a:r>
              <a:rPr dirty="0" sz="1050" spc="-60" i="1">
                <a:latin typeface="Trebuchet MS"/>
                <a:cs typeface="Trebuchet MS"/>
              </a:rPr>
              <a:t>training, </a:t>
            </a:r>
            <a:r>
              <a:rPr dirty="0" sz="1050" spc="-20" i="1">
                <a:latin typeface="Trebuchet MS"/>
                <a:cs typeface="Trebuchet MS"/>
              </a:rPr>
              <a:t>GPT-</a:t>
            </a:r>
            <a:r>
              <a:rPr dirty="0" sz="1050" i="1">
                <a:latin typeface="Trebuchet MS"/>
                <a:cs typeface="Trebuchet MS"/>
              </a:rPr>
              <a:t>2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can</a:t>
            </a:r>
            <a:r>
              <a:rPr dirty="0" sz="1050" spc="-20" i="1">
                <a:latin typeface="Trebuchet MS"/>
                <a:cs typeface="Trebuchet MS"/>
              </a:rPr>
              <a:t> be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fine-</a:t>
            </a:r>
            <a:r>
              <a:rPr dirty="0" sz="1050" spc="-40" i="1">
                <a:latin typeface="Trebuchet MS"/>
                <a:cs typeface="Trebuchet MS"/>
              </a:rPr>
              <a:t>tuned</a:t>
            </a:r>
            <a:r>
              <a:rPr dirty="0" sz="1050" spc="-7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on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specific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downstream</a:t>
            </a:r>
            <a:r>
              <a:rPr dirty="0" sz="1050" spc="-6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tasks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by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training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95" i="1">
                <a:latin typeface="Trebuchet MS"/>
                <a:cs typeface="Trebuchet MS"/>
              </a:rPr>
              <a:t>it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on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smaller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dataset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that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is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relevant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to</a:t>
            </a:r>
            <a:r>
              <a:rPr dirty="0" sz="1050" spc="1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the</a:t>
            </a:r>
            <a:endParaRPr sz="1050">
              <a:latin typeface="Trebuchet MS"/>
              <a:cs typeface="Trebuchet MS"/>
            </a:endParaRPr>
          </a:p>
          <a:p>
            <a:pPr marL="469900">
              <a:lnSpc>
                <a:spcPts val="1255"/>
              </a:lnSpc>
            </a:pPr>
            <a:r>
              <a:rPr dirty="0" sz="1050" spc="-50" i="1">
                <a:latin typeface="Trebuchet MS"/>
                <a:cs typeface="Trebuchet MS"/>
              </a:rPr>
              <a:t>target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task.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This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fine-</a:t>
            </a:r>
            <a:r>
              <a:rPr dirty="0" sz="1050" spc="-40" i="1">
                <a:latin typeface="Trebuchet MS"/>
                <a:cs typeface="Trebuchet MS"/>
              </a:rPr>
              <a:t>tuning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process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helps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to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adapt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i="1">
                <a:latin typeface="Trebuchet MS"/>
                <a:cs typeface="Trebuchet MS"/>
              </a:rPr>
              <a:t> model's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knowledge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to</a:t>
            </a:r>
            <a:r>
              <a:rPr dirty="0" sz="1050" spc="-10" i="1">
                <a:latin typeface="Trebuchet MS"/>
                <a:cs typeface="Trebuchet MS"/>
              </a:rPr>
              <a:t> specific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applications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such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55" i="1">
                <a:latin typeface="Trebuchet MS"/>
                <a:cs typeface="Trebuchet MS"/>
              </a:rPr>
              <a:t>as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65" i="1">
                <a:latin typeface="Trebuchet MS"/>
                <a:cs typeface="Trebuchet MS"/>
              </a:rPr>
              <a:t>text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completion,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summarization,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or</a:t>
            </a:r>
            <a:endParaRPr sz="1050">
              <a:latin typeface="Trebuchet MS"/>
              <a:cs typeface="Trebuchet MS"/>
            </a:endParaRPr>
          </a:p>
          <a:p>
            <a:pPr marL="469900">
              <a:lnSpc>
                <a:spcPts val="1235"/>
              </a:lnSpc>
            </a:pPr>
            <a:r>
              <a:rPr dirty="0" sz="1050" spc="-10" i="1">
                <a:latin typeface="Trebuchet MS"/>
                <a:cs typeface="Trebuchet MS"/>
              </a:rPr>
              <a:t>translation.</a:t>
            </a:r>
            <a:endParaRPr sz="1050">
              <a:latin typeface="Trebuchet MS"/>
              <a:cs typeface="Trebuchet MS"/>
            </a:endParaRPr>
          </a:p>
          <a:p>
            <a:pPr marL="469900" marR="13335" indent="-295910">
              <a:lnSpc>
                <a:spcPts val="1260"/>
              </a:lnSpc>
              <a:spcBef>
                <a:spcPts val="70"/>
              </a:spcBef>
              <a:buSzPct val="104761"/>
              <a:buAutoNum type="arabicPeriod" startAt="5"/>
              <a:tabLst>
                <a:tab pos="469900" algn="l"/>
              </a:tabLst>
            </a:pPr>
            <a:r>
              <a:rPr dirty="0" sz="1050" spc="-80" b="1" i="1">
                <a:latin typeface="Trebuchet MS"/>
                <a:cs typeface="Trebuchet MS"/>
              </a:rPr>
              <a:t>Text</a:t>
            </a:r>
            <a:r>
              <a:rPr dirty="0" sz="1050" spc="-40" b="1" i="1">
                <a:latin typeface="Trebuchet MS"/>
                <a:cs typeface="Trebuchet MS"/>
              </a:rPr>
              <a:t> </a:t>
            </a:r>
            <a:r>
              <a:rPr dirty="0" sz="1050" spc="-60" b="1" i="1">
                <a:latin typeface="Trebuchet MS"/>
                <a:cs typeface="Trebuchet MS"/>
              </a:rPr>
              <a:t>Generation:</a:t>
            </a:r>
            <a:r>
              <a:rPr dirty="0" sz="1050" spc="-85" b="1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One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notable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strengths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GPT-</a:t>
            </a:r>
            <a:r>
              <a:rPr dirty="0" sz="1050" i="1">
                <a:latin typeface="Trebuchet MS"/>
                <a:cs typeface="Trebuchet MS"/>
              </a:rPr>
              <a:t>2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is</a:t>
            </a:r>
            <a:r>
              <a:rPr dirty="0" sz="1050" spc="-30" i="1">
                <a:latin typeface="Trebuchet MS"/>
                <a:cs typeface="Trebuchet MS"/>
              </a:rPr>
              <a:t> its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ability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to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generate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coherent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and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-40" i="1">
                <a:latin typeface="Trebuchet MS"/>
                <a:cs typeface="Trebuchet MS"/>
              </a:rPr>
              <a:t>contextually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relevant</a:t>
            </a:r>
            <a:r>
              <a:rPr dirty="0" sz="1050" spc="-60" i="1">
                <a:latin typeface="Trebuchet MS"/>
                <a:cs typeface="Trebuchet MS"/>
              </a:rPr>
              <a:t> </a:t>
            </a:r>
            <a:r>
              <a:rPr dirty="0" sz="1050" spc="-75" i="1">
                <a:latin typeface="Trebuchet MS"/>
                <a:cs typeface="Trebuchet MS"/>
              </a:rPr>
              <a:t>text.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Given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prompt</a:t>
            </a:r>
            <a:r>
              <a:rPr dirty="0" sz="1050" spc="-30" i="1">
                <a:latin typeface="Trebuchet MS"/>
                <a:cs typeface="Trebuchet MS"/>
              </a:rPr>
              <a:t> or </a:t>
            </a:r>
            <a:r>
              <a:rPr dirty="0" sz="1050" spc="-50" i="1">
                <a:latin typeface="Trebuchet MS"/>
                <a:cs typeface="Trebuchet MS"/>
              </a:rPr>
              <a:t>a</a:t>
            </a:r>
            <a:r>
              <a:rPr dirty="0" sz="1050" spc="50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starting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sentence,</a:t>
            </a:r>
            <a:r>
              <a:rPr dirty="0" sz="1050" spc="-6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20" i="1">
                <a:latin typeface="Trebuchet MS"/>
                <a:cs typeface="Trebuchet MS"/>
              </a:rPr>
              <a:t> model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can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generate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continuation</a:t>
            </a:r>
            <a:r>
              <a:rPr dirty="0" sz="1050" spc="-75" i="1">
                <a:latin typeface="Trebuchet MS"/>
                <a:cs typeface="Trebuchet MS"/>
              </a:rPr>
              <a:t> </a:t>
            </a:r>
            <a:r>
              <a:rPr dirty="0" sz="1050" spc="-65" i="1">
                <a:latin typeface="Trebuchet MS"/>
                <a:cs typeface="Trebuchet MS"/>
              </a:rPr>
              <a:t>that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follows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style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and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tone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input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75" i="1">
                <a:latin typeface="Trebuchet MS"/>
                <a:cs typeface="Trebuchet MS"/>
              </a:rPr>
              <a:t>text.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This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makes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90" i="1">
                <a:latin typeface="Trebuchet MS"/>
                <a:cs typeface="Trebuchet MS"/>
              </a:rPr>
              <a:t>it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useful </a:t>
            </a:r>
            <a:r>
              <a:rPr dirty="0" sz="1050" spc="-45" i="1">
                <a:latin typeface="Trebuchet MS"/>
                <a:cs typeface="Trebuchet MS"/>
              </a:rPr>
              <a:t>for</a:t>
            </a:r>
            <a:r>
              <a:rPr dirty="0" sz="1050" spc="-25" i="1">
                <a:latin typeface="Trebuchet MS"/>
                <a:cs typeface="Trebuchet MS"/>
              </a:rPr>
              <a:t> applications</a:t>
            </a:r>
            <a:r>
              <a:rPr dirty="0" sz="1050" spc="-7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like </a:t>
            </a:r>
            <a:r>
              <a:rPr dirty="0" sz="1050" spc="-30" i="1">
                <a:latin typeface="Trebuchet MS"/>
                <a:cs typeface="Trebuchet MS"/>
              </a:rPr>
              <a:t>generating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human-</a:t>
            </a:r>
            <a:r>
              <a:rPr dirty="0" sz="1050" spc="-50" i="1">
                <a:latin typeface="Trebuchet MS"/>
                <a:cs typeface="Trebuchet MS"/>
              </a:rPr>
              <a:t>like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responses,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writing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40" i="1">
                <a:latin typeface="Trebuchet MS"/>
                <a:cs typeface="Trebuchet MS"/>
              </a:rPr>
              <a:t>stories,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or</a:t>
            </a:r>
            <a:r>
              <a:rPr dirty="0" sz="105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creating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code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snippets.</a:t>
            </a:r>
            <a:endParaRPr sz="1050">
              <a:latin typeface="Trebuchet MS"/>
              <a:cs typeface="Trebuchet MS"/>
            </a:endParaRPr>
          </a:p>
          <a:p>
            <a:pPr marL="469900" marR="39370" indent="-295910">
              <a:lnSpc>
                <a:spcPts val="1260"/>
              </a:lnSpc>
              <a:buSzPct val="104761"/>
              <a:buAutoNum type="arabicPeriod" startAt="5"/>
              <a:tabLst>
                <a:tab pos="469900" algn="l"/>
              </a:tabLst>
            </a:pPr>
            <a:r>
              <a:rPr dirty="0" sz="1050" spc="-60" b="1" i="1">
                <a:latin typeface="Trebuchet MS"/>
                <a:cs typeface="Trebuchet MS"/>
              </a:rPr>
              <a:t>Ethical</a:t>
            </a:r>
            <a:r>
              <a:rPr dirty="0" sz="1050" spc="-30" b="1" i="1">
                <a:latin typeface="Trebuchet MS"/>
                <a:cs typeface="Trebuchet MS"/>
              </a:rPr>
              <a:t> </a:t>
            </a:r>
            <a:r>
              <a:rPr dirty="0" sz="1050" spc="-25" b="1" i="1">
                <a:latin typeface="Trebuchet MS"/>
                <a:cs typeface="Trebuchet MS"/>
              </a:rPr>
              <a:t>Concerns: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When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OpenAI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released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GPT-</a:t>
            </a:r>
            <a:r>
              <a:rPr dirty="0" sz="1050" spc="-85" i="1">
                <a:latin typeface="Trebuchet MS"/>
                <a:cs typeface="Trebuchet MS"/>
              </a:rPr>
              <a:t>2,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they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expressed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concerns</a:t>
            </a:r>
            <a:r>
              <a:rPr dirty="0" sz="1050" spc="-6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about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potential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misuse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spc="-40" i="1">
                <a:latin typeface="Trebuchet MS"/>
                <a:cs typeface="Trebuchet MS"/>
              </a:rPr>
              <a:t>technology,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55" i="1">
                <a:latin typeface="Trebuchet MS"/>
                <a:cs typeface="Trebuchet MS"/>
              </a:rPr>
              <a:t>as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95" i="1">
                <a:latin typeface="Trebuchet MS"/>
                <a:cs typeface="Trebuchet MS"/>
              </a:rPr>
              <a:t>it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can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be </a:t>
            </a:r>
            <a:r>
              <a:rPr dirty="0" sz="1050" i="1">
                <a:latin typeface="Trebuchet MS"/>
                <a:cs typeface="Trebuchet MS"/>
              </a:rPr>
              <a:t>used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to</a:t>
            </a:r>
            <a:r>
              <a:rPr dirty="0" sz="1050" spc="-10" i="1">
                <a:latin typeface="Trebuchet MS"/>
                <a:cs typeface="Trebuchet MS"/>
              </a:rPr>
              <a:t> generate</a:t>
            </a:r>
            <a:r>
              <a:rPr dirty="0" sz="1050" spc="-10" i="1">
                <a:latin typeface="Trebuchet MS"/>
                <a:cs typeface="Trebuchet MS"/>
              </a:rPr>
              <a:t> misleading</a:t>
            </a:r>
            <a:r>
              <a:rPr dirty="0" sz="1050" spc="-70" i="1">
                <a:latin typeface="Trebuchet MS"/>
                <a:cs typeface="Trebuchet MS"/>
              </a:rPr>
              <a:t> </a:t>
            </a:r>
            <a:r>
              <a:rPr dirty="0" sz="1050" spc="-30" i="1">
                <a:latin typeface="Trebuchet MS"/>
                <a:cs typeface="Trebuchet MS"/>
              </a:rPr>
              <a:t>or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harmful</a:t>
            </a:r>
            <a:r>
              <a:rPr dirty="0" sz="1050" spc="-40" i="1">
                <a:latin typeface="Trebuchet MS"/>
                <a:cs typeface="Trebuchet MS"/>
              </a:rPr>
              <a:t> content.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65" i="1">
                <a:latin typeface="Trebuchet MS"/>
                <a:cs typeface="Trebuchet MS"/>
              </a:rPr>
              <a:t>As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65" i="1">
                <a:latin typeface="Trebuchet MS"/>
                <a:cs typeface="Trebuchet MS"/>
              </a:rPr>
              <a:t>result,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70" i="1">
                <a:latin typeface="Trebuchet MS"/>
                <a:cs typeface="Trebuchet MS"/>
              </a:rPr>
              <a:t>full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model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and</a:t>
            </a:r>
            <a:r>
              <a:rPr dirty="0" sz="1050" spc="-45" i="1">
                <a:latin typeface="Trebuchet MS"/>
                <a:cs typeface="Trebuchet MS"/>
              </a:rPr>
              <a:t> training</a:t>
            </a:r>
            <a:r>
              <a:rPr dirty="0" sz="1050" spc="-7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code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were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65" i="1">
                <a:latin typeface="Trebuchet MS"/>
                <a:cs typeface="Trebuchet MS"/>
              </a:rPr>
              <a:t>initially</a:t>
            </a:r>
            <a:r>
              <a:rPr dirty="0" sz="1050" spc="-6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withheld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and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released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in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staggered</a:t>
            </a:r>
            <a:r>
              <a:rPr dirty="0" sz="1050" spc="-4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manner.</a:t>
            </a:r>
            <a:endParaRPr sz="1050">
              <a:latin typeface="Trebuchet MS"/>
              <a:cs typeface="Trebuchet MS"/>
            </a:endParaRPr>
          </a:p>
          <a:p>
            <a:pPr marL="469900" indent="-295910">
              <a:lnSpc>
                <a:spcPts val="1225"/>
              </a:lnSpc>
              <a:buSzPct val="104761"/>
              <a:buAutoNum type="arabicPeriod" startAt="5"/>
              <a:tabLst>
                <a:tab pos="469900" algn="l"/>
              </a:tabLst>
            </a:pPr>
            <a:r>
              <a:rPr dirty="0" sz="1050" spc="-40" b="1" i="1">
                <a:latin typeface="Trebuchet MS"/>
                <a:cs typeface="Trebuchet MS"/>
              </a:rPr>
              <a:t>Impact</a:t>
            </a:r>
            <a:r>
              <a:rPr dirty="0" sz="1050" spc="-20" b="1" i="1">
                <a:latin typeface="Trebuchet MS"/>
                <a:cs typeface="Trebuchet MS"/>
              </a:rPr>
              <a:t> </a:t>
            </a:r>
            <a:r>
              <a:rPr dirty="0" sz="1050" spc="-55" b="1" i="1">
                <a:latin typeface="Trebuchet MS"/>
                <a:cs typeface="Trebuchet MS"/>
              </a:rPr>
              <a:t>and</a:t>
            </a:r>
            <a:r>
              <a:rPr dirty="0" sz="1050" spc="-35" b="1" i="1">
                <a:latin typeface="Trebuchet MS"/>
                <a:cs typeface="Trebuchet MS"/>
              </a:rPr>
              <a:t> </a:t>
            </a:r>
            <a:r>
              <a:rPr dirty="0" sz="1050" spc="-45" b="1" i="1">
                <a:latin typeface="Trebuchet MS"/>
                <a:cs typeface="Trebuchet MS"/>
              </a:rPr>
              <a:t>Applications:</a:t>
            </a:r>
            <a:r>
              <a:rPr dirty="0" sz="1050" spc="-60" b="1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GPT-</a:t>
            </a:r>
            <a:r>
              <a:rPr dirty="0" sz="1050" i="1">
                <a:latin typeface="Trebuchet MS"/>
                <a:cs typeface="Trebuchet MS"/>
              </a:rPr>
              <a:t>2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has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had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significant</a:t>
            </a:r>
            <a:r>
              <a:rPr dirty="0" sz="1050" spc="-60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impact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on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the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field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of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natural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language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processing</a:t>
            </a:r>
            <a:r>
              <a:rPr dirty="0" sz="1050" spc="-60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and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has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been </a:t>
            </a:r>
            <a:r>
              <a:rPr dirty="0" sz="1050" spc="-45" i="1">
                <a:latin typeface="Trebuchet MS"/>
                <a:cs typeface="Trebuchet MS"/>
              </a:rPr>
              <a:t>widely</a:t>
            </a:r>
            <a:r>
              <a:rPr dirty="0" sz="1050" spc="-55" i="1">
                <a:latin typeface="Trebuchet MS"/>
                <a:cs typeface="Trebuchet MS"/>
              </a:rPr>
              <a:t> </a:t>
            </a:r>
            <a:r>
              <a:rPr dirty="0" sz="1050" spc="-25" i="1">
                <a:latin typeface="Trebuchet MS"/>
                <a:cs typeface="Trebuchet MS"/>
              </a:rPr>
              <a:t>adopted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for</a:t>
            </a:r>
            <a:r>
              <a:rPr dirty="0" sz="1050" spc="-1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various</a:t>
            </a:r>
            <a:endParaRPr sz="1050">
              <a:latin typeface="Trebuchet MS"/>
              <a:cs typeface="Trebuchet MS"/>
            </a:endParaRPr>
          </a:p>
          <a:p>
            <a:pPr marL="469900">
              <a:lnSpc>
                <a:spcPts val="1255"/>
              </a:lnSpc>
            </a:pPr>
            <a:r>
              <a:rPr dirty="0" sz="1050" spc="-35" i="1">
                <a:latin typeface="Trebuchet MS"/>
                <a:cs typeface="Trebuchet MS"/>
              </a:rPr>
              <a:t>applications.</a:t>
            </a:r>
            <a:r>
              <a:rPr dirty="0" sz="1050" spc="-45" i="1">
                <a:latin typeface="Trebuchet MS"/>
                <a:cs typeface="Trebuchet MS"/>
              </a:rPr>
              <a:t> </a:t>
            </a:r>
            <a:r>
              <a:rPr dirty="0" sz="1050" spc="-60" i="1">
                <a:latin typeface="Trebuchet MS"/>
                <a:cs typeface="Trebuchet MS"/>
              </a:rPr>
              <a:t>It</a:t>
            </a:r>
            <a:r>
              <a:rPr dirty="0" sz="1050" spc="-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has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been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used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50" i="1">
                <a:latin typeface="Trebuchet MS"/>
                <a:cs typeface="Trebuchet MS"/>
              </a:rPr>
              <a:t>for</a:t>
            </a:r>
            <a:r>
              <a:rPr dirty="0" sz="1050" spc="5" i="1">
                <a:latin typeface="Trebuchet MS"/>
                <a:cs typeface="Trebuchet MS"/>
              </a:rPr>
              <a:t> </a:t>
            </a:r>
            <a:r>
              <a:rPr dirty="0" sz="1050" spc="-35" i="1">
                <a:latin typeface="Trebuchet MS"/>
                <a:cs typeface="Trebuchet MS"/>
              </a:rPr>
              <a:t>chatbots,</a:t>
            </a:r>
            <a:r>
              <a:rPr dirty="0" sz="1050" spc="-30" i="1">
                <a:latin typeface="Trebuchet MS"/>
                <a:cs typeface="Trebuchet MS"/>
              </a:rPr>
              <a:t> content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generation,</a:t>
            </a:r>
            <a:r>
              <a:rPr dirty="0" sz="1050" spc="-50" i="1">
                <a:latin typeface="Trebuchet MS"/>
                <a:cs typeface="Trebuchet MS"/>
              </a:rPr>
              <a:t> </a:t>
            </a:r>
            <a:r>
              <a:rPr dirty="0" sz="1050" spc="-65" i="1">
                <a:latin typeface="Trebuchet MS"/>
                <a:cs typeface="Trebuchet MS"/>
              </a:rPr>
              <a:t>text</a:t>
            </a:r>
            <a:r>
              <a:rPr dirty="0" sz="1050" spc="-20" i="1">
                <a:latin typeface="Trebuchet MS"/>
                <a:cs typeface="Trebuchet MS"/>
              </a:rPr>
              <a:t> </a:t>
            </a:r>
            <a:r>
              <a:rPr dirty="0" sz="1050" spc="-45" i="1">
                <a:latin typeface="Trebuchet MS"/>
                <a:cs typeface="Trebuchet MS"/>
              </a:rPr>
              <a:t>completion,</a:t>
            </a:r>
            <a:r>
              <a:rPr dirty="0" sz="1050" spc="-30" i="1">
                <a:latin typeface="Trebuchet MS"/>
                <a:cs typeface="Trebuchet MS"/>
              </a:rPr>
              <a:t> </a:t>
            </a:r>
            <a:r>
              <a:rPr dirty="0" sz="1050" i="1">
                <a:latin typeface="Trebuchet MS"/>
                <a:cs typeface="Trebuchet MS"/>
              </a:rPr>
              <a:t>and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20" i="1">
                <a:latin typeface="Trebuchet MS"/>
                <a:cs typeface="Trebuchet MS"/>
              </a:rPr>
              <a:t>even</a:t>
            </a:r>
            <a:r>
              <a:rPr dirty="0" sz="1050" spc="-25" i="1">
                <a:latin typeface="Trebuchet MS"/>
                <a:cs typeface="Trebuchet MS"/>
              </a:rPr>
              <a:t> </a:t>
            </a:r>
            <a:r>
              <a:rPr dirty="0" sz="1050" spc="-40" i="1">
                <a:latin typeface="Trebuchet MS"/>
                <a:cs typeface="Trebuchet MS"/>
              </a:rPr>
              <a:t>creative</a:t>
            </a:r>
            <a:r>
              <a:rPr dirty="0" sz="1050" spc="-10" i="1">
                <a:latin typeface="Trebuchet MS"/>
                <a:cs typeface="Trebuchet MS"/>
              </a:rPr>
              <a:t> </a:t>
            </a:r>
            <a:r>
              <a:rPr dirty="0" sz="1050" spc="-55" i="1">
                <a:latin typeface="Trebuchet MS"/>
                <a:cs typeface="Trebuchet MS"/>
              </a:rPr>
              <a:t>writing</a:t>
            </a:r>
            <a:r>
              <a:rPr dirty="0" sz="1050" spc="-35" i="1">
                <a:latin typeface="Trebuchet MS"/>
                <a:cs typeface="Trebuchet MS"/>
              </a:rPr>
              <a:t> </a:t>
            </a:r>
            <a:r>
              <a:rPr dirty="0" sz="1050" spc="-10" i="1">
                <a:latin typeface="Trebuchet MS"/>
                <a:cs typeface="Trebuchet MS"/>
              </a:rPr>
              <a:t>assistance.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76" y="514858"/>
            <a:ext cx="1369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Decoder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293105" y="445008"/>
            <a:ext cx="3660775" cy="396240"/>
            <a:chOff x="5293105" y="445008"/>
            <a:chExt cx="3660775" cy="396240"/>
          </a:xfrm>
        </p:grpSpPr>
        <p:sp>
          <p:nvSpPr>
            <p:cNvPr id="4" name="object 4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93106" y="547115"/>
              <a:ext cx="3397250" cy="294640"/>
            </a:xfrm>
            <a:custGeom>
              <a:avLst/>
              <a:gdLst/>
              <a:ahLst/>
              <a:cxnLst/>
              <a:rect l="l" t="t" r="r" b="b"/>
              <a:pathLst>
                <a:path w="3397250" h="294640">
                  <a:moveTo>
                    <a:pt x="3383280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3383280" y="141732"/>
                  </a:lnTo>
                  <a:lnTo>
                    <a:pt x="3383280" y="0"/>
                  </a:lnTo>
                  <a:close/>
                </a:path>
                <a:path w="3397250" h="294640">
                  <a:moveTo>
                    <a:pt x="3396996" y="152400"/>
                  </a:moveTo>
                  <a:lnTo>
                    <a:pt x="1042416" y="152400"/>
                  </a:lnTo>
                  <a:lnTo>
                    <a:pt x="1042416" y="294132"/>
                  </a:lnTo>
                  <a:lnTo>
                    <a:pt x="3396996" y="294132"/>
                  </a:lnTo>
                  <a:lnTo>
                    <a:pt x="3396996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976240" y="520954"/>
            <a:ext cx="3678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GPT-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2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transformers</a:t>
            </a:r>
            <a:r>
              <a:rPr dirty="0" sz="1000" spc="-5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model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pre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trained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on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very</a:t>
            </a:r>
            <a:r>
              <a:rPr dirty="0" sz="1000" spc="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large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corpus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76240" y="673354"/>
            <a:ext cx="369442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English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data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in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self-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supervised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fashion.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inputs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are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sequences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76240" y="825754"/>
            <a:ext cx="3730625" cy="4293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continuous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text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certain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length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targets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are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same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sequence,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shifted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one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token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(word</a:t>
            </a:r>
            <a:r>
              <a:rPr dirty="0" sz="1000" spc="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or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piece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word)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right.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model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uses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internally</a:t>
            </a:r>
            <a:r>
              <a:rPr dirty="0" sz="1000" spc="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mask-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mechanism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make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sure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predictions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for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token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only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uses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inputs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from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1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but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not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future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tokens.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This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way,</a:t>
            </a:r>
            <a:r>
              <a:rPr dirty="0" sz="1000" spc="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model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learns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an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inner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representation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English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language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that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can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then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used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extract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features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useful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for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downstream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tasks.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model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best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at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what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it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was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pre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trained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for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however,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which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generating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texts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from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prompt.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GPT2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on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its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own is a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decoder-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only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model.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So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it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understands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only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textual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context.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88265">
              <a:lnSpc>
                <a:spcPct val="100000"/>
              </a:lnSpc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create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model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which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also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understands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image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context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and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applies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it to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text,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we use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cross-attention.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Cross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Attention: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It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is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second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attention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layer</a:t>
            </a:r>
            <a:r>
              <a:rPr dirty="0" sz="1000" spc="1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decoder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block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as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per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classic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transformer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encoder-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decoder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model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2286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query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in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cross-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attention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output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previous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causal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attention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layer</a:t>
            </a:r>
            <a:r>
              <a:rPr dirty="0" sz="1000" spc="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in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decoder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block.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key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value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are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the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outputs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corresponding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encoder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block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i.e. the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image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context.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12700" marR="4572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ViT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base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GPT2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small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are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extremely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compatible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with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each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other.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They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have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same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amount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depth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i.e.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encoder,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decoder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blocks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93D58"/>
                </a:solidFill>
                <a:latin typeface="Arial"/>
                <a:cs typeface="Arial"/>
              </a:rPr>
              <a:t>respectively.</a:t>
            </a:r>
            <a:r>
              <a:rPr dirty="0" sz="1000" spc="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They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have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same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hidden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size</a:t>
            </a:r>
            <a:r>
              <a:rPr dirty="0" sz="1000" spc="-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768</a:t>
            </a:r>
            <a:r>
              <a:rPr dirty="0" sz="1000" spc="-3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as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well.</a:t>
            </a:r>
            <a:r>
              <a:rPr dirty="0" sz="1000" spc="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So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we</a:t>
            </a:r>
            <a:r>
              <a:rPr dirty="0" sz="1000" spc="-1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didn't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have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pool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encoder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outputs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match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93D58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decoder</a:t>
            </a:r>
            <a:r>
              <a:rPr dirty="0" sz="1000" spc="-45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93D58"/>
                </a:solidFill>
                <a:latin typeface="Arial"/>
                <a:cs typeface="Arial"/>
              </a:rPr>
              <a:t>hidden</a:t>
            </a:r>
            <a:r>
              <a:rPr dirty="0" sz="1000" spc="-40">
                <a:solidFill>
                  <a:srgbClr val="393D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393D58"/>
                </a:solidFill>
                <a:latin typeface="Arial"/>
                <a:cs typeface="Arial"/>
              </a:rPr>
              <a:t>size.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78" y="1405364"/>
            <a:ext cx="4555394" cy="37155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Overall</a:t>
            </a:r>
            <a:r>
              <a:rPr dirty="0" sz="2800" spc="-8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Model</a:t>
            </a:r>
            <a:r>
              <a:rPr dirty="0" sz="2800" spc="-65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High</a:t>
            </a:r>
            <a:r>
              <a:rPr dirty="0" sz="2800" spc="-6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Level</a:t>
            </a:r>
            <a:r>
              <a:rPr dirty="0" sz="2800" spc="-8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4" name="object 4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1420380"/>
            <a:ext cx="9069324" cy="252595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98498" y="4454753"/>
            <a:ext cx="57397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Arial"/>
                <a:cs typeface="Arial"/>
              </a:rPr>
              <a:t>Image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Description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Generation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-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ViT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+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GPT2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9" y="-1143"/>
            <a:ext cx="6130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Overall</a:t>
            </a:r>
            <a:r>
              <a:rPr dirty="0" sz="2800" spc="-12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Model</a:t>
            </a:r>
            <a:r>
              <a:rPr dirty="0" sz="2800" spc="-9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Granular</a:t>
            </a:r>
            <a:r>
              <a:rPr dirty="0" sz="2800" spc="-110">
                <a:solidFill>
                  <a:srgbClr val="4E6E9B"/>
                </a:solidFill>
              </a:rPr>
              <a:t> </a:t>
            </a:r>
            <a:r>
              <a:rPr dirty="0" sz="2800" spc="-10">
                <a:solidFill>
                  <a:srgbClr val="4E6E9B"/>
                </a:solidFill>
              </a:rPr>
              <a:t>Architecture</a:t>
            </a:r>
            <a:endParaRPr sz="2800"/>
          </a:p>
        </p:txBody>
      </p:sp>
      <p:grpSp>
        <p:nvGrpSpPr>
          <p:cNvPr id="3" name="object 3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4" name="object 4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190235" y="766063"/>
            <a:ext cx="3835400" cy="3378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"LM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head"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refers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final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layer</a:t>
            </a:r>
            <a:r>
              <a:rPr dirty="0" sz="10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layers</a:t>
            </a:r>
            <a:r>
              <a:rPr dirty="0" sz="10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GPT-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2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responsible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predicting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next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sequence,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given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context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preceding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words.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context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language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models,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"head"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typically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refers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part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specific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particular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task.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GPT-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LM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head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designed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probability distribution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over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vocabulary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next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sequence.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takes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contextualized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representations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input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tokens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transformer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layers and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transforms</a:t>
            </a:r>
            <a:r>
              <a:rPr dirty="0" sz="10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them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distribution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over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vocabulary.</a:t>
            </a:r>
            <a:r>
              <a:rPr dirty="0" sz="10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distribution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during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compute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loss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update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parameters.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marL="12700" marR="48260">
              <a:lnSpc>
                <a:spcPct val="100000"/>
              </a:lnSpc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term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"logits"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refers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raw,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unnormalized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scores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or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predictions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produced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LM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head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before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applying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softmax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function.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scores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represent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confidence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vocabulary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next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sequence.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softmax</a:t>
            </a:r>
            <a:r>
              <a:rPr dirty="0" sz="10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applied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convert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scores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into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probabilities,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making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easier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interpret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</a:pP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Mathematically,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z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represents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logits for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word,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softmax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applied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follows: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90235" y="4729683"/>
            <a:ext cx="38677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Here,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P(y(i))</a:t>
            </a:r>
            <a:r>
              <a:rPr dirty="0" sz="10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probability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i-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vocabulary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being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next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word.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7769"/>
            <a:ext cx="5111495" cy="468833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813305" y="4758944"/>
            <a:ext cx="312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Here</a:t>
            </a:r>
            <a:r>
              <a:rPr dirty="0" sz="9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‘N’</a:t>
            </a:r>
            <a:r>
              <a:rPr dirty="0" sz="9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refers</a:t>
            </a:r>
            <a:r>
              <a:rPr dirty="0" sz="9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9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12,</a:t>
            </a:r>
            <a:r>
              <a:rPr dirty="0" sz="9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24</a:t>
            </a:r>
            <a:r>
              <a:rPr dirty="0" sz="9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9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sz="9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layers</a:t>
            </a:r>
            <a:r>
              <a:rPr dirty="0" sz="900" spc="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9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‘M’</a:t>
            </a:r>
            <a:r>
              <a:rPr dirty="0" sz="9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refers</a:t>
            </a:r>
            <a:r>
              <a:rPr dirty="0" sz="9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9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585858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0" b="1">
                <a:solidFill>
                  <a:srgbClr val="585858"/>
                </a:solidFill>
                <a:latin typeface="Arial"/>
                <a:cs typeface="Arial"/>
              </a:rPr>
              <a:t>layers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796" y="4203257"/>
            <a:ext cx="1162632" cy="422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3100" spc="-10" b="0">
                <a:solidFill>
                  <a:srgbClr val="4E6E9B"/>
                </a:solidFill>
                <a:latin typeface="Arial"/>
                <a:cs typeface="Arial"/>
              </a:rPr>
              <a:t>Objective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5343" y="1290955"/>
            <a:ext cx="7947659" cy="1322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700" spc="-3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aim</a:t>
            </a:r>
            <a:r>
              <a:rPr dirty="0" sz="1700" spc="-2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700" spc="-3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dirty="0" sz="1700" spc="-2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project</a:t>
            </a:r>
            <a:r>
              <a:rPr dirty="0" sz="1700" spc="-4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700" spc="-2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700" spc="-3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develop a</a:t>
            </a:r>
            <a:r>
              <a:rPr dirty="0" sz="1700" spc="-2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system</a:t>
            </a:r>
            <a:r>
              <a:rPr dirty="0" sz="1700" spc="-1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dirty="0" sz="1700" spc="-3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dirty="0" sz="1700" spc="-2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generate</a:t>
            </a:r>
            <a:r>
              <a:rPr dirty="0" sz="1700" spc="-3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accurate</a:t>
            </a:r>
            <a:r>
              <a:rPr dirty="0" sz="1700" spc="-25" b="1">
                <a:solidFill>
                  <a:srgbClr val="434343"/>
                </a:solidFill>
                <a:latin typeface="Arial"/>
                <a:cs typeface="Arial"/>
              </a:rPr>
              <a:t> and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meaningful</a:t>
            </a:r>
            <a:r>
              <a:rPr dirty="0" sz="1700" spc="-4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descriptions</a:t>
            </a:r>
            <a:r>
              <a:rPr dirty="0" sz="1700" spc="-2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1700" spc="-3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images,</a:t>
            </a:r>
            <a:r>
              <a:rPr dirty="0" sz="1700" spc="-1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providing</a:t>
            </a:r>
            <a:r>
              <a:rPr dirty="0" sz="1700" spc="-1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context</a:t>
            </a:r>
            <a:r>
              <a:rPr dirty="0" sz="1700" spc="-3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700" spc="-2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enhancing</a:t>
            </a:r>
            <a:r>
              <a:rPr dirty="0" sz="1700" spc="-3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-25" b="1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understanding</a:t>
            </a:r>
            <a:r>
              <a:rPr dirty="0" sz="1700" spc="-6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700" spc="-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700" spc="-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visual</a:t>
            </a:r>
            <a:r>
              <a:rPr dirty="0" sz="1700" spc="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dirty="0" sz="1700" spc="-6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700" spc="-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system</a:t>
            </a:r>
            <a:r>
              <a:rPr dirty="0" sz="1700" spc="-3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utilizes</a:t>
            </a:r>
            <a:r>
              <a:rPr dirty="0" sz="1700" spc="-2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advanced</a:t>
            </a:r>
            <a:r>
              <a:rPr dirty="0" sz="1700" spc="-10" b="1">
                <a:solidFill>
                  <a:srgbClr val="434343"/>
                </a:solidFill>
                <a:latin typeface="Arial"/>
                <a:cs typeface="Arial"/>
              </a:rPr>
              <a:t> image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processing</a:t>
            </a:r>
            <a:r>
              <a:rPr dirty="0" sz="1700" spc="-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r>
              <a:rPr dirty="0" sz="1700" spc="-5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700" spc="-4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natural</a:t>
            </a:r>
            <a:r>
              <a:rPr dirty="0" sz="1700" spc="-4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language</a:t>
            </a:r>
            <a:r>
              <a:rPr dirty="0" sz="1700" spc="-6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processing</a:t>
            </a:r>
            <a:r>
              <a:rPr dirty="0" sz="1700" spc="-4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(NLP)</a:t>
            </a:r>
            <a:r>
              <a:rPr dirty="0" sz="1700" spc="-6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algorithms</a:t>
            </a:r>
            <a:r>
              <a:rPr dirty="0" sz="1700" spc="-5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-25" b="1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achieve</a:t>
            </a:r>
            <a:r>
              <a:rPr dirty="0" sz="1700" spc="-4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dirty="0" sz="1700" spc="-6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34343"/>
                </a:solidFill>
                <a:latin typeface="Arial"/>
                <a:cs typeface="Arial"/>
              </a:rPr>
              <a:t>goal.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343" y="2953359"/>
            <a:ext cx="7929245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This</a:t>
            </a:r>
            <a:r>
              <a:rPr dirty="0" sz="1100" spc="-2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work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presents</a:t>
            </a:r>
            <a:r>
              <a:rPr dirty="0" sz="1100" spc="-4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an</a:t>
            </a:r>
            <a:r>
              <a:rPr dirty="0" sz="1100" spc="-1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innovative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approach</a:t>
            </a:r>
            <a:r>
              <a:rPr dirty="0" sz="1100" spc="-3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to</a:t>
            </a:r>
            <a:r>
              <a:rPr dirty="0" sz="1100" spc="-1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the</a:t>
            </a:r>
            <a:r>
              <a:rPr dirty="0" sz="1100" spc="-1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task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of</a:t>
            </a:r>
            <a:r>
              <a:rPr dirty="0" sz="1100" spc="-1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image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captioning,</a:t>
            </a:r>
            <a:r>
              <a:rPr dirty="0" sz="1100" spc="-2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exploiting</a:t>
            </a:r>
            <a:r>
              <a:rPr dirty="0" sz="1100" spc="-2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the</a:t>
            </a:r>
            <a:r>
              <a:rPr dirty="0" sz="1100" spc="-1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spc="-10" b="1">
                <a:solidFill>
                  <a:srgbClr val="666666"/>
                </a:solidFill>
                <a:latin typeface="Carlito"/>
                <a:cs typeface="Carlito"/>
              </a:rPr>
              <a:t>capabilities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of</a:t>
            </a:r>
            <a:r>
              <a:rPr dirty="0" sz="1100" spc="-1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the</a:t>
            </a:r>
            <a:r>
              <a:rPr dirty="0" sz="1100" spc="-2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Vision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Transformer</a:t>
            </a:r>
            <a:r>
              <a:rPr dirty="0" sz="1100" spc="-4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(ViT)</a:t>
            </a:r>
            <a:r>
              <a:rPr dirty="0" sz="1100" spc="-3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for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image</a:t>
            </a:r>
            <a:r>
              <a:rPr dirty="0" sz="1100" spc="-3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feature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extraction</a:t>
            </a:r>
            <a:r>
              <a:rPr dirty="0" sz="1100" spc="-3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and</a:t>
            </a:r>
            <a:r>
              <a:rPr dirty="0" sz="1100" spc="-1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the</a:t>
            </a:r>
            <a:r>
              <a:rPr dirty="0" sz="1100" spc="-1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spc="-10" b="1">
                <a:solidFill>
                  <a:srgbClr val="666666"/>
                </a:solidFill>
                <a:latin typeface="Carlito"/>
                <a:cs typeface="Carlito"/>
              </a:rPr>
              <a:t>GPT-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2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model</a:t>
            </a:r>
            <a:r>
              <a:rPr dirty="0" sz="1100" spc="-2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for</a:t>
            </a:r>
            <a:r>
              <a:rPr dirty="0" sz="1100" spc="-10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666666"/>
                </a:solidFill>
                <a:latin typeface="Carlito"/>
                <a:cs typeface="Carlito"/>
              </a:rPr>
              <a:t>caption</a:t>
            </a:r>
            <a:r>
              <a:rPr dirty="0" sz="1100" spc="-25" b="1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dirty="0" sz="1100" spc="-10" b="1">
                <a:solidFill>
                  <a:srgbClr val="666666"/>
                </a:solidFill>
                <a:latin typeface="Carlito"/>
                <a:cs typeface="Carlito"/>
              </a:rPr>
              <a:t>generation.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7230" y="3851859"/>
            <a:ext cx="8239759" cy="81343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365"/>
              </a:spcBef>
              <a:buChar char="●"/>
              <a:tabLst>
                <a:tab pos="335280" algn="l"/>
              </a:tabLst>
            </a:pP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Develop</a:t>
            </a:r>
            <a:r>
              <a:rPr dirty="0" sz="1500" spc="-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dirty="0" sz="15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image</a:t>
            </a: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processing</a:t>
            </a:r>
            <a:r>
              <a:rPr dirty="0" sz="15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pipeline</a:t>
            </a: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extract</a:t>
            </a:r>
            <a:r>
              <a:rPr dirty="0" sz="15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relevant</a:t>
            </a: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features</a:t>
            </a:r>
            <a:r>
              <a:rPr dirty="0" sz="15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dirty="0" sz="15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34343"/>
                </a:solidFill>
                <a:latin typeface="Arial"/>
                <a:cs typeface="Arial"/>
              </a:rPr>
              <a:t>images.</a:t>
            </a:r>
            <a:endParaRPr sz="150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260"/>
              </a:spcBef>
              <a:buChar char="●"/>
              <a:tabLst>
                <a:tab pos="335280" algn="l"/>
              </a:tabLst>
            </a:pP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Train</a:t>
            </a:r>
            <a:r>
              <a:rPr dirty="0" sz="15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deep</a:t>
            </a: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r>
              <a:rPr dirty="0" sz="15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model</a:t>
            </a:r>
            <a:r>
              <a:rPr dirty="0" sz="15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generate</a:t>
            </a:r>
            <a:r>
              <a:rPr dirty="0" sz="15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textual</a:t>
            </a:r>
            <a:r>
              <a:rPr dirty="0" sz="15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descriptions</a:t>
            </a:r>
            <a:r>
              <a:rPr dirty="0" sz="15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extracted</a:t>
            </a:r>
            <a:r>
              <a:rPr dirty="0" sz="15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image</a:t>
            </a: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34343"/>
                </a:solidFill>
                <a:latin typeface="Arial"/>
                <a:cs typeface="Arial"/>
              </a:rPr>
              <a:t>features.</a:t>
            </a:r>
            <a:endParaRPr sz="150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280"/>
              </a:spcBef>
              <a:buChar char="●"/>
              <a:tabLst>
                <a:tab pos="335280" algn="l"/>
              </a:tabLst>
            </a:pP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Evaluate</a:t>
            </a:r>
            <a:r>
              <a:rPr dirty="0" sz="1500" spc="-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performance</a:t>
            </a:r>
            <a:r>
              <a:rPr dirty="0" sz="15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5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system</a:t>
            </a: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34343"/>
                </a:solidFill>
                <a:latin typeface="Arial"/>
                <a:cs typeface="Arial"/>
              </a:rPr>
              <a:t>BLEU</a:t>
            </a:r>
            <a:r>
              <a:rPr dirty="0" sz="1500" spc="-10">
                <a:solidFill>
                  <a:srgbClr val="434343"/>
                </a:solidFill>
                <a:latin typeface="Arial"/>
                <a:cs typeface="Arial"/>
              </a:rPr>
              <a:t> score.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7" name="object 7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1302" y="1131929"/>
            <a:ext cx="8570595" cy="40582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15176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Initialize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hyperparameters:</a:t>
            </a:r>
            <a:endParaRPr sz="1000">
              <a:latin typeface="Arial"/>
              <a:cs typeface="Arial"/>
            </a:endParaRPr>
          </a:p>
          <a:p>
            <a:pPr lvl="1" marL="12700" marR="20320" indent="991235">
              <a:lnSpc>
                <a:spcPct val="114999"/>
              </a:lnSpc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Encoder:</a:t>
            </a:r>
            <a:r>
              <a:rPr dirty="0" sz="100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Choose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either</a:t>
            </a:r>
            <a:r>
              <a:rPr dirty="0" sz="10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"google/vit-base-patch16-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224"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"google/vit-large-patch16-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224"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"google/vit-huge-patch16-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224"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(This</a:t>
            </a:r>
            <a:r>
              <a:rPr dirty="0" sz="10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Vision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Transformer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(ViT)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provided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Google.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It's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pre-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tasks.)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Decoder: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"gpt2"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decoder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GPT-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language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commonly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text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generation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tasks.)</a:t>
            </a:r>
            <a:endParaRPr sz="1000">
              <a:latin typeface="Arial"/>
              <a:cs typeface="Arial"/>
            </a:endParaRPr>
          </a:p>
          <a:p>
            <a:pPr lvl="1" marL="12700" marR="147955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Size: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Validation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Size: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(These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determine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samples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processed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iteration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validation. 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smaller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often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fine-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tuning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fit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GPU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memory.)</a:t>
            </a:r>
            <a:endParaRPr sz="1000">
              <a:latin typeface="Arial"/>
              <a:cs typeface="Arial"/>
            </a:endParaRPr>
          </a:p>
          <a:p>
            <a:pPr lvl="1" marL="12700" marR="154940" indent="991235">
              <a:lnSpc>
                <a:spcPts val="1380"/>
              </a:lnSpc>
              <a:spcBef>
                <a:spcPts val="75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Learning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Rate:</a:t>
            </a:r>
            <a:r>
              <a:rPr dirty="0" sz="10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5e-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learning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rate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hyperparameter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controls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step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optimization.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5e-5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commonly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used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value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fine-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tuning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pre-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models.)</a:t>
            </a:r>
            <a:endParaRPr sz="1000">
              <a:latin typeface="Arial"/>
              <a:cs typeface="Arial"/>
            </a:endParaRPr>
          </a:p>
          <a:p>
            <a:pPr lvl="1" marL="12700" marR="20320" indent="991235">
              <a:lnSpc>
                <a:spcPts val="1380"/>
              </a:lnSpc>
              <a:spcBef>
                <a:spcPts val="5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Epochs: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'n'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epochs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defines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how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many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times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entire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processed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'n'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epochs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mean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model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entire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'n'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times.)</a:t>
            </a:r>
            <a:endParaRPr sz="10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Typically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chosen</a:t>
            </a:r>
            <a:r>
              <a:rPr dirty="0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20.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Size: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(224,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224)</a:t>
            </a:r>
            <a:r>
              <a:rPr dirty="0" sz="1000" spc="2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(This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common</a:t>
            </a:r>
            <a:r>
              <a:rPr dirty="0" sz="10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practice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standardize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input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deep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learning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models.)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Maximum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Caption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Length:</a:t>
            </a:r>
            <a:r>
              <a:rPr dirty="0" sz="10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128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sets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maximum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longer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than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be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truncated.)</a:t>
            </a:r>
            <a:endParaRPr sz="1000">
              <a:latin typeface="Arial"/>
              <a:cs typeface="Arial"/>
            </a:endParaRPr>
          </a:p>
          <a:p>
            <a:pPr lvl="1" marL="12700" marR="5080" indent="991235">
              <a:lnSpc>
                <a:spcPct val="114999"/>
              </a:lnSpc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Mean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Standard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Deviation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Normalization: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MEAN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STD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normalization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typically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chosen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statistics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trained.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normalize 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pixel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 images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they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standard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mean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standard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deviation,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help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improve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convergence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stability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deep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learning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models.)</a:t>
            </a:r>
            <a:endParaRPr sz="1000">
              <a:latin typeface="Arial"/>
              <a:cs typeface="Arial"/>
            </a:endParaRPr>
          </a:p>
          <a:p>
            <a:pPr marL="12700" marR="323850" indent="1019175">
              <a:lnSpc>
                <a:spcPct val="114999"/>
              </a:lnSpc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channel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(e.g.,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red,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green,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blue),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mean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standard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deviation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calculated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separately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normalized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0-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min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max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normalization.</a:t>
            </a:r>
            <a:endParaRPr sz="1000">
              <a:latin typeface="Arial"/>
              <a:cs typeface="Arial"/>
            </a:endParaRPr>
          </a:p>
          <a:p>
            <a:pPr marL="1031875">
              <a:lnSpc>
                <a:spcPct val="100000"/>
              </a:lnSpc>
              <a:spcBef>
                <a:spcPts val="180"/>
              </a:spcBef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Normalization: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 (0.485,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0.456,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0.406)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Standard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Deviation for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Normalization: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 (0.229,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0.224,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0.225)</a:t>
            </a:r>
            <a:endParaRPr sz="1000">
              <a:latin typeface="Arial"/>
              <a:cs typeface="Arial"/>
            </a:endParaRPr>
          </a:p>
          <a:p>
            <a:pPr lvl="1" marL="12700" marR="276860" indent="991235">
              <a:lnSpc>
                <a:spcPct val="114999"/>
              </a:lnSpc>
              <a:spcBef>
                <a:spcPts val="5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Tokenizer</a:t>
            </a:r>
            <a:r>
              <a:rPr dirty="0" sz="10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captions: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tokenizer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(GPT2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tokenizer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tokenize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text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converting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format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suitable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training.)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Workers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DataLoader:</a:t>
            </a:r>
            <a:r>
              <a:rPr dirty="0" sz="10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available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CPU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cores.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1302" y="1131929"/>
            <a:ext cx="8691245" cy="38830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15176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Define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build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inputs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special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tokens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tokenizer:</a:t>
            </a:r>
            <a:endParaRPr sz="1000">
              <a:latin typeface="Arial"/>
              <a:cs typeface="Arial"/>
            </a:endParaRPr>
          </a:p>
          <a:p>
            <a:pPr lvl="1" marL="12700" marR="65405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context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sequence-to-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sequence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models,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 crucial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properly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formatting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input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sequences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adding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special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beginning(bos_token_id)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end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(eos_token_id),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'bos_token_id'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means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beginning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 sentence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id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'eos_token_id'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means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sentence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id.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understands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sequence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starts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ends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inference.</a:t>
            </a: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Font typeface="Arial"/>
              <a:buChar char="-"/>
            </a:pPr>
            <a:endParaRPr sz="10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buAutoNum type="arabicPeriod" startAt="2"/>
              <a:tabLst>
                <a:tab pos="15176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Load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sentence</a:t>
            </a:r>
            <a:r>
              <a:rPr dirty="0" sz="1000" spc="-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evaluation</a:t>
            </a:r>
            <a:r>
              <a:rPr dirty="0" sz="1000" spc="-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metric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both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language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generation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(BLEU)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content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relevance</a:t>
            </a:r>
            <a:r>
              <a:rPr dirty="0" sz="10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(ROUGE-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2)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Font typeface="Arial"/>
              <a:buAutoNum type="arabicPeriod" startAt="2"/>
            </a:pPr>
            <a:endParaRPr sz="10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52400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Define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 compute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metrics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predictions: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takes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predictions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labels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computes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several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metrics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evaluate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performance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model.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Extract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Predictions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Labels: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Extract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predicted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IDs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(pred_ids)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actual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label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IDs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(labels_ids)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output.</a:t>
            </a:r>
            <a:endParaRPr sz="1000">
              <a:latin typeface="Arial"/>
              <a:cs typeface="Arial"/>
            </a:endParaRPr>
          </a:p>
          <a:p>
            <a:pPr lvl="1" marL="12700" marR="394335" indent="991235">
              <a:lnSpc>
                <a:spcPct val="114999"/>
              </a:lnSpc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Decode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Tokens: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Decode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IDs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human-readable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strings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(pred_str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label_str).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Skipping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special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that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[CLS],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[SEP],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etc.,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considered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evaluation.</a:t>
            </a:r>
            <a:endParaRPr sz="1000">
              <a:latin typeface="Arial"/>
              <a:cs typeface="Arial"/>
            </a:endParaRPr>
          </a:p>
          <a:p>
            <a:pPr lvl="1" marL="12700" marR="5080" indent="991235">
              <a:lnSpc>
                <a:spcPct val="114999"/>
              </a:lnSpc>
              <a:buFont typeface="Arial"/>
              <a:buChar char="-"/>
              <a:tabLst>
                <a:tab pos="1003935" algn="l"/>
              </a:tabLst>
            </a:pP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ROUGE-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Metric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Calculation: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ROUGE-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metric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compute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precision,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recall,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F1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score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bigrams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(two-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sequences)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predicted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reference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BLEU</a:t>
            </a:r>
            <a:r>
              <a:rPr dirty="0" sz="10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Metric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Calculation: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BLEU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metric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compute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score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quality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compared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reference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Return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Metrics: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Return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dictionary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containing</a:t>
            </a:r>
            <a:r>
              <a:rPr dirty="0" sz="1000" spc="2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metrics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such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BLEU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score,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precisions,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brevity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penalty,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ROUGE-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precision,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recall,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F1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score.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00">
              <a:latin typeface="Arial"/>
              <a:cs typeface="Arial"/>
            </a:endParaRPr>
          </a:p>
          <a:p>
            <a:pPr marL="12700" marR="350520" indent="139065">
              <a:lnSpc>
                <a:spcPct val="114999"/>
              </a:lnSpc>
              <a:spcBef>
                <a:spcPts val="5"/>
              </a:spcBef>
              <a:buAutoNum type="arabicPeriod" startAt="5"/>
              <a:tabLst>
                <a:tab pos="15176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Load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Vision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Transformer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(ViT)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processor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(ViTImageProcessor)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extraction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tokenizer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(the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tokenizer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loaded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AutoTokenizer).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1302" y="1155649"/>
            <a:ext cx="8695690" cy="3333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5"/>
              </a:spcBef>
              <a:buAutoNum type="arabicPeriod" startAt="7"/>
              <a:tabLst>
                <a:tab pos="15176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Now,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read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flickr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csv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file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consisting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names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their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Clr>
                <a:srgbClr val="585858"/>
              </a:buClr>
              <a:buFont typeface="Arial"/>
              <a:buAutoNum type="arabicPeriod" startAt="7"/>
            </a:pPr>
            <a:endParaRPr sz="1000">
              <a:latin typeface="Arial"/>
              <a:cs typeface="Arial"/>
            </a:endParaRPr>
          </a:p>
          <a:p>
            <a:pPr marL="12700" marR="338455" indent="139700">
              <a:lnSpc>
                <a:spcPct val="114999"/>
              </a:lnSpc>
              <a:buAutoNum type="arabicPeriod" startAt="7"/>
              <a:tabLst>
                <a:tab pos="152400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Split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validation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sets.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Flickr30k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divided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25k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(training),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3k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(validation)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3k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(testing)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10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flickr8k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divided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6k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(training),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1k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(validation)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1k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(testing)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Font typeface="Arial"/>
              <a:buAutoNum type="arabicPeriod" startAt="7"/>
            </a:pPr>
            <a:endParaRPr sz="10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buAutoNum type="arabicPeriod" startAt="7"/>
              <a:tabLst>
                <a:tab pos="152400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Initialize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ViT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processor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sz="10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tokenizer: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pretrained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ViT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processor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tokenizer.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ViT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processor,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pretrained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Encoder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0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initially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delcared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hyperparameters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tokenizer,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pretrained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"gpt2".</a:t>
            </a: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"/>
              <a:buChar char="-"/>
            </a:pPr>
            <a:endParaRPr sz="1000">
              <a:latin typeface="Arial"/>
              <a:cs typeface="Arial"/>
            </a:endParaRPr>
          </a:p>
          <a:p>
            <a:pPr marL="220345" indent="-207645">
              <a:lnSpc>
                <a:spcPct val="100000"/>
              </a:lnSpc>
              <a:buAutoNum type="arabicPeriod" startAt="7"/>
              <a:tabLst>
                <a:tab pos="22034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Define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(ImgDataset)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load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preprocess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ImgDataset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custom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inherits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PyTorch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constructor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dirty="0" u="sng" sz="1000" spc="229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 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init</a:t>
            </a:r>
            <a:r>
              <a:rPr dirty="0" u="sng" sz="1000" spc="235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 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dirty="0" u="none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initializes</a:t>
            </a:r>
            <a:r>
              <a:rPr dirty="0" u="none" sz="10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u="none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with essential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such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DataFrame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(df)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u="none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DataFrame</a:t>
            </a:r>
            <a:r>
              <a:rPr dirty="0" u="none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 spc="-10">
                <a:solidFill>
                  <a:srgbClr val="585858"/>
                </a:solidFill>
                <a:latin typeface="Arial"/>
                <a:cs typeface="Arial"/>
              </a:rPr>
              <a:t>containing</a:t>
            </a:r>
            <a:endParaRPr sz="1000">
              <a:latin typeface="Arial"/>
              <a:cs typeface="Arial"/>
            </a:endParaRPr>
          </a:p>
          <a:p>
            <a:pPr marL="12700" marR="222885">
              <a:lnSpc>
                <a:spcPct val="114999"/>
              </a:lnSpc>
              <a:spcBef>
                <a:spcPts val="5"/>
              </a:spcBef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filenames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root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directory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(root_dir)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stored,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tokenizer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(tokenizer),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Vision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Transformer</a:t>
            </a:r>
            <a:r>
              <a:rPr dirty="0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dirty="0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extractor (feature_extractor),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optional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transformation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resizing,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converting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tensors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normalization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(transform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explained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6).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  <a:tab pos="1484630" algn="l"/>
              </a:tabLst>
            </a:pPr>
            <a:r>
              <a:rPr dirty="0" u="sng" sz="1000" spc="27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  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len</a:t>
            </a:r>
            <a:r>
              <a:rPr dirty="0" u="sng" sz="100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	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method</a:t>
            </a:r>
            <a:r>
              <a:rPr dirty="0" u="none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returns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total</a:t>
            </a:r>
            <a:r>
              <a:rPr dirty="0" u="none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samples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 spc="-10">
                <a:solidFill>
                  <a:srgbClr val="585858"/>
                </a:solidFill>
                <a:latin typeface="Arial"/>
                <a:cs typeface="Arial"/>
              </a:rPr>
              <a:t>dataset.</a:t>
            </a:r>
            <a:endParaRPr sz="1000">
              <a:latin typeface="Arial"/>
              <a:cs typeface="Arial"/>
            </a:endParaRPr>
          </a:p>
          <a:p>
            <a:pPr lvl="1" marL="12700" marR="5080" indent="991235">
              <a:lnSpc>
                <a:spcPct val="114999"/>
              </a:lnSpc>
              <a:buChar char="-"/>
              <a:tabLst>
                <a:tab pos="1003935" algn="l"/>
                <a:tab pos="1732280" algn="l"/>
              </a:tabLst>
            </a:pPr>
            <a:r>
              <a:rPr dirty="0" u="sng" sz="1000" spc="27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  </a:t>
            </a:r>
            <a:r>
              <a:rPr dirty="0" u="none" sz="1000" spc="-10">
                <a:solidFill>
                  <a:srgbClr val="585858"/>
                </a:solidFill>
                <a:latin typeface="Arial"/>
                <a:cs typeface="Arial"/>
              </a:rPr>
              <a:t>getitem</a:t>
            </a:r>
            <a:r>
              <a:rPr dirty="0" u="sng" sz="100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	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method</a:t>
            </a:r>
            <a:r>
              <a:rPr dirty="0" u="none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loads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preprocesses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caption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given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index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(idx).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reads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image,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applies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 spc="-10">
                <a:solidFill>
                  <a:srgbClr val="585858"/>
                </a:solidFill>
                <a:latin typeface="Arial"/>
                <a:cs typeface="Arial"/>
              </a:rPr>
              <a:t>specified transformation,</a:t>
            </a:r>
            <a:r>
              <a:rPr dirty="0" u="none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normalizes</a:t>
            </a:r>
            <a:r>
              <a:rPr dirty="0" u="none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pixel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values,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extracts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pixel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extractor,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tokenizes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caption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tokenizer</a:t>
            </a:r>
            <a:r>
              <a:rPr dirty="0" u="none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(In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case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Flickr8k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Flickr30k,</a:t>
            </a:r>
            <a:r>
              <a:rPr dirty="0" u="none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maximum</a:t>
            </a:r>
            <a:r>
              <a:rPr dirty="0" u="none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description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u="none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75).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u="none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result</a:t>
            </a:r>
            <a:r>
              <a:rPr dirty="0" u="none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dictionary</a:t>
            </a:r>
            <a:r>
              <a:rPr dirty="0" u="none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(encoding)</a:t>
            </a:r>
            <a:r>
              <a:rPr dirty="0" u="none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containing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pixel</a:t>
            </a:r>
            <a:r>
              <a:rPr dirty="0" u="none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dirty="0" u="none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u="none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>
                <a:solidFill>
                  <a:srgbClr val="585858"/>
                </a:solidFill>
                <a:latin typeface="Arial"/>
                <a:cs typeface="Arial"/>
              </a:rPr>
              <a:t>tokenized</a:t>
            </a:r>
            <a:r>
              <a:rPr dirty="0" u="none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u="none" sz="1000" spc="-1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1302" y="1125832"/>
            <a:ext cx="8636000" cy="2534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77165" indent="275590">
              <a:lnSpc>
                <a:spcPct val="115100"/>
              </a:lnSpc>
              <a:spcBef>
                <a:spcPts val="110"/>
              </a:spcBef>
              <a:buAutoNum type="arabicPeriod" startAt="11"/>
              <a:tabLst>
                <a:tab pos="288290" algn="l"/>
              </a:tabLst>
            </a:pP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dirty="0" sz="13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3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validation datasets</a:t>
            </a:r>
            <a:r>
              <a:rPr dirty="0" sz="13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sz="13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defined</a:t>
            </a:r>
            <a:r>
              <a:rPr dirty="0" sz="13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3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class.</a:t>
            </a:r>
            <a:r>
              <a:rPr dirty="0" sz="13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3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involves</a:t>
            </a:r>
            <a:r>
              <a:rPr dirty="0" sz="13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creating</a:t>
            </a:r>
            <a:r>
              <a:rPr dirty="0" sz="13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instances</a:t>
            </a:r>
            <a:r>
              <a:rPr dirty="0" sz="13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ImgDataset</a:t>
            </a:r>
            <a:r>
              <a:rPr dirty="0" sz="13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r>
              <a:rPr dirty="0" sz="13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3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both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3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validation</a:t>
            </a:r>
            <a:r>
              <a:rPr dirty="0" sz="1300" spc="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sets,</a:t>
            </a:r>
            <a:r>
              <a:rPr dirty="0" sz="13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providing the</a:t>
            </a:r>
            <a:r>
              <a:rPr dirty="0" sz="13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necessary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3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configurations</a:t>
            </a:r>
            <a:r>
              <a:rPr dirty="0" sz="13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3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learn</a:t>
            </a:r>
            <a:r>
              <a:rPr dirty="0" sz="13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3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585858"/>
                </a:solidFill>
                <a:latin typeface="Arial"/>
                <a:cs typeface="Arial"/>
              </a:rPr>
              <a:t>evaluate</a:t>
            </a:r>
            <a:r>
              <a:rPr dirty="0" sz="1300" spc="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585858"/>
                </a:solidFill>
                <a:latin typeface="Arial"/>
                <a:cs typeface="Arial"/>
              </a:rPr>
              <a:t>on.</a:t>
            </a:r>
            <a:endParaRPr sz="1300">
              <a:latin typeface="Arial"/>
              <a:cs typeface="Arial"/>
            </a:endParaRPr>
          </a:p>
          <a:p>
            <a:pPr lvl="1" marL="12700" marR="161925" indent="1016000">
              <a:lnSpc>
                <a:spcPct val="114900"/>
              </a:lnSpc>
              <a:spcBef>
                <a:spcPts val="5"/>
              </a:spcBef>
              <a:buChar char="-"/>
              <a:tabLst>
                <a:tab pos="1028700" algn="l"/>
              </a:tabLst>
            </a:pP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'ImgDataset'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3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instantiated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both</a:t>
            </a:r>
            <a:r>
              <a:rPr dirty="0" sz="1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(train_dataset)</a:t>
            </a:r>
            <a:r>
              <a:rPr dirty="0" sz="13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validation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(val_dataset)</a:t>
            </a:r>
            <a:r>
              <a:rPr dirty="0" sz="13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datasets.</a:t>
            </a:r>
            <a:r>
              <a:rPr dirty="0" sz="13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constructor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'ImgDataset'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takes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several</a:t>
            </a:r>
            <a:r>
              <a:rPr dirty="0" sz="13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parameters,</a:t>
            </a:r>
            <a:r>
              <a:rPr dirty="0" sz="13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including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dataframes,</a:t>
            </a:r>
            <a:r>
              <a:rPr dirty="0" sz="13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root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directory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13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300" spc="-25">
                <a:solidFill>
                  <a:srgbClr val="585858"/>
                </a:solidFill>
                <a:latin typeface="Arial"/>
                <a:cs typeface="Arial"/>
              </a:rPr>
              <a:t> are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stored</a:t>
            </a:r>
            <a:r>
              <a:rPr dirty="0" sz="13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('flickr30k_images'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'flickr8k_images'),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tokenizer,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dirty="0" sz="13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extractor,</a:t>
            </a:r>
            <a:r>
              <a:rPr dirty="0" sz="13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dirty="0" sz="1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transformations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specified</a:t>
            </a:r>
            <a:r>
              <a:rPr dirty="0" sz="13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(transforms).</a:t>
            </a:r>
            <a:endParaRPr sz="1300">
              <a:latin typeface="Arial"/>
              <a:cs typeface="Arial"/>
            </a:endParaRPr>
          </a:p>
          <a:p>
            <a:pPr lvl="1" marL="12700" marR="365760" indent="1016000">
              <a:lnSpc>
                <a:spcPct val="114599"/>
              </a:lnSpc>
              <a:spcBef>
                <a:spcPts val="15"/>
              </a:spcBef>
              <a:buChar char="-"/>
              <a:tabLst>
                <a:tab pos="1028700" algn="l"/>
              </a:tabLst>
            </a:pP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3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instance</a:t>
            </a:r>
            <a:r>
              <a:rPr dirty="0" sz="13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(train_dataset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val_dataset)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now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represents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collection</a:t>
            </a:r>
            <a:r>
              <a:rPr dirty="0" sz="13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preprocessed image-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caption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pairs.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instances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dirty="0" sz="13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evaluation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phases.</a:t>
            </a:r>
            <a:endParaRPr sz="1300">
              <a:latin typeface="Arial"/>
              <a:cs typeface="Arial"/>
            </a:endParaRPr>
          </a:p>
          <a:p>
            <a:pPr lvl="1" marL="12700" marR="5080" indent="1016000">
              <a:lnSpc>
                <a:spcPct val="114799"/>
              </a:lnSpc>
              <a:spcBef>
                <a:spcPts val="5"/>
              </a:spcBef>
              <a:buChar char="-"/>
              <a:tabLst>
                <a:tab pos="1028700" algn="l"/>
              </a:tabLst>
            </a:pP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ImgDataset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3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designed</a:t>
            </a:r>
            <a:r>
              <a:rPr dirty="0" sz="13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compatible</a:t>
            </a:r>
            <a:r>
              <a:rPr dirty="0" sz="13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PyTorch's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DataLoader, allowing</a:t>
            </a:r>
            <a:r>
              <a:rPr dirty="0" sz="13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us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efficiently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iterate</a:t>
            </a:r>
            <a:r>
              <a:rPr dirty="0" sz="13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over</a:t>
            </a:r>
            <a:r>
              <a:rPr dirty="0" sz="13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batches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3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3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3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69291"/>
            <a:ext cx="4293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7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9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95122" y="636879"/>
            <a:ext cx="8662035" cy="451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3185" indent="169545">
              <a:lnSpc>
                <a:spcPct val="114999"/>
              </a:lnSpc>
              <a:spcBef>
                <a:spcPts val="100"/>
              </a:spcBef>
              <a:buFont typeface="Arial"/>
              <a:buAutoNum type="arabicPeriod" startAt="12"/>
              <a:tabLst>
                <a:tab pos="182245" algn="l"/>
              </a:tabLst>
            </a:pP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Initialize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an object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VisionEncoderDecoderModel(Encoder,</a:t>
            </a:r>
            <a:r>
              <a:rPr dirty="0" sz="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Decoder)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taking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Encoder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Decoder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input.</a:t>
            </a:r>
            <a:r>
              <a:rPr dirty="0" sz="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two</a:t>
            </a:r>
            <a:r>
              <a:rPr dirty="0" sz="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pretrained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an 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instance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combines</a:t>
            </a:r>
            <a:r>
              <a:rPr dirty="0" sz="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vision encoder (ViT)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 language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decoder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(GPT-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2)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form</a:t>
            </a:r>
            <a:r>
              <a:rPr dirty="0" sz="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unified</a:t>
            </a:r>
            <a:r>
              <a:rPr dirty="0" sz="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captioning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task.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'VisionEncoderDecoderModel'</a:t>
            </a:r>
            <a:r>
              <a:rPr dirty="0" sz="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is a</a:t>
            </a:r>
            <a:r>
              <a:rPr dirty="0" sz="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Hugging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Face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transformer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designed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tasks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involve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both</a:t>
            </a:r>
            <a:r>
              <a:rPr dirty="0" sz="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text. It's</a:t>
            </a:r>
            <a:r>
              <a:rPr dirty="0" sz="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essentially a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combination</a:t>
            </a:r>
            <a:r>
              <a:rPr dirty="0" sz="8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vision</a:t>
            </a:r>
            <a:r>
              <a:rPr dirty="0" sz="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encoder and</a:t>
            </a:r>
            <a:r>
              <a:rPr dirty="0" sz="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85858"/>
                </a:solidFill>
                <a:latin typeface="Arial"/>
                <a:cs typeface="Arial"/>
              </a:rPr>
              <a:t>language</a:t>
            </a:r>
            <a:r>
              <a:rPr dirty="0" sz="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585858"/>
                </a:solidFill>
                <a:latin typeface="Arial"/>
                <a:cs typeface="Arial"/>
              </a:rPr>
              <a:t>decoder.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5"/>
              </a:spcBef>
              <a:buChar char="-"/>
              <a:tabLst>
                <a:tab pos="988694" algn="l"/>
              </a:tabLst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ViT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processes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input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produces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representation.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5"/>
              </a:spcBef>
              <a:buChar char="-"/>
              <a:tabLst>
                <a:tab pos="988694" algn="l"/>
              </a:tabLst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GPT-2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decoder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takes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representation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 and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generates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caption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image.</a:t>
            </a:r>
            <a:endParaRPr sz="800">
              <a:latin typeface="Arial"/>
              <a:cs typeface="Arial"/>
            </a:endParaRPr>
          </a:p>
          <a:p>
            <a:pPr lvl="1" marL="12700" marR="26034" indent="975994">
              <a:lnSpc>
                <a:spcPct val="114999"/>
              </a:lnSpc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Configuring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 the model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involves adapting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 specific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requirements for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given image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captioning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 task.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involves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setting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 model's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configuration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 such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defining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start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end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decoding,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setting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maximum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generated captions,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vocab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specifying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beam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search.</a:t>
            </a:r>
            <a:endParaRPr sz="800">
              <a:latin typeface="Arial"/>
              <a:cs typeface="Arial"/>
            </a:endParaRPr>
          </a:p>
          <a:p>
            <a:pPr lvl="1" marL="1016635" indent="-90170">
              <a:lnSpc>
                <a:spcPct val="100000"/>
              </a:lnSpc>
              <a:spcBef>
                <a:spcPts val="140"/>
              </a:spcBef>
              <a:buChar char="-"/>
              <a:tabLst>
                <a:tab pos="1016635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model.config.decoder_start_token_id</a:t>
            </a:r>
            <a:r>
              <a:rPr dirty="0" sz="800" spc="1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tokenizer.cls_token_id</a:t>
            </a:r>
            <a:endParaRPr sz="800">
              <a:latin typeface="Arial"/>
              <a:cs typeface="Arial"/>
            </a:endParaRPr>
          </a:p>
          <a:p>
            <a:pPr marL="12700" marR="154305" indent="913765">
              <a:lnSpc>
                <a:spcPct val="114999"/>
              </a:lnSpc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start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decoding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GPT-2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decoder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part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&lt;cls&gt;.</a:t>
            </a:r>
            <a:r>
              <a:rPr dirty="0" sz="8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many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language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models,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&lt;cls&gt;</a:t>
            </a:r>
            <a:r>
              <a:rPr dirty="0" sz="8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special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indicate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 beginning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sequence.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5"/>
              </a:spcBef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model.config.pad_token_id</a:t>
            </a:r>
            <a:r>
              <a:rPr dirty="0" sz="800" spc="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tokenizer.pad_token_id</a:t>
            </a:r>
            <a:endParaRPr sz="800">
              <a:latin typeface="Arial"/>
              <a:cs typeface="Arial"/>
            </a:endParaRPr>
          </a:p>
          <a:p>
            <a:pPr marL="12700" marR="5080" indent="913765">
              <a:lnSpc>
                <a:spcPct val="114999"/>
              </a:lnSpc>
              <a:spcBef>
                <a:spcPts val="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line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sets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padding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model.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evaluation, sequences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often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padded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same</a:t>
            </a:r>
            <a:r>
              <a:rPr dirty="0" sz="8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length,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padding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this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purpose.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pad_token_id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&lt;pad&gt;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 of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GPT-2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tokenizer.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0"/>
              </a:spcBef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model.config.vocab_size</a:t>
            </a:r>
            <a:r>
              <a:rPr dirty="0" sz="800" spc="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model.config.decoder.vocab_size</a:t>
            </a:r>
            <a:endParaRPr sz="800">
              <a:latin typeface="Arial"/>
              <a:cs typeface="Arial"/>
            </a:endParaRPr>
          </a:p>
          <a:p>
            <a:pPr marL="12700" marR="5080" indent="913765">
              <a:lnSpc>
                <a:spcPct val="114999"/>
              </a:lnSpc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line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vocabulary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consistent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decoder's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vocabulary size.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It's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important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align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vocabulary size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decoding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 actual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vocabulary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</a:t>
            </a:r>
            <a:endParaRPr sz="800">
              <a:latin typeface="Arial"/>
              <a:cs typeface="Arial"/>
            </a:endParaRPr>
          </a:p>
          <a:p>
            <a:pPr marL="12700" marR="241935" indent="913765">
              <a:lnSpc>
                <a:spcPct val="114999"/>
              </a:lnSpc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'vocab_size'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represents the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vocabulary,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i.e.,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total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unique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words in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text data. In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context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captioning,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unique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words present in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descriptions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dataset.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value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determined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tokenizer,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responsible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mapping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words in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text to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numerical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indices.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5"/>
              </a:spcBef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model.config.eos_token_id</a:t>
            </a:r>
            <a:r>
              <a:rPr dirty="0" sz="800" spc="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tokenizer.sep_token_id</a:t>
            </a:r>
            <a:endParaRPr sz="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5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line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end-of-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sequence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decoding.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many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models,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&lt;sep&gt;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indicate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end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sequence.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0"/>
              </a:spcBef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model.config.decoder_start_token_id</a:t>
            </a:r>
            <a:r>
              <a:rPr dirty="0" sz="800" spc="10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tokenizer.bos_token_id</a:t>
            </a:r>
            <a:endParaRPr sz="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line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beginning-of-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sequence</a:t>
            </a:r>
            <a:r>
              <a:rPr dirty="0" sz="8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decoding.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&lt;bos&gt;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token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often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indicate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start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sequence.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5"/>
              </a:spcBef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model.config.max_length</a:t>
            </a:r>
            <a:r>
              <a:rPr dirty="0" sz="800" spc="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128</a:t>
            </a:r>
            <a:endParaRPr sz="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line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sets</a:t>
            </a:r>
            <a:r>
              <a:rPr dirty="0" sz="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maximum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longer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than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truncated.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dirty="0" sz="8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excessively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long.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5"/>
              </a:spcBef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model.config.early_stopping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True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enables early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stopping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Early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stopping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regularization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technique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stopped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performance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validation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stops</a:t>
            </a:r>
            <a:r>
              <a:rPr dirty="0" sz="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improving,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preventing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overfitting.</a:t>
            </a:r>
            <a:endParaRPr sz="800">
              <a:latin typeface="Arial"/>
              <a:cs typeface="Arial"/>
            </a:endParaRPr>
          </a:p>
          <a:p>
            <a:pPr lvl="1" marL="12700" marR="129539" indent="975994">
              <a:lnSpc>
                <a:spcPct val="114999"/>
              </a:lnSpc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model.config.no_repeat_ngram_size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(This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parameter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beam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search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prevent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repetition of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n-grams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 generated</a:t>
            </a:r>
            <a:r>
              <a:rPr dirty="0" sz="8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sequence.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Setting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means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that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avoid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repeating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sequences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generation.)</a:t>
            </a:r>
            <a:endParaRPr sz="800">
              <a:latin typeface="Arial"/>
              <a:cs typeface="Arial"/>
            </a:endParaRPr>
          </a:p>
          <a:p>
            <a:pPr lvl="1" marL="12700" marR="111125" indent="975994">
              <a:lnSpc>
                <a:spcPct val="114999"/>
              </a:lnSpc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model.config.length_penalty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2.0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(This</a:t>
            </a:r>
            <a:r>
              <a:rPr dirty="0" sz="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introduces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penalty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generation.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higher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length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penalty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encourages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shorter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sequences.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 value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2.0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indicates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moderate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preference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shorter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sequences.)</a:t>
            </a:r>
            <a:endParaRPr sz="800">
              <a:latin typeface="Arial"/>
              <a:cs typeface="Arial"/>
            </a:endParaRPr>
          </a:p>
          <a:p>
            <a:pPr lvl="1" marL="988694" indent="-62230">
              <a:lnSpc>
                <a:spcPct val="100000"/>
              </a:lnSpc>
              <a:spcBef>
                <a:spcPts val="140"/>
              </a:spcBef>
              <a:buChar char="-"/>
              <a:tabLst>
                <a:tab pos="988694" algn="l"/>
              </a:tabLst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model.config.num_beams</a:t>
            </a:r>
            <a:r>
              <a:rPr dirty="0" sz="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(This</a:t>
            </a:r>
            <a:r>
              <a:rPr dirty="0" sz="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sets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beams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used in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beam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search.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Beam</a:t>
            </a: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search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technique used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multiple</a:t>
            </a:r>
            <a:r>
              <a:rPr dirty="0" sz="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possible</a:t>
            </a: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sequences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1302" y="1129493"/>
            <a:ext cx="8692515" cy="2550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13.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Initiate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trainer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configure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arguments,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settings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control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process.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Seq2SeqTrainingArguments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Hugging</a:t>
            </a:r>
            <a:r>
              <a:rPr dirty="0" sz="1200" spc="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Face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Transformers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library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utilized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purpose.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Key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include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output directory,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specifying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120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trained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related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files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saved.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per-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device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train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evaluation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sizes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determine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 number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samples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processed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forward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backward</a:t>
            </a:r>
            <a:r>
              <a:rPr dirty="0" sz="1200" spc="50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pass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during training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evaluation,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respectively.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predict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flag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true,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indicating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generation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predictions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evaluation.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evaluation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strategy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defined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'epoch,'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meaning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evaluated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after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epoch.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Additional</a:t>
            </a:r>
            <a:r>
              <a:rPr dirty="0" sz="1200" spc="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sz="120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include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logging steps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1024,</a:t>
            </a:r>
            <a:r>
              <a:rPr dirty="0" sz="1200" spc="-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save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steps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2048,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warm-up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steps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1024,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influencing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frequency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log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generation,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saving,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learning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rate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warm-up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schedule.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learning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rate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itself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5e-5,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determining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initial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learning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rate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optimizer.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total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epochs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is</a:t>
            </a:r>
            <a:r>
              <a:rPr dirty="0" sz="1200" spc="50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specified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20,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overwrite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output</a:t>
            </a:r>
            <a:r>
              <a:rPr dirty="0" sz="1200" spc="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directory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flag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contents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output</a:t>
            </a:r>
            <a:r>
              <a:rPr dirty="0" sz="1200" spc="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directory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overwritten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already</a:t>
            </a:r>
            <a:r>
              <a:rPr dirty="0" sz="12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exists.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Finally,</a:t>
            </a:r>
            <a:r>
              <a:rPr dirty="0" sz="1200" spc="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save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total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limit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parameter</a:t>
            </a:r>
            <a:r>
              <a:rPr dirty="0" sz="12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limits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checkpoints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save.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arguments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collectively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provide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configuration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Seq2SeqTrainer</a:t>
            </a:r>
            <a:r>
              <a:rPr dirty="0" sz="120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1302" y="1131929"/>
            <a:ext cx="8703310" cy="38830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9710" indent="-207010">
              <a:lnSpc>
                <a:spcPct val="100000"/>
              </a:lnSpc>
              <a:spcBef>
                <a:spcPts val="285"/>
              </a:spcBef>
              <a:buAutoNum type="arabicPeriod" startAt="14"/>
              <a:tabLst>
                <a:tab pos="219710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collator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batching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endParaRPr sz="1000">
              <a:latin typeface="Arial"/>
              <a:cs typeface="Arial"/>
            </a:endParaRPr>
          </a:p>
          <a:p>
            <a:pPr lvl="1" marL="12700" marR="95250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collator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helper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takes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(in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case,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their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corresponding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captions)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organizes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format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easily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fed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neural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network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 structured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correctly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understand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learn from.</a:t>
            </a:r>
            <a:endParaRPr sz="1000">
              <a:latin typeface="Arial"/>
              <a:cs typeface="Arial"/>
            </a:endParaRPr>
          </a:p>
          <a:p>
            <a:pPr lvl="1" marL="12700" marR="59055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Neural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networks,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especially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when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dealing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sequences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often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require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input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uniform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size.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our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case,</a:t>
            </a:r>
            <a:r>
              <a:rPr dirty="0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each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might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different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words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caption.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collator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helps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handle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padding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truncating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consistent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length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they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together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batches.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5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Input: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input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collator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examples,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example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includes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corresponding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caption.</a:t>
            </a:r>
            <a:endParaRPr sz="1000">
              <a:latin typeface="Arial"/>
              <a:cs typeface="Arial"/>
            </a:endParaRPr>
          </a:p>
          <a:p>
            <a:pPr lvl="1" marL="12700" marR="68580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Processing: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collator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looks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they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same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length.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might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shorter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captions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truncate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longer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achieve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uniformity.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Output: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collated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returned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ready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Clr>
                <a:srgbClr val="585858"/>
              </a:buClr>
              <a:buFont typeface="Arial"/>
              <a:buChar char="-"/>
            </a:pPr>
            <a:endParaRPr sz="1000">
              <a:latin typeface="Arial"/>
              <a:cs typeface="Arial"/>
            </a:endParaRPr>
          </a:p>
          <a:p>
            <a:pPr marL="220345" indent="-207645">
              <a:lnSpc>
                <a:spcPct val="100000"/>
              </a:lnSpc>
              <a:spcBef>
                <a:spcPts val="5"/>
              </a:spcBef>
              <a:buAutoNum type="arabicPeriod" startAt="14"/>
              <a:tabLst>
                <a:tab pos="22034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Instantiate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Seq2SeqTrainer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configured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model,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arguments,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datasets.</a:t>
            </a:r>
            <a:endParaRPr sz="1000">
              <a:latin typeface="Arial"/>
              <a:cs typeface="Arial"/>
            </a:endParaRPr>
          </a:p>
          <a:p>
            <a:pPr lvl="1" marL="12700" marR="129539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step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involves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creating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object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Seq2SeqTrainer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class,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part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Hugging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Face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Transformers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library.</a:t>
            </a:r>
            <a:r>
              <a:rPr dirty="0" sz="1000" spc="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trainer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responsible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managing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process,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including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iterating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through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data,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calculating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gradients,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updating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parameters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endParaRPr sz="1000">
              <a:latin typeface="Arial"/>
              <a:cs typeface="Arial"/>
            </a:endParaRPr>
          </a:p>
          <a:p>
            <a:pPr lvl="1" marL="12700" marR="5080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instantiation,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provided the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configured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model,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arguments,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metrics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computation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Seq2SeqTrainer.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Once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instantiated,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trainer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initiate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calling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trainer.train().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 It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takes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care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iterating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through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batches,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calculating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gradients,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updating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over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specified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epochs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29"/>
              </a:spcBef>
              <a:buClr>
                <a:srgbClr val="585858"/>
              </a:buClr>
              <a:buFont typeface="Arial"/>
              <a:buChar char="-"/>
            </a:pPr>
            <a:endParaRPr sz="1000">
              <a:latin typeface="Arial"/>
              <a:cs typeface="Arial"/>
            </a:endParaRPr>
          </a:p>
          <a:p>
            <a:pPr marL="12700" marR="249554" indent="207645">
              <a:lnSpc>
                <a:spcPct val="114999"/>
              </a:lnSpc>
              <a:spcBef>
                <a:spcPts val="5"/>
              </a:spcBef>
              <a:buAutoNum type="arabicPeriod" startAt="14"/>
              <a:tabLst>
                <a:tab pos="22034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Define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callback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save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epoch.</a:t>
            </a:r>
            <a:r>
              <a:rPr dirty="0" sz="1000" spc="229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callback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special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instruction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generally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give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computer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something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specific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case,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callback</a:t>
            </a:r>
            <a:r>
              <a:rPr dirty="0" sz="10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designed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save</a:t>
            </a:r>
            <a:r>
              <a:rPr dirty="0" sz="1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epoch.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Algorithm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-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Pseudo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20">
                <a:solidFill>
                  <a:srgbClr val="4E6E9B"/>
                </a:solidFill>
              </a:rPr>
              <a:t>Code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1302" y="1131929"/>
            <a:ext cx="8644890" cy="38830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9710" indent="-207010">
              <a:lnSpc>
                <a:spcPct val="100000"/>
              </a:lnSpc>
              <a:spcBef>
                <a:spcPts val="285"/>
              </a:spcBef>
              <a:buAutoNum type="arabicPeriod" startAt="17"/>
              <a:tabLst>
                <a:tab pos="219710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Train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trainer.</a:t>
            </a:r>
            <a:endParaRPr sz="1000">
              <a:latin typeface="Arial"/>
              <a:cs typeface="Arial"/>
            </a:endParaRPr>
          </a:p>
          <a:p>
            <a:pPr lvl="1" marL="12700" marR="191135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Instantiate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Trainer: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00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previously set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up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Seq2SeqTrainer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object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named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with all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necessary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configurations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(model,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arguments,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datasets,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etc.).</a:t>
            </a:r>
            <a:endParaRPr sz="1000">
              <a:latin typeface="Arial"/>
              <a:cs typeface="Arial"/>
            </a:endParaRPr>
          </a:p>
          <a:p>
            <a:pPr lvl="1" marL="12700" marR="340995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Loop: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trainer.train()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method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initiates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loop.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loop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goes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through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entire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multiple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times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(epochs)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improve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ability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accurate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Epochs: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pass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through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entire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(an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epoch),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adjusts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internal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get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better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task.</a:t>
            </a:r>
            <a:endParaRPr sz="1000">
              <a:latin typeface="Arial"/>
              <a:cs typeface="Arial"/>
            </a:endParaRPr>
          </a:p>
          <a:p>
            <a:pPr lvl="1" marL="12700" marR="594995" indent="991235">
              <a:lnSpc>
                <a:spcPct val="114999"/>
              </a:lnSpc>
              <a:spcBef>
                <a:spcPts val="5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Processing: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too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large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all at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once,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so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divided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smaller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(sets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their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corresponding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captions).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updated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processing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batch,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repeated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batches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dataset.</a:t>
            </a:r>
            <a:endParaRPr sz="1000">
              <a:latin typeface="Arial"/>
              <a:cs typeface="Arial"/>
            </a:endParaRPr>
          </a:p>
          <a:p>
            <a:pPr lvl="1" marL="12700" marR="116205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Loss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Calculation: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performance</a:t>
            </a:r>
            <a:r>
              <a:rPr dirty="0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evaluated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loss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function,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measures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how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well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match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actual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aims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minimize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loss,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improving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ability to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accurate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000">
              <a:latin typeface="Arial"/>
              <a:cs typeface="Arial"/>
            </a:endParaRPr>
          </a:p>
          <a:p>
            <a:pPr lvl="1" marL="12700" marR="160020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Backpropagation: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process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involves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backpropagation,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dirty="0" sz="10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looks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errors it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made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difference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between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actual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captions)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adjusts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internal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reduce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errors.</a:t>
            </a:r>
            <a:endParaRPr sz="1000">
              <a:latin typeface="Arial"/>
              <a:cs typeface="Arial"/>
            </a:endParaRPr>
          </a:p>
          <a:p>
            <a:pPr lvl="1" marL="12700" marR="22860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Optimizer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Update: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optimizer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(e.g.,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Adam)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guide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adjustments</a:t>
            </a:r>
            <a:r>
              <a:rPr dirty="0" sz="10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training.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updates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parameters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gradients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calculated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backpropagation.</a:t>
            </a:r>
            <a:endParaRPr sz="1000">
              <a:latin typeface="Arial"/>
              <a:cs typeface="Arial"/>
            </a:endParaRPr>
          </a:p>
          <a:p>
            <a:pPr lvl="1" marL="12700" marR="130810" indent="991235">
              <a:lnSpc>
                <a:spcPct val="114999"/>
              </a:lnSpc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Logging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Saving: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During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training,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trainer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may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information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such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loss,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accuracy,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other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metrics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keep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track</a:t>
            </a:r>
            <a:r>
              <a:rPr dirty="0" sz="10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progress.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Having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callback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 (SaveModelCallback)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 that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saves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model's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current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state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epoch,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ensuring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0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trained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model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even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interrupted.</a:t>
            </a:r>
            <a:endParaRPr sz="1000">
              <a:latin typeface="Arial"/>
              <a:cs typeface="Arial"/>
            </a:endParaRPr>
          </a:p>
          <a:p>
            <a:pPr lvl="1" marL="1003935" indent="-76835">
              <a:lnSpc>
                <a:spcPct val="100000"/>
              </a:lnSpc>
              <a:spcBef>
                <a:spcPts val="180"/>
              </a:spcBef>
              <a:buChar char="-"/>
              <a:tabLst>
                <a:tab pos="1003935" algn="l"/>
              </a:tabLst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Completion: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loop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continues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until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specified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epochs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reached.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complete,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0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dirty="0" sz="10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has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learned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patterns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0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training</a:t>
            </a:r>
            <a:r>
              <a:rPr dirty="0" sz="10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r>
              <a:rPr dirty="0" sz="10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0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0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585858"/>
                </a:solidFill>
                <a:latin typeface="Arial"/>
                <a:cs typeface="Arial"/>
              </a:rPr>
              <a:t>new</a:t>
            </a:r>
            <a:r>
              <a:rPr dirty="0" sz="10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585858"/>
                </a:solidFill>
                <a:latin typeface="Arial"/>
                <a:cs typeface="Arial"/>
              </a:rPr>
              <a:t>images.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000">
              <a:latin typeface="Arial"/>
              <a:cs typeface="Arial"/>
            </a:endParaRPr>
          </a:p>
          <a:p>
            <a:pPr marL="220345" indent="-207645">
              <a:lnSpc>
                <a:spcPct val="100000"/>
              </a:lnSpc>
              <a:spcBef>
                <a:spcPts val="5"/>
              </a:spcBef>
              <a:buAutoNum type="arabicPeriod" startAt="18"/>
              <a:tabLst>
                <a:tab pos="220345" algn="l"/>
              </a:tabLst>
            </a:pP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Save</a:t>
            </a:r>
            <a:r>
              <a:rPr dirty="0" sz="1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585858"/>
                </a:solidFill>
                <a:latin typeface="Arial"/>
                <a:cs typeface="Arial"/>
              </a:rPr>
              <a:t>final</a:t>
            </a:r>
            <a:r>
              <a:rPr dirty="0" sz="1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585858"/>
                </a:solidFill>
                <a:latin typeface="Arial"/>
                <a:cs typeface="Arial"/>
              </a:rPr>
              <a:t>model.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Evaluation</a:t>
            </a:r>
            <a:r>
              <a:rPr dirty="0" sz="2800" spc="-85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Metric</a:t>
            </a:r>
            <a:r>
              <a:rPr dirty="0" sz="2800" spc="-5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-</a:t>
            </a:r>
            <a:r>
              <a:rPr dirty="0" sz="2800" spc="-7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BLEU</a:t>
            </a:r>
            <a:r>
              <a:rPr dirty="0" sz="2800" spc="-8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Score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1107" y="1129410"/>
            <a:ext cx="9010015" cy="12122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29565" indent="-314325">
              <a:lnSpc>
                <a:spcPct val="100000"/>
              </a:lnSpc>
              <a:spcBef>
                <a:spcPts val="295"/>
              </a:spcBef>
              <a:buSzPct val="103703"/>
              <a:buChar char="●"/>
              <a:tabLst>
                <a:tab pos="329565" algn="l"/>
              </a:tabLst>
            </a:pP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BLEU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(Bilingual</a:t>
            </a:r>
            <a:r>
              <a:rPr dirty="0" sz="135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Evaluation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Understudy)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metric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compute</a:t>
            </a:r>
            <a:r>
              <a:rPr dirty="0" sz="135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quality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machine</a:t>
            </a:r>
            <a:r>
              <a:rPr dirty="0" sz="1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translated</a:t>
            </a:r>
            <a:r>
              <a:rPr dirty="0" sz="1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585858"/>
                </a:solidFill>
                <a:latin typeface="Arial"/>
                <a:cs typeface="Arial"/>
              </a:rPr>
              <a:t>texts.</a:t>
            </a:r>
            <a:endParaRPr sz="1350">
              <a:latin typeface="Arial"/>
              <a:cs typeface="Arial"/>
            </a:endParaRPr>
          </a:p>
          <a:p>
            <a:pPr marL="329565" indent="-314325">
              <a:lnSpc>
                <a:spcPct val="100000"/>
              </a:lnSpc>
              <a:spcBef>
                <a:spcPts val="254"/>
              </a:spcBef>
              <a:buSzPct val="103703"/>
              <a:buChar char="●"/>
              <a:tabLst>
                <a:tab pos="329565" algn="l"/>
              </a:tabLst>
            </a:pP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135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captions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evaluated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BLEU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get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quality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machine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translated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585858"/>
                </a:solidFill>
                <a:latin typeface="Arial"/>
                <a:cs typeface="Arial"/>
              </a:rPr>
              <a:t>texts.</a:t>
            </a:r>
            <a:endParaRPr sz="1350">
              <a:latin typeface="Arial"/>
              <a:cs typeface="Arial"/>
            </a:endParaRPr>
          </a:p>
          <a:p>
            <a:pPr marL="329565" marR="5080" indent="-314325">
              <a:lnSpc>
                <a:spcPct val="114799"/>
              </a:lnSpc>
              <a:buSzPct val="103703"/>
              <a:buChar char="●"/>
              <a:tabLst>
                <a:tab pos="329565" algn="l"/>
              </a:tabLst>
            </a:pP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BLEU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score</a:t>
            </a:r>
            <a:r>
              <a:rPr dirty="0" sz="1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range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35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dirty="0" sz="135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higher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dirty="0" sz="1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indicate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best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score</a:t>
            </a:r>
            <a:r>
              <a:rPr dirty="0" sz="1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5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reference</a:t>
            </a:r>
            <a:r>
              <a:rPr dirty="0" sz="1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caption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and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machine</a:t>
            </a:r>
            <a:r>
              <a:rPr dirty="0" sz="1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dirty="0" sz="1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585858"/>
                </a:solidFill>
                <a:latin typeface="Arial"/>
                <a:cs typeface="Arial"/>
              </a:rPr>
              <a:t>captions.</a:t>
            </a:r>
            <a:endParaRPr sz="135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250"/>
              </a:spcBef>
              <a:buSzPct val="103703"/>
              <a:buChar char="●"/>
              <a:tabLst>
                <a:tab pos="329565" algn="l"/>
              </a:tabLst>
            </a:pP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BLEU</a:t>
            </a:r>
            <a:r>
              <a:rPr dirty="0" sz="1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evaluates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modified</a:t>
            </a:r>
            <a:r>
              <a:rPr dirty="0" sz="1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precision</a:t>
            </a:r>
            <a:r>
              <a:rPr dirty="0" sz="1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585858"/>
                </a:solidFill>
                <a:latin typeface="Arial"/>
                <a:cs typeface="Arial"/>
              </a:rPr>
              <a:t>ngrams</a:t>
            </a:r>
            <a:r>
              <a:rPr dirty="0" sz="1400" spc="-1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916" y="2406395"/>
            <a:ext cx="2953256" cy="172211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79" y="2406395"/>
            <a:ext cx="2953256" cy="17221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1052" y="2406395"/>
            <a:ext cx="2947416" cy="142189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1052" y="3867910"/>
            <a:ext cx="2953256" cy="12232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011" y="4232129"/>
            <a:ext cx="2947416" cy="56218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779" y="4901662"/>
            <a:ext cx="5937133" cy="179744"/>
          </a:xfrm>
          <a:prstGeom prst="rect">
            <a:avLst/>
          </a:prstGeom>
        </p:spPr>
      </p:pic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35255" y="2396870"/>
          <a:ext cx="9035415" cy="2705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1325"/>
                <a:gridCol w="2993390"/>
                <a:gridCol w="2975610"/>
              </a:tblGrid>
              <a:tr h="14458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</a:tr>
              <a:tr h="3028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-10" b="1">
                          <a:latin typeface="Arial"/>
                          <a:cs typeface="Arial"/>
                        </a:rPr>
                        <a:t>BLEU-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uses</a:t>
                      </a:r>
                      <a:r>
                        <a:rPr dirty="0" sz="6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6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unigram</a:t>
                      </a:r>
                      <a:r>
                        <a:rPr dirty="0" sz="6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Precision</a:t>
                      </a:r>
                      <a:r>
                        <a:rPr dirty="0" sz="6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score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95885" marR="166370">
                        <a:lnSpc>
                          <a:spcPct val="100000"/>
                        </a:lnSpc>
                      </a:pPr>
                      <a:r>
                        <a:rPr dirty="0" sz="650" spc="-10" b="1">
                          <a:latin typeface="Arial"/>
                          <a:cs typeface="Arial"/>
                        </a:rPr>
                        <a:t>BLEU-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uses</a:t>
                      </a:r>
                      <a:r>
                        <a:rPr dirty="0" sz="6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6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geometric</a:t>
                      </a:r>
                      <a:r>
                        <a:rPr dirty="0" sz="6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6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unigram</a:t>
                      </a:r>
                      <a:r>
                        <a:rPr dirty="0" sz="6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6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bigram</a:t>
                      </a:r>
                      <a:r>
                        <a:rPr dirty="0" sz="6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precision</a:t>
                      </a:r>
                      <a:r>
                        <a:rPr dirty="0" sz="650" spc="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BLEU-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uses</a:t>
                      </a:r>
                      <a:r>
                        <a:rPr dirty="0" sz="6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6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geometric</a:t>
                      </a:r>
                      <a:r>
                        <a:rPr dirty="0" sz="6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6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unigram,</a:t>
                      </a:r>
                      <a:r>
                        <a:rPr dirty="0" sz="6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bigram,</a:t>
                      </a:r>
                      <a:r>
                        <a:rPr dirty="0" sz="6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6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10" b="1">
                          <a:latin typeface="Arial"/>
                          <a:cs typeface="Arial"/>
                        </a:rPr>
                        <a:t>trigram</a:t>
                      </a:r>
                      <a:r>
                        <a:rPr dirty="0" sz="650" spc="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precision,</a:t>
                      </a:r>
                      <a:r>
                        <a:rPr dirty="0" sz="6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6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6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25" b="1">
                          <a:latin typeface="Arial"/>
                          <a:cs typeface="Arial"/>
                        </a:rPr>
                        <a:t>on.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</a:tr>
              <a:tr h="2889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61004" y="0"/>
            <a:ext cx="6182995" cy="4364355"/>
            <a:chOff x="2961004" y="0"/>
            <a:chExt cx="6182995" cy="4364355"/>
          </a:xfrm>
        </p:grpSpPr>
        <p:sp>
          <p:nvSpPr>
            <p:cNvPr id="3" name="object 3" descr=""/>
            <p:cNvSpPr/>
            <p:nvPr/>
          </p:nvSpPr>
          <p:spPr>
            <a:xfrm>
              <a:off x="3627755" y="0"/>
              <a:ext cx="5516245" cy="4051300"/>
            </a:xfrm>
            <a:custGeom>
              <a:avLst/>
              <a:gdLst/>
              <a:ahLst/>
              <a:cxnLst/>
              <a:rect l="l" t="t" r="r" b="b"/>
              <a:pathLst>
                <a:path w="5516245" h="4051300">
                  <a:moveTo>
                    <a:pt x="3003550" y="187960"/>
                  </a:moveTo>
                  <a:lnTo>
                    <a:pt x="3003207" y="0"/>
                  </a:lnTo>
                  <a:lnTo>
                    <a:pt x="2278888" y="0"/>
                  </a:lnTo>
                  <a:lnTo>
                    <a:pt x="609600" y="1176655"/>
                  </a:lnTo>
                  <a:lnTo>
                    <a:pt x="610997" y="1874532"/>
                  </a:lnTo>
                  <a:lnTo>
                    <a:pt x="3003550" y="187960"/>
                  </a:lnTo>
                  <a:close/>
                </a:path>
                <a:path w="5516245" h="4051300">
                  <a:moveTo>
                    <a:pt x="4444174" y="0"/>
                  </a:moveTo>
                  <a:lnTo>
                    <a:pt x="3452876" y="0"/>
                  </a:lnTo>
                  <a:lnTo>
                    <a:pt x="0" y="2433955"/>
                  </a:lnTo>
                  <a:lnTo>
                    <a:pt x="1397" y="3131820"/>
                  </a:lnTo>
                  <a:lnTo>
                    <a:pt x="4444174" y="0"/>
                  </a:lnTo>
                  <a:close/>
                </a:path>
                <a:path w="5516245" h="4051300">
                  <a:moveTo>
                    <a:pt x="5516245" y="2027593"/>
                  </a:moveTo>
                  <a:lnTo>
                    <a:pt x="4210050" y="2948305"/>
                  </a:lnTo>
                  <a:lnTo>
                    <a:pt x="4211447" y="3646170"/>
                  </a:lnTo>
                  <a:lnTo>
                    <a:pt x="5516245" y="2726398"/>
                  </a:lnTo>
                  <a:lnTo>
                    <a:pt x="5516245" y="2027593"/>
                  </a:lnTo>
                  <a:close/>
                </a:path>
                <a:path w="5516245" h="4051300">
                  <a:moveTo>
                    <a:pt x="5516245" y="1142352"/>
                  </a:moveTo>
                  <a:lnTo>
                    <a:pt x="2400300" y="3338703"/>
                  </a:lnTo>
                  <a:lnTo>
                    <a:pt x="2401697" y="4036580"/>
                  </a:lnTo>
                  <a:lnTo>
                    <a:pt x="5516245" y="1841144"/>
                  </a:lnTo>
                  <a:lnTo>
                    <a:pt x="5516245" y="1142352"/>
                  </a:lnTo>
                  <a:close/>
                </a:path>
                <a:path w="5516245" h="4051300">
                  <a:moveTo>
                    <a:pt x="5516245" y="270713"/>
                  </a:moveTo>
                  <a:lnTo>
                    <a:pt x="1143000" y="3353308"/>
                  </a:lnTo>
                  <a:lnTo>
                    <a:pt x="1144397" y="4051211"/>
                  </a:lnTo>
                  <a:lnTo>
                    <a:pt x="5516245" y="969479"/>
                  </a:lnTo>
                  <a:lnTo>
                    <a:pt x="5516245" y="270713"/>
                  </a:lnTo>
                  <a:close/>
                </a:path>
                <a:path w="5516245" h="4051300">
                  <a:moveTo>
                    <a:pt x="5516245" y="0"/>
                  </a:moveTo>
                  <a:lnTo>
                    <a:pt x="4658055" y="0"/>
                  </a:lnTo>
                  <a:lnTo>
                    <a:pt x="1543050" y="2195703"/>
                  </a:lnTo>
                  <a:lnTo>
                    <a:pt x="1544447" y="2893568"/>
                  </a:lnTo>
                  <a:lnTo>
                    <a:pt x="5516245" y="93865"/>
                  </a:lnTo>
                  <a:lnTo>
                    <a:pt x="55162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61005" y="0"/>
              <a:ext cx="6182995" cy="4364355"/>
            </a:xfrm>
            <a:custGeom>
              <a:avLst/>
              <a:gdLst/>
              <a:ahLst/>
              <a:cxnLst/>
              <a:rect l="l" t="t" r="r" b="b"/>
              <a:pathLst>
                <a:path w="6182995" h="4364355">
                  <a:moveTo>
                    <a:pt x="925728" y="0"/>
                  </a:moveTo>
                  <a:lnTo>
                    <a:pt x="802932" y="0"/>
                  </a:lnTo>
                  <a:lnTo>
                    <a:pt x="0" y="535178"/>
                  </a:lnTo>
                  <a:lnTo>
                    <a:pt x="37846" y="591820"/>
                  </a:lnTo>
                  <a:lnTo>
                    <a:pt x="925728" y="0"/>
                  </a:lnTo>
                  <a:close/>
                </a:path>
                <a:path w="6182995" h="4364355">
                  <a:moveTo>
                    <a:pt x="3354184" y="0"/>
                  </a:moveTo>
                  <a:lnTo>
                    <a:pt x="3231451" y="0"/>
                  </a:lnTo>
                  <a:lnTo>
                    <a:pt x="456438" y="1849628"/>
                  </a:lnTo>
                  <a:lnTo>
                    <a:pt x="494284" y="1906270"/>
                  </a:lnTo>
                  <a:lnTo>
                    <a:pt x="3354184" y="0"/>
                  </a:lnTo>
                  <a:close/>
                </a:path>
                <a:path w="6182995" h="4364355">
                  <a:moveTo>
                    <a:pt x="6182995" y="2204313"/>
                  </a:moveTo>
                  <a:lnTo>
                    <a:pt x="3028188" y="4307052"/>
                  </a:lnTo>
                  <a:lnTo>
                    <a:pt x="3066034" y="4363745"/>
                  </a:lnTo>
                  <a:lnTo>
                    <a:pt x="6182995" y="2286127"/>
                  </a:lnTo>
                  <a:lnTo>
                    <a:pt x="6182995" y="2204313"/>
                  </a:lnTo>
                  <a:close/>
                </a:path>
                <a:path w="6182995" h="4364355">
                  <a:moveTo>
                    <a:pt x="6182995" y="616762"/>
                  </a:moveTo>
                  <a:lnTo>
                    <a:pt x="2494788" y="3075051"/>
                  </a:lnTo>
                  <a:lnTo>
                    <a:pt x="2532634" y="3131820"/>
                  </a:lnTo>
                  <a:lnTo>
                    <a:pt x="6182995" y="698677"/>
                  </a:lnTo>
                  <a:lnTo>
                    <a:pt x="6182995" y="616762"/>
                  </a:lnTo>
                  <a:close/>
                </a:path>
              </a:pathLst>
            </a:custGeom>
            <a:solidFill>
              <a:srgbClr val="4E6D9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26492" y="3745991"/>
            <a:ext cx="68580" cy="337185"/>
            <a:chOff x="126492" y="3745991"/>
            <a:chExt cx="68580" cy="337185"/>
          </a:xfrm>
        </p:grpSpPr>
        <p:sp>
          <p:nvSpPr>
            <p:cNvPr id="6" name="object 6" descr=""/>
            <p:cNvSpPr/>
            <p:nvPr/>
          </p:nvSpPr>
          <p:spPr>
            <a:xfrm>
              <a:off x="126492" y="3745991"/>
              <a:ext cx="68580" cy="184785"/>
            </a:xfrm>
            <a:custGeom>
              <a:avLst/>
              <a:gdLst/>
              <a:ahLst/>
              <a:cxnLst/>
              <a:rect l="l" t="t" r="r" b="b"/>
              <a:pathLst>
                <a:path w="68580" h="184785">
                  <a:moveTo>
                    <a:pt x="68580" y="0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68580" y="184403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537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6492" y="3930395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80" h="152400">
                  <a:moveTo>
                    <a:pt x="68580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68580" y="15239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4E6D9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26492" y="3433571"/>
            <a:ext cx="68580" cy="312420"/>
            <a:chOff x="126492" y="3433571"/>
            <a:chExt cx="68580" cy="312420"/>
          </a:xfrm>
        </p:grpSpPr>
        <p:sp>
          <p:nvSpPr>
            <p:cNvPr id="9" name="object 9" descr=""/>
            <p:cNvSpPr/>
            <p:nvPr/>
          </p:nvSpPr>
          <p:spPr>
            <a:xfrm>
              <a:off x="126492" y="3433571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80" h="143510">
                  <a:moveTo>
                    <a:pt x="6858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68580" y="143255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38D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6492" y="3576827"/>
              <a:ext cx="68580" cy="169545"/>
            </a:xfrm>
            <a:custGeom>
              <a:avLst/>
              <a:gdLst/>
              <a:ahLst/>
              <a:cxnLst/>
              <a:rect l="l" t="t" r="r" b="b"/>
              <a:pathLst>
                <a:path w="68580" h="169545">
                  <a:moveTo>
                    <a:pt x="68580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68580" y="169164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5A7E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8759" y="1173556"/>
            <a:ext cx="2734310" cy="9258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900" spc="-10">
                <a:solidFill>
                  <a:srgbClr val="4E6E9B"/>
                </a:solidFill>
              </a:rPr>
              <a:t>Novelty</a:t>
            </a:r>
            <a:endParaRPr sz="5900"/>
          </a:p>
        </p:txBody>
      </p:sp>
      <p:sp>
        <p:nvSpPr>
          <p:cNvPr id="12" name="object 12" descr=""/>
          <p:cNvSpPr txBox="1"/>
          <p:nvPr/>
        </p:nvSpPr>
        <p:spPr>
          <a:xfrm>
            <a:off x="268630" y="2137663"/>
            <a:ext cx="3432810" cy="29705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16865" algn="l"/>
              </a:tabLst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Complete</a:t>
            </a:r>
            <a:r>
              <a:rPr dirty="0" sz="1200" spc="-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Novel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Architecture.</a:t>
            </a:r>
            <a:endParaRPr sz="1200">
              <a:latin typeface="Arial"/>
              <a:cs typeface="Arial"/>
            </a:endParaRPr>
          </a:p>
          <a:p>
            <a:pPr marL="317500" marR="300355" indent="-304800">
              <a:lnSpc>
                <a:spcPct val="114999"/>
              </a:lnSpc>
              <a:buFont typeface="Arial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Weights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sharing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Pre-Training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(fine tuning)</a:t>
            </a:r>
            <a:endParaRPr sz="1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316865" algn="l"/>
              </a:tabLst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Hybrid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Architecture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Attention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Mechanism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Texts</a:t>
            </a:r>
            <a:endParaRPr sz="1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220"/>
              </a:spcBef>
              <a:buFont typeface="Arial"/>
              <a:buChar char="●"/>
              <a:tabLst>
                <a:tab pos="316865" algn="l"/>
              </a:tabLst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Faster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than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RNN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networks</a:t>
            </a:r>
            <a:endParaRPr sz="1200">
              <a:latin typeface="Arial"/>
              <a:cs typeface="Arial"/>
            </a:endParaRPr>
          </a:p>
          <a:p>
            <a:pPr marL="317500" marR="269875" indent="-304800">
              <a:lnSpc>
                <a:spcPct val="114999"/>
              </a:lnSpc>
              <a:buFont typeface="Arial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work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GPT2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decoder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has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been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implemented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till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date.</a:t>
            </a:r>
            <a:endParaRPr sz="1200">
              <a:latin typeface="Arial"/>
              <a:cs typeface="Arial"/>
            </a:endParaRPr>
          </a:p>
          <a:p>
            <a:pPr algn="r" marL="304165" marR="36830" indent="-3041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304165" algn="l"/>
              </a:tabLst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Global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Attention</a:t>
            </a:r>
            <a:r>
              <a:rPr dirty="0" sz="12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instead</a:t>
            </a:r>
            <a:r>
              <a:rPr dirty="0" sz="1200" spc="-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local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attention.</a:t>
            </a:r>
            <a:endParaRPr sz="1200">
              <a:latin typeface="Arial"/>
              <a:cs typeface="Arial"/>
            </a:endParaRPr>
          </a:p>
          <a:p>
            <a:pPr algn="r" marL="304165" marR="93345" indent="-3041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304165" algn="l"/>
              </a:tabLst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Scalable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efficient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method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handling</a:t>
            </a:r>
            <a:endParaRPr sz="1200">
              <a:latin typeface="Arial"/>
              <a:cs typeface="Arial"/>
            </a:endParaRPr>
          </a:p>
          <a:p>
            <a:pPr marL="317500" marR="93345">
              <a:lnSpc>
                <a:spcPct val="114999"/>
              </a:lnSpc>
              <a:spcBef>
                <a:spcPts val="5"/>
              </a:spcBef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different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datasets</a:t>
            </a:r>
            <a:r>
              <a:rPr dirty="0" sz="120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varying</a:t>
            </a:r>
            <a:r>
              <a:rPr dirty="0" sz="1200" spc="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image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complexities.</a:t>
            </a:r>
            <a:r>
              <a:rPr dirty="0" sz="1200" spc="-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Better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understanding 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outside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domain</a:t>
            </a:r>
            <a:r>
              <a:rPr dirty="0" sz="12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image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Table</a:t>
            </a:r>
            <a:r>
              <a:rPr dirty="0" sz="2800" spc="-4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of</a:t>
            </a:r>
            <a:r>
              <a:rPr dirty="0" sz="2800" spc="-55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Contents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29411" y="1183995"/>
            <a:ext cx="2686050" cy="38989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49250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Objective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49250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Usefulness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349250" algn="l"/>
              </a:tabLst>
            </a:pPr>
            <a:r>
              <a:rPr dirty="0" sz="1700" b="1">
                <a:solidFill>
                  <a:srgbClr val="585858"/>
                </a:solidFill>
                <a:latin typeface="Arial"/>
                <a:cs typeface="Arial"/>
              </a:rPr>
              <a:t>About</a:t>
            </a:r>
            <a:r>
              <a:rPr dirty="0" sz="17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49250" algn="l"/>
              </a:tabLst>
            </a:pPr>
            <a:r>
              <a:rPr dirty="0" sz="1700" b="1">
                <a:solidFill>
                  <a:srgbClr val="585858"/>
                </a:solidFill>
                <a:latin typeface="Arial"/>
                <a:cs typeface="Arial"/>
              </a:rPr>
              <a:t>Related</a:t>
            </a:r>
            <a:r>
              <a:rPr dirty="0" sz="17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Works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49250" algn="l"/>
              </a:tabLst>
            </a:pPr>
            <a:r>
              <a:rPr dirty="0" sz="1700" b="1">
                <a:solidFill>
                  <a:srgbClr val="585858"/>
                </a:solidFill>
                <a:latin typeface="Arial"/>
                <a:cs typeface="Arial"/>
              </a:rPr>
              <a:t>Suggested</a:t>
            </a:r>
            <a:r>
              <a:rPr dirty="0" sz="17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Framework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49250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Architecture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349250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349250" algn="l"/>
              </a:tabLst>
            </a:pPr>
            <a:r>
              <a:rPr dirty="0" sz="1700" b="1">
                <a:solidFill>
                  <a:srgbClr val="585858"/>
                </a:solidFill>
                <a:latin typeface="Arial"/>
                <a:cs typeface="Arial"/>
              </a:rPr>
              <a:t>Evaluation</a:t>
            </a:r>
            <a:r>
              <a:rPr dirty="0" sz="17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Metric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349250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Novelty</a:t>
            </a:r>
            <a:endParaRPr sz="17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48615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Results</a:t>
            </a:r>
            <a:endParaRPr sz="17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349250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Comparison</a:t>
            </a:r>
            <a:endParaRPr sz="17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348615" algn="l"/>
              </a:tabLst>
            </a:pPr>
            <a:r>
              <a:rPr dirty="0" sz="1700" spc="-10" b="1">
                <a:solidFill>
                  <a:srgbClr val="585858"/>
                </a:solidFill>
                <a:latin typeface="Arial"/>
                <a:cs typeface="Arial"/>
              </a:rPr>
              <a:t>Conclusion</a:t>
            </a:r>
            <a:endParaRPr sz="17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348615" algn="l"/>
              </a:tabLst>
            </a:pPr>
            <a:r>
              <a:rPr dirty="0" sz="1700" b="1">
                <a:solidFill>
                  <a:srgbClr val="585858"/>
                </a:solidFill>
                <a:latin typeface="Arial"/>
                <a:cs typeface="Arial"/>
              </a:rPr>
              <a:t>Future</a:t>
            </a:r>
            <a:r>
              <a:rPr dirty="0" sz="17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585858"/>
                </a:solidFill>
                <a:latin typeface="Arial"/>
                <a:cs typeface="Arial"/>
              </a:rPr>
              <a:t>Works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0291" y="1429257"/>
            <a:ext cx="801560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7350" indent="-37465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387350" algn="l"/>
              </a:tabLst>
            </a:pP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Various</a:t>
            </a:r>
            <a:r>
              <a:rPr dirty="0" sz="2300" spc="-6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Vision</a:t>
            </a:r>
            <a:r>
              <a:rPr dirty="0" sz="2300" spc="-3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Transformer</a:t>
            </a:r>
            <a:r>
              <a:rPr dirty="0" sz="2300" spc="-4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Models</a:t>
            </a:r>
            <a:r>
              <a:rPr dirty="0" sz="2300" spc="-5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working</a:t>
            </a:r>
            <a:r>
              <a:rPr dirty="0" sz="2300" spc="-7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with</a:t>
            </a:r>
            <a:r>
              <a:rPr dirty="0" sz="2300" spc="-6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351C75"/>
                </a:solidFill>
                <a:latin typeface="Arial"/>
                <a:cs typeface="Arial"/>
              </a:rPr>
              <a:t>GPT2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89038" y="2056828"/>
          <a:ext cx="8440420" cy="2437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275"/>
                <a:gridCol w="1311275"/>
                <a:gridCol w="981710"/>
                <a:gridCol w="974725"/>
                <a:gridCol w="1091564"/>
                <a:gridCol w="925829"/>
                <a:gridCol w="838834"/>
                <a:gridCol w="920750"/>
              </a:tblGrid>
              <a:tr h="609600">
                <a:tc>
                  <a:txBody>
                    <a:bodyPr/>
                    <a:lstStyle/>
                    <a:p>
                      <a:pPr marL="132715" marR="125095" indent="2647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Model Architecture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14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Size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Epochs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42570" marR="131445" indent="-1028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Days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Train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422275" marR="195580" indent="-218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Base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GPT2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900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MB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0.605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0.427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0.305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4.2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approx.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422275" marR="167005" indent="-2470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Large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GPT2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1.3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GB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0.616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0.430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0.308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0.223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6.5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approx.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Huge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GPT2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2.6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GB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0.618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0.432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0.309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0.224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7.5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approx.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Results</a:t>
            </a:r>
            <a:r>
              <a:rPr dirty="0" sz="2800" spc="-9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Generated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on</a:t>
            </a:r>
            <a:r>
              <a:rPr dirty="0" sz="2800" spc="-10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FLICKR30k</a:t>
            </a:r>
            <a:r>
              <a:rPr dirty="0" sz="2800" spc="-60">
                <a:solidFill>
                  <a:srgbClr val="4E6E9B"/>
                </a:solidFill>
              </a:rPr>
              <a:t> </a:t>
            </a:r>
            <a:r>
              <a:rPr dirty="0" sz="2800" spc="-10">
                <a:solidFill>
                  <a:srgbClr val="4E6E9B"/>
                </a:solidFill>
              </a:rPr>
              <a:t>Dataset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0291" y="1429257"/>
            <a:ext cx="801560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7350" indent="-37465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387350" algn="l"/>
              </a:tabLst>
            </a:pP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Various</a:t>
            </a:r>
            <a:r>
              <a:rPr dirty="0" sz="2300" spc="-6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Vision</a:t>
            </a:r>
            <a:r>
              <a:rPr dirty="0" sz="2300" spc="-3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Transformer</a:t>
            </a:r>
            <a:r>
              <a:rPr dirty="0" sz="2300" spc="-4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Models</a:t>
            </a:r>
            <a:r>
              <a:rPr dirty="0" sz="2300" spc="-5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working</a:t>
            </a:r>
            <a:r>
              <a:rPr dirty="0" sz="2300" spc="-7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with</a:t>
            </a:r>
            <a:r>
              <a:rPr dirty="0" sz="2300" spc="-6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351C75"/>
                </a:solidFill>
                <a:latin typeface="Arial"/>
                <a:cs typeface="Arial"/>
              </a:rPr>
              <a:t>GPT2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21868" y="1923224"/>
          <a:ext cx="8440420" cy="243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275"/>
                <a:gridCol w="1311275"/>
                <a:gridCol w="981710"/>
                <a:gridCol w="974725"/>
                <a:gridCol w="1091564"/>
                <a:gridCol w="925195"/>
                <a:gridCol w="838200"/>
                <a:gridCol w="920115"/>
              </a:tblGrid>
              <a:tr h="60896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Architecture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14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Size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Epochs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Days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Train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422275" marR="195580" indent="-218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Base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GPT2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900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MB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0.582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0.356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0.260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0.160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approx.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Large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GPT2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1.3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GB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0.593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0.365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0.263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0.164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2.6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approx.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422275" marR="186055" indent="-22732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Huge</a:t>
                      </a:r>
                      <a:r>
                        <a:rPr dirty="0" sz="14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6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GPT2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2.6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GB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0.597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0.368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0.264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0.166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3.2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approx.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Results</a:t>
            </a:r>
            <a:r>
              <a:rPr dirty="0" sz="2800" spc="-5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Generated</a:t>
            </a:r>
            <a:r>
              <a:rPr dirty="0" sz="2800" spc="-5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on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 spc="-25">
                <a:solidFill>
                  <a:srgbClr val="4E6E9B"/>
                </a:solidFill>
              </a:rPr>
              <a:t>FLICKR-</a:t>
            </a:r>
            <a:r>
              <a:rPr dirty="0" sz="2800">
                <a:solidFill>
                  <a:srgbClr val="4E6E9B"/>
                </a:solidFill>
              </a:rPr>
              <a:t>8k</a:t>
            </a:r>
            <a:r>
              <a:rPr dirty="0" sz="2800" spc="-20">
                <a:solidFill>
                  <a:srgbClr val="4E6E9B"/>
                </a:solidFill>
              </a:rPr>
              <a:t> </a:t>
            </a:r>
            <a:r>
              <a:rPr dirty="0" sz="2800" spc="-10">
                <a:solidFill>
                  <a:srgbClr val="4E6E9B"/>
                </a:solidFill>
              </a:rPr>
              <a:t>Dataset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61004" y="0"/>
            <a:ext cx="6182995" cy="4364355"/>
            <a:chOff x="2961004" y="0"/>
            <a:chExt cx="6182995" cy="4364355"/>
          </a:xfrm>
        </p:grpSpPr>
        <p:sp>
          <p:nvSpPr>
            <p:cNvPr id="3" name="object 3" descr=""/>
            <p:cNvSpPr/>
            <p:nvPr/>
          </p:nvSpPr>
          <p:spPr>
            <a:xfrm>
              <a:off x="3627755" y="0"/>
              <a:ext cx="5516245" cy="4051300"/>
            </a:xfrm>
            <a:custGeom>
              <a:avLst/>
              <a:gdLst/>
              <a:ahLst/>
              <a:cxnLst/>
              <a:rect l="l" t="t" r="r" b="b"/>
              <a:pathLst>
                <a:path w="5516245" h="4051300">
                  <a:moveTo>
                    <a:pt x="3003550" y="187960"/>
                  </a:moveTo>
                  <a:lnTo>
                    <a:pt x="3003207" y="0"/>
                  </a:lnTo>
                  <a:lnTo>
                    <a:pt x="2278888" y="0"/>
                  </a:lnTo>
                  <a:lnTo>
                    <a:pt x="609600" y="1176655"/>
                  </a:lnTo>
                  <a:lnTo>
                    <a:pt x="610997" y="1874532"/>
                  </a:lnTo>
                  <a:lnTo>
                    <a:pt x="3003550" y="187960"/>
                  </a:lnTo>
                  <a:close/>
                </a:path>
                <a:path w="5516245" h="4051300">
                  <a:moveTo>
                    <a:pt x="4444174" y="0"/>
                  </a:moveTo>
                  <a:lnTo>
                    <a:pt x="3452876" y="0"/>
                  </a:lnTo>
                  <a:lnTo>
                    <a:pt x="0" y="2433955"/>
                  </a:lnTo>
                  <a:lnTo>
                    <a:pt x="1397" y="3131820"/>
                  </a:lnTo>
                  <a:lnTo>
                    <a:pt x="4444174" y="0"/>
                  </a:lnTo>
                  <a:close/>
                </a:path>
                <a:path w="5516245" h="4051300">
                  <a:moveTo>
                    <a:pt x="5516245" y="2027593"/>
                  </a:moveTo>
                  <a:lnTo>
                    <a:pt x="4210050" y="2948305"/>
                  </a:lnTo>
                  <a:lnTo>
                    <a:pt x="4211447" y="3646170"/>
                  </a:lnTo>
                  <a:lnTo>
                    <a:pt x="5516245" y="2726398"/>
                  </a:lnTo>
                  <a:lnTo>
                    <a:pt x="5516245" y="2027593"/>
                  </a:lnTo>
                  <a:close/>
                </a:path>
                <a:path w="5516245" h="4051300">
                  <a:moveTo>
                    <a:pt x="5516245" y="1142352"/>
                  </a:moveTo>
                  <a:lnTo>
                    <a:pt x="2400300" y="3338703"/>
                  </a:lnTo>
                  <a:lnTo>
                    <a:pt x="2401697" y="4036580"/>
                  </a:lnTo>
                  <a:lnTo>
                    <a:pt x="5516245" y="1841144"/>
                  </a:lnTo>
                  <a:lnTo>
                    <a:pt x="5516245" y="1142352"/>
                  </a:lnTo>
                  <a:close/>
                </a:path>
                <a:path w="5516245" h="4051300">
                  <a:moveTo>
                    <a:pt x="5516245" y="270713"/>
                  </a:moveTo>
                  <a:lnTo>
                    <a:pt x="1143000" y="3353308"/>
                  </a:lnTo>
                  <a:lnTo>
                    <a:pt x="1144397" y="4051211"/>
                  </a:lnTo>
                  <a:lnTo>
                    <a:pt x="5516245" y="969479"/>
                  </a:lnTo>
                  <a:lnTo>
                    <a:pt x="5516245" y="270713"/>
                  </a:lnTo>
                  <a:close/>
                </a:path>
                <a:path w="5516245" h="4051300">
                  <a:moveTo>
                    <a:pt x="5516245" y="0"/>
                  </a:moveTo>
                  <a:lnTo>
                    <a:pt x="4658055" y="0"/>
                  </a:lnTo>
                  <a:lnTo>
                    <a:pt x="1543050" y="2195703"/>
                  </a:lnTo>
                  <a:lnTo>
                    <a:pt x="1544447" y="2893568"/>
                  </a:lnTo>
                  <a:lnTo>
                    <a:pt x="5516245" y="93865"/>
                  </a:lnTo>
                  <a:lnTo>
                    <a:pt x="55162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61005" y="0"/>
              <a:ext cx="6182995" cy="4364355"/>
            </a:xfrm>
            <a:custGeom>
              <a:avLst/>
              <a:gdLst/>
              <a:ahLst/>
              <a:cxnLst/>
              <a:rect l="l" t="t" r="r" b="b"/>
              <a:pathLst>
                <a:path w="6182995" h="4364355">
                  <a:moveTo>
                    <a:pt x="925728" y="0"/>
                  </a:moveTo>
                  <a:lnTo>
                    <a:pt x="802932" y="0"/>
                  </a:lnTo>
                  <a:lnTo>
                    <a:pt x="0" y="535178"/>
                  </a:lnTo>
                  <a:lnTo>
                    <a:pt x="37846" y="591820"/>
                  </a:lnTo>
                  <a:lnTo>
                    <a:pt x="925728" y="0"/>
                  </a:lnTo>
                  <a:close/>
                </a:path>
                <a:path w="6182995" h="4364355">
                  <a:moveTo>
                    <a:pt x="3354184" y="0"/>
                  </a:moveTo>
                  <a:lnTo>
                    <a:pt x="3231451" y="0"/>
                  </a:lnTo>
                  <a:lnTo>
                    <a:pt x="456438" y="1849628"/>
                  </a:lnTo>
                  <a:lnTo>
                    <a:pt x="494284" y="1906270"/>
                  </a:lnTo>
                  <a:lnTo>
                    <a:pt x="3354184" y="0"/>
                  </a:lnTo>
                  <a:close/>
                </a:path>
                <a:path w="6182995" h="4364355">
                  <a:moveTo>
                    <a:pt x="6182995" y="2204313"/>
                  </a:moveTo>
                  <a:lnTo>
                    <a:pt x="3028188" y="4307052"/>
                  </a:lnTo>
                  <a:lnTo>
                    <a:pt x="3066034" y="4363745"/>
                  </a:lnTo>
                  <a:lnTo>
                    <a:pt x="6182995" y="2286127"/>
                  </a:lnTo>
                  <a:lnTo>
                    <a:pt x="6182995" y="2204313"/>
                  </a:lnTo>
                  <a:close/>
                </a:path>
                <a:path w="6182995" h="4364355">
                  <a:moveTo>
                    <a:pt x="6182995" y="616762"/>
                  </a:moveTo>
                  <a:lnTo>
                    <a:pt x="2494788" y="3075051"/>
                  </a:lnTo>
                  <a:lnTo>
                    <a:pt x="2532634" y="3131820"/>
                  </a:lnTo>
                  <a:lnTo>
                    <a:pt x="6182995" y="698677"/>
                  </a:lnTo>
                  <a:lnTo>
                    <a:pt x="6182995" y="616762"/>
                  </a:lnTo>
                  <a:close/>
                </a:path>
              </a:pathLst>
            </a:custGeom>
            <a:solidFill>
              <a:srgbClr val="4E6D9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26492" y="3745991"/>
            <a:ext cx="68580" cy="337185"/>
            <a:chOff x="126492" y="3745991"/>
            <a:chExt cx="68580" cy="337185"/>
          </a:xfrm>
        </p:grpSpPr>
        <p:sp>
          <p:nvSpPr>
            <p:cNvPr id="6" name="object 6" descr=""/>
            <p:cNvSpPr/>
            <p:nvPr/>
          </p:nvSpPr>
          <p:spPr>
            <a:xfrm>
              <a:off x="126492" y="3745991"/>
              <a:ext cx="68580" cy="184785"/>
            </a:xfrm>
            <a:custGeom>
              <a:avLst/>
              <a:gdLst/>
              <a:ahLst/>
              <a:cxnLst/>
              <a:rect l="l" t="t" r="r" b="b"/>
              <a:pathLst>
                <a:path w="68580" h="184785">
                  <a:moveTo>
                    <a:pt x="68580" y="0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68580" y="184403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537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6492" y="3930395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80" h="152400">
                  <a:moveTo>
                    <a:pt x="68580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68580" y="15239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4E6D9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26492" y="3433571"/>
            <a:ext cx="68580" cy="312420"/>
            <a:chOff x="126492" y="3433571"/>
            <a:chExt cx="68580" cy="312420"/>
          </a:xfrm>
        </p:grpSpPr>
        <p:sp>
          <p:nvSpPr>
            <p:cNvPr id="9" name="object 9" descr=""/>
            <p:cNvSpPr/>
            <p:nvPr/>
          </p:nvSpPr>
          <p:spPr>
            <a:xfrm>
              <a:off x="126492" y="3433571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80" h="143510">
                  <a:moveTo>
                    <a:pt x="6858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68580" y="143255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38D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6492" y="3576827"/>
              <a:ext cx="68580" cy="169545"/>
            </a:xfrm>
            <a:custGeom>
              <a:avLst/>
              <a:gdLst/>
              <a:ahLst/>
              <a:cxnLst/>
              <a:rect l="l" t="t" r="r" b="b"/>
              <a:pathLst>
                <a:path w="68580" h="169545">
                  <a:moveTo>
                    <a:pt x="68580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68580" y="169164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5A7E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2943" y="3542487"/>
            <a:ext cx="35864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  <a:latin typeface="Arial"/>
                <a:cs typeface="Arial"/>
              </a:rPr>
              <a:t>Machine</a:t>
            </a:r>
            <a:r>
              <a:rPr dirty="0" sz="2800" spc="-95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4E6E9B"/>
                </a:solidFill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2943" y="4281627"/>
            <a:ext cx="4615815" cy="65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Intel(R)</a:t>
            </a:r>
            <a:r>
              <a:rPr dirty="0" sz="18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Xeon(R)</a:t>
            </a:r>
            <a:r>
              <a:rPr dirty="0" sz="1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CPU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@2.30GHz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12GB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NVIDIA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Tesla</a:t>
            </a: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K80</a:t>
            </a:r>
            <a:r>
              <a:rPr dirty="0" sz="18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585858"/>
                </a:solidFill>
                <a:latin typeface="Arial"/>
                <a:cs typeface="Arial"/>
              </a:rPr>
              <a:t>GPU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10285" y="1819973"/>
          <a:ext cx="4857750" cy="2973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/>
                <a:gridCol w="931544"/>
                <a:gridCol w="931544"/>
                <a:gridCol w="931544"/>
                <a:gridCol w="1046479"/>
              </a:tblGrid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Percentile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BLEU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90th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0.78353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0.57061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0.47892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0.35827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85th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0.75672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0.54316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0.43386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0.32622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80th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0.71475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0.49532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0.40320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0.24282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75th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0.71475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0.47783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0.34684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0.03678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70th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0.71458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0.43966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0.30987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0.00031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65th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0.65233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0.41893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0.28091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4.49103e-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60th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0.61787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0.41032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0.26386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latin typeface="Arial"/>
                          <a:cs typeface="Arial"/>
                        </a:rPr>
                        <a:t>4.00189e-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372" y="393649"/>
            <a:ext cx="8234680" cy="346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4E6E9B"/>
                </a:solidFill>
              </a:rPr>
              <a:t>BLEU</a:t>
            </a:r>
            <a:r>
              <a:rPr dirty="0" sz="2100" spc="-30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scores</a:t>
            </a:r>
            <a:r>
              <a:rPr dirty="0" sz="2100" spc="-45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for</a:t>
            </a:r>
            <a:r>
              <a:rPr dirty="0" sz="2100" spc="-25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more</a:t>
            </a:r>
            <a:r>
              <a:rPr dirty="0" sz="2100" spc="-40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than</a:t>
            </a:r>
            <a:r>
              <a:rPr dirty="0" sz="2100" spc="-20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60</a:t>
            </a:r>
            <a:r>
              <a:rPr dirty="0" sz="2100" spc="-50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percentile</a:t>
            </a:r>
            <a:r>
              <a:rPr dirty="0" sz="2100" spc="-30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for</a:t>
            </a:r>
            <a:r>
              <a:rPr dirty="0" sz="2100" spc="-20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the</a:t>
            </a:r>
            <a:r>
              <a:rPr dirty="0" sz="2100" spc="-40">
                <a:solidFill>
                  <a:srgbClr val="4E6E9B"/>
                </a:solidFill>
              </a:rPr>
              <a:t> </a:t>
            </a:r>
            <a:r>
              <a:rPr dirty="0" sz="2100">
                <a:solidFill>
                  <a:srgbClr val="4E6E9B"/>
                </a:solidFill>
              </a:rPr>
              <a:t>proposed</a:t>
            </a:r>
            <a:r>
              <a:rPr dirty="0" sz="2100" spc="-20">
                <a:solidFill>
                  <a:srgbClr val="4E6E9B"/>
                </a:solidFill>
              </a:rPr>
              <a:t> </a:t>
            </a:r>
            <a:r>
              <a:rPr dirty="0" sz="2100" spc="-10">
                <a:solidFill>
                  <a:srgbClr val="4E6E9B"/>
                </a:solidFill>
              </a:rPr>
              <a:t>model</a:t>
            </a:r>
            <a:endParaRPr sz="2100"/>
          </a:p>
        </p:txBody>
      </p:sp>
      <p:sp>
        <p:nvSpPr>
          <p:cNvPr id="4" name="object 4" descr=""/>
          <p:cNvSpPr txBox="1"/>
          <p:nvPr/>
        </p:nvSpPr>
        <p:spPr>
          <a:xfrm>
            <a:off x="297586" y="714247"/>
            <a:ext cx="4704715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solidFill>
                  <a:srgbClr val="4E6E9B"/>
                </a:solidFill>
                <a:latin typeface="Arial"/>
                <a:cs typeface="Arial"/>
              </a:rPr>
              <a:t>on</a:t>
            </a:r>
            <a:r>
              <a:rPr dirty="0" sz="2100" spc="20" b="1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100" spc="-20" b="1">
                <a:solidFill>
                  <a:srgbClr val="4E6E9B"/>
                </a:solidFill>
                <a:latin typeface="Arial"/>
                <a:cs typeface="Arial"/>
              </a:rPr>
              <a:t>FLICKR-</a:t>
            </a:r>
            <a:r>
              <a:rPr dirty="0" sz="2100" b="1">
                <a:solidFill>
                  <a:srgbClr val="4E6E9B"/>
                </a:solidFill>
                <a:latin typeface="Arial"/>
                <a:cs typeface="Arial"/>
              </a:rPr>
              <a:t>30k</a:t>
            </a:r>
            <a:r>
              <a:rPr dirty="0" sz="2100" spc="5" b="1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4E6E9B"/>
                </a:solidFill>
                <a:latin typeface="Arial"/>
                <a:cs typeface="Arial"/>
              </a:rPr>
              <a:t>Dataset</a:t>
            </a:r>
            <a:endParaRPr sz="2100">
              <a:latin typeface="Arial"/>
              <a:cs typeface="Arial"/>
            </a:endParaRPr>
          </a:p>
          <a:p>
            <a:pPr marL="387350" indent="-374650">
              <a:lnSpc>
                <a:spcPct val="100000"/>
              </a:lnSpc>
              <a:spcBef>
                <a:spcPts val="2085"/>
              </a:spcBef>
              <a:buFont typeface="Arial"/>
              <a:buChar char="●"/>
              <a:tabLst>
                <a:tab pos="387350" algn="l"/>
              </a:tabLst>
            </a:pP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Percentile</a:t>
            </a:r>
            <a:r>
              <a:rPr dirty="0" sz="2300" spc="-50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for</a:t>
            </a:r>
            <a:r>
              <a:rPr dirty="0" sz="2300" spc="-2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ViT</a:t>
            </a:r>
            <a:r>
              <a:rPr dirty="0" sz="2300" spc="-1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Huge</a:t>
            </a:r>
            <a:r>
              <a:rPr dirty="0" sz="2300" spc="-3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51C75"/>
                </a:solidFill>
                <a:latin typeface="Arial"/>
                <a:cs typeface="Arial"/>
              </a:rPr>
              <a:t>+</a:t>
            </a:r>
            <a:r>
              <a:rPr dirty="0" sz="2300" spc="-5" b="1">
                <a:solidFill>
                  <a:srgbClr val="351C75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351C75"/>
                </a:solidFill>
                <a:latin typeface="Arial"/>
                <a:cs typeface="Arial"/>
              </a:rPr>
              <a:t>GPT2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4" name="object 4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64235" y="1115631"/>
          <a:ext cx="7324725" cy="396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Input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Image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Output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Text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889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little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girl</a:t>
                      </a:r>
                      <a:r>
                        <a:rPr dirty="0" sz="1400" spc="-3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standing</a:t>
                      </a:r>
                      <a:r>
                        <a:rPr dirty="0" sz="1400" spc="-6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dirty="0" sz="1400" spc="-1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wooden</a:t>
                      </a:r>
                      <a:r>
                        <a:rPr dirty="0" sz="1400" spc="-3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fence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675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2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dog</a:t>
                      </a:r>
                      <a:r>
                        <a:rPr dirty="0" sz="1400" spc="-3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3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dirty="0" sz="1400" spc="-3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walking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down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2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7" y="1594103"/>
            <a:ext cx="1278636" cy="17602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9427" y="3537203"/>
            <a:ext cx="1844039" cy="13792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366" y="110490"/>
            <a:ext cx="235331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4E6E9B"/>
                </a:solidFill>
              </a:rPr>
              <a:t>Comparison </a:t>
            </a:r>
            <a:r>
              <a:rPr dirty="0" sz="2100" spc="-10">
                <a:solidFill>
                  <a:srgbClr val="4E6E9B"/>
                </a:solidFill>
              </a:rPr>
              <a:t>Table</a:t>
            </a:r>
            <a:endParaRPr sz="21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18960" y="511873"/>
          <a:ext cx="8382634" cy="462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1649730"/>
                <a:gridCol w="3971925"/>
                <a:gridCol w="1494154"/>
              </a:tblGrid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References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Publication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Year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Model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B1-Score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Al-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Malla[1]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Yolo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Transformer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MAGIC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[11]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Multimodal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Generative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Language Model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(zero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shot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captioning)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0.445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ZeroCap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[12]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Zero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shot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text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0.447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Kumar,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Deepika[2]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Dual-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Modal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Transformer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Sharif[9]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NASNetLarge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LSTM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Nukrai[10]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Encoder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Decoder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Network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0.55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Liu[3]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Reinforcement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Learning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Yin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Cui[4]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Show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Tell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ResNet50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LSTM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soft-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attention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model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Donahue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[5]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2015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Long-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term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Recurrent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Convolutional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Networks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Junhua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Mao[6]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AlexNet +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m-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RNN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My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Work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4E6E9B"/>
                      </a:solidFill>
                      <a:prstDash val="solid"/>
                    </a:lnL>
                    <a:lnR w="9525">
                      <a:solidFill>
                        <a:srgbClr val="4E6E9B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20" b="1">
                          <a:latin typeface="Arial"/>
                          <a:cs typeface="Arial"/>
                        </a:rPr>
                        <a:t>2023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4E6E9B"/>
                      </a:solidFill>
                      <a:prstDash val="solid"/>
                    </a:lnL>
                    <a:lnR w="9525">
                      <a:solidFill>
                        <a:srgbClr val="4E6E9B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Base +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GPT2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4E6E9B"/>
                      </a:solidFill>
                      <a:prstDash val="solid"/>
                    </a:lnL>
                    <a:lnR w="9525">
                      <a:solidFill>
                        <a:srgbClr val="4E6E9B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0.605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4E6E9B"/>
                      </a:solidFill>
                      <a:prstDash val="solid"/>
                    </a:lnL>
                    <a:lnR w="9525">
                      <a:solidFill>
                        <a:srgbClr val="4E6E9B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4E6E9B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Aung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S.P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[7]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CNN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LSTM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4E6E9B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My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Work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20" b="1">
                          <a:latin typeface="Arial"/>
                          <a:cs typeface="Arial"/>
                        </a:rPr>
                        <a:t>2023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Large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GPT2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0.616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My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Work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20" b="1">
                          <a:latin typeface="Arial"/>
                          <a:cs typeface="Arial"/>
                        </a:rPr>
                        <a:t>2023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ViT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Huge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GPT2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0.618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Singh,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Varsha[8]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2023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VGG19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Dense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LSTM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0.62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63166" y="1431001"/>
            <a:ext cx="8136890" cy="2004695"/>
            <a:chOff x="963166" y="1431001"/>
            <a:chExt cx="8136890" cy="20046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6" y="1431001"/>
              <a:ext cx="8136639" cy="20041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172" y="1481328"/>
              <a:ext cx="8040624" cy="190588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3244088" y="3758285"/>
            <a:ext cx="1397635" cy="603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0"/>
              </a:spcBef>
            </a:pPr>
            <a:r>
              <a:rPr dirty="0" sz="1100" spc="50">
                <a:latin typeface="Noto Mono"/>
                <a:cs typeface="Noto Mono"/>
              </a:rPr>
              <a:t>A</a:t>
            </a:r>
            <a:r>
              <a:rPr dirty="0" sz="1100" spc="-375">
                <a:latin typeface="Noto Mono"/>
                <a:cs typeface="Noto Mono"/>
              </a:rPr>
              <a:t> </a:t>
            </a:r>
            <a:r>
              <a:rPr dirty="0" sz="1100" spc="-55">
                <a:latin typeface="Noto Mono"/>
                <a:cs typeface="Noto Mono"/>
              </a:rPr>
              <a:t>dog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145">
                <a:latin typeface="Noto Mono"/>
                <a:cs typeface="Noto Mono"/>
              </a:rPr>
              <a:t>running</a:t>
            </a:r>
            <a:r>
              <a:rPr dirty="0" sz="1100" spc="-355">
                <a:latin typeface="Noto Mono"/>
                <a:cs typeface="Noto Mono"/>
              </a:rPr>
              <a:t> </a:t>
            </a:r>
            <a:r>
              <a:rPr dirty="0" sz="1100" spc="-55">
                <a:latin typeface="Noto Mono"/>
                <a:cs typeface="Noto Mono"/>
              </a:rPr>
              <a:t>on</a:t>
            </a:r>
            <a:r>
              <a:rPr dirty="0" sz="1100" spc="-360">
                <a:latin typeface="Noto Mono"/>
                <a:cs typeface="Noto Mono"/>
              </a:rPr>
              <a:t> </a:t>
            </a:r>
            <a:r>
              <a:rPr dirty="0" sz="1100" spc="-25">
                <a:latin typeface="Noto Mono"/>
                <a:cs typeface="Noto Mono"/>
              </a:rPr>
              <a:t>the </a:t>
            </a:r>
            <a:r>
              <a:rPr dirty="0" sz="1100" spc="-75">
                <a:latin typeface="Noto Mono"/>
                <a:cs typeface="Noto Mono"/>
              </a:rPr>
              <a:t>beach</a:t>
            </a:r>
            <a:r>
              <a:rPr dirty="0" sz="1100" spc="-385">
                <a:latin typeface="Noto Mono"/>
                <a:cs typeface="Noto Mono"/>
              </a:rPr>
              <a:t> </a:t>
            </a:r>
            <a:r>
              <a:rPr dirty="0" sz="1100" spc="-160">
                <a:latin typeface="Noto Mono"/>
                <a:cs typeface="Noto Mono"/>
              </a:rPr>
              <a:t>with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75">
                <a:latin typeface="Noto Mono"/>
                <a:cs typeface="Noto Mono"/>
              </a:rPr>
              <a:t>a</a:t>
            </a:r>
            <a:r>
              <a:rPr dirty="0" sz="1100" spc="-375">
                <a:latin typeface="Noto Mono"/>
                <a:cs typeface="Noto Mono"/>
              </a:rPr>
              <a:t> </a:t>
            </a:r>
            <a:r>
              <a:rPr dirty="0" sz="1100" spc="-235">
                <a:latin typeface="Noto Mono"/>
                <a:cs typeface="Noto Mono"/>
              </a:rPr>
              <a:t>ball</a:t>
            </a:r>
            <a:r>
              <a:rPr dirty="0" sz="1100" spc="-380">
                <a:latin typeface="Noto Mono"/>
                <a:cs typeface="Noto Mono"/>
              </a:rPr>
              <a:t> </a:t>
            </a:r>
            <a:r>
              <a:rPr dirty="0" sz="1100" spc="-240">
                <a:latin typeface="Noto Mono"/>
                <a:cs typeface="Noto Mono"/>
              </a:rPr>
              <a:t>in</a:t>
            </a:r>
            <a:r>
              <a:rPr dirty="0" sz="1100" spc="-360">
                <a:latin typeface="Noto Mono"/>
                <a:cs typeface="Noto Mono"/>
              </a:rPr>
              <a:t> </a:t>
            </a:r>
            <a:r>
              <a:rPr dirty="0" sz="1100" spc="-295">
                <a:latin typeface="Noto Mono"/>
                <a:cs typeface="Noto Mono"/>
              </a:rPr>
              <a:t>its </a:t>
            </a:r>
            <a:r>
              <a:rPr dirty="0" sz="1100" spc="-10">
                <a:latin typeface="Noto Mono"/>
                <a:cs typeface="Noto Mono"/>
              </a:rPr>
              <a:t>mouth</a:t>
            </a:r>
            <a:endParaRPr sz="1100">
              <a:latin typeface="Noto Mono"/>
              <a:cs typeface="Noto Mon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81532" y="3758285"/>
            <a:ext cx="1689735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1100" spc="50">
                <a:latin typeface="Noto Mono"/>
                <a:cs typeface="Noto Mono"/>
              </a:rPr>
              <a:t>A</a:t>
            </a:r>
            <a:r>
              <a:rPr dirty="0" sz="1100" spc="-375">
                <a:latin typeface="Noto Mono"/>
                <a:cs typeface="Noto Mono"/>
              </a:rPr>
              <a:t> </a:t>
            </a:r>
            <a:r>
              <a:rPr dirty="0" sz="1100" spc="-50">
                <a:latin typeface="Noto Mono"/>
                <a:cs typeface="Noto Mono"/>
              </a:rPr>
              <a:t>dog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140">
                <a:latin typeface="Noto Mono"/>
                <a:cs typeface="Noto Mono"/>
              </a:rPr>
              <a:t>standing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240">
                <a:latin typeface="Noto Mono"/>
                <a:cs typeface="Noto Mono"/>
              </a:rPr>
              <a:t>in</a:t>
            </a:r>
            <a:r>
              <a:rPr dirty="0" sz="1100" spc="-360">
                <a:latin typeface="Noto Mono"/>
                <a:cs typeface="Noto Mono"/>
              </a:rPr>
              <a:t> </a:t>
            </a:r>
            <a:r>
              <a:rPr dirty="0" sz="1100" spc="-75">
                <a:latin typeface="Noto Mono"/>
                <a:cs typeface="Noto Mono"/>
              </a:rPr>
              <a:t>a</a:t>
            </a:r>
            <a:r>
              <a:rPr dirty="0" sz="1100" spc="-360">
                <a:latin typeface="Noto Mono"/>
                <a:cs typeface="Noto Mono"/>
              </a:rPr>
              <a:t> </a:t>
            </a:r>
            <a:r>
              <a:rPr dirty="0" sz="1100" spc="-250">
                <a:latin typeface="Noto Mono"/>
                <a:cs typeface="Noto Mono"/>
              </a:rPr>
              <a:t>field</a:t>
            </a:r>
            <a:r>
              <a:rPr dirty="0" sz="1100" spc="-360">
                <a:latin typeface="Noto Mono"/>
                <a:cs typeface="Noto Mono"/>
              </a:rPr>
              <a:t> </a:t>
            </a:r>
            <a:r>
              <a:rPr dirty="0" sz="1100" spc="-140">
                <a:latin typeface="Noto Mono"/>
                <a:cs typeface="Noto Mono"/>
              </a:rPr>
              <a:t>of </a:t>
            </a:r>
            <a:r>
              <a:rPr dirty="0" sz="1100" spc="-10">
                <a:latin typeface="Noto Mono"/>
                <a:cs typeface="Noto Mono"/>
              </a:rPr>
              <a:t>grass</a:t>
            </a:r>
            <a:endParaRPr sz="1100">
              <a:latin typeface="Noto Mono"/>
              <a:cs typeface="Noto Mon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77714" y="3758285"/>
            <a:ext cx="1533525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dirty="0" sz="1100" spc="50">
                <a:latin typeface="Noto Mono"/>
                <a:cs typeface="Noto Mono"/>
              </a:rPr>
              <a:t>A</a:t>
            </a:r>
            <a:r>
              <a:rPr dirty="0" sz="1100" spc="-390">
                <a:latin typeface="Noto Mono"/>
                <a:cs typeface="Noto Mono"/>
              </a:rPr>
              <a:t> </a:t>
            </a:r>
            <a:r>
              <a:rPr dirty="0" sz="1100" spc="60">
                <a:latin typeface="Noto Mono"/>
                <a:cs typeface="Noto Mono"/>
              </a:rPr>
              <a:t>woman</a:t>
            </a:r>
            <a:r>
              <a:rPr dirty="0" sz="1100" spc="-380">
                <a:latin typeface="Noto Mono"/>
                <a:cs typeface="Noto Mono"/>
              </a:rPr>
              <a:t> </a:t>
            </a:r>
            <a:r>
              <a:rPr dirty="0" sz="1100" spc="-240">
                <a:latin typeface="Noto Mono"/>
                <a:cs typeface="Noto Mono"/>
              </a:rPr>
              <a:t>in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75">
                <a:latin typeface="Noto Mono"/>
                <a:cs typeface="Noto Mono"/>
              </a:rPr>
              <a:t>a</a:t>
            </a:r>
            <a:r>
              <a:rPr dirty="0" sz="1100" spc="-375">
                <a:latin typeface="Noto Mono"/>
                <a:cs typeface="Noto Mono"/>
              </a:rPr>
              <a:t> </a:t>
            </a:r>
            <a:r>
              <a:rPr dirty="0" sz="1100" spc="-240">
                <a:latin typeface="Noto Mono"/>
                <a:cs typeface="Noto Mono"/>
              </a:rPr>
              <a:t>bikini</a:t>
            </a:r>
            <a:r>
              <a:rPr dirty="0" sz="1100" spc="-385">
                <a:latin typeface="Noto Mono"/>
                <a:cs typeface="Noto Mono"/>
              </a:rPr>
              <a:t> </a:t>
            </a:r>
            <a:r>
              <a:rPr dirty="0" sz="1100" spc="-60">
                <a:latin typeface="Noto Mono"/>
                <a:cs typeface="Noto Mono"/>
              </a:rPr>
              <a:t>on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50">
                <a:latin typeface="Noto Mono"/>
                <a:cs typeface="Noto Mono"/>
              </a:rPr>
              <a:t>a </a:t>
            </a:r>
            <a:r>
              <a:rPr dirty="0" sz="1100" spc="-10">
                <a:latin typeface="Noto Mono"/>
                <a:cs typeface="Noto Mono"/>
              </a:rPr>
              <a:t>beach</a:t>
            </a:r>
            <a:endParaRPr sz="1100">
              <a:latin typeface="Noto Mono"/>
              <a:cs typeface="Noto Mon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62927" y="3786640"/>
            <a:ext cx="1570355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dirty="0" sz="1100" spc="50">
                <a:latin typeface="Noto Mono"/>
                <a:cs typeface="Noto Mono"/>
              </a:rPr>
              <a:t>A</a:t>
            </a:r>
            <a:r>
              <a:rPr dirty="0" sz="1100" spc="-355">
                <a:latin typeface="Noto Mono"/>
                <a:cs typeface="Noto Mono"/>
              </a:rPr>
              <a:t> </a:t>
            </a:r>
            <a:r>
              <a:rPr dirty="0" sz="1100" spc="-125">
                <a:latin typeface="Noto Mono"/>
                <a:cs typeface="Noto Mono"/>
              </a:rPr>
              <a:t>soccer</a:t>
            </a:r>
            <a:r>
              <a:rPr dirty="0" sz="1100" spc="-345">
                <a:latin typeface="Noto Mono"/>
                <a:cs typeface="Noto Mono"/>
              </a:rPr>
              <a:t> </a:t>
            </a:r>
            <a:r>
              <a:rPr dirty="0" sz="1100">
                <a:latin typeface="Noto Mono"/>
                <a:cs typeface="Noto Mono"/>
              </a:rPr>
              <a:t>game</a:t>
            </a:r>
            <a:r>
              <a:rPr dirty="0" sz="1100" spc="-365">
                <a:latin typeface="Noto Mono"/>
                <a:cs typeface="Noto Mono"/>
              </a:rPr>
              <a:t> </a:t>
            </a:r>
            <a:r>
              <a:rPr dirty="0" sz="1100" spc="-155">
                <a:latin typeface="Noto Mono"/>
                <a:cs typeface="Noto Mono"/>
              </a:rPr>
              <a:t>with</a:t>
            </a:r>
            <a:r>
              <a:rPr dirty="0" sz="1100" spc="-355">
                <a:latin typeface="Noto Mono"/>
                <a:cs typeface="Noto Mono"/>
              </a:rPr>
              <a:t> </a:t>
            </a:r>
            <a:r>
              <a:rPr dirty="0" sz="1100" spc="-50">
                <a:latin typeface="Noto Mono"/>
                <a:cs typeface="Noto Mono"/>
              </a:rPr>
              <a:t>a </a:t>
            </a:r>
            <a:r>
              <a:rPr dirty="0" sz="1100" spc="-180">
                <a:latin typeface="Noto Mono"/>
                <a:cs typeface="Noto Mono"/>
              </a:rPr>
              <a:t>player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110">
                <a:latin typeface="Noto Mono"/>
                <a:cs typeface="Noto Mono"/>
              </a:rPr>
              <a:t>jumping</a:t>
            </a:r>
            <a:r>
              <a:rPr dirty="0" sz="1100" spc="-385">
                <a:latin typeface="Noto Mono"/>
                <a:cs typeface="Noto Mono"/>
              </a:rPr>
              <a:t> </a:t>
            </a:r>
            <a:r>
              <a:rPr dirty="0" sz="1100" spc="-60">
                <a:latin typeface="Noto Mono"/>
                <a:cs typeface="Noto Mono"/>
              </a:rPr>
              <a:t>up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180">
                <a:latin typeface="Noto Mono"/>
                <a:cs typeface="Noto Mono"/>
              </a:rPr>
              <a:t>to</a:t>
            </a:r>
            <a:r>
              <a:rPr dirty="0" sz="1100" spc="-365">
                <a:latin typeface="Noto Mono"/>
                <a:cs typeface="Noto Mono"/>
              </a:rPr>
              <a:t> </a:t>
            </a:r>
            <a:r>
              <a:rPr dirty="0" sz="1100" spc="-165">
                <a:latin typeface="Noto Mono"/>
                <a:cs typeface="Noto Mono"/>
              </a:rPr>
              <a:t>kick </a:t>
            </a:r>
            <a:r>
              <a:rPr dirty="0" sz="1100" spc="-155">
                <a:latin typeface="Noto Mono"/>
                <a:cs typeface="Noto Mono"/>
              </a:rPr>
              <a:t>the</a:t>
            </a:r>
            <a:r>
              <a:rPr dirty="0" sz="1100" spc="-370">
                <a:latin typeface="Noto Mono"/>
                <a:cs typeface="Noto Mono"/>
              </a:rPr>
              <a:t> </a:t>
            </a:r>
            <a:r>
              <a:rPr dirty="0" sz="1100" spc="-20">
                <a:latin typeface="Noto Mono"/>
                <a:cs typeface="Noto Mono"/>
              </a:rPr>
              <a:t>ball</a:t>
            </a:r>
            <a:endParaRPr sz="1100">
              <a:latin typeface="Noto Mono"/>
              <a:cs typeface="Noto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089" rIns="0" bIns="0" rtlCol="0" vert="horz">
            <a:spAutoFit/>
          </a:bodyPr>
          <a:lstStyle/>
          <a:p>
            <a:pPr marL="165227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Compare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Output</a:t>
            </a:r>
            <a:r>
              <a:rPr dirty="0" spc="-35"/>
              <a:t> </a:t>
            </a:r>
            <a:r>
              <a:rPr dirty="0"/>
              <a:t>Results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/>
              <a:t>Target</a:t>
            </a:r>
            <a:r>
              <a:rPr dirty="0" spc="-25"/>
              <a:t> </a:t>
            </a:r>
            <a:r>
              <a:rPr dirty="0" spc="-10"/>
              <a:t>Paper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20497" y="1928875"/>
            <a:ext cx="72136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solidFill>
                  <a:srgbClr val="585858"/>
                </a:solidFill>
                <a:latin typeface="Arial"/>
                <a:cs typeface="Arial"/>
              </a:rPr>
              <a:t>Input </a:t>
            </a:r>
            <a:r>
              <a:rPr dirty="0" sz="1900" spc="-20" b="1">
                <a:solidFill>
                  <a:srgbClr val="585858"/>
                </a:solidFill>
                <a:latin typeface="Arial"/>
                <a:cs typeface="Arial"/>
              </a:rPr>
              <a:t>Image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8714" y="2880487"/>
            <a:ext cx="7200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20" b="1">
                <a:solidFill>
                  <a:srgbClr val="585858"/>
                </a:solidFill>
                <a:latin typeface="Arial"/>
                <a:cs typeface="Arial"/>
              </a:rPr>
              <a:t>Text </a:t>
            </a:r>
            <a:r>
              <a:rPr dirty="0" sz="1100" spc="-10" b="1">
                <a:solidFill>
                  <a:srgbClr val="585858"/>
                </a:solidFill>
                <a:latin typeface="Arial"/>
                <a:cs typeface="Arial"/>
              </a:rPr>
              <a:t>Generated </a:t>
            </a:r>
            <a:r>
              <a:rPr dirty="0" sz="1100" b="1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dirty="0" sz="11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585858"/>
                </a:solidFill>
                <a:latin typeface="Arial"/>
                <a:cs typeface="Arial"/>
              </a:rPr>
              <a:t>[8]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3228" y="3704082"/>
            <a:ext cx="607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585858"/>
                </a:solidFill>
                <a:latin typeface="Arial"/>
                <a:cs typeface="Arial"/>
              </a:rPr>
              <a:t>My</a:t>
            </a:r>
            <a:r>
              <a:rPr dirty="0" sz="1100" spc="-20" b="1">
                <a:solidFill>
                  <a:srgbClr val="585858"/>
                </a:solidFill>
                <a:latin typeface="Arial"/>
                <a:cs typeface="Arial"/>
              </a:rPr>
              <a:t> 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57072" y="1481327"/>
            <a:ext cx="8136890" cy="2797810"/>
          </a:xfrm>
          <a:custGeom>
            <a:avLst/>
            <a:gdLst/>
            <a:ahLst/>
            <a:cxnLst/>
            <a:rect l="l" t="t" r="r" b="b"/>
            <a:pathLst>
              <a:path w="8136890" h="2797810">
                <a:moveTo>
                  <a:pt x="38100" y="0"/>
                </a:moveTo>
                <a:lnTo>
                  <a:pt x="45605" y="2786405"/>
                </a:lnTo>
              </a:path>
              <a:path w="8136890" h="2797810">
                <a:moveTo>
                  <a:pt x="0" y="0"/>
                </a:moveTo>
                <a:lnTo>
                  <a:pt x="28803" y="2797505"/>
                </a:lnTo>
              </a:path>
              <a:path w="8136890" h="2797810">
                <a:moveTo>
                  <a:pt x="28956" y="2789694"/>
                </a:moveTo>
                <a:lnTo>
                  <a:pt x="8136762" y="278130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29305" y="908431"/>
            <a:ext cx="116776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boat</a:t>
            </a:r>
            <a:r>
              <a:rPr dirty="0" sz="1400" spc="-25" b="1">
                <a:latin typeface="Arial"/>
                <a:cs typeface="Arial"/>
              </a:rPr>
              <a:t> is </a:t>
            </a:r>
            <a:r>
              <a:rPr dirty="0" sz="1400" b="1">
                <a:latin typeface="Arial"/>
                <a:cs typeface="Arial"/>
              </a:rPr>
              <a:t>docked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the </a:t>
            </a:r>
            <a:r>
              <a:rPr dirty="0" sz="1400" spc="-10" b="1">
                <a:latin typeface="Arial"/>
                <a:cs typeface="Arial"/>
              </a:rPr>
              <a:t>water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2040635"/>
            <a:ext cx="2362200" cy="15118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845435" y="2505661"/>
            <a:ext cx="1367155" cy="762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dirty="0" sz="1400" spc="50" b="1">
                <a:latin typeface="Trebuchet MS"/>
                <a:cs typeface="Trebuchet MS"/>
              </a:rPr>
              <a:t>A</a:t>
            </a:r>
            <a:r>
              <a:rPr dirty="0" sz="1400" spc="-95" b="1">
                <a:latin typeface="Trebuchet MS"/>
                <a:cs typeface="Trebuchet MS"/>
              </a:rPr>
              <a:t> </a:t>
            </a:r>
            <a:r>
              <a:rPr dirty="0" sz="1400" spc="-60" b="1">
                <a:latin typeface="Trebuchet MS"/>
                <a:cs typeface="Trebuchet MS"/>
              </a:rPr>
              <a:t>row</a:t>
            </a:r>
            <a:r>
              <a:rPr dirty="0" sz="1400" spc="-8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of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spc="-35" b="1">
                <a:latin typeface="Trebuchet MS"/>
                <a:cs typeface="Trebuchet MS"/>
              </a:rPr>
              <a:t>wooden </a:t>
            </a:r>
            <a:r>
              <a:rPr dirty="0" sz="1400" spc="-10" b="1">
                <a:latin typeface="Trebuchet MS"/>
                <a:cs typeface="Trebuchet MS"/>
              </a:rPr>
              <a:t>benches</a:t>
            </a:r>
            <a:r>
              <a:rPr dirty="0" sz="1400" spc="-8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sitting </a:t>
            </a:r>
            <a:r>
              <a:rPr dirty="0" sz="1400" spc="-60" b="1">
                <a:latin typeface="Trebuchet MS"/>
                <a:cs typeface="Trebuchet MS"/>
              </a:rPr>
              <a:t>next</a:t>
            </a:r>
            <a:r>
              <a:rPr dirty="0" sz="1400" spc="-85" b="1">
                <a:latin typeface="Trebuchet MS"/>
                <a:cs typeface="Trebuchet MS"/>
              </a:rPr>
              <a:t> </a:t>
            </a:r>
            <a:r>
              <a:rPr dirty="0" sz="1400" spc="-40" b="1">
                <a:latin typeface="Trebuchet MS"/>
                <a:cs typeface="Trebuchet MS"/>
              </a:rPr>
              <a:t>to</a:t>
            </a:r>
            <a:r>
              <a:rPr dirty="0" sz="1400" spc="-7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</a:t>
            </a:r>
            <a:r>
              <a:rPr dirty="0" sz="1400" spc="-8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pier.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515" y="3653028"/>
            <a:ext cx="2362200" cy="139598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805176" y="4033520"/>
            <a:ext cx="145542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50" b="1">
                <a:latin typeface="Trebuchet MS"/>
                <a:cs typeface="Trebuchet MS"/>
              </a:rPr>
              <a:t>A</a:t>
            </a:r>
            <a:r>
              <a:rPr dirty="0" sz="1400" spc="-70" b="1">
                <a:latin typeface="Trebuchet MS"/>
                <a:cs typeface="Trebuchet MS"/>
              </a:rPr>
              <a:t> </a:t>
            </a:r>
            <a:r>
              <a:rPr dirty="0" sz="1400" spc="-50" b="1">
                <a:latin typeface="Trebuchet MS"/>
                <a:cs typeface="Trebuchet MS"/>
              </a:rPr>
              <a:t>hotel </a:t>
            </a:r>
            <a:r>
              <a:rPr dirty="0" sz="1400" spc="-20" b="1">
                <a:latin typeface="Trebuchet MS"/>
                <a:cs typeface="Trebuchet MS"/>
              </a:rPr>
              <a:t>room</a:t>
            </a:r>
            <a:r>
              <a:rPr dirty="0" sz="1400" spc="-70" b="1">
                <a:latin typeface="Trebuchet MS"/>
                <a:cs typeface="Trebuchet MS"/>
              </a:rPr>
              <a:t> </a:t>
            </a:r>
            <a:r>
              <a:rPr dirty="0" sz="1400" spc="-35" b="1">
                <a:latin typeface="Trebuchet MS"/>
                <a:cs typeface="Trebuchet MS"/>
              </a:rPr>
              <a:t>with </a:t>
            </a:r>
            <a:r>
              <a:rPr dirty="0" sz="1400" b="1">
                <a:latin typeface="Trebuchet MS"/>
                <a:cs typeface="Trebuchet MS"/>
              </a:rPr>
              <a:t>a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spc="-95" b="1">
                <a:latin typeface="Trebuchet MS"/>
                <a:cs typeface="Trebuchet MS"/>
              </a:rPr>
              <a:t>bed,</a:t>
            </a:r>
            <a:r>
              <a:rPr dirty="0" sz="1400" spc="-10" b="1">
                <a:latin typeface="Trebuchet MS"/>
                <a:cs typeface="Trebuchet MS"/>
              </a:rPr>
              <a:t> </a:t>
            </a:r>
            <a:r>
              <a:rPr dirty="0" sz="1400" spc="-35" b="1">
                <a:latin typeface="Trebuchet MS"/>
                <a:cs typeface="Trebuchet MS"/>
              </a:rPr>
              <a:t>desk,</a:t>
            </a:r>
            <a:r>
              <a:rPr dirty="0" sz="1400" spc="-45" b="1">
                <a:latin typeface="Trebuchet MS"/>
                <a:cs typeface="Trebuchet MS"/>
              </a:rPr>
              <a:t> </a:t>
            </a:r>
            <a:r>
              <a:rPr dirty="0" sz="1400" spc="-35" b="1">
                <a:latin typeface="Trebuchet MS"/>
                <a:cs typeface="Trebuchet MS"/>
              </a:rPr>
              <a:t>and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spc="-50" b="1">
                <a:latin typeface="Trebuchet MS"/>
                <a:cs typeface="Trebuchet MS"/>
              </a:rPr>
              <a:t>a </a:t>
            </a:r>
            <a:r>
              <a:rPr dirty="0" sz="1400" spc="-10" b="1">
                <a:latin typeface="Trebuchet MS"/>
                <a:cs typeface="Trebuchet MS"/>
              </a:rPr>
              <a:t>window.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4964" y="737616"/>
            <a:ext cx="1935480" cy="129082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785609" y="1016184"/>
            <a:ext cx="1583690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400" spc="50" b="1">
                <a:latin typeface="Trebuchet MS"/>
                <a:cs typeface="Trebuchet MS"/>
              </a:rPr>
              <a:t>A</a:t>
            </a:r>
            <a:r>
              <a:rPr dirty="0" sz="1400" spc="-8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man</a:t>
            </a:r>
            <a:r>
              <a:rPr dirty="0" sz="1400" spc="-70" b="1">
                <a:latin typeface="Trebuchet MS"/>
                <a:cs typeface="Trebuchet MS"/>
              </a:rPr>
              <a:t> </a:t>
            </a:r>
            <a:r>
              <a:rPr dirty="0" sz="1400" spc="-55" b="1">
                <a:latin typeface="Trebuchet MS"/>
                <a:cs typeface="Trebuchet MS"/>
              </a:rPr>
              <a:t>in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</a:t>
            </a:r>
            <a:r>
              <a:rPr dirty="0" sz="1400" spc="-85" b="1">
                <a:latin typeface="Trebuchet MS"/>
                <a:cs typeface="Trebuchet MS"/>
              </a:rPr>
              <a:t> </a:t>
            </a:r>
            <a:r>
              <a:rPr dirty="0" sz="1400" spc="-55" b="1">
                <a:latin typeface="Trebuchet MS"/>
                <a:cs typeface="Trebuchet MS"/>
              </a:rPr>
              <a:t>red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spc="-30" b="1">
                <a:latin typeface="Trebuchet MS"/>
                <a:cs typeface="Trebuchet MS"/>
              </a:rPr>
              <a:t>shirt </a:t>
            </a:r>
            <a:r>
              <a:rPr dirty="0" sz="1400" spc="-25" b="1">
                <a:latin typeface="Trebuchet MS"/>
                <a:cs typeface="Trebuchet MS"/>
              </a:rPr>
              <a:t>and</a:t>
            </a:r>
            <a:r>
              <a:rPr dirty="0" sz="1400" spc="-80" b="1">
                <a:latin typeface="Trebuchet MS"/>
                <a:cs typeface="Trebuchet MS"/>
              </a:rPr>
              <a:t> </a:t>
            </a:r>
            <a:r>
              <a:rPr dirty="0" sz="1400" spc="-45" b="1">
                <a:latin typeface="Trebuchet MS"/>
                <a:cs typeface="Trebuchet MS"/>
              </a:rPr>
              <a:t>blue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shorts </a:t>
            </a:r>
            <a:r>
              <a:rPr dirty="0" sz="1400" spc="-25" b="1">
                <a:latin typeface="Trebuchet MS"/>
                <a:cs typeface="Trebuchet MS"/>
              </a:rPr>
              <a:t>playing</a:t>
            </a:r>
            <a:r>
              <a:rPr dirty="0" sz="1400" spc="-7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</a:t>
            </a:r>
            <a:r>
              <a:rPr dirty="0" sz="1400" spc="-4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game</a:t>
            </a:r>
            <a:r>
              <a:rPr dirty="0" sz="1400" spc="-45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of </a:t>
            </a:r>
            <a:r>
              <a:rPr dirty="0" sz="1400" spc="-10" b="1">
                <a:latin typeface="Trebuchet MS"/>
                <a:cs typeface="Trebuchet MS"/>
              </a:rPr>
              <a:t>baseball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3628" y="2077211"/>
            <a:ext cx="1978152" cy="151180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835520" y="2591111"/>
            <a:ext cx="1833880" cy="762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400" spc="50" b="1">
                <a:latin typeface="Trebuchet MS"/>
                <a:cs typeface="Trebuchet MS"/>
              </a:rPr>
              <a:t>A</a:t>
            </a:r>
            <a:r>
              <a:rPr dirty="0" sz="1400" spc="-9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man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spc="-65" b="1">
                <a:latin typeface="Trebuchet MS"/>
                <a:cs typeface="Trebuchet MS"/>
              </a:rPr>
              <a:t>in</a:t>
            </a:r>
            <a:r>
              <a:rPr dirty="0" sz="1400" spc="-4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</a:t>
            </a:r>
            <a:r>
              <a:rPr dirty="0" sz="1400" spc="-65" b="1">
                <a:latin typeface="Trebuchet MS"/>
                <a:cs typeface="Trebuchet MS"/>
              </a:rPr>
              <a:t> </a:t>
            </a:r>
            <a:r>
              <a:rPr dirty="0" sz="1400" spc="-55" b="1">
                <a:latin typeface="Trebuchet MS"/>
                <a:cs typeface="Trebuchet MS"/>
              </a:rPr>
              <a:t>yellow </a:t>
            </a:r>
            <a:r>
              <a:rPr dirty="0" sz="1400" spc="-25" b="1">
                <a:latin typeface="Trebuchet MS"/>
                <a:cs typeface="Trebuchet MS"/>
              </a:rPr>
              <a:t>shirt </a:t>
            </a:r>
            <a:r>
              <a:rPr dirty="0" sz="1400" spc="-35" b="1">
                <a:latin typeface="Trebuchet MS"/>
                <a:cs typeface="Trebuchet MS"/>
              </a:rPr>
              <a:t>and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</a:t>
            </a:r>
            <a:r>
              <a:rPr dirty="0" sz="1400" spc="-35" b="1">
                <a:latin typeface="Trebuchet MS"/>
                <a:cs typeface="Trebuchet MS"/>
              </a:rPr>
              <a:t> </a:t>
            </a:r>
            <a:r>
              <a:rPr dirty="0" sz="1400" spc="-60" b="1">
                <a:latin typeface="Trebuchet MS"/>
                <a:cs typeface="Trebuchet MS"/>
              </a:rPr>
              <a:t>yellow</a:t>
            </a:r>
            <a:r>
              <a:rPr dirty="0" sz="1400" spc="-50" b="1">
                <a:latin typeface="Trebuchet MS"/>
                <a:cs typeface="Trebuchet MS"/>
              </a:rPr>
              <a:t> </a:t>
            </a:r>
            <a:r>
              <a:rPr dirty="0" sz="1400" spc="-35" b="1">
                <a:latin typeface="Trebuchet MS"/>
                <a:cs typeface="Trebuchet MS"/>
              </a:rPr>
              <a:t>and</a:t>
            </a:r>
            <a:r>
              <a:rPr dirty="0" sz="1400" spc="-5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black baseball</a:t>
            </a:r>
            <a:r>
              <a:rPr dirty="0" sz="1400" spc="-90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bat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0579" y="3653028"/>
            <a:ext cx="1978152" cy="132588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828535" y="4248708"/>
            <a:ext cx="1714500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50" b="1">
                <a:latin typeface="Trebuchet MS"/>
                <a:cs typeface="Trebuchet MS"/>
              </a:rPr>
              <a:t>A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soccer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50" b="1">
                <a:latin typeface="Trebuchet MS"/>
                <a:cs typeface="Trebuchet MS"/>
              </a:rPr>
              <a:t>player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is </a:t>
            </a:r>
            <a:r>
              <a:rPr dirty="0" sz="1400" spc="-10" b="1">
                <a:latin typeface="Trebuchet MS"/>
                <a:cs typeface="Trebuchet MS"/>
              </a:rPr>
              <a:t>kicking</a:t>
            </a:r>
            <a:r>
              <a:rPr dirty="0" sz="1400" spc="-9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</a:t>
            </a:r>
            <a:r>
              <a:rPr dirty="0" sz="1400" spc="-7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soccer</a:t>
            </a:r>
            <a:r>
              <a:rPr dirty="0" sz="1400" spc="-85" b="1">
                <a:latin typeface="Trebuchet MS"/>
                <a:cs typeface="Trebuchet MS"/>
              </a:rPr>
              <a:t> </a:t>
            </a:r>
            <a:r>
              <a:rPr dirty="0" sz="1400" spc="-35" b="1">
                <a:latin typeface="Trebuchet MS"/>
                <a:cs typeface="Trebuchet MS"/>
              </a:rPr>
              <a:t>ball.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1882" y="200914"/>
            <a:ext cx="56756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Analyse the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output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some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random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internet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images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" y="36576"/>
            <a:ext cx="2124456" cy="141274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1658" y="1671574"/>
            <a:ext cx="16370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0" b="1">
                <a:latin typeface="Trebuchet MS"/>
                <a:cs typeface="Trebuchet MS"/>
              </a:rPr>
              <a:t>People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sitting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around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20" b="1">
                <a:latin typeface="Trebuchet MS"/>
                <a:cs typeface="Trebuchet MS"/>
              </a:rPr>
              <a:t> picnic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table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8944" y="36576"/>
            <a:ext cx="1929383" cy="14478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393060" y="1655191"/>
            <a:ext cx="12763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25" b="1">
                <a:latin typeface="Trebuchet MS"/>
                <a:cs typeface="Trebuchet MS"/>
              </a:rPr>
              <a:t>crowd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of</a:t>
            </a:r>
            <a:r>
              <a:rPr dirty="0" sz="800" spc="-20" b="1">
                <a:latin typeface="Trebuchet MS"/>
                <a:cs typeface="Trebuchet MS"/>
              </a:rPr>
              <a:t> </a:t>
            </a:r>
            <a:r>
              <a:rPr dirty="0" sz="800" spc="-25" b="1">
                <a:latin typeface="Trebuchet MS"/>
                <a:cs typeface="Trebuchet MS"/>
              </a:rPr>
              <a:t>people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standing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05760" y="1815477"/>
            <a:ext cx="853440" cy="12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5"/>
              </a:lnSpc>
            </a:pPr>
            <a:r>
              <a:rPr dirty="0" sz="800" spc="-30" b="1">
                <a:latin typeface="Trebuchet MS"/>
                <a:cs typeface="Trebuchet MS"/>
              </a:rPr>
              <a:t>around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35" b="1">
                <a:latin typeface="Trebuchet MS"/>
                <a:cs typeface="Trebuchet MS"/>
              </a:rPr>
              <a:t>fire</a:t>
            </a:r>
            <a:r>
              <a:rPr dirty="0" sz="800" spc="-20" b="1">
                <a:latin typeface="Trebuchet MS"/>
                <a:cs typeface="Trebuchet MS"/>
              </a:rPr>
              <a:t> place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3191" y="71627"/>
            <a:ext cx="2068067" cy="141274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288916" y="1671574"/>
            <a:ext cx="17691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rebuchet MS"/>
                <a:cs typeface="Trebuchet MS"/>
              </a:rPr>
              <a:t>Two</a:t>
            </a:r>
            <a:r>
              <a:rPr dirty="0" sz="800" spc="-15" b="1">
                <a:latin typeface="Trebuchet MS"/>
                <a:cs typeface="Trebuchet MS"/>
              </a:rPr>
              <a:t> </a:t>
            </a:r>
            <a:r>
              <a:rPr dirty="0" sz="800" spc="-25" b="1">
                <a:latin typeface="Trebuchet MS"/>
                <a:cs typeface="Trebuchet MS"/>
              </a:rPr>
              <a:t>people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walking</a:t>
            </a:r>
            <a:r>
              <a:rPr dirty="0" sz="800" spc="-60" b="1">
                <a:latin typeface="Trebuchet MS"/>
                <a:cs typeface="Trebuchet MS"/>
              </a:rPr>
              <a:t> </a:t>
            </a:r>
            <a:r>
              <a:rPr dirty="0" sz="800" spc="-25" b="1">
                <a:latin typeface="Trebuchet MS"/>
                <a:cs typeface="Trebuchet MS"/>
              </a:rPr>
              <a:t>down</a:t>
            </a:r>
            <a:r>
              <a:rPr dirty="0" sz="800" spc="-20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40" b="1">
                <a:latin typeface="Trebuchet MS"/>
                <a:cs typeface="Trebuchet MS"/>
              </a:rPr>
              <a:t>trail </a:t>
            </a:r>
            <a:r>
              <a:rPr dirty="0" sz="800" spc="-30" b="1">
                <a:latin typeface="Trebuchet MS"/>
                <a:cs typeface="Trebuchet MS"/>
              </a:rPr>
              <a:t>in</a:t>
            </a:r>
            <a:r>
              <a:rPr dirty="0" sz="800" spc="-20" b="1">
                <a:latin typeface="Trebuchet MS"/>
                <a:cs typeface="Trebuchet MS"/>
              </a:rPr>
              <a:t> </a:t>
            </a:r>
            <a:r>
              <a:rPr dirty="0" sz="800" spc="-25" b="1">
                <a:latin typeface="Trebuchet MS"/>
                <a:cs typeface="Trebuchet MS"/>
              </a:rPr>
              <a:t>the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01616" y="1831860"/>
            <a:ext cx="300990" cy="12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5"/>
              </a:lnSpc>
            </a:pPr>
            <a:r>
              <a:rPr dirty="0" sz="800" spc="-10" b="1">
                <a:latin typeface="Trebuchet MS"/>
                <a:cs typeface="Trebuchet MS"/>
              </a:rPr>
              <a:t>woods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4223" y="83819"/>
            <a:ext cx="2026920" cy="135331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401815" y="1719452"/>
            <a:ext cx="17697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man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in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suit and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40" b="1">
                <a:latin typeface="Trebuchet MS"/>
                <a:cs typeface="Trebuchet MS"/>
              </a:rPr>
              <a:t>tie </a:t>
            </a:r>
            <a:r>
              <a:rPr dirty="0" sz="800" spc="-10" b="1">
                <a:latin typeface="Trebuchet MS"/>
                <a:cs typeface="Trebuchet MS"/>
              </a:rPr>
              <a:t>playing</a:t>
            </a:r>
            <a:r>
              <a:rPr dirty="0" sz="800" spc="-55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guitar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684" y="1914144"/>
            <a:ext cx="1929383" cy="131521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3616" y="3399282"/>
            <a:ext cx="18180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man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sitting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on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piano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playing</a:t>
            </a:r>
            <a:r>
              <a:rPr dirty="0" sz="800" spc="-65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song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3911" y="1865376"/>
            <a:ext cx="1417319" cy="1412748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423922" y="3397986"/>
            <a:ext cx="1339850" cy="30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man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painting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35" b="1">
                <a:latin typeface="Trebuchet MS"/>
                <a:cs typeface="Trebuchet MS"/>
              </a:rPr>
              <a:t>picture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of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50" b="1">
                <a:latin typeface="Trebuchet MS"/>
                <a:cs typeface="Trebuchet MS"/>
              </a:rPr>
              <a:t>a</a:t>
            </a:r>
            <a:r>
              <a:rPr dirty="0" sz="800" spc="-20" b="1">
                <a:latin typeface="Trebuchet MS"/>
                <a:cs typeface="Trebuchet MS"/>
              </a:rPr>
              <a:t> woman</a:t>
            </a:r>
            <a:r>
              <a:rPr dirty="0" sz="800" spc="-5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on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wall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8328" y="1876044"/>
            <a:ext cx="1967483" cy="1353311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4227321" y="3381603"/>
            <a:ext cx="1368425" cy="30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boy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is</a:t>
            </a:r>
            <a:r>
              <a:rPr dirty="0" sz="800" spc="-1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standing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in</a:t>
            </a:r>
            <a:r>
              <a:rPr dirty="0" sz="800" spc="-20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front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of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50" b="1">
                <a:latin typeface="Trebuchet MS"/>
                <a:cs typeface="Trebuchet MS"/>
              </a:rPr>
              <a:t>a</a:t>
            </a:r>
            <a:r>
              <a:rPr dirty="0" sz="800" b="1">
                <a:latin typeface="Trebuchet MS"/>
                <a:cs typeface="Trebuchet MS"/>
              </a:rPr>
              <a:t> classroom</a:t>
            </a:r>
            <a:r>
              <a:rPr dirty="0" sz="800" spc="-55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full</a:t>
            </a:r>
            <a:r>
              <a:rPr dirty="0" sz="800" spc="-10" b="1">
                <a:latin typeface="Trebuchet MS"/>
                <a:cs typeface="Trebuchet MS"/>
              </a:rPr>
              <a:t> </a:t>
            </a:r>
            <a:r>
              <a:rPr dirty="0" sz="800" spc="-50" b="1">
                <a:latin typeface="Trebuchet MS"/>
                <a:cs typeface="Trebuchet MS"/>
              </a:rPr>
              <a:t>o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72767" y="3559568"/>
            <a:ext cx="432434" cy="12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5"/>
              </a:lnSpc>
            </a:pPr>
            <a:r>
              <a:rPr dirty="0" sz="800" spc="-20" b="1">
                <a:latin typeface="Trebuchet MS"/>
                <a:cs typeface="Trebuchet MS"/>
              </a:rPr>
              <a:t>f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35" b="1">
                <a:latin typeface="Trebuchet MS"/>
                <a:cs typeface="Trebuchet MS"/>
              </a:rPr>
              <a:t>children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71259" y="1856232"/>
            <a:ext cx="2122932" cy="1351788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307328" y="3338296"/>
            <a:ext cx="1910714" cy="30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man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and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woman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35" b="1">
                <a:latin typeface="Trebuchet MS"/>
                <a:cs typeface="Trebuchet MS"/>
              </a:rPr>
              <a:t>are </a:t>
            </a:r>
            <a:r>
              <a:rPr dirty="0" sz="800" spc="-10" b="1">
                <a:latin typeface="Trebuchet MS"/>
                <a:cs typeface="Trebuchet MS"/>
              </a:rPr>
              <a:t>sitting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35" b="1">
                <a:latin typeface="Trebuchet MS"/>
                <a:cs typeface="Trebuchet MS"/>
              </a:rPr>
              <a:t>in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front </a:t>
            </a:r>
            <a:r>
              <a:rPr dirty="0" sz="800" spc="-10" b="1">
                <a:latin typeface="Trebuchet MS"/>
                <a:cs typeface="Trebuchet MS"/>
              </a:rPr>
              <a:t>of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50" b="1">
                <a:latin typeface="Trebuchet MS"/>
                <a:cs typeface="Trebuchet MS"/>
              </a:rPr>
              <a:t>a</a:t>
            </a:r>
            <a:r>
              <a:rPr dirty="0" sz="800" spc="-10" b="1">
                <a:latin typeface="Trebuchet MS"/>
                <a:cs typeface="Trebuchet MS"/>
              </a:rPr>
              <a:t> group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of</a:t>
            </a:r>
            <a:r>
              <a:rPr dirty="0" sz="800" spc="-5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children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148" y="3659123"/>
            <a:ext cx="2609088" cy="117348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17754" y="5060696"/>
            <a:ext cx="21869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4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man</a:t>
            </a:r>
            <a:r>
              <a:rPr dirty="0" sz="800" spc="-5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sitting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at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table</a:t>
            </a:r>
            <a:r>
              <a:rPr dirty="0" sz="800" spc="-55" b="1">
                <a:latin typeface="Trebuchet MS"/>
                <a:cs typeface="Trebuchet MS"/>
              </a:rPr>
              <a:t> </a:t>
            </a:r>
            <a:r>
              <a:rPr dirty="0" sz="800" spc="-40" b="1">
                <a:latin typeface="Trebuchet MS"/>
                <a:cs typeface="Trebuchet MS"/>
              </a:rPr>
              <a:t>with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group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of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children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63011" y="3659123"/>
            <a:ext cx="1746504" cy="124206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49952" y="3579876"/>
            <a:ext cx="1749552" cy="1175004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5014721" y="4989677"/>
            <a:ext cx="15595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woman</a:t>
            </a:r>
            <a:r>
              <a:rPr dirty="0" sz="800" spc="-30" b="1">
                <a:latin typeface="Trebuchet MS"/>
                <a:cs typeface="Trebuchet MS"/>
              </a:rPr>
              <a:t> in</a:t>
            </a:r>
            <a:r>
              <a:rPr dirty="0" sz="800" spc="-10" b="1">
                <a:latin typeface="Trebuchet MS"/>
                <a:cs typeface="Trebuchet MS"/>
              </a:rPr>
              <a:t> </a:t>
            </a: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20" b="1">
                <a:latin typeface="Trebuchet MS"/>
                <a:cs typeface="Trebuchet MS"/>
              </a:rPr>
              <a:t> </a:t>
            </a:r>
            <a:r>
              <a:rPr dirty="0" sz="800" spc="-30" b="1">
                <a:latin typeface="Trebuchet MS"/>
                <a:cs typeface="Trebuchet MS"/>
              </a:rPr>
              <a:t>bikini</a:t>
            </a:r>
            <a:r>
              <a:rPr dirty="0" sz="800" spc="-5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standing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next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57059" y="3595115"/>
            <a:ext cx="1746503" cy="1165860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6981825" y="5000650"/>
            <a:ext cx="163448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rebuchet MS"/>
                <a:cs typeface="Trebuchet MS"/>
              </a:rPr>
              <a:t>A</a:t>
            </a:r>
            <a:r>
              <a:rPr dirty="0" sz="800" spc="-25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man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and</a:t>
            </a:r>
            <a:r>
              <a:rPr dirty="0" sz="800" spc="-35" b="1">
                <a:latin typeface="Trebuchet MS"/>
                <a:cs typeface="Trebuchet MS"/>
              </a:rPr>
              <a:t> </a:t>
            </a:r>
            <a:r>
              <a:rPr dirty="0" sz="800" spc="-20" b="1">
                <a:latin typeface="Trebuchet MS"/>
                <a:cs typeface="Trebuchet MS"/>
              </a:rPr>
              <a:t>woman</a:t>
            </a:r>
            <a:r>
              <a:rPr dirty="0" sz="800" spc="-30" b="1">
                <a:latin typeface="Trebuchet MS"/>
                <a:cs typeface="Trebuchet MS"/>
              </a:rPr>
              <a:t> </a:t>
            </a:r>
            <a:r>
              <a:rPr dirty="0" sz="800" spc="-10" b="1">
                <a:latin typeface="Trebuchet MS"/>
                <a:cs typeface="Trebuchet MS"/>
              </a:rPr>
              <a:t>standing</a:t>
            </a:r>
            <a:r>
              <a:rPr dirty="0" sz="800" spc="-40" b="1">
                <a:latin typeface="Trebuchet MS"/>
                <a:cs typeface="Trebuchet MS"/>
              </a:rPr>
              <a:t> next</a:t>
            </a:r>
            <a:r>
              <a:rPr dirty="0" sz="800" spc="-10" b="1">
                <a:latin typeface="Trebuchet MS"/>
                <a:cs typeface="Trebuchet MS"/>
              </a:rPr>
              <a:t> </a:t>
            </a:r>
            <a:r>
              <a:rPr dirty="0" sz="800" spc="-35" b="1">
                <a:latin typeface="Trebuchet MS"/>
                <a:cs typeface="Trebuchet MS"/>
              </a:rPr>
              <a:t>to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576" y="212852"/>
            <a:ext cx="138874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References</a:t>
            </a:r>
            <a:r>
              <a:rPr dirty="0" u="sng" sz="160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:-</a:t>
            </a:r>
            <a:endParaRPr sz="1600"/>
          </a:p>
        </p:txBody>
      </p:sp>
      <p:sp>
        <p:nvSpPr>
          <p:cNvPr id="3" name="object 3" descr=""/>
          <p:cNvSpPr txBox="1"/>
          <p:nvPr/>
        </p:nvSpPr>
        <p:spPr>
          <a:xfrm>
            <a:off x="684072" y="732536"/>
            <a:ext cx="8006080" cy="3883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150" marR="407670" indent="-2990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1150" algn="l"/>
              </a:tabLst>
            </a:pPr>
            <a:r>
              <a:rPr dirty="0" sz="1100" spc="-10">
                <a:latin typeface="Arial"/>
                <a:cs typeface="Arial"/>
              </a:rPr>
              <a:t>Al-</a:t>
            </a:r>
            <a:r>
              <a:rPr dirty="0" sz="1100">
                <a:latin typeface="Arial"/>
                <a:cs typeface="Arial"/>
              </a:rPr>
              <a:t>Malla,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Muhammad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Abdelhadie,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Assef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Jafar,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Nada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Ghneim.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"Image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captioning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model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attention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 </a:t>
            </a:r>
            <a:r>
              <a:rPr dirty="0" sz="1100">
                <a:latin typeface="Arial"/>
                <a:cs typeface="Arial"/>
              </a:rPr>
              <a:t>features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mimic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human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understanding."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Journal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Big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Data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9.1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(2022):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1-</a:t>
            </a:r>
            <a:r>
              <a:rPr dirty="0" sz="1100" spc="-25">
                <a:latin typeface="Arial"/>
                <a:cs typeface="Arial"/>
              </a:rPr>
              <a:t>16.</a:t>
            </a:r>
            <a:endParaRPr sz="1100">
              <a:latin typeface="Arial"/>
              <a:cs typeface="Arial"/>
            </a:endParaRPr>
          </a:p>
          <a:p>
            <a:pPr marL="311150" marR="92710" indent="-299085">
              <a:lnSpc>
                <a:spcPct val="100000"/>
              </a:lnSpc>
              <a:buAutoNum type="arabicPeriod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Kumar,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Deepika,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al.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"Dual-</a:t>
            </a:r>
            <a:r>
              <a:rPr dirty="0" sz="1100">
                <a:latin typeface="Arial"/>
                <a:cs typeface="Arial"/>
              </a:rPr>
              <a:t>Modal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Transformer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Enhanced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Inter-and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Intra-</a:t>
            </a:r>
            <a:r>
              <a:rPr dirty="0" sz="1100" spc="-10">
                <a:latin typeface="Arial"/>
                <a:cs typeface="Arial"/>
              </a:rPr>
              <a:t>Modality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Interactions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Captioning." </a:t>
            </a:r>
            <a:r>
              <a:rPr dirty="0" sz="1100">
                <a:latin typeface="Arial"/>
                <a:cs typeface="Arial"/>
              </a:rPr>
              <a:t>Applied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Sciences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12.13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(2022):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6733.</a:t>
            </a:r>
            <a:endParaRPr sz="11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buAutoNum type="arabicPeriod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Liu,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Anan,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al.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"Multi-</a:t>
            </a:r>
            <a:r>
              <a:rPr dirty="0" sz="1100">
                <a:latin typeface="Arial"/>
                <a:cs typeface="Arial"/>
              </a:rPr>
              <a:t>Level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Policy 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Reward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Reinforcement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Learning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Captioning."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IJCAI.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2018.</a:t>
            </a:r>
            <a:endParaRPr sz="1100">
              <a:latin typeface="Arial"/>
              <a:cs typeface="Arial"/>
            </a:endParaRPr>
          </a:p>
          <a:p>
            <a:pPr marL="311150" marR="328930" indent="-299085">
              <a:lnSpc>
                <a:spcPct val="100000"/>
              </a:lnSpc>
              <a:buAutoNum type="arabicPeriod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Yin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Cui,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Guandao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Yang,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Andreas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Veit,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Xun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Huang,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Serge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Belongie;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Proceedings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IEEE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Conference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Computer </a:t>
            </a:r>
            <a:r>
              <a:rPr dirty="0" sz="1100">
                <a:latin typeface="Arial"/>
                <a:cs typeface="Arial"/>
              </a:rPr>
              <a:t>Vision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Pattern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Recognition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(CVPR),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2018,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pp.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5804-</a:t>
            </a:r>
            <a:r>
              <a:rPr dirty="0" sz="1100" spc="-20">
                <a:latin typeface="Arial"/>
                <a:cs typeface="Arial"/>
              </a:rPr>
              <a:t>5812</a:t>
            </a:r>
            <a:endParaRPr sz="11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buAutoNum type="arabicPeriod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Donahue,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Jeffrey,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al.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"Long-term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recurrent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convolutional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networks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visual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recognition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description."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Proceedings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IEEE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conference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computer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vision 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pattern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recognition.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2015.</a:t>
            </a:r>
            <a:endParaRPr sz="1100">
              <a:latin typeface="Arial"/>
              <a:cs typeface="Arial"/>
            </a:endParaRPr>
          </a:p>
          <a:p>
            <a:pPr marL="311150" marR="617855" indent="-29908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Junhua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Wei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Xu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Yi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Yang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Jiang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Wang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Zhiheng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Huang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Yuille, "Deep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Captioning</a:t>
            </a:r>
            <a:r>
              <a:rPr dirty="0" sz="1100" spc="-20">
                <a:latin typeface="Arial"/>
                <a:cs typeface="Arial"/>
              </a:rPr>
              <a:t> with </a:t>
            </a:r>
            <a:r>
              <a:rPr dirty="0" sz="1100">
                <a:latin typeface="Arial"/>
                <a:cs typeface="Arial"/>
              </a:rPr>
              <a:t>Multimodal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Recurrent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Neural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Networks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(m-</a:t>
            </a:r>
            <a:r>
              <a:rPr dirty="0" sz="1100" spc="-10">
                <a:latin typeface="Arial"/>
                <a:cs typeface="Arial"/>
              </a:rPr>
              <a:t>RNN)",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ICLR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2015.arXiv:1412.6632</a:t>
            </a:r>
            <a:endParaRPr sz="1100">
              <a:latin typeface="Arial"/>
              <a:cs typeface="Arial"/>
            </a:endParaRPr>
          </a:p>
          <a:p>
            <a:pPr marL="311150" marR="44450" indent="-299085">
              <a:lnSpc>
                <a:spcPct val="100000"/>
              </a:lnSpc>
              <a:buAutoNum type="arabicPeriod" startAt="6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Aung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S.P.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nwe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T.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Automatic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Myanmar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Captioning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CNN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LSTM-</a:t>
            </a:r>
            <a:r>
              <a:rPr dirty="0" sz="1100">
                <a:latin typeface="Arial"/>
                <a:cs typeface="Arial"/>
              </a:rPr>
              <a:t>Based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Language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Model.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1st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Joint </a:t>
            </a:r>
            <a:r>
              <a:rPr dirty="0" sz="1100">
                <a:latin typeface="Arial"/>
                <a:cs typeface="Arial"/>
              </a:rPr>
              <a:t>SLTU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CCURL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Workshop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(SLTU-</a:t>
            </a:r>
            <a:r>
              <a:rPr dirty="0" sz="1100">
                <a:latin typeface="Arial"/>
                <a:cs typeface="Arial"/>
              </a:rPr>
              <a:t>CCURL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2020)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At: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Marseille, France,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2020: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((2020)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buAutoNum type="arabicPeriod" startAt="6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Singh,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Varsha,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Prakhar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Agrawal,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Uma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Shanker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Tiwary.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"Scene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description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context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information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dense-</a:t>
            </a:r>
            <a:r>
              <a:rPr dirty="0" sz="1100" spc="-10">
                <a:latin typeface="Arial"/>
                <a:cs typeface="Arial"/>
              </a:rPr>
              <a:t>LSTM."</a:t>
            </a:r>
            <a:endParaRPr sz="11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Journal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Intelligent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&amp;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Fuzzy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Systems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Preprint: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1-</a:t>
            </a:r>
            <a:r>
              <a:rPr dirty="0" sz="1100" spc="-25">
                <a:latin typeface="Arial"/>
                <a:cs typeface="Arial"/>
              </a:rPr>
              <a:t>13.</a:t>
            </a:r>
            <a:endParaRPr sz="1100">
              <a:latin typeface="Arial"/>
              <a:cs typeface="Arial"/>
            </a:endParaRPr>
          </a:p>
          <a:p>
            <a:pPr marL="311150" marR="578485" indent="-299085">
              <a:lnSpc>
                <a:spcPct val="100000"/>
              </a:lnSpc>
              <a:buAutoNum type="arabicPeriod" startAt="9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Sharif,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Naeha,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al.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"Leveraging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Linguistically-</a:t>
            </a:r>
            <a:r>
              <a:rPr dirty="0" sz="1100">
                <a:latin typeface="Arial"/>
                <a:cs typeface="Arial"/>
              </a:rPr>
              <a:t>aware object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relations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NASNet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captioning."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2020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35th </a:t>
            </a:r>
            <a:r>
              <a:rPr dirty="0" sz="1100">
                <a:latin typeface="Arial"/>
                <a:cs typeface="Arial"/>
              </a:rPr>
              <a:t>International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Conference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Vision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Computing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New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Zealand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(IVCNZ).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IEEE,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2020.</a:t>
            </a:r>
            <a:endParaRPr sz="1100">
              <a:latin typeface="Arial"/>
              <a:cs typeface="Arial"/>
            </a:endParaRPr>
          </a:p>
          <a:p>
            <a:pPr marL="306705" marR="205740" indent="-294640">
              <a:lnSpc>
                <a:spcPct val="100000"/>
              </a:lnSpc>
              <a:buAutoNum type="arabicPeriod" startAt="9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Nukrai,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David,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Mokady,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Amir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Globerson.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"Text-only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training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captioning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noise-</a:t>
            </a:r>
            <a:r>
              <a:rPr dirty="0" sz="1100">
                <a:latin typeface="Arial"/>
                <a:cs typeface="Arial"/>
              </a:rPr>
              <a:t>injected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clip."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arXiv </a:t>
            </a:r>
            <a:r>
              <a:rPr dirty="0" sz="1100" spc="-10">
                <a:latin typeface="Arial"/>
                <a:cs typeface="Arial"/>
              </a:rPr>
              <a:t>	</a:t>
            </a:r>
            <a:r>
              <a:rPr dirty="0" sz="1100">
                <a:latin typeface="Arial"/>
                <a:cs typeface="Arial"/>
              </a:rPr>
              <a:t>preprint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arXiv:2211.00575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(2022).</a:t>
            </a:r>
            <a:endParaRPr sz="1100">
              <a:latin typeface="Arial"/>
              <a:cs typeface="Arial"/>
            </a:endParaRPr>
          </a:p>
          <a:p>
            <a:pPr marL="306705" marR="163195" indent="-294640">
              <a:lnSpc>
                <a:spcPct val="100000"/>
              </a:lnSpc>
              <a:buAutoNum type="arabicPeriod" startAt="9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Su,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Yixuan,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al.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"Language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models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see: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Plugging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visual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controls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text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generation."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arXiv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preprint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arXiv:2205.02655 	(2022).</a:t>
            </a:r>
            <a:endParaRPr sz="11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AutoNum type="arabicPeriod" startAt="9"/>
              <a:tabLst>
                <a:tab pos="307975" algn="l"/>
              </a:tabLst>
            </a:pPr>
            <a:r>
              <a:rPr dirty="0" sz="1100">
                <a:latin typeface="Arial"/>
                <a:cs typeface="Arial"/>
              </a:rPr>
              <a:t>Tewel,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Yoad,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al.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"Zerocap: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Zero-</a:t>
            </a:r>
            <a:r>
              <a:rPr dirty="0" sz="1100">
                <a:latin typeface="Arial"/>
                <a:cs typeface="Arial"/>
              </a:rPr>
              <a:t>shot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image-to-</a:t>
            </a:r>
            <a:r>
              <a:rPr dirty="0" sz="1100">
                <a:latin typeface="Arial"/>
                <a:cs typeface="Arial"/>
              </a:rPr>
              <a:t>text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generation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visual-</a:t>
            </a:r>
            <a:r>
              <a:rPr dirty="0" sz="1100">
                <a:latin typeface="Arial"/>
                <a:cs typeface="Arial"/>
              </a:rPr>
              <a:t>semantic </a:t>
            </a:r>
            <a:r>
              <a:rPr dirty="0" sz="1100" spc="-10">
                <a:latin typeface="Arial"/>
                <a:cs typeface="Arial"/>
              </a:rPr>
              <a:t>arithmetic."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Proceedings 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IEEE/CVF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Conference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Computer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Vision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Pattern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Recognition.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2022.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697484"/>
            <a:ext cx="756539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0" b="0">
                <a:solidFill>
                  <a:srgbClr val="000000"/>
                </a:solidFill>
                <a:latin typeface="Arial"/>
                <a:cs typeface="Arial"/>
              </a:rPr>
              <a:t>Usefulness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2815590"/>
            <a:ext cx="7974330" cy="19189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Explaining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visual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content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textual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context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present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images.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Helping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out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blind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people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understand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picture.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Char char="●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Children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dirty="0" sz="1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kindergarten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8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playschool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grasp</a:t>
            </a:r>
            <a:r>
              <a:rPr dirty="0" sz="1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knowledge</a:t>
            </a:r>
            <a:r>
              <a:rPr dirty="0" sz="180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dirty="0" sz="18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easily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paying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attention</a:t>
            </a:r>
            <a:r>
              <a:rPr dirty="0" sz="18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visual</a:t>
            </a:r>
            <a:r>
              <a:rPr dirty="0" sz="1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content</a:t>
            </a:r>
            <a:r>
              <a:rPr dirty="0" sz="1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integrated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sound.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IOT</a:t>
            </a:r>
            <a:r>
              <a:rPr dirty="0" sz="1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devices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along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capturing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sensor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help</a:t>
            </a:r>
            <a:r>
              <a:rPr dirty="0" sz="18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robots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8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conversion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18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vision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text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r>
              <a:rPr dirty="0" sz="18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sound,</a:t>
            </a:r>
            <a:r>
              <a:rPr dirty="0" sz="18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vice-versa.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576" y="212852"/>
            <a:ext cx="20243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Extra</a:t>
            </a:r>
            <a:r>
              <a:rPr dirty="0" u="sng" spc="-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References</a:t>
            </a:r>
            <a:r>
              <a:rPr dirty="0" u="sng" sz="160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:-</a:t>
            </a:r>
            <a:endParaRPr sz="1600"/>
          </a:p>
        </p:txBody>
      </p:sp>
      <p:sp>
        <p:nvSpPr>
          <p:cNvPr id="3" name="object 3" descr=""/>
          <p:cNvSpPr txBox="1"/>
          <p:nvPr/>
        </p:nvSpPr>
        <p:spPr>
          <a:xfrm>
            <a:off x="684072" y="732536"/>
            <a:ext cx="797052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Wang,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Jianfeng,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al.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"Git: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generative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image-</a:t>
            </a:r>
            <a:r>
              <a:rPr dirty="0" sz="1100" spc="-10">
                <a:latin typeface="Arial"/>
                <a:cs typeface="Arial"/>
              </a:rPr>
              <a:t>to-</a:t>
            </a:r>
            <a:r>
              <a:rPr dirty="0" sz="1100">
                <a:latin typeface="Arial"/>
                <a:cs typeface="Arial"/>
              </a:rPr>
              <a:t>text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transformer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vision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language."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arXiv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preprint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arXiv:2205.14100 (2022).</a:t>
            </a:r>
            <a:endParaRPr sz="11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buAutoNum type="arabicPeriod"/>
              <a:tabLst>
                <a:tab pos="311150" algn="l"/>
              </a:tabLst>
            </a:pPr>
            <a:r>
              <a:rPr dirty="0" sz="1100">
                <a:latin typeface="Arial"/>
                <a:cs typeface="Arial"/>
              </a:rPr>
              <a:t>Google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Search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mdpi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transformers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captioning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118604" y="0"/>
            <a:ext cx="2025650" cy="5143500"/>
          </a:xfrm>
          <a:custGeom>
            <a:avLst/>
            <a:gdLst/>
            <a:ahLst/>
            <a:cxnLst/>
            <a:rect l="l" t="t" r="r" b="b"/>
            <a:pathLst>
              <a:path w="2025650" h="5143500">
                <a:moveTo>
                  <a:pt x="2025396" y="0"/>
                </a:moveTo>
                <a:lnTo>
                  <a:pt x="0" y="0"/>
                </a:lnTo>
                <a:lnTo>
                  <a:pt x="0" y="5143500"/>
                </a:lnTo>
                <a:lnTo>
                  <a:pt x="2025396" y="5143500"/>
                </a:lnTo>
                <a:lnTo>
                  <a:pt x="2025396" y="0"/>
                </a:lnTo>
                <a:close/>
              </a:path>
            </a:pathLst>
          </a:custGeom>
          <a:solidFill>
            <a:srgbClr val="85C4AC">
              <a:alpha val="8862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7146290" cy="5143500"/>
            <a:chOff x="0" y="0"/>
            <a:chExt cx="7146290" cy="51435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147570" cy="5143500"/>
            </a:xfrm>
            <a:custGeom>
              <a:avLst/>
              <a:gdLst/>
              <a:ahLst/>
              <a:cxnLst/>
              <a:rect l="l" t="t" r="r" b="b"/>
              <a:pathLst>
                <a:path w="2147570" h="5143500">
                  <a:moveTo>
                    <a:pt x="2147316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47316" y="5143500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689985">
                <a:alpha val="8862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47316" y="0"/>
              <a:ext cx="2580640" cy="5143500"/>
            </a:xfrm>
            <a:custGeom>
              <a:avLst/>
              <a:gdLst/>
              <a:ahLst/>
              <a:cxnLst/>
              <a:rect l="l" t="t" r="r" b="b"/>
              <a:pathLst>
                <a:path w="2580640" h="5143500">
                  <a:moveTo>
                    <a:pt x="0" y="5143500"/>
                  </a:moveTo>
                  <a:lnTo>
                    <a:pt x="2580132" y="5143500"/>
                  </a:lnTo>
                  <a:lnTo>
                    <a:pt x="2580132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74AB95">
                <a:alpha val="8862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27447" y="0"/>
              <a:ext cx="2391410" cy="5143500"/>
            </a:xfrm>
            <a:custGeom>
              <a:avLst/>
              <a:gdLst/>
              <a:ahLst/>
              <a:cxnLst/>
              <a:rect l="l" t="t" r="r" b="b"/>
              <a:pathLst>
                <a:path w="2391409" h="5143500">
                  <a:moveTo>
                    <a:pt x="239115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391155" y="5143500"/>
                  </a:lnTo>
                  <a:lnTo>
                    <a:pt x="2391155" y="0"/>
                  </a:lnTo>
                  <a:close/>
                </a:path>
              </a:pathLst>
            </a:custGeom>
            <a:solidFill>
              <a:srgbClr val="7BB8A0">
                <a:alpha val="8862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1927859"/>
              <a:ext cx="7146290" cy="2392680"/>
            </a:xfrm>
            <a:custGeom>
              <a:avLst/>
              <a:gdLst/>
              <a:ahLst/>
              <a:cxnLst/>
              <a:rect l="l" t="t" r="r" b="b"/>
              <a:pathLst>
                <a:path w="7146290" h="2392679">
                  <a:moveTo>
                    <a:pt x="6463271" y="0"/>
                  </a:moveTo>
                  <a:lnTo>
                    <a:pt x="0" y="0"/>
                  </a:lnTo>
                  <a:lnTo>
                    <a:pt x="0" y="2392680"/>
                  </a:lnTo>
                  <a:lnTo>
                    <a:pt x="6463271" y="2392680"/>
                  </a:lnTo>
                  <a:lnTo>
                    <a:pt x="6463271" y="0"/>
                  </a:lnTo>
                  <a:close/>
                </a:path>
                <a:path w="7146290" h="2392679">
                  <a:moveTo>
                    <a:pt x="7146036" y="1199388"/>
                  </a:moveTo>
                  <a:lnTo>
                    <a:pt x="6463284" y="4572"/>
                  </a:lnTo>
                  <a:lnTo>
                    <a:pt x="6463284" y="2388108"/>
                  </a:lnTo>
                  <a:lnTo>
                    <a:pt x="7146036" y="1199388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4129" y="1205865"/>
            <a:ext cx="3179445" cy="589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-10">
                <a:solidFill>
                  <a:srgbClr val="FFFFFF"/>
                </a:solidFill>
              </a:rPr>
              <a:t>CONCLUSION</a:t>
            </a:r>
            <a:endParaRPr sz="3700"/>
          </a:p>
        </p:txBody>
      </p:sp>
      <p:sp>
        <p:nvSpPr>
          <p:cNvPr id="9" name="object 9" descr=""/>
          <p:cNvSpPr txBox="1"/>
          <p:nvPr/>
        </p:nvSpPr>
        <p:spPr>
          <a:xfrm>
            <a:off x="224129" y="2180590"/>
            <a:ext cx="6560820" cy="1866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demonstrates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effectiveness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ViT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GPT-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caption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generation.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BLEU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scores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indicate</a:t>
            </a:r>
            <a:r>
              <a:rPr dirty="0" sz="15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generate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reasonably</a:t>
            </a:r>
            <a:r>
              <a:rPr dirty="0" sz="15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accurate,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context-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rich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captions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images.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optimization,</a:t>
            </a: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particularly</a:t>
            </a: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regarding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complex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linguistic</a:t>
            </a:r>
            <a:r>
              <a:rPr dirty="0" sz="15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specialized</a:t>
            </a:r>
            <a:r>
              <a:rPr dirty="0" sz="15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dirty="0" sz="15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4" y="4571"/>
            <a:ext cx="9131935" cy="5134610"/>
          </a:xfrm>
          <a:custGeom>
            <a:avLst/>
            <a:gdLst/>
            <a:ahLst/>
            <a:cxnLst/>
            <a:rect l="l" t="t" r="r" b="b"/>
            <a:pathLst>
              <a:path w="9131935" h="5134610">
                <a:moveTo>
                  <a:pt x="9131808" y="0"/>
                </a:moveTo>
                <a:lnTo>
                  <a:pt x="0" y="0"/>
                </a:lnTo>
                <a:lnTo>
                  <a:pt x="0" y="5134356"/>
                </a:lnTo>
                <a:lnTo>
                  <a:pt x="9131808" y="5134356"/>
                </a:lnTo>
                <a:lnTo>
                  <a:pt x="9131808" y="0"/>
                </a:lnTo>
                <a:close/>
              </a:path>
            </a:pathLst>
          </a:custGeom>
          <a:solidFill>
            <a:srgbClr val="384449">
              <a:alpha val="42744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84276" y="3506723"/>
            <a:ext cx="1835150" cy="68580"/>
            <a:chOff x="684276" y="3506723"/>
            <a:chExt cx="1835150" cy="68580"/>
          </a:xfrm>
        </p:grpSpPr>
        <p:sp>
          <p:nvSpPr>
            <p:cNvPr id="4" name="object 4" descr=""/>
            <p:cNvSpPr/>
            <p:nvPr/>
          </p:nvSpPr>
          <p:spPr>
            <a:xfrm>
              <a:off x="1514856" y="3506723"/>
              <a:ext cx="1004569" cy="68580"/>
            </a:xfrm>
            <a:custGeom>
              <a:avLst/>
              <a:gdLst/>
              <a:ahLst/>
              <a:cxnLst/>
              <a:rect l="l" t="t" r="r" b="b"/>
              <a:pathLst>
                <a:path w="1004569" h="68579">
                  <a:moveTo>
                    <a:pt x="1004316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004316" y="68579"/>
                  </a:lnTo>
                  <a:lnTo>
                    <a:pt x="1004316" y="0"/>
                  </a:lnTo>
                  <a:close/>
                </a:path>
              </a:pathLst>
            </a:custGeom>
            <a:solidFill>
              <a:srgbClr val="537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4276" y="3506723"/>
              <a:ext cx="830580" cy="68580"/>
            </a:xfrm>
            <a:custGeom>
              <a:avLst/>
              <a:gdLst/>
              <a:ahLst/>
              <a:cxnLst/>
              <a:rect l="l" t="t" r="r" b="b"/>
              <a:pathLst>
                <a:path w="830580" h="68579">
                  <a:moveTo>
                    <a:pt x="830580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830580" y="68579"/>
                  </a:lnTo>
                  <a:lnTo>
                    <a:pt x="830580" y="0"/>
                  </a:lnTo>
                  <a:close/>
                </a:path>
              </a:pathLst>
            </a:custGeom>
            <a:solidFill>
              <a:srgbClr val="4E6D9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2519172" y="3506723"/>
            <a:ext cx="1702435" cy="68580"/>
            <a:chOff x="2519172" y="3506723"/>
            <a:chExt cx="1702435" cy="68580"/>
          </a:xfrm>
        </p:grpSpPr>
        <p:sp>
          <p:nvSpPr>
            <p:cNvPr id="7" name="object 7" descr=""/>
            <p:cNvSpPr/>
            <p:nvPr/>
          </p:nvSpPr>
          <p:spPr>
            <a:xfrm>
              <a:off x="3438144" y="3506723"/>
              <a:ext cx="783590" cy="68580"/>
            </a:xfrm>
            <a:custGeom>
              <a:avLst/>
              <a:gdLst/>
              <a:ahLst/>
              <a:cxnLst/>
              <a:rect l="l" t="t" r="r" b="b"/>
              <a:pathLst>
                <a:path w="783589" h="68579">
                  <a:moveTo>
                    <a:pt x="783336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783336" y="68579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638D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19172" y="3506723"/>
              <a:ext cx="919480" cy="68580"/>
            </a:xfrm>
            <a:custGeom>
              <a:avLst/>
              <a:gdLst/>
              <a:ahLst/>
              <a:cxnLst/>
              <a:rect l="l" t="t" r="r" b="b"/>
              <a:pathLst>
                <a:path w="919479" h="68579">
                  <a:moveTo>
                    <a:pt x="91897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918972" y="68579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5A7E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43839" y="2688158"/>
            <a:ext cx="3599179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dirty="0" sz="4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8586" y="3622399"/>
            <a:ext cx="3747770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b="1">
                <a:latin typeface="Arial"/>
                <a:cs typeface="Arial"/>
              </a:rPr>
              <a:t>Vision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Transformer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as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b="1">
                <a:latin typeface="Arial"/>
                <a:cs typeface="Arial"/>
              </a:rPr>
              <a:t>Dense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LSTM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0" b="1">
                <a:latin typeface="Arial"/>
                <a:cs typeface="Arial"/>
              </a:rPr>
              <a:t> Decoder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742815" cy="5143500"/>
            <a:chOff x="0" y="0"/>
            <a:chExt cx="4742815" cy="5143500"/>
          </a:xfrm>
        </p:grpSpPr>
        <p:sp>
          <p:nvSpPr>
            <p:cNvPr id="3" name="object 3" descr=""/>
            <p:cNvSpPr/>
            <p:nvPr/>
          </p:nvSpPr>
          <p:spPr>
            <a:xfrm>
              <a:off x="2147316" y="0"/>
              <a:ext cx="2595880" cy="5143500"/>
            </a:xfrm>
            <a:custGeom>
              <a:avLst/>
              <a:gdLst/>
              <a:ahLst/>
              <a:cxnLst/>
              <a:rect l="l" t="t" r="r" b="b"/>
              <a:pathLst>
                <a:path w="2595879" h="5143500">
                  <a:moveTo>
                    <a:pt x="25953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595372" y="5143500"/>
                  </a:lnTo>
                  <a:lnTo>
                    <a:pt x="2595372" y="0"/>
                  </a:lnTo>
                  <a:close/>
                </a:path>
              </a:pathLst>
            </a:custGeom>
            <a:solidFill>
              <a:srgbClr val="5377A7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2147570" cy="5143500"/>
            </a:xfrm>
            <a:custGeom>
              <a:avLst/>
              <a:gdLst/>
              <a:ahLst/>
              <a:cxnLst/>
              <a:rect l="l" t="t" r="r" b="b"/>
              <a:pathLst>
                <a:path w="2147570" h="5143500">
                  <a:moveTo>
                    <a:pt x="2147316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47316" y="5143500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4E6D9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object 6" descr=""/>
            <p:cNvSpPr/>
            <p:nvPr/>
          </p:nvSpPr>
          <p:spPr>
            <a:xfrm>
              <a:off x="7118603" y="0"/>
              <a:ext cx="2025650" cy="5143500"/>
            </a:xfrm>
            <a:custGeom>
              <a:avLst/>
              <a:gdLst/>
              <a:ahLst/>
              <a:cxnLst/>
              <a:rect l="l" t="t" r="r" b="b"/>
              <a:pathLst>
                <a:path w="2025650" h="5143500">
                  <a:moveTo>
                    <a:pt x="2025396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025396" y="5143500"/>
                  </a:lnTo>
                  <a:lnTo>
                    <a:pt x="2025396" y="0"/>
                  </a:lnTo>
                  <a:close/>
                </a:path>
              </a:pathLst>
            </a:custGeom>
            <a:solidFill>
              <a:srgbClr val="638DC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42688" y="0"/>
              <a:ext cx="2376170" cy="5143500"/>
            </a:xfrm>
            <a:custGeom>
              <a:avLst/>
              <a:gdLst/>
              <a:ahLst/>
              <a:cxnLst/>
              <a:rect l="l" t="t" r="r" b="b"/>
              <a:pathLst>
                <a:path w="2376170" h="5143500">
                  <a:moveTo>
                    <a:pt x="2375916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375916" y="5143500"/>
                  </a:lnTo>
                  <a:lnTo>
                    <a:pt x="2375916" y="0"/>
                  </a:lnTo>
                  <a:close/>
                </a:path>
              </a:pathLst>
            </a:custGeom>
            <a:solidFill>
              <a:srgbClr val="5A7EB3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927859"/>
              <a:ext cx="7146290" cy="2392680"/>
            </a:xfrm>
            <a:custGeom>
              <a:avLst/>
              <a:gdLst/>
              <a:ahLst/>
              <a:cxnLst/>
              <a:rect l="l" t="t" r="r" b="b"/>
              <a:pathLst>
                <a:path w="7146290" h="2392679">
                  <a:moveTo>
                    <a:pt x="6463271" y="0"/>
                  </a:moveTo>
                  <a:lnTo>
                    <a:pt x="0" y="0"/>
                  </a:lnTo>
                  <a:lnTo>
                    <a:pt x="0" y="2392680"/>
                  </a:lnTo>
                  <a:lnTo>
                    <a:pt x="6463271" y="2392680"/>
                  </a:lnTo>
                  <a:lnTo>
                    <a:pt x="6463271" y="0"/>
                  </a:lnTo>
                  <a:close/>
                </a:path>
                <a:path w="7146290" h="2392679">
                  <a:moveTo>
                    <a:pt x="7146036" y="1199388"/>
                  </a:moveTo>
                  <a:lnTo>
                    <a:pt x="6463284" y="4572"/>
                  </a:lnTo>
                  <a:lnTo>
                    <a:pt x="6463284" y="2388108"/>
                  </a:lnTo>
                  <a:lnTo>
                    <a:pt x="7146036" y="1199388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7931" y="2406853"/>
            <a:ext cx="4561205" cy="986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b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dirty="0" sz="6300" spc="-3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300" b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6300" spc="-1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300" spc="-25" b="0">
                <a:solidFill>
                  <a:srgbClr val="FFFFFF"/>
                </a:solidFill>
                <a:latin typeface="Arial"/>
                <a:cs typeface="Arial"/>
              </a:rPr>
              <a:t>!!</a:t>
            </a:r>
            <a:endParaRPr sz="6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742815" cy="5143500"/>
            <a:chOff x="0" y="0"/>
            <a:chExt cx="4742815" cy="5143500"/>
          </a:xfrm>
        </p:grpSpPr>
        <p:sp>
          <p:nvSpPr>
            <p:cNvPr id="3" name="object 3" descr=""/>
            <p:cNvSpPr/>
            <p:nvPr/>
          </p:nvSpPr>
          <p:spPr>
            <a:xfrm>
              <a:off x="2147316" y="0"/>
              <a:ext cx="2595880" cy="5143500"/>
            </a:xfrm>
            <a:custGeom>
              <a:avLst/>
              <a:gdLst/>
              <a:ahLst/>
              <a:cxnLst/>
              <a:rect l="l" t="t" r="r" b="b"/>
              <a:pathLst>
                <a:path w="2595879" h="5143500">
                  <a:moveTo>
                    <a:pt x="25953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595372" y="5143500"/>
                  </a:lnTo>
                  <a:lnTo>
                    <a:pt x="2595372" y="0"/>
                  </a:lnTo>
                  <a:close/>
                </a:path>
              </a:pathLst>
            </a:custGeom>
            <a:solidFill>
              <a:srgbClr val="5377A7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2147570" cy="5143500"/>
            </a:xfrm>
            <a:custGeom>
              <a:avLst/>
              <a:gdLst/>
              <a:ahLst/>
              <a:cxnLst/>
              <a:rect l="l" t="t" r="r" b="b"/>
              <a:pathLst>
                <a:path w="2147570" h="5143500">
                  <a:moveTo>
                    <a:pt x="2147316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47316" y="5143500"/>
                  </a:lnTo>
                  <a:lnTo>
                    <a:pt x="2147316" y="0"/>
                  </a:lnTo>
                  <a:close/>
                </a:path>
              </a:pathLst>
            </a:custGeom>
            <a:solidFill>
              <a:srgbClr val="4E6D9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object 6" descr=""/>
            <p:cNvSpPr/>
            <p:nvPr/>
          </p:nvSpPr>
          <p:spPr>
            <a:xfrm>
              <a:off x="7118603" y="0"/>
              <a:ext cx="2025650" cy="5143500"/>
            </a:xfrm>
            <a:custGeom>
              <a:avLst/>
              <a:gdLst/>
              <a:ahLst/>
              <a:cxnLst/>
              <a:rect l="l" t="t" r="r" b="b"/>
              <a:pathLst>
                <a:path w="2025650" h="5143500">
                  <a:moveTo>
                    <a:pt x="2025396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025396" y="5143500"/>
                  </a:lnTo>
                  <a:lnTo>
                    <a:pt x="2025396" y="0"/>
                  </a:lnTo>
                  <a:close/>
                </a:path>
              </a:pathLst>
            </a:custGeom>
            <a:solidFill>
              <a:srgbClr val="638DC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42688" y="0"/>
              <a:ext cx="2376170" cy="5143500"/>
            </a:xfrm>
            <a:custGeom>
              <a:avLst/>
              <a:gdLst/>
              <a:ahLst/>
              <a:cxnLst/>
              <a:rect l="l" t="t" r="r" b="b"/>
              <a:pathLst>
                <a:path w="2376170" h="5143500">
                  <a:moveTo>
                    <a:pt x="2375916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375916" y="5143500"/>
                  </a:lnTo>
                  <a:lnTo>
                    <a:pt x="2375916" y="0"/>
                  </a:lnTo>
                  <a:close/>
                </a:path>
              </a:pathLst>
            </a:custGeom>
            <a:solidFill>
              <a:srgbClr val="5A7EB3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927859"/>
              <a:ext cx="7146290" cy="2392680"/>
            </a:xfrm>
            <a:custGeom>
              <a:avLst/>
              <a:gdLst/>
              <a:ahLst/>
              <a:cxnLst/>
              <a:rect l="l" t="t" r="r" b="b"/>
              <a:pathLst>
                <a:path w="7146290" h="2392679">
                  <a:moveTo>
                    <a:pt x="6463271" y="0"/>
                  </a:moveTo>
                  <a:lnTo>
                    <a:pt x="0" y="0"/>
                  </a:lnTo>
                  <a:lnTo>
                    <a:pt x="0" y="2392680"/>
                  </a:lnTo>
                  <a:lnTo>
                    <a:pt x="6463271" y="2392680"/>
                  </a:lnTo>
                  <a:lnTo>
                    <a:pt x="6463271" y="0"/>
                  </a:lnTo>
                  <a:close/>
                </a:path>
                <a:path w="7146290" h="2392679">
                  <a:moveTo>
                    <a:pt x="7146036" y="1199388"/>
                  </a:moveTo>
                  <a:lnTo>
                    <a:pt x="6463284" y="4572"/>
                  </a:lnTo>
                  <a:lnTo>
                    <a:pt x="6463284" y="2388108"/>
                  </a:lnTo>
                  <a:lnTo>
                    <a:pt x="7146036" y="1199388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7931" y="2508961"/>
            <a:ext cx="38893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dirty="0" sz="48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-1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5804" y="3294176"/>
            <a:ext cx="1345565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0"/>
              </a:spcBef>
              <a:buClr>
                <a:srgbClr val="585858"/>
              </a:buClr>
              <a:buChar char="●"/>
              <a:tabLst>
                <a:tab pos="354965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Flickr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30k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Char char="●"/>
              <a:tabLst>
                <a:tab pos="354965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Flickr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8k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3778250" cy="5143500"/>
          </a:xfrm>
          <a:custGeom>
            <a:avLst/>
            <a:gdLst/>
            <a:ahLst/>
            <a:cxnLst/>
            <a:rect l="l" t="t" r="r" b="b"/>
            <a:pathLst>
              <a:path w="3778250" h="5143500">
                <a:moveTo>
                  <a:pt x="3777996" y="0"/>
                </a:moveTo>
                <a:lnTo>
                  <a:pt x="0" y="0"/>
                </a:lnTo>
                <a:lnTo>
                  <a:pt x="0" y="5143500"/>
                </a:lnTo>
                <a:lnTo>
                  <a:pt x="3777996" y="5143500"/>
                </a:lnTo>
                <a:lnTo>
                  <a:pt x="3777996" y="0"/>
                </a:lnTo>
                <a:close/>
              </a:path>
            </a:pathLst>
          </a:custGeom>
          <a:solidFill>
            <a:srgbClr val="5E85B8">
              <a:alpha val="9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315" y="155194"/>
            <a:ext cx="307340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0" b="0">
                <a:solidFill>
                  <a:srgbClr val="FFFFFF"/>
                </a:solidFill>
                <a:latin typeface="Arial"/>
                <a:cs typeface="Arial"/>
              </a:rPr>
              <a:t>Dataset Description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72484" y="1152144"/>
            <a:ext cx="277495" cy="346075"/>
            <a:chOff x="3872484" y="1152144"/>
            <a:chExt cx="277495" cy="346075"/>
          </a:xfrm>
        </p:grpSpPr>
        <p:sp>
          <p:nvSpPr>
            <p:cNvPr id="5" name="object 5" descr=""/>
            <p:cNvSpPr/>
            <p:nvPr/>
          </p:nvSpPr>
          <p:spPr>
            <a:xfrm>
              <a:off x="3872484" y="1152143"/>
              <a:ext cx="277495" cy="346075"/>
            </a:xfrm>
            <a:custGeom>
              <a:avLst/>
              <a:gdLst/>
              <a:ahLst/>
              <a:cxnLst/>
              <a:rect l="l" t="t" r="r" b="b"/>
              <a:pathLst>
                <a:path w="277495" h="346075">
                  <a:moveTo>
                    <a:pt x="277368" y="0"/>
                  </a:moveTo>
                  <a:lnTo>
                    <a:pt x="96139" y="0"/>
                  </a:lnTo>
                  <a:lnTo>
                    <a:pt x="0" y="172212"/>
                  </a:lnTo>
                  <a:lnTo>
                    <a:pt x="97028" y="345948"/>
                  </a:lnTo>
                  <a:lnTo>
                    <a:pt x="277368" y="345948"/>
                  </a:lnTo>
                  <a:lnTo>
                    <a:pt x="180340" y="172212"/>
                  </a:lnTo>
                  <a:lnTo>
                    <a:pt x="181229" y="172212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72484" y="1164336"/>
              <a:ext cx="155575" cy="320040"/>
            </a:xfrm>
            <a:custGeom>
              <a:avLst/>
              <a:gdLst/>
              <a:ahLst/>
              <a:cxnLst/>
              <a:rect l="l" t="t" r="r" b="b"/>
              <a:pathLst>
                <a:path w="155575" h="320040">
                  <a:moveTo>
                    <a:pt x="0" y="0"/>
                  </a:moveTo>
                  <a:lnTo>
                    <a:pt x="0" y="320039"/>
                  </a:lnTo>
                  <a:lnTo>
                    <a:pt x="155448" y="1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519929" y="985520"/>
            <a:ext cx="42773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5600" algn="l"/>
              </a:tabLst>
            </a:pP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Flickr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8k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consists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8k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images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along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dirty="0" sz="1800" spc="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5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different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captions.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19929" y="1808733"/>
            <a:ext cx="451993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3208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5600" algn="l"/>
              </a:tabLst>
            </a:pP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Flickr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30k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collection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31,783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images,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each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which</a:t>
            </a:r>
            <a:r>
              <a:rPr dirty="0" sz="1800" spc="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has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been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annotated</a:t>
            </a:r>
            <a:r>
              <a:rPr dirty="0" sz="18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dirty="0" sz="1800" spc="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5</a:t>
            </a:r>
            <a:r>
              <a:rPr dirty="0" sz="18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different</a:t>
            </a:r>
            <a:r>
              <a:rPr dirty="0" sz="18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captions.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434343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●"/>
              <a:tabLst>
                <a:tab pos="355600" algn="l"/>
              </a:tabLst>
            </a:pP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Flickr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30k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consists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images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Flickr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8k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along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extra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more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images.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434343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marL="355600" marR="221615" indent="-342900">
              <a:lnSpc>
                <a:spcPct val="100000"/>
              </a:lnSpc>
              <a:buChar char="●"/>
              <a:tabLst>
                <a:tab pos="355600" algn="l"/>
              </a:tabLst>
            </a:pP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captions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are</a:t>
            </a:r>
            <a:r>
              <a:rPr dirty="0" sz="18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written</a:t>
            </a:r>
            <a:r>
              <a:rPr dirty="0" sz="1800" spc="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18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English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and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are</a:t>
            </a:r>
            <a:r>
              <a:rPr dirty="0" sz="18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designed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be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informative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comprehensive.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872484" y="1953767"/>
            <a:ext cx="277495" cy="346075"/>
            <a:chOff x="3872484" y="1953767"/>
            <a:chExt cx="277495" cy="346075"/>
          </a:xfrm>
        </p:grpSpPr>
        <p:sp>
          <p:nvSpPr>
            <p:cNvPr id="10" name="object 10" descr=""/>
            <p:cNvSpPr/>
            <p:nvPr/>
          </p:nvSpPr>
          <p:spPr>
            <a:xfrm>
              <a:off x="3872484" y="1953767"/>
              <a:ext cx="277495" cy="346075"/>
            </a:xfrm>
            <a:custGeom>
              <a:avLst/>
              <a:gdLst/>
              <a:ahLst/>
              <a:cxnLst/>
              <a:rect l="l" t="t" r="r" b="b"/>
              <a:pathLst>
                <a:path w="277495" h="346075">
                  <a:moveTo>
                    <a:pt x="277368" y="0"/>
                  </a:moveTo>
                  <a:lnTo>
                    <a:pt x="96139" y="0"/>
                  </a:lnTo>
                  <a:lnTo>
                    <a:pt x="0" y="172212"/>
                  </a:lnTo>
                  <a:lnTo>
                    <a:pt x="97028" y="345948"/>
                  </a:lnTo>
                  <a:lnTo>
                    <a:pt x="277368" y="345948"/>
                  </a:lnTo>
                  <a:lnTo>
                    <a:pt x="180340" y="172212"/>
                  </a:lnTo>
                  <a:lnTo>
                    <a:pt x="181229" y="172212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72484" y="1965959"/>
              <a:ext cx="155575" cy="321945"/>
            </a:xfrm>
            <a:custGeom>
              <a:avLst/>
              <a:gdLst/>
              <a:ahLst/>
              <a:cxnLst/>
              <a:rect l="l" t="t" r="r" b="b"/>
              <a:pathLst>
                <a:path w="155575" h="321944">
                  <a:moveTo>
                    <a:pt x="0" y="0"/>
                  </a:moveTo>
                  <a:lnTo>
                    <a:pt x="0" y="321563"/>
                  </a:lnTo>
                  <a:lnTo>
                    <a:pt x="155448" y="16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3872484" y="2755392"/>
            <a:ext cx="277495" cy="346075"/>
            <a:chOff x="3872484" y="2755392"/>
            <a:chExt cx="277495" cy="346075"/>
          </a:xfrm>
        </p:grpSpPr>
        <p:sp>
          <p:nvSpPr>
            <p:cNvPr id="13" name="object 13" descr=""/>
            <p:cNvSpPr/>
            <p:nvPr/>
          </p:nvSpPr>
          <p:spPr>
            <a:xfrm>
              <a:off x="3872484" y="2755391"/>
              <a:ext cx="277495" cy="346075"/>
            </a:xfrm>
            <a:custGeom>
              <a:avLst/>
              <a:gdLst/>
              <a:ahLst/>
              <a:cxnLst/>
              <a:rect l="l" t="t" r="r" b="b"/>
              <a:pathLst>
                <a:path w="277495" h="346075">
                  <a:moveTo>
                    <a:pt x="277368" y="0"/>
                  </a:moveTo>
                  <a:lnTo>
                    <a:pt x="97028" y="0"/>
                  </a:lnTo>
                  <a:lnTo>
                    <a:pt x="0" y="173736"/>
                  </a:lnTo>
                  <a:lnTo>
                    <a:pt x="96139" y="345948"/>
                  </a:lnTo>
                  <a:lnTo>
                    <a:pt x="277368" y="345948"/>
                  </a:lnTo>
                  <a:lnTo>
                    <a:pt x="181229" y="173736"/>
                  </a:lnTo>
                  <a:lnTo>
                    <a:pt x="180340" y="173736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72484" y="2767584"/>
              <a:ext cx="155575" cy="321945"/>
            </a:xfrm>
            <a:custGeom>
              <a:avLst/>
              <a:gdLst/>
              <a:ahLst/>
              <a:cxnLst/>
              <a:rect l="l" t="t" r="r" b="b"/>
              <a:pathLst>
                <a:path w="155575" h="321944">
                  <a:moveTo>
                    <a:pt x="0" y="0"/>
                  </a:moveTo>
                  <a:lnTo>
                    <a:pt x="0" y="321564"/>
                  </a:lnTo>
                  <a:lnTo>
                    <a:pt x="155448" y="16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3872484" y="3558540"/>
            <a:ext cx="277495" cy="344805"/>
            <a:chOff x="3872484" y="3558540"/>
            <a:chExt cx="277495" cy="344805"/>
          </a:xfrm>
        </p:grpSpPr>
        <p:sp>
          <p:nvSpPr>
            <p:cNvPr id="16" name="object 16" descr=""/>
            <p:cNvSpPr/>
            <p:nvPr/>
          </p:nvSpPr>
          <p:spPr>
            <a:xfrm>
              <a:off x="3872484" y="3558540"/>
              <a:ext cx="277495" cy="344805"/>
            </a:xfrm>
            <a:custGeom>
              <a:avLst/>
              <a:gdLst/>
              <a:ahLst/>
              <a:cxnLst/>
              <a:rect l="l" t="t" r="r" b="b"/>
              <a:pathLst>
                <a:path w="277495" h="344804">
                  <a:moveTo>
                    <a:pt x="277368" y="0"/>
                  </a:moveTo>
                  <a:lnTo>
                    <a:pt x="96139" y="0"/>
                  </a:lnTo>
                  <a:lnTo>
                    <a:pt x="0" y="172212"/>
                  </a:lnTo>
                  <a:lnTo>
                    <a:pt x="96139" y="344424"/>
                  </a:lnTo>
                  <a:lnTo>
                    <a:pt x="277368" y="344424"/>
                  </a:lnTo>
                  <a:lnTo>
                    <a:pt x="181229" y="172212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72484" y="3569208"/>
              <a:ext cx="155575" cy="321945"/>
            </a:xfrm>
            <a:custGeom>
              <a:avLst/>
              <a:gdLst/>
              <a:ahLst/>
              <a:cxnLst/>
              <a:rect l="l" t="t" r="r" b="b"/>
              <a:pathLst>
                <a:path w="155575" h="321945">
                  <a:moveTo>
                    <a:pt x="0" y="0"/>
                  </a:moveTo>
                  <a:lnTo>
                    <a:pt x="0" y="321563"/>
                  </a:lnTo>
                  <a:lnTo>
                    <a:pt x="155448" y="16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3872484" y="4360164"/>
            <a:ext cx="277495" cy="346075"/>
            <a:chOff x="3872484" y="4360164"/>
            <a:chExt cx="277495" cy="346075"/>
          </a:xfrm>
        </p:grpSpPr>
        <p:sp>
          <p:nvSpPr>
            <p:cNvPr id="19" name="object 19" descr=""/>
            <p:cNvSpPr/>
            <p:nvPr/>
          </p:nvSpPr>
          <p:spPr>
            <a:xfrm>
              <a:off x="3872484" y="4360164"/>
              <a:ext cx="277495" cy="346075"/>
            </a:xfrm>
            <a:custGeom>
              <a:avLst/>
              <a:gdLst/>
              <a:ahLst/>
              <a:cxnLst/>
              <a:rect l="l" t="t" r="r" b="b"/>
              <a:pathLst>
                <a:path w="277495" h="346075">
                  <a:moveTo>
                    <a:pt x="277368" y="0"/>
                  </a:moveTo>
                  <a:lnTo>
                    <a:pt x="96139" y="0"/>
                  </a:lnTo>
                  <a:lnTo>
                    <a:pt x="0" y="172212"/>
                  </a:lnTo>
                  <a:lnTo>
                    <a:pt x="97028" y="345948"/>
                  </a:lnTo>
                  <a:lnTo>
                    <a:pt x="277368" y="345948"/>
                  </a:lnTo>
                  <a:lnTo>
                    <a:pt x="180340" y="172212"/>
                  </a:lnTo>
                  <a:lnTo>
                    <a:pt x="181229" y="172212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872484" y="4372356"/>
              <a:ext cx="155575" cy="320040"/>
            </a:xfrm>
            <a:custGeom>
              <a:avLst/>
              <a:gdLst/>
              <a:ahLst/>
              <a:cxnLst/>
              <a:rect l="l" t="t" r="r" b="b"/>
              <a:pathLst>
                <a:path w="155575" h="320039">
                  <a:moveTo>
                    <a:pt x="0" y="0"/>
                  </a:moveTo>
                  <a:lnTo>
                    <a:pt x="0" y="320040"/>
                  </a:lnTo>
                  <a:lnTo>
                    <a:pt x="155448" y="160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" y="1856232"/>
            <a:ext cx="2828544" cy="3166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7007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Few</a:t>
            </a:r>
            <a:r>
              <a:rPr dirty="0" sz="2800" spc="-5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Snaps</a:t>
            </a:r>
            <a:r>
              <a:rPr dirty="0" sz="2800" spc="-5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of</a:t>
            </a:r>
            <a:r>
              <a:rPr dirty="0" sz="2800" spc="-5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the</a:t>
            </a:r>
            <a:r>
              <a:rPr dirty="0" sz="2800" spc="-55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Dataset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07552" y="445008"/>
            <a:ext cx="346075" cy="279400"/>
            <a:chOff x="8607552" y="445008"/>
            <a:chExt cx="346075" cy="279400"/>
          </a:xfrm>
        </p:grpSpPr>
        <p:sp>
          <p:nvSpPr>
            <p:cNvPr id="4" name="object 4" descr=""/>
            <p:cNvSpPr/>
            <p:nvPr/>
          </p:nvSpPr>
          <p:spPr>
            <a:xfrm>
              <a:off x="8607552" y="445007"/>
              <a:ext cx="346075" cy="279400"/>
            </a:xfrm>
            <a:custGeom>
              <a:avLst/>
              <a:gdLst/>
              <a:ahLst/>
              <a:cxnLst/>
              <a:rect l="l" t="t" r="r" b="b"/>
              <a:pathLst>
                <a:path w="346075" h="279400">
                  <a:moveTo>
                    <a:pt x="345948" y="97028"/>
                  </a:moveTo>
                  <a:lnTo>
                    <a:pt x="172212" y="0"/>
                  </a:lnTo>
                  <a:lnTo>
                    <a:pt x="0" y="96139"/>
                  </a:lnTo>
                  <a:lnTo>
                    <a:pt x="0" y="278892"/>
                  </a:lnTo>
                  <a:lnTo>
                    <a:pt x="172212" y="182753"/>
                  </a:lnTo>
                  <a:lnTo>
                    <a:pt x="172212" y="181864"/>
                  </a:lnTo>
                  <a:lnTo>
                    <a:pt x="345948" y="278892"/>
                  </a:lnTo>
                  <a:lnTo>
                    <a:pt x="345948" y="97028"/>
                  </a:lnTo>
                  <a:close/>
                </a:path>
              </a:pathLst>
            </a:custGeom>
            <a:solidFill>
              <a:srgbClr val="5E85B8">
                <a:alpha val="9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19744" y="445008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321563" y="0"/>
                  </a:moveTo>
                  <a:lnTo>
                    <a:pt x="0" y="0"/>
                  </a:lnTo>
                  <a:lnTo>
                    <a:pt x="160400" y="15544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384449">
                <a:alpha val="5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1135" y="1045463"/>
            <a:ext cx="3609296" cy="284429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6460" y="3997455"/>
            <a:ext cx="4715001" cy="10989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4E6E9B"/>
                </a:solidFill>
                <a:latin typeface="Arial"/>
                <a:cs typeface="Arial"/>
              </a:rPr>
              <a:t>Related</a:t>
            </a:r>
            <a:r>
              <a:rPr dirty="0" sz="2800" spc="-100" b="0">
                <a:solidFill>
                  <a:srgbClr val="4E6E9B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4E6E9B"/>
                </a:solidFill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4045" y="1215898"/>
            <a:ext cx="450532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Arial"/>
                <a:cs typeface="Arial"/>
              </a:rPr>
              <a:t>Al-</a:t>
            </a:r>
            <a:r>
              <a:rPr dirty="0" sz="1000" b="1">
                <a:latin typeface="Arial"/>
                <a:cs typeface="Arial"/>
              </a:rPr>
              <a:t>Malla[1]: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Yolo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+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LSTM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Kumar,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Deepika[2]: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Dual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Transformer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Based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Architecture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Liu[3]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: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Reinforcement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Learning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based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Vision/Image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Rewards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Caption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Rewards</a:t>
            </a:r>
            <a:endParaRPr sz="900">
              <a:latin typeface="Arial"/>
              <a:cs typeface="Arial"/>
            </a:endParaRPr>
          </a:p>
          <a:p>
            <a:pPr marL="12700" marR="134175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Yin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Cui[4]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: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ResNet50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+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LSTM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soft-attention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model </a:t>
            </a:r>
            <a:r>
              <a:rPr dirty="0" sz="1000" b="1">
                <a:latin typeface="Arial"/>
                <a:cs typeface="Arial"/>
              </a:rPr>
              <a:t>Donahue[5]: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Long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Short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Term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Convolution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Neural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Networks </a:t>
            </a:r>
            <a:r>
              <a:rPr dirty="0" sz="1000" b="1">
                <a:latin typeface="Arial"/>
                <a:cs typeface="Arial"/>
              </a:rPr>
              <a:t>Ning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Xu[6]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: </a:t>
            </a:r>
            <a:r>
              <a:rPr dirty="0" sz="900">
                <a:latin typeface="Arial"/>
                <a:cs typeface="Arial"/>
              </a:rPr>
              <a:t>CNN</a:t>
            </a:r>
            <a:r>
              <a:rPr dirty="0" sz="900" spc="2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+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Stack-</a:t>
            </a:r>
            <a:r>
              <a:rPr dirty="0" sz="900" spc="-20">
                <a:latin typeface="Arial"/>
                <a:cs typeface="Arial"/>
              </a:rPr>
              <a:t>LSTM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Aung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S.P.[7]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: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VGG19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+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LSTM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Singh,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Varsha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[8]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: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CNN</a:t>
            </a:r>
            <a:r>
              <a:rPr dirty="0" sz="900" spc="2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+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Stack-</a:t>
            </a:r>
            <a:r>
              <a:rPr dirty="0" sz="900" spc="-20">
                <a:latin typeface="Arial"/>
                <a:cs typeface="Arial"/>
              </a:rPr>
              <a:t>LSTM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Sharif[9]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: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Nasnet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+</a:t>
            </a:r>
            <a:r>
              <a:rPr dirty="0" sz="900" spc="-20">
                <a:latin typeface="Arial"/>
                <a:cs typeface="Arial"/>
              </a:rPr>
              <a:t> LSTM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70331" y="3066914"/>
            <a:ext cx="6906895" cy="1705610"/>
            <a:chOff x="370331" y="3066914"/>
            <a:chExt cx="6906895" cy="17056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50" y="3066914"/>
              <a:ext cx="5273919" cy="17050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331" y="3223260"/>
              <a:ext cx="1077468" cy="149961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155691" y="3497580"/>
              <a:ext cx="2121535" cy="643255"/>
            </a:xfrm>
            <a:custGeom>
              <a:avLst/>
              <a:gdLst/>
              <a:ahLst/>
              <a:cxnLst/>
              <a:rect l="l" t="t" r="r" b="b"/>
              <a:pathLst>
                <a:path w="2121534" h="643254">
                  <a:moveTo>
                    <a:pt x="2121408" y="0"/>
                  </a:moveTo>
                  <a:lnTo>
                    <a:pt x="0" y="0"/>
                  </a:lnTo>
                  <a:lnTo>
                    <a:pt x="0" y="643128"/>
                  </a:lnTo>
                  <a:lnTo>
                    <a:pt x="2121408" y="643128"/>
                  </a:lnTo>
                  <a:lnTo>
                    <a:pt x="212140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47640" y="3530726"/>
              <a:ext cx="1842770" cy="564515"/>
            </a:xfrm>
            <a:custGeom>
              <a:avLst/>
              <a:gdLst/>
              <a:ahLst/>
              <a:cxnLst/>
              <a:rect l="l" t="t" r="r" b="b"/>
              <a:pathLst>
                <a:path w="1842770" h="564514">
                  <a:moveTo>
                    <a:pt x="1842516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152400"/>
                  </a:lnTo>
                  <a:lnTo>
                    <a:pt x="0" y="563918"/>
                  </a:lnTo>
                  <a:lnTo>
                    <a:pt x="409956" y="563918"/>
                  </a:lnTo>
                  <a:lnTo>
                    <a:pt x="409956" y="426758"/>
                  </a:lnTo>
                  <a:lnTo>
                    <a:pt x="1706880" y="426758"/>
                  </a:lnTo>
                  <a:lnTo>
                    <a:pt x="1706880" y="289560"/>
                  </a:lnTo>
                  <a:lnTo>
                    <a:pt x="1706880" y="274358"/>
                  </a:lnTo>
                  <a:lnTo>
                    <a:pt x="1706880" y="152400"/>
                  </a:lnTo>
                  <a:lnTo>
                    <a:pt x="1842516" y="152400"/>
                  </a:lnTo>
                  <a:lnTo>
                    <a:pt x="1842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155691" y="3497579"/>
            <a:ext cx="2121535" cy="643255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710" marR="243840">
              <a:lnSpc>
                <a:spcPct val="100000"/>
              </a:lnSpc>
              <a:spcBef>
                <a:spcPts val="340"/>
              </a:spcBef>
            </a:pPr>
            <a:r>
              <a:rPr dirty="0" sz="900" b="0">
                <a:solidFill>
                  <a:srgbClr val="5F6268"/>
                </a:solidFill>
                <a:latin typeface="Roboto Medium"/>
                <a:cs typeface="Roboto Medium"/>
              </a:rPr>
              <a:t>Two</a:t>
            </a:r>
            <a:r>
              <a:rPr dirty="0" sz="900" spc="325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b="0">
                <a:solidFill>
                  <a:srgbClr val="5F6268"/>
                </a:solidFill>
                <a:latin typeface="Roboto Medium"/>
                <a:cs typeface="Roboto Medium"/>
              </a:rPr>
              <a:t>young</a:t>
            </a:r>
            <a:r>
              <a:rPr dirty="0" sz="900" spc="325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50" b="0">
                <a:solidFill>
                  <a:srgbClr val="5F6268"/>
                </a:solidFill>
                <a:latin typeface="Roboto Medium"/>
                <a:cs typeface="Roboto Medium"/>
              </a:rPr>
              <a:t>guys</a:t>
            </a:r>
            <a:r>
              <a:rPr dirty="0" sz="900" spc="330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110" b="0">
                <a:solidFill>
                  <a:srgbClr val="5F6268"/>
                </a:solidFill>
                <a:latin typeface="Roboto Medium"/>
                <a:cs typeface="Roboto Medium"/>
              </a:rPr>
              <a:t>with</a:t>
            </a:r>
            <a:r>
              <a:rPr dirty="0" sz="900" spc="325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-10" b="0">
                <a:solidFill>
                  <a:srgbClr val="5F6268"/>
                </a:solidFill>
                <a:latin typeface="Roboto Medium"/>
                <a:cs typeface="Roboto Medium"/>
              </a:rPr>
              <a:t>shaggy </a:t>
            </a:r>
            <a:r>
              <a:rPr dirty="0" sz="900" spc="150" b="0">
                <a:solidFill>
                  <a:srgbClr val="5F6268"/>
                </a:solidFill>
                <a:latin typeface="Roboto Medium"/>
                <a:cs typeface="Roboto Medium"/>
              </a:rPr>
              <a:t>hair</a:t>
            </a:r>
            <a:r>
              <a:rPr dirty="0" sz="900" spc="310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100" b="0">
                <a:solidFill>
                  <a:srgbClr val="5F6268"/>
                </a:solidFill>
                <a:latin typeface="Roboto Medium"/>
                <a:cs typeface="Roboto Medium"/>
              </a:rPr>
              <a:t>look</a:t>
            </a:r>
            <a:r>
              <a:rPr dirty="0" sz="900" spc="310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140" b="0">
                <a:solidFill>
                  <a:srgbClr val="5F6268"/>
                </a:solidFill>
                <a:latin typeface="Roboto Medium"/>
                <a:cs typeface="Roboto Medium"/>
              </a:rPr>
              <a:t>at</a:t>
            </a:r>
            <a:r>
              <a:rPr dirty="0" sz="900" spc="310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170" b="0">
                <a:solidFill>
                  <a:srgbClr val="5F6268"/>
                </a:solidFill>
                <a:latin typeface="Roboto Medium"/>
                <a:cs typeface="Roboto Medium"/>
              </a:rPr>
              <a:t>their</a:t>
            </a:r>
            <a:r>
              <a:rPr dirty="0" sz="900" spc="310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-10" b="0">
                <a:solidFill>
                  <a:srgbClr val="5F6268"/>
                </a:solidFill>
                <a:latin typeface="Roboto Medium"/>
                <a:cs typeface="Roboto Medium"/>
              </a:rPr>
              <a:t>hands </a:t>
            </a:r>
            <a:r>
              <a:rPr dirty="0" sz="900" spc="110" b="0">
                <a:solidFill>
                  <a:srgbClr val="5F6268"/>
                </a:solidFill>
                <a:latin typeface="Roboto Medium"/>
                <a:cs typeface="Roboto Medium"/>
              </a:rPr>
              <a:t>while</a:t>
            </a:r>
            <a:r>
              <a:rPr dirty="0" sz="900" spc="315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65" b="0">
                <a:solidFill>
                  <a:srgbClr val="5F6268"/>
                </a:solidFill>
                <a:latin typeface="Roboto Medium"/>
                <a:cs typeface="Roboto Medium"/>
              </a:rPr>
              <a:t>hanging</a:t>
            </a:r>
            <a:r>
              <a:rPr dirty="0" sz="900" spc="300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95" b="0">
                <a:solidFill>
                  <a:srgbClr val="5F6268"/>
                </a:solidFill>
                <a:latin typeface="Roboto Medium"/>
                <a:cs typeface="Roboto Medium"/>
              </a:rPr>
              <a:t>out</a:t>
            </a:r>
            <a:r>
              <a:rPr dirty="0" sz="900" spc="315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170" b="0">
                <a:solidFill>
                  <a:srgbClr val="5F6268"/>
                </a:solidFill>
                <a:latin typeface="Roboto Medium"/>
                <a:cs typeface="Roboto Medium"/>
              </a:rPr>
              <a:t>in</a:t>
            </a:r>
            <a:r>
              <a:rPr dirty="0" sz="900" spc="325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75" b="0">
                <a:solidFill>
                  <a:srgbClr val="5F6268"/>
                </a:solidFill>
                <a:latin typeface="Roboto Medium"/>
                <a:cs typeface="Roboto Medium"/>
              </a:rPr>
              <a:t>the </a:t>
            </a:r>
            <a:r>
              <a:rPr dirty="0" sz="900" spc="95" b="0">
                <a:solidFill>
                  <a:srgbClr val="5F6268"/>
                </a:solidFill>
                <a:latin typeface="Roboto Medium"/>
                <a:cs typeface="Roboto Medium"/>
              </a:rPr>
              <a:t>yard</a:t>
            </a:r>
            <a:r>
              <a:rPr dirty="0" sz="900" spc="310" b="0">
                <a:solidFill>
                  <a:srgbClr val="5F6268"/>
                </a:solidFill>
                <a:latin typeface="Roboto Medium"/>
                <a:cs typeface="Roboto Medium"/>
              </a:rPr>
              <a:t> </a:t>
            </a:r>
            <a:r>
              <a:rPr dirty="0" sz="900" spc="240" b="0">
                <a:solidFill>
                  <a:srgbClr val="5F6268"/>
                </a:solidFill>
                <a:latin typeface="Roboto Medium"/>
                <a:cs typeface="Roboto Medium"/>
              </a:rPr>
              <a:t>.</a:t>
            </a:r>
            <a:endParaRPr sz="9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E9B"/>
                </a:solidFill>
              </a:rPr>
              <a:t>Why</a:t>
            </a:r>
            <a:r>
              <a:rPr dirty="0" sz="2800" spc="-10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Transformer</a:t>
            </a:r>
            <a:r>
              <a:rPr dirty="0" sz="2800" spc="-85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and</a:t>
            </a:r>
            <a:r>
              <a:rPr dirty="0" sz="2800" spc="-10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not</a:t>
            </a:r>
            <a:r>
              <a:rPr dirty="0" sz="2800" spc="-90">
                <a:solidFill>
                  <a:srgbClr val="4E6E9B"/>
                </a:solidFill>
              </a:rPr>
              <a:t> </a:t>
            </a:r>
            <a:r>
              <a:rPr dirty="0" sz="2800">
                <a:solidFill>
                  <a:srgbClr val="4E6E9B"/>
                </a:solidFill>
              </a:rPr>
              <a:t>Convolution</a:t>
            </a:r>
            <a:r>
              <a:rPr dirty="0" sz="2800" spc="-65">
                <a:solidFill>
                  <a:srgbClr val="4E6E9B"/>
                </a:solidFill>
              </a:rPr>
              <a:t> </a:t>
            </a:r>
            <a:r>
              <a:rPr dirty="0" sz="2800" spc="-25">
                <a:solidFill>
                  <a:srgbClr val="4E6E9B"/>
                </a:solidFill>
              </a:rPr>
              <a:t>???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25043" y="1210208"/>
            <a:ext cx="8757285" cy="39008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215" marR="132080" indent="-311150">
              <a:lnSpc>
                <a:spcPct val="114999"/>
              </a:lnSpc>
              <a:spcBef>
                <a:spcPts val="105"/>
              </a:spcBef>
              <a:buClr>
                <a:srgbClr val="000000"/>
              </a:buClr>
              <a:buFont typeface="Times New Roman"/>
              <a:buChar char="●"/>
              <a:tabLst>
                <a:tab pos="323215" algn="l"/>
              </a:tabLst>
            </a:pP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Dosovitskiy,</a:t>
            </a:r>
            <a:r>
              <a:rPr dirty="0" sz="1300" spc="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Alexey,</a:t>
            </a:r>
            <a:r>
              <a:rPr dirty="0" sz="1300" spc="10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et</a:t>
            </a:r>
            <a:r>
              <a:rPr dirty="0" sz="1300" spc="-3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al.</a:t>
            </a:r>
            <a:r>
              <a:rPr dirty="0" sz="1300" spc="-3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"An image</a:t>
            </a:r>
            <a:r>
              <a:rPr dirty="0" sz="1300" spc="-30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is</a:t>
            </a:r>
            <a:r>
              <a:rPr dirty="0" sz="1300" spc="-3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worth</a:t>
            </a:r>
            <a:r>
              <a:rPr dirty="0" sz="1300" spc="-4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16x16</a:t>
            </a:r>
            <a:r>
              <a:rPr dirty="0" sz="1300" spc="-2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words:</a:t>
            </a:r>
            <a:r>
              <a:rPr dirty="0" sz="1300" spc="-40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4985E8"/>
                </a:solidFill>
                <a:latin typeface="Arial"/>
                <a:cs typeface="Arial"/>
              </a:rPr>
              <a:t>Transformers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for</a:t>
            </a:r>
            <a:r>
              <a:rPr dirty="0" sz="1300" spc="-3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image</a:t>
            </a:r>
            <a:r>
              <a:rPr dirty="0" sz="1300" spc="-30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recognition</a:t>
            </a:r>
            <a:r>
              <a:rPr dirty="0" sz="1300" spc="10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at</a:t>
            </a:r>
            <a:r>
              <a:rPr dirty="0" sz="1300" spc="-35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4985E8"/>
                </a:solidFill>
                <a:latin typeface="Arial"/>
                <a:cs typeface="Arial"/>
              </a:rPr>
              <a:t>scale." </a:t>
            </a:r>
            <a:r>
              <a:rPr dirty="0" sz="1300" b="1" i="1">
                <a:solidFill>
                  <a:srgbClr val="4985E8"/>
                </a:solidFill>
                <a:latin typeface="Arial"/>
                <a:cs typeface="Arial"/>
              </a:rPr>
              <a:t>arXiv</a:t>
            </a:r>
            <a:r>
              <a:rPr dirty="0" sz="1300" spc="-25" b="1" i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 i="1">
                <a:solidFill>
                  <a:srgbClr val="4985E8"/>
                </a:solidFill>
                <a:latin typeface="Arial"/>
                <a:cs typeface="Arial"/>
              </a:rPr>
              <a:t>preprint</a:t>
            </a:r>
            <a:r>
              <a:rPr dirty="0" sz="1300" spc="10" b="1" i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 i="1">
                <a:solidFill>
                  <a:srgbClr val="4985E8"/>
                </a:solidFill>
                <a:latin typeface="Arial"/>
                <a:cs typeface="Arial"/>
              </a:rPr>
              <a:t>arXiv:2010.11929</a:t>
            </a:r>
            <a:r>
              <a:rPr dirty="0" sz="1300" spc="55" b="1" i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(2020)</a:t>
            </a:r>
            <a:r>
              <a:rPr dirty="0" sz="1300" spc="10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4985E8"/>
                </a:solidFill>
                <a:latin typeface="Arial"/>
                <a:cs typeface="Arial"/>
              </a:rPr>
              <a:t>[10].</a:t>
            </a:r>
            <a:r>
              <a:rPr dirty="0" sz="1300" spc="10" b="1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8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standard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Transformer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can</a:t>
            </a:r>
            <a:r>
              <a:rPr dirty="0" sz="1300" spc="-8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outperform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Convolutional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Neural </a:t>
            </a:r>
            <a:r>
              <a:rPr dirty="0" sz="1300" spc="-25" b="1">
                <a:latin typeface="Trebuchet MS"/>
                <a:cs typeface="Trebuchet MS"/>
              </a:rPr>
              <a:t>Networks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in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image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recognition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tasks,</a:t>
            </a:r>
            <a:r>
              <a:rPr dirty="0" sz="1300" spc="-85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which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are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classically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tasks</a:t>
            </a:r>
            <a:r>
              <a:rPr dirty="0" sz="1300" spc="-70" b="1">
                <a:latin typeface="Trebuchet MS"/>
                <a:cs typeface="Trebuchet MS"/>
              </a:rPr>
              <a:t> </a:t>
            </a:r>
            <a:r>
              <a:rPr dirty="0" sz="1300" spc="-75" b="1">
                <a:latin typeface="Trebuchet MS"/>
                <a:cs typeface="Trebuchet MS"/>
              </a:rPr>
              <a:t>where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55" b="1">
                <a:latin typeface="Trebuchet MS"/>
                <a:cs typeface="Trebuchet MS"/>
              </a:rPr>
              <a:t>CNNs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excel.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40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b="1">
                <a:latin typeface="Trebuchet MS"/>
                <a:cs typeface="Trebuchet MS"/>
              </a:rPr>
              <a:t>Vision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Transformer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takes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60" b="1">
                <a:latin typeface="Trebuchet MS"/>
                <a:cs typeface="Trebuchet MS"/>
              </a:rPr>
              <a:t>fewer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computation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resources.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29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b="1">
                <a:latin typeface="Trebuchet MS"/>
                <a:cs typeface="Trebuchet MS"/>
              </a:rPr>
              <a:t>CNN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has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hierarchical</a:t>
            </a:r>
            <a:r>
              <a:rPr dirty="0" sz="1300" spc="2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structure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of</a:t>
            </a:r>
            <a:r>
              <a:rPr dirty="0" sz="1300" spc="-35" b="1">
                <a:latin typeface="Trebuchet MS"/>
                <a:cs typeface="Trebuchet MS"/>
              </a:rPr>
              <a:t> learning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patches.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Vision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Transformer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uses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global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attention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by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simply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going</a:t>
            </a:r>
            <a:endParaRPr sz="1300">
              <a:latin typeface="Trebuchet MS"/>
              <a:cs typeface="Trebuchet MS"/>
            </a:endParaRPr>
          </a:p>
          <a:p>
            <a:pPr marL="323215" marR="257175">
              <a:lnSpc>
                <a:spcPct val="114999"/>
              </a:lnSpc>
              <a:spcBef>
                <a:spcPts val="5"/>
              </a:spcBef>
            </a:pPr>
            <a:r>
              <a:rPr dirty="0" sz="1300" spc="-55" b="1">
                <a:latin typeface="Trebuchet MS"/>
                <a:cs typeface="Trebuchet MS"/>
              </a:rPr>
              <a:t>over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simple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patches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on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images.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Global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Information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in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ViT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considers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entire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image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as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60" b="1">
                <a:latin typeface="Trebuchet MS"/>
                <a:cs typeface="Trebuchet MS"/>
              </a:rPr>
              <a:t>whole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through </a:t>
            </a:r>
            <a:r>
              <a:rPr dirty="0" sz="1300" spc="-10" b="1">
                <a:latin typeface="Trebuchet MS"/>
                <a:cs typeface="Trebuchet MS"/>
              </a:rPr>
              <a:t>self- </a:t>
            </a:r>
            <a:r>
              <a:rPr dirty="0" sz="1300" spc="-50" b="1">
                <a:latin typeface="Trebuchet MS"/>
                <a:cs typeface="Trebuchet MS"/>
              </a:rPr>
              <a:t>attention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mechanisms,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which </a:t>
            </a:r>
            <a:r>
              <a:rPr dirty="0" sz="1300" spc="-10" b="1">
                <a:latin typeface="Trebuchet MS"/>
                <a:cs typeface="Trebuchet MS"/>
              </a:rPr>
              <a:t>allows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it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to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capture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long-</a:t>
            </a:r>
            <a:r>
              <a:rPr dirty="0" sz="1300" spc="-20" b="1">
                <a:latin typeface="Trebuchet MS"/>
                <a:cs typeface="Trebuchet MS"/>
              </a:rPr>
              <a:t>range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dependencies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global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context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in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more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direct </a:t>
            </a:r>
            <a:r>
              <a:rPr dirty="0" sz="1300" spc="-40" b="1">
                <a:latin typeface="Trebuchet MS"/>
                <a:cs typeface="Trebuchet MS"/>
              </a:rPr>
              <a:t>manner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compared </a:t>
            </a:r>
            <a:r>
              <a:rPr dirty="0" sz="1300" spc="-45" b="1">
                <a:latin typeface="Trebuchet MS"/>
                <a:cs typeface="Trebuchet MS"/>
              </a:rPr>
              <a:t>to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traditional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CNNs.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29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b="1">
                <a:latin typeface="Trebuchet MS"/>
                <a:cs typeface="Trebuchet MS"/>
              </a:rPr>
              <a:t>Mainly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65" b="1">
                <a:latin typeface="Trebuchet MS"/>
                <a:cs typeface="Trebuchet MS"/>
              </a:rPr>
              <a:t>the </a:t>
            </a:r>
            <a:r>
              <a:rPr dirty="0" sz="1300" b="1">
                <a:latin typeface="Trebuchet MS"/>
                <a:cs typeface="Trebuchet MS"/>
              </a:rPr>
              <a:t>proposals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are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based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on</a:t>
            </a:r>
            <a:r>
              <a:rPr dirty="0" sz="1300" spc="280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encoder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&amp;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decoder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kind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of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methodology. </a:t>
            </a:r>
            <a:r>
              <a:rPr dirty="0" sz="1300" spc="-60" b="1">
                <a:latin typeface="Trebuchet MS"/>
                <a:cs typeface="Trebuchet MS"/>
              </a:rPr>
              <a:t>With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CNN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+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RNN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kind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of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models.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In</a:t>
            </a:r>
            <a:endParaRPr sz="1300">
              <a:latin typeface="Trebuchet MS"/>
              <a:cs typeface="Trebuchet MS"/>
            </a:endParaRPr>
          </a:p>
          <a:p>
            <a:pPr marL="323215" marR="116205">
              <a:lnSpc>
                <a:spcPct val="114999"/>
              </a:lnSpc>
              <a:spcBef>
                <a:spcPts val="5"/>
              </a:spcBef>
            </a:pPr>
            <a:r>
              <a:rPr dirty="0" sz="1300" spc="-130" b="1">
                <a:latin typeface="Trebuchet MS"/>
                <a:cs typeface="Trebuchet MS"/>
              </a:rPr>
              <a:t>[3]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it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was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shown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60" b="1">
                <a:latin typeface="Trebuchet MS"/>
                <a:cs typeface="Trebuchet MS"/>
              </a:rPr>
              <a:t>that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ResNet50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+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65" b="1">
                <a:latin typeface="Trebuchet MS"/>
                <a:cs typeface="Trebuchet MS"/>
              </a:rPr>
              <a:t>LSTM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with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soft-</a:t>
            </a:r>
            <a:r>
              <a:rPr dirty="0" sz="1300" spc="-55" b="1">
                <a:latin typeface="Trebuchet MS"/>
                <a:cs typeface="Trebuchet MS"/>
              </a:rPr>
              <a:t>attention</a:t>
            </a:r>
            <a:r>
              <a:rPr dirty="0" sz="1300" spc="-8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model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has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shown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good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result.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60" b="1">
                <a:latin typeface="Trebuchet MS"/>
                <a:cs typeface="Trebuchet MS"/>
              </a:rPr>
              <a:t>So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75" b="1">
                <a:latin typeface="Trebuchet MS"/>
                <a:cs typeface="Trebuchet MS"/>
              </a:rPr>
              <a:t>why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not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80" b="1">
                <a:latin typeface="Trebuchet MS"/>
                <a:cs typeface="Trebuchet MS"/>
              </a:rPr>
              <a:t>try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65" b="1">
                <a:latin typeface="Trebuchet MS"/>
                <a:cs typeface="Trebuchet MS"/>
              </a:rPr>
              <a:t>with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the </a:t>
            </a:r>
            <a:r>
              <a:rPr dirty="0" sz="1300" spc="-20" b="1">
                <a:latin typeface="Trebuchet MS"/>
                <a:cs typeface="Trebuchet MS"/>
              </a:rPr>
              <a:t>Transformers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in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images.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But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ResNet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faced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Vanishing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Gradient.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Transformers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are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65" b="1">
                <a:latin typeface="Trebuchet MS"/>
                <a:cs typeface="Trebuchet MS"/>
              </a:rPr>
              <a:t>better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than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any </a:t>
            </a:r>
            <a:r>
              <a:rPr dirty="0" sz="1300" spc="55" b="1">
                <a:latin typeface="Trebuchet MS"/>
                <a:cs typeface="Trebuchet MS"/>
              </a:rPr>
              <a:t>CNNs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is talking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world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due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to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its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attention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methodology.</a:t>
            </a:r>
            <a:endParaRPr sz="13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229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spc="-35" b="1">
                <a:latin typeface="Trebuchet MS"/>
                <a:cs typeface="Trebuchet MS"/>
              </a:rPr>
              <a:t>Improved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Image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Representation: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The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Vision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Transformer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(ViT)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captures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global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and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local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image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features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using</a:t>
            </a:r>
            <a:endParaRPr sz="1300">
              <a:latin typeface="Trebuchet MS"/>
              <a:cs typeface="Trebuchet MS"/>
            </a:endParaRPr>
          </a:p>
          <a:p>
            <a:pPr marL="323215">
              <a:lnSpc>
                <a:spcPct val="100000"/>
              </a:lnSpc>
              <a:spcBef>
                <a:spcPts val="240"/>
              </a:spcBef>
            </a:pPr>
            <a:r>
              <a:rPr dirty="0" sz="1300" b="1">
                <a:latin typeface="Trebuchet MS"/>
                <a:cs typeface="Trebuchet MS"/>
              </a:rPr>
              <a:t>self-</a:t>
            </a:r>
            <a:r>
              <a:rPr dirty="0" sz="1300" spc="-55" b="1">
                <a:latin typeface="Trebuchet MS"/>
                <a:cs typeface="Trebuchet MS"/>
              </a:rPr>
              <a:t>attention</a:t>
            </a:r>
            <a:r>
              <a:rPr dirty="0" sz="1300" spc="-7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mechanisms,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allowing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it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to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learn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more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expressive</a:t>
            </a:r>
            <a:r>
              <a:rPr dirty="0" sz="1300" spc="-40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representations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compared</a:t>
            </a:r>
            <a:r>
              <a:rPr dirty="0" sz="1300" spc="-1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to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traditional</a:t>
            </a:r>
            <a:endParaRPr sz="1300">
              <a:latin typeface="Trebuchet MS"/>
              <a:cs typeface="Trebuchet MS"/>
            </a:endParaRPr>
          </a:p>
          <a:p>
            <a:pPr marL="323215">
              <a:lnSpc>
                <a:spcPct val="100000"/>
              </a:lnSpc>
              <a:spcBef>
                <a:spcPts val="229"/>
              </a:spcBef>
            </a:pPr>
            <a:r>
              <a:rPr dirty="0" sz="1300" spc="-35" b="1">
                <a:latin typeface="Trebuchet MS"/>
                <a:cs typeface="Trebuchet MS"/>
              </a:rPr>
              <a:t>convolutional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neural</a:t>
            </a:r>
            <a:r>
              <a:rPr dirty="0" sz="1300" spc="-2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networks.</a:t>
            </a:r>
            <a:endParaRPr sz="1300">
              <a:latin typeface="Trebuchet MS"/>
              <a:cs typeface="Trebuchet MS"/>
            </a:endParaRPr>
          </a:p>
          <a:p>
            <a:pPr marL="323215" marR="5080" indent="-311150">
              <a:lnSpc>
                <a:spcPct val="114599"/>
              </a:lnSpc>
              <a:spcBef>
                <a:spcPts val="15"/>
              </a:spcBef>
              <a:buFont typeface="Times New Roman"/>
              <a:buChar char="●"/>
              <a:tabLst>
                <a:tab pos="323215" algn="l"/>
              </a:tabLst>
            </a:pPr>
            <a:r>
              <a:rPr dirty="0" sz="1300" spc="-10" b="1">
                <a:latin typeface="Trebuchet MS"/>
                <a:cs typeface="Trebuchet MS"/>
              </a:rPr>
              <a:t>In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a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60" b="1">
                <a:latin typeface="Trebuchet MS"/>
                <a:cs typeface="Trebuchet MS"/>
              </a:rPr>
              <a:t>few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5" b="1">
                <a:latin typeface="Trebuchet MS"/>
                <a:cs typeface="Trebuchet MS"/>
              </a:rPr>
              <a:t>iterations </a:t>
            </a:r>
            <a:r>
              <a:rPr dirty="0" sz="1300" spc="-25" b="1">
                <a:latin typeface="Trebuchet MS"/>
                <a:cs typeface="Trebuchet MS"/>
              </a:rPr>
              <a:t>transformers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can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learn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70" b="1">
                <a:latin typeface="Trebuchet MS"/>
                <a:cs typeface="Trebuchet MS"/>
              </a:rPr>
              <a:t>the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features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using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attention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mechanism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which</a:t>
            </a:r>
            <a:r>
              <a:rPr dirty="0" sz="1300" spc="-35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are</a:t>
            </a:r>
            <a:r>
              <a:rPr dirty="0" sz="1300" spc="-50" b="1">
                <a:latin typeface="Trebuchet MS"/>
                <a:cs typeface="Trebuchet MS"/>
              </a:rPr>
              <a:t> </a:t>
            </a:r>
            <a:r>
              <a:rPr dirty="0" sz="1300" spc="-65" b="1">
                <a:latin typeface="Trebuchet MS"/>
                <a:cs typeface="Trebuchet MS"/>
              </a:rPr>
              <a:t>very</a:t>
            </a:r>
            <a:r>
              <a:rPr dirty="0" sz="1300" spc="-35" b="1">
                <a:latin typeface="Trebuchet MS"/>
                <a:cs typeface="Trebuchet MS"/>
              </a:rPr>
              <a:t> far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55" b="1">
                <a:latin typeface="Trebuchet MS"/>
                <a:cs typeface="Trebuchet MS"/>
              </a:rPr>
              <a:t>away.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This</a:t>
            </a:r>
            <a:r>
              <a:rPr dirty="0" sz="1300" spc="-45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is </a:t>
            </a:r>
            <a:r>
              <a:rPr dirty="0" sz="1300" spc="-50" b="1">
                <a:latin typeface="Trebuchet MS"/>
                <a:cs typeface="Trebuchet MS"/>
              </a:rPr>
              <a:t>not</a:t>
            </a:r>
            <a:r>
              <a:rPr dirty="0" sz="1300" spc="-6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possible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45" b="1">
                <a:latin typeface="Trebuchet MS"/>
                <a:cs typeface="Trebuchet MS"/>
              </a:rPr>
              <a:t>in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55" b="1">
                <a:latin typeface="Trebuchet MS"/>
                <a:cs typeface="Trebuchet MS"/>
              </a:rPr>
              <a:t>CNNs</a:t>
            </a:r>
            <a:r>
              <a:rPr dirty="0" sz="1300" spc="-70" b="1">
                <a:latin typeface="Trebuchet MS"/>
                <a:cs typeface="Trebuchet MS"/>
              </a:rPr>
              <a:t> </a:t>
            </a:r>
            <a:r>
              <a:rPr dirty="0" sz="1300" spc="-50" b="1">
                <a:latin typeface="Trebuchet MS"/>
                <a:cs typeface="Trebuchet MS"/>
              </a:rPr>
              <a:t>or</a:t>
            </a:r>
            <a:r>
              <a:rPr dirty="0" sz="1300" spc="-6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local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10" b="1">
                <a:latin typeface="Trebuchet MS"/>
                <a:cs typeface="Trebuchet MS"/>
              </a:rPr>
              <a:t>mechanism.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9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2024-05-06T18:29:03Z</dcterms:created>
  <dcterms:modified xsi:type="dcterms:W3CDTF">2024-05-06T18:29:03Z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2024-05-06T00:00:00Z</vt:filetime>
  </property>
  <property fmtid="{D5CDD505-2E9C-101B-9397-08002B2CF9AE}" pid="5" name="Producer">
    <vt:lpwstr>3-Heights(TM) PDF Security Shell 4.8.25.2 (http://www.pdf-tools.com)</vt:lpwstr>
  </property>
</Properties>
</file>