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3D58CBA-1E67-4E0F-9A50-F7B1EF5EB810}">
          <p14:sldIdLst>
            <p14:sldId id="256"/>
            <p14:sldId id="257"/>
            <p14:sldId id="276"/>
            <p14:sldId id="281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ti Jivraja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AFA423E-1304-45B9-9DA9-EF2A334F08AB}">
  <a:tblStyle styleId="{9AFA423E-1304-45B9-9DA9-EF2A334F08AB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FE7"/>
          </a:solidFill>
        </a:fill>
      </a:tcStyle>
    </a:wholeTbl>
    <a:band1H>
      <a:tcStyle>
        <a:tcBdr/>
        <a:fill>
          <a:solidFill>
            <a:srgbClr val="D8DDCB"/>
          </a:solidFill>
        </a:fill>
      </a:tcStyle>
    </a:band1H>
    <a:band1V>
      <a:tcStyle>
        <a:tcBdr/>
        <a:fill>
          <a:solidFill>
            <a:srgbClr val="D8DDCB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FE7"/>
          </a:solidFill>
        </a:fill>
      </a:tcStyle>
    </a:lastRow>
    <a:firstRow>
      <a:tcTxStyle b="on" i="off"/>
      <a:tcStyle>
        <a:tcBdr/>
        <a:fill>
          <a:solidFill>
            <a:srgbClr val="ECEFE7"/>
          </a:solidFill>
        </a:fill>
      </a:tcStyle>
    </a:firstRow>
  </a:tblStyle>
  <a:tblStyle styleId="{F3436A3E-FE86-4BFD-94DA-A3CAEBCA09D7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FE7"/>
          </a:solidFill>
        </a:fill>
      </a:tcStyle>
    </a:wholeTbl>
    <a:band1H>
      <a:tcStyle>
        <a:tcBdr/>
        <a:fill>
          <a:solidFill>
            <a:srgbClr val="D8DDCB"/>
          </a:solidFill>
        </a:fill>
      </a:tcStyle>
    </a:band1H>
    <a:band1V>
      <a:tcStyle>
        <a:tcBdr/>
        <a:fill>
          <a:solidFill>
            <a:srgbClr val="D8DDCB"/>
          </a:solidFill>
        </a:fill>
      </a:tcStyle>
    </a:band1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07" autoAdjust="0"/>
    <p:restoredTop sz="73228" autoAdjust="0"/>
  </p:normalViewPr>
  <p:slideViewPr>
    <p:cSldViewPr snapToGrid="0">
      <p:cViewPr varScale="1">
        <p:scale>
          <a:sx n="49" d="100"/>
          <a:sy n="49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37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14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79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6933" y="0"/>
            <a:ext cx="12231160" cy="6856214"/>
            <a:chOff x="-16933" y="0"/>
            <a:chExt cx="12231160" cy="6856214"/>
          </a:xfrm>
        </p:grpSpPr>
        <p:pic>
          <p:nvPicPr>
            <p:cNvPr id="22" name="Shape 2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2328332" y="1540930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" name="Shape 24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3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25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8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7983232" y="5037662"/>
            <a:ext cx="8974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692397" y="5037662"/>
            <a:ext cx="5214634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/>
          <p:nvPr/>
        </p:nvSpPr>
        <p:spPr>
          <a:xfrm>
            <a:off x="491318" y="6400800"/>
            <a:ext cx="649639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and Engineering, PESU, Bangalore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4AE68-4605-43C9-805D-5E21B3292A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358" y="18288"/>
            <a:ext cx="897466" cy="1003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AB6ED4-012E-40CC-BB6B-6D11684379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1417" y="0"/>
            <a:ext cx="1033143" cy="1213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303867" y="982132"/>
            <a:ext cx="9592731" cy="2954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303867" y="4343398"/>
            <a:ext cx="9592731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397" cy="2370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600267" y="282786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295401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397" cy="2243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0600267" y="259926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1295400" y="4470398"/>
            <a:ext cx="9609669" cy="1405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4436530" y="-584197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7497935" y="2483551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3" cy="7433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x="8863889" y="990600"/>
            <a:ext cx="0" cy="4876799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-16933" y="0"/>
            <a:ext cx="12231136" cy="6856200"/>
            <a:chOff x="-16934" y="0"/>
            <a:chExt cx="12231136" cy="6856200"/>
          </a:xfrm>
        </p:grpSpPr>
        <p:pic>
          <p:nvPicPr>
            <p:cNvPr id="154" name="Shape 154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700" cy="685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Shape 155"/>
            <p:cNvSpPr/>
            <p:nvPr/>
          </p:nvSpPr>
          <p:spPr>
            <a:xfrm>
              <a:off x="2328332" y="1540930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6" name="Shape 156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8"/>
              <a:ext cx="2478000" cy="61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8"/>
              <a:ext cx="2478000" cy="61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2692398" y="2355010"/>
            <a:ext cx="6815700" cy="10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7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37146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1628006" y="6576814"/>
            <a:ext cx="5511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2692399" y="3522130"/>
            <a:ext cx="6815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Shape 164"/>
          <p:cNvSpPr txBox="1"/>
          <p:nvPr/>
        </p:nvSpPr>
        <p:spPr>
          <a:xfrm>
            <a:off x="4715773" y="6578600"/>
            <a:ext cx="2760599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January – May 2018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2692500" cy="6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>
            <a:off x="1392300" y="2093662"/>
            <a:ext cx="9407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901748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4028400" cy="2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1631181" y="65786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715773" y="6578600"/>
            <a:ext cx="2760599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January – May 2018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2692500" cy="6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4D082-7F8C-4655-A40A-3D1D8D688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358" y="18288"/>
            <a:ext cx="897466" cy="1003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A880D-D7B5-4252-9DD5-CBB97B26A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1417" y="0"/>
            <a:ext cx="1033143" cy="1213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015068" y="1752606"/>
            <a:ext cx="8158688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015066" y="3846051"/>
            <a:ext cx="8158689" cy="954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2012723" y="3710585"/>
            <a:ext cx="8163379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C097CFF-BCBA-433C-BAB2-AE006DBD0E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358" y="36576"/>
            <a:ext cx="897466" cy="1003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32FA8-CA0B-489C-A0A8-D553B6EAB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1417" y="0"/>
            <a:ext cx="1033143" cy="1213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295400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180669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6180669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93811" y="1388533"/>
            <a:ext cx="3718455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418667" y="982130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5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6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295400" y="4815414"/>
            <a:ext cx="9609666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041426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95400" y="5382153"/>
            <a:ext cx="9609666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736" y="0"/>
            <a:ext cx="12229961" cy="6856214"/>
            <a:chOff x="-15736" y="0"/>
            <a:chExt cx="12229961" cy="6856214"/>
          </a:xfrm>
        </p:grpSpPr>
        <p:pic>
          <p:nvPicPr>
            <p:cNvPr id="11" name="Shape 11" descr="HD-PanelConten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2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3" name="Shape 13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-15736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4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1436985" y="3153832"/>
              <a:ext cx="777239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27A1F-53A2-4589-A12D-872DD9ACDE50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171417" y="0"/>
            <a:ext cx="1033143" cy="12130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3.0851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3.08511.pdf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2533432" y="1338666"/>
            <a:ext cx="7069874" cy="13124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28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Project Title: Colorization of Black and White videos.</a:t>
            </a:r>
            <a:br>
              <a:rPr lang="en-US" sz="28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400" b="1" i="0" u="none" strike="noStrike" cap="none" dirty="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Project Guide: Prof Nitin V Pujari</a:t>
            </a:r>
            <a:endParaRPr lang="en-US" sz="2800" b="1" i="0" u="none" strike="noStrike" cap="none" dirty="0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37146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&amp; Engineering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1628006" y="6576814"/>
            <a:ext cx="5511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fld>
            <a:endParaRPr lang="en-US" sz="1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</a:t>
            </a:r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of Black </a:t>
            </a:r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White video</a:t>
            </a:r>
            <a:r>
              <a:rPr 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3432" y="2796163"/>
            <a:ext cx="44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Project ID : GCS33_NVP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37106"/>
              </p:ext>
            </p:extLst>
          </p:nvPr>
        </p:nvGraphicFramePr>
        <p:xfrm>
          <a:off x="3122366" y="3422362"/>
          <a:ext cx="5588269" cy="1901307"/>
        </p:xfrm>
        <a:graphic>
          <a:graphicData uri="http://schemas.openxmlformats.org/drawingml/2006/table">
            <a:tbl>
              <a:tblPr firstRow="1" bandRow="1">
                <a:tableStyleId>{9AFA423E-1304-45B9-9DA9-EF2A334F08AB}</a:tableStyleId>
              </a:tblPr>
              <a:tblGrid>
                <a:gridCol w="175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9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29">
                <a:tc>
                  <a:txBody>
                    <a:bodyPr/>
                    <a:lstStyle/>
                    <a:p>
                      <a:r>
                        <a:rPr lang="en-US" dirty="0"/>
                        <a:t>ABHIJITH</a:t>
                      </a:r>
                      <a:r>
                        <a:rPr lang="en-US" baseline="0" dirty="0"/>
                        <a:t> S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1PI14CS002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r>
                        <a:rPr lang="en-US" dirty="0"/>
                        <a:t>ABHISHEK</a:t>
                      </a:r>
                      <a:r>
                        <a:rPr lang="en-US" baseline="0" dirty="0"/>
                        <a:t> V KATWA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1PI14CS007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r>
                        <a:rPr lang="en-US" dirty="0"/>
                        <a:t>KAVYASHREE SHRIDHAR</a:t>
                      </a:r>
                      <a:r>
                        <a:rPr lang="en-US" baseline="0" dirty="0"/>
                        <a:t> WARIKAR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1PI14CS049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Problem are we trying to solve?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40284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&amp; Engineering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631181" y="65786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fld>
            <a:endParaRPr lang="en-US" sz="1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3384" y="2485189"/>
            <a:ext cx="9463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spcBef>
                <a:spcPts val="1080"/>
              </a:spcBef>
              <a:buSzPct val="100000"/>
            </a:pPr>
            <a:r>
              <a:rPr lang="en-US" sz="2400" dirty="0">
                <a:latin typeface="Garamond" panose="02020404030301010803" pitchFamily="18" charset="0"/>
              </a:rPr>
              <a:t>Colorizing a back and white video depends mainly on the training set. But we are trying to predict the most plausible colors based on the state of particular frame and finding a general pattern.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</a:t>
            </a:r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of Black </a:t>
            </a:r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White video</a:t>
            </a:r>
            <a:r>
              <a:rPr 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379890" y="730720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is the relevance of the problem?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40284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&amp; Engineering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631181" y="65786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fld>
            <a:endParaRPr lang="en-US" sz="1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4358" y="1993653"/>
            <a:ext cx="9463217" cy="347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Paper1: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https://arxiv.org/pdf/1603.08511.pdf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Paper2: http://ieeexplore.ieee.org/document/6376674/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Paper1 talks about using ML to solve this problem for still images while Paper2 talks about converting a B/W video to </a:t>
            </a:r>
            <a:r>
              <a:rPr lang="en-US" sz="2400" dirty="0" err="1">
                <a:latin typeface="Garamond" panose="02020404030301010803" pitchFamily="18" charset="0"/>
              </a:rPr>
              <a:t>colourful</a:t>
            </a:r>
            <a:r>
              <a:rPr lang="en-US" sz="2400" dirty="0">
                <a:latin typeface="Garamond" panose="02020404030301010803" pitchFamily="18" charset="0"/>
              </a:rPr>
              <a:t> image with pattern continuity. But we plan to use the incites that we get in both to first convert a video into set of still images and convert them to </a:t>
            </a:r>
            <a:r>
              <a:rPr lang="en-US" sz="2400" dirty="0" err="1">
                <a:latin typeface="Garamond" panose="02020404030301010803" pitchFamily="18" charset="0"/>
              </a:rPr>
              <a:t>colour</a:t>
            </a:r>
            <a:r>
              <a:rPr lang="en-US" sz="2400" dirty="0">
                <a:latin typeface="Garamond" panose="02020404030301010803" pitchFamily="18" charset="0"/>
              </a:rPr>
              <a:t> using the help of ML and patterns.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7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of Black and White video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58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Film Industry.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Comic Industry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CCTV Footages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97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of Black and White video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1574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dirty="0"/>
              <a:t>What have we done so far?</a:t>
            </a:r>
            <a:endParaRPr lang="en-US" sz="4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40284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&amp; Engineering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631181" y="65786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fld>
            <a:endParaRPr lang="en-US" sz="1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3384" y="2485189"/>
            <a:ext cx="9463217" cy="148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 have found the papers cited in the previous slide.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 installed </a:t>
            </a:r>
            <a:r>
              <a:rPr lang="en-US" sz="2400" dirty="0" err="1">
                <a:latin typeface="Garamond" panose="02020404030301010803" pitchFamily="18" charset="0"/>
              </a:rPr>
              <a:t>tensorflow,keras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 understood CIELAB </a:t>
            </a:r>
            <a:r>
              <a:rPr lang="en-US" sz="2400" dirty="0" err="1">
                <a:latin typeface="Garamond" panose="02020404030301010803" pitchFamily="18" charset="0"/>
              </a:rPr>
              <a:t>colouration</a:t>
            </a:r>
            <a:r>
              <a:rPr lang="en-US" sz="2400">
                <a:latin typeface="Garamond" panose="02020404030301010803" pitchFamily="18" charset="0"/>
              </a:rPr>
              <a:t> principle.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97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</a:t>
            </a:r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of Black </a:t>
            </a:r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White video</a:t>
            </a:r>
            <a:r>
              <a:rPr 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dirty="0"/>
              <a:t>What challenges do we foresee</a:t>
            </a:r>
            <a:endParaRPr lang="en-US" sz="4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0" y="6578600"/>
            <a:ext cx="40284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&amp; Engineering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1631181" y="65786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fld>
            <a:endParaRPr lang="en-US" sz="1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3384" y="2285932"/>
            <a:ext cx="9463217" cy="28725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Challenges are</a:t>
            </a:r>
          </a:p>
          <a:p>
            <a:pPr marL="533400" lvl="5" indent="-457200">
              <a:spcBef>
                <a:spcPts val="1080"/>
              </a:spcBef>
              <a:buSzPct val="100000"/>
              <a:buFont typeface="Courier New" charset="0"/>
              <a:buChar char="o"/>
            </a:pPr>
            <a:r>
              <a:rPr lang="en-US" sz="2400" dirty="0">
                <a:latin typeface="Garamond" panose="02020404030301010803" pitchFamily="18" charset="0"/>
              </a:rPr>
              <a:t>To </a:t>
            </a:r>
            <a:r>
              <a:rPr lang="en-US" sz="2400" dirty="0" err="1">
                <a:latin typeface="Garamond" panose="02020404030301010803" pitchFamily="18" charset="0"/>
              </a:rPr>
              <a:t>parallelise</a:t>
            </a:r>
            <a:r>
              <a:rPr lang="en-US" sz="2400" dirty="0">
                <a:latin typeface="Garamond" panose="02020404030301010803" pitchFamily="18" charset="0"/>
              </a:rPr>
              <a:t> 24 frame processing so that this </a:t>
            </a:r>
            <a:r>
              <a:rPr lang="en-US" sz="2400" dirty="0" err="1">
                <a:latin typeface="Garamond" panose="02020404030301010803" pitchFamily="18" charset="0"/>
              </a:rPr>
              <a:t>convertion</a:t>
            </a:r>
            <a:r>
              <a:rPr lang="en-US" sz="2400" dirty="0">
                <a:latin typeface="Garamond" panose="02020404030301010803" pitchFamily="18" charset="0"/>
              </a:rPr>
              <a:t> becomes pseudo-real time.</a:t>
            </a:r>
          </a:p>
          <a:p>
            <a:pPr marL="533400" lvl="1" indent="-457200">
              <a:spcBef>
                <a:spcPts val="1080"/>
              </a:spcBef>
              <a:buSzPct val="100000"/>
              <a:buFont typeface="Courier New" charset="0"/>
              <a:buChar char="o"/>
            </a:pPr>
            <a:r>
              <a:rPr lang="en-US" sz="2400" dirty="0">
                <a:latin typeface="Garamond" panose="02020404030301010803" pitchFamily="18" charset="0"/>
              </a:rPr>
              <a:t>Detecting State of Surrounding.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This is a development project.</a:t>
            </a:r>
          </a:p>
          <a:p>
            <a:pPr marL="457200" lvl="0" indent="-381000">
              <a:spcBef>
                <a:spcPts val="108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Dataset is easily available.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97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</a:t>
            </a:r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of Black </a:t>
            </a:r>
            <a:r>
              <a:rPr lang="en-US" sz="2000" b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White video</a:t>
            </a:r>
            <a:r>
              <a:rPr 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0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8ED2-701A-407A-A8CF-4EF2085E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6F0A6-39B3-4417-81D4-6E1508B2B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Convert a B/W video to colour efficiently.</a:t>
            </a:r>
          </a:p>
          <a:p>
            <a:r>
              <a:rPr lang="en-IN" dirty="0"/>
              <a:t>Yes, there will be a demo.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of Black and White video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54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8ED2-701A-407A-A8CF-4EF2085E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6F0A6-39B3-4417-81D4-6E1508B2B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hlinkClick r:id="rId2"/>
              </a:rPr>
              <a:t>https://arxiv.org/pdf/1603.08511.pdf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http://ieeexplore.ieee.org/document/6376674/</a:t>
            </a:r>
            <a:endParaRPr lang="en-IN" dirty="0"/>
          </a:p>
          <a:p>
            <a:r>
              <a:rPr lang="en-IN" dirty="0"/>
              <a:t>http://docs-hoffmann.de/cielab03022003.pdf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4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Colorization of Black and White video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639788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344</TotalTime>
  <Words>391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Garamond</vt:lpstr>
      <vt:lpstr>Times New Roman</vt:lpstr>
      <vt:lpstr>Organic</vt:lpstr>
      <vt:lpstr>Project Title: Colorization of Black and White videos. Project Guide: Prof Nitin V Pujari</vt:lpstr>
      <vt:lpstr>What Problem are we trying to solve?</vt:lpstr>
      <vt:lpstr>What is the relevance of the problem?</vt:lpstr>
      <vt:lpstr>Use Cases</vt:lpstr>
      <vt:lpstr>What have we done so far?</vt:lpstr>
      <vt:lpstr>What challenges do we foresee</vt:lpstr>
      <vt:lpstr>End goal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Based Video Querying Project Guide: Dr. K.V.Subramaniam</dc:title>
  <cp:lastModifiedBy>Dasharathi, Abhijith</cp:lastModifiedBy>
  <cp:revision>45</cp:revision>
  <dcterms:modified xsi:type="dcterms:W3CDTF">2018-01-19T01:45:37Z</dcterms:modified>
</cp:coreProperties>
</file>