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64" r:id="rId5"/>
    <p:sldId id="258" r:id="rId6"/>
    <p:sldId id="259" r:id="rId7"/>
    <p:sldId id="260" r:id="rId8"/>
    <p:sldId id="261" r:id="rId9"/>
    <p:sldId id="262" r:id="rId10"/>
    <p:sldId id="263" r:id="rId11"/>
    <p:sldId id="271"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5277-AE4F-4C4C-846E-D93D0021D2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B5DE97-17D5-4EEE-A5F7-055B79274C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F320EF-F0A9-472F-9C64-6766C464322F}"/>
              </a:ext>
            </a:extLst>
          </p:cNvPr>
          <p:cNvSpPr>
            <a:spLocks noGrp="1"/>
          </p:cNvSpPr>
          <p:nvPr>
            <p:ph type="dt" sz="half" idx="10"/>
          </p:nvPr>
        </p:nvSpPr>
        <p:spPr/>
        <p:txBody>
          <a:bodyPr/>
          <a:lstStyle/>
          <a:p>
            <a:fld id="{5CA49F4A-F716-4A69-851E-70670C3EEE68}" type="datetimeFigureOut">
              <a:rPr lang="en-IN" smtClean="0"/>
              <a:t>04-05-2018</a:t>
            </a:fld>
            <a:endParaRPr lang="en-IN"/>
          </a:p>
        </p:txBody>
      </p:sp>
      <p:sp>
        <p:nvSpPr>
          <p:cNvPr id="5" name="Footer Placeholder 4">
            <a:extLst>
              <a:ext uri="{FF2B5EF4-FFF2-40B4-BE49-F238E27FC236}">
                <a16:creationId xmlns:a16="http://schemas.microsoft.com/office/drawing/2014/main" id="{5771FFFB-FB7E-4D98-8F00-8AF9E69B8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00DE7-A9E3-4915-92F5-F8E45D30B4B8}"/>
              </a:ext>
            </a:extLst>
          </p:cNvPr>
          <p:cNvSpPr>
            <a:spLocks noGrp="1"/>
          </p:cNvSpPr>
          <p:nvPr>
            <p:ph type="sldNum" sz="quarter" idx="12"/>
          </p:nvPr>
        </p:nvSpPr>
        <p:spPr/>
        <p:txBody>
          <a:bodyPr/>
          <a:lstStyle/>
          <a:p>
            <a:fld id="{8EF358F9-9522-4C92-83E1-2F3A7609B7E8}" type="slidenum">
              <a:rPr lang="en-IN" smtClean="0"/>
              <a:t>‹#›</a:t>
            </a:fld>
            <a:endParaRPr lang="en-IN"/>
          </a:p>
        </p:txBody>
      </p:sp>
    </p:spTree>
    <p:extLst>
      <p:ext uri="{BB962C8B-B14F-4D97-AF65-F5344CB8AC3E}">
        <p14:creationId xmlns:p14="http://schemas.microsoft.com/office/powerpoint/2010/main" val="2738915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BE1D-DC68-4F9B-AA59-BC23FFF28F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F26D64-120B-4E64-B350-7BFF85B7A2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B64AC-2F16-4558-BFF6-921A62EE32C9}"/>
              </a:ext>
            </a:extLst>
          </p:cNvPr>
          <p:cNvSpPr>
            <a:spLocks noGrp="1"/>
          </p:cNvSpPr>
          <p:nvPr>
            <p:ph type="dt" sz="half" idx="10"/>
          </p:nvPr>
        </p:nvSpPr>
        <p:spPr/>
        <p:txBody>
          <a:bodyPr/>
          <a:lstStyle/>
          <a:p>
            <a:fld id="{5CA49F4A-F716-4A69-851E-70670C3EEE68}" type="datetimeFigureOut">
              <a:rPr lang="en-IN" smtClean="0"/>
              <a:t>04-05-2018</a:t>
            </a:fld>
            <a:endParaRPr lang="en-IN"/>
          </a:p>
        </p:txBody>
      </p:sp>
      <p:sp>
        <p:nvSpPr>
          <p:cNvPr id="5" name="Footer Placeholder 4">
            <a:extLst>
              <a:ext uri="{FF2B5EF4-FFF2-40B4-BE49-F238E27FC236}">
                <a16:creationId xmlns:a16="http://schemas.microsoft.com/office/drawing/2014/main" id="{D380797F-D238-4641-B386-E33C97CEA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BE682F-1986-43F4-919F-A6F2D0BAE482}"/>
              </a:ext>
            </a:extLst>
          </p:cNvPr>
          <p:cNvSpPr>
            <a:spLocks noGrp="1"/>
          </p:cNvSpPr>
          <p:nvPr>
            <p:ph type="sldNum" sz="quarter" idx="12"/>
          </p:nvPr>
        </p:nvSpPr>
        <p:spPr/>
        <p:txBody>
          <a:bodyPr/>
          <a:lstStyle/>
          <a:p>
            <a:fld id="{8EF358F9-9522-4C92-83E1-2F3A7609B7E8}" type="slidenum">
              <a:rPr lang="en-IN" smtClean="0"/>
              <a:t>‹#›</a:t>
            </a:fld>
            <a:endParaRPr lang="en-IN"/>
          </a:p>
        </p:txBody>
      </p:sp>
    </p:spTree>
    <p:extLst>
      <p:ext uri="{BB962C8B-B14F-4D97-AF65-F5344CB8AC3E}">
        <p14:creationId xmlns:p14="http://schemas.microsoft.com/office/powerpoint/2010/main" val="376601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EA0245-30F1-49D6-97EE-A41C6C5AE5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9E13C8-F413-4EF8-96D3-F2EC9AE55E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72E1A6-5E53-47B7-ADE9-2514917851D7}"/>
              </a:ext>
            </a:extLst>
          </p:cNvPr>
          <p:cNvSpPr>
            <a:spLocks noGrp="1"/>
          </p:cNvSpPr>
          <p:nvPr>
            <p:ph type="dt" sz="half" idx="10"/>
          </p:nvPr>
        </p:nvSpPr>
        <p:spPr/>
        <p:txBody>
          <a:bodyPr/>
          <a:lstStyle/>
          <a:p>
            <a:fld id="{5CA49F4A-F716-4A69-851E-70670C3EEE68}" type="datetimeFigureOut">
              <a:rPr lang="en-IN" smtClean="0"/>
              <a:t>04-05-2018</a:t>
            </a:fld>
            <a:endParaRPr lang="en-IN"/>
          </a:p>
        </p:txBody>
      </p:sp>
      <p:sp>
        <p:nvSpPr>
          <p:cNvPr id="5" name="Footer Placeholder 4">
            <a:extLst>
              <a:ext uri="{FF2B5EF4-FFF2-40B4-BE49-F238E27FC236}">
                <a16:creationId xmlns:a16="http://schemas.microsoft.com/office/drawing/2014/main" id="{AE0E2B6A-5DFD-4C13-8CDC-2F2542924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76C134-85FC-49E3-BB8D-3DC8D95D0381}"/>
              </a:ext>
            </a:extLst>
          </p:cNvPr>
          <p:cNvSpPr>
            <a:spLocks noGrp="1"/>
          </p:cNvSpPr>
          <p:nvPr>
            <p:ph type="sldNum" sz="quarter" idx="12"/>
          </p:nvPr>
        </p:nvSpPr>
        <p:spPr/>
        <p:txBody>
          <a:bodyPr/>
          <a:lstStyle/>
          <a:p>
            <a:fld id="{8EF358F9-9522-4C92-83E1-2F3A7609B7E8}" type="slidenum">
              <a:rPr lang="en-IN" smtClean="0"/>
              <a:t>‹#›</a:t>
            </a:fld>
            <a:endParaRPr lang="en-IN"/>
          </a:p>
        </p:txBody>
      </p:sp>
    </p:spTree>
    <p:extLst>
      <p:ext uri="{BB962C8B-B14F-4D97-AF65-F5344CB8AC3E}">
        <p14:creationId xmlns:p14="http://schemas.microsoft.com/office/powerpoint/2010/main" val="2329410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D56E-95C4-4886-BE3B-A74AB59299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89EDF7-FAEE-45FF-B3F1-8A10CDF1B4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41AEAA-B4B8-4F5A-9574-1D0485C69EBB}"/>
              </a:ext>
            </a:extLst>
          </p:cNvPr>
          <p:cNvSpPr>
            <a:spLocks noGrp="1"/>
          </p:cNvSpPr>
          <p:nvPr>
            <p:ph type="dt" sz="half" idx="10"/>
          </p:nvPr>
        </p:nvSpPr>
        <p:spPr/>
        <p:txBody>
          <a:bodyPr/>
          <a:lstStyle/>
          <a:p>
            <a:fld id="{5CA49F4A-F716-4A69-851E-70670C3EEE68}" type="datetimeFigureOut">
              <a:rPr lang="en-IN" smtClean="0"/>
              <a:t>04-05-2018</a:t>
            </a:fld>
            <a:endParaRPr lang="en-IN"/>
          </a:p>
        </p:txBody>
      </p:sp>
      <p:sp>
        <p:nvSpPr>
          <p:cNvPr id="5" name="Footer Placeholder 4">
            <a:extLst>
              <a:ext uri="{FF2B5EF4-FFF2-40B4-BE49-F238E27FC236}">
                <a16:creationId xmlns:a16="http://schemas.microsoft.com/office/drawing/2014/main" id="{AB9DA345-9B9E-41B5-A3F1-51CE5102C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E6100-0AD4-4B86-BE85-E23BA662A8F2}"/>
              </a:ext>
            </a:extLst>
          </p:cNvPr>
          <p:cNvSpPr>
            <a:spLocks noGrp="1"/>
          </p:cNvSpPr>
          <p:nvPr>
            <p:ph type="sldNum" sz="quarter" idx="12"/>
          </p:nvPr>
        </p:nvSpPr>
        <p:spPr/>
        <p:txBody>
          <a:bodyPr/>
          <a:lstStyle/>
          <a:p>
            <a:fld id="{8EF358F9-9522-4C92-83E1-2F3A7609B7E8}" type="slidenum">
              <a:rPr lang="en-IN" smtClean="0"/>
              <a:t>‹#›</a:t>
            </a:fld>
            <a:endParaRPr lang="en-IN"/>
          </a:p>
        </p:txBody>
      </p:sp>
    </p:spTree>
    <p:extLst>
      <p:ext uri="{BB962C8B-B14F-4D97-AF65-F5344CB8AC3E}">
        <p14:creationId xmlns:p14="http://schemas.microsoft.com/office/powerpoint/2010/main" val="298005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4C09-54FB-4113-AF43-1169BAB91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35EB59-4037-4F52-BD85-8A7F2C24F0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A3A3E4-57E2-4ACC-A2F2-7FC1076C4F8E}"/>
              </a:ext>
            </a:extLst>
          </p:cNvPr>
          <p:cNvSpPr>
            <a:spLocks noGrp="1"/>
          </p:cNvSpPr>
          <p:nvPr>
            <p:ph type="dt" sz="half" idx="10"/>
          </p:nvPr>
        </p:nvSpPr>
        <p:spPr/>
        <p:txBody>
          <a:bodyPr/>
          <a:lstStyle/>
          <a:p>
            <a:fld id="{5CA49F4A-F716-4A69-851E-70670C3EEE68}" type="datetimeFigureOut">
              <a:rPr lang="en-IN" smtClean="0"/>
              <a:t>04-05-2018</a:t>
            </a:fld>
            <a:endParaRPr lang="en-IN"/>
          </a:p>
        </p:txBody>
      </p:sp>
      <p:sp>
        <p:nvSpPr>
          <p:cNvPr id="5" name="Footer Placeholder 4">
            <a:extLst>
              <a:ext uri="{FF2B5EF4-FFF2-40B4-BE49-F238E27FC236}">
                <a16:creationId xmlns:a16="http://schemas.microsoft.com/office/drawing/2014/main" id="{EB054ADE-F1F4-4AA4-9A3E-15E69206DC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C95413-81AF-475C-97C7-9B06D73ADC44}"/>
              </a:ext>
            </a:extLst>
          </p:cNvPr>
          <p:cNvSpPr>
            <a:spLocks noGrp="1"/>
          </p:cNvSpPr>
          <p:nvPr>
            <p:ph type="sldNum" sz="quarter" idx="12"/>
          </p:nvPr>
        </p:nvSpPr>
        <p:spPr/>
        <p:txBody>
          <a:bodyPr/>
          <a:lstStyle/>
          <a:p>
            <a:fld id="{8EF358F9-9522-4C92-83E1-2F3A7609B7E8}" type="slidenum">
              <a:rPr lang="en-IN" smtClean="0"/>
              <a:t>‹#›</a:t>
            </a:fld>
            <a:endParaRPr lang="en-IN"/>
          </a:p>
        </p:txBody>
      </p:sp>
    </p:spTree>
    <p:extLst>
      <p:ext uri="{BB962C8B-B14F-4D97-AF65-F5344CB8AC3E}">
        <p14:creationId xmlns:p14="http://schemas.microsoft.com/office/powerpoint/2010/main" val="3863755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D298-D195-4471-A8A2-422F2C1DE7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F2068-1026-495E-8749-AF9D8FD037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5DB85C-DF1D-474C-912C-1C50A819F0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9139EB-8D07-4F0C-88FE-5B2185D74158}"/>
              </a:ext>
            </a:extLst>
          </p:cNvPr>
          <p:cNvSpPr>
            <a:spLocks noGrp="1"/>
          </p:cNvSpPr>
          <p:nvPr>
            <p:ph type="dt" sz="half" idx="10"/>
          </p:nvPr>
        </p:nvSpPr>
        <p:spPr/>
        <p:txBody>
          <a:bodyPr/>
          <a:lstStyle/>
          <a:p>
            <a:fld id="{5CA49F4A-F716-4A69-851E-70670C3EEE68}" type="datetimeFigureOut">
              <a:rPr lang="en-IN" smtClean="0"/>
              <a:t>04-05-2018</a:t>
            </a:fld>
            <a:endParaRPr lang="en-IN"/>
          </a:p>
        </p:txBody>
      </p:sp>
      <p:sp>
        <p:nvSpPr>
          <p:cNvPr id="6" name="Footer Placeholder 5">
            <a:extLst>
              <a:ext uri="{FF2B5EF4-FFF2-40B4-BE49-F238E27FC236}">
                <a16:creationId xmlns:a16="http://schemas.microsoft.com/office/drawing/2014/main" id="{0C6A9BD3-D1B7-4D01-8CBC-D459E1DD9C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E1FB2E-2E48-4577-8234-FEE54395F469}"/>
              </a:ext>
            </a:extLst>
          </p:cNvPr>
          <p:cNvSpPr>
            <a:spLocks noGrp="1"/>
          </p:cNvSpPr>
          <p:nvPr>
            <p:ph type="sldNum" sz="quarter" idx="12"/>
          </p:nvPr>
        </p:nvSpPr>
        <p:spPr/>
        <p:txBody>
          <a:bodyPr/>
          <a:lstStyle/>
          <a:p>
            <a:fld id="{8EF358F9-9522-4C92-83E1-2F3A7609B7E8}" type="slidenum">
              <a:rPr lang="en-IN" smtClean="0"/>
              <a:t>‹#›</a:t>
            </a:fld>
            <a:endParaRPr lang="en-IN"/>
          </a:p>
        </p:txBody>
      </p:sp>
    </p:spTree>
    <p:extLst>
      <p:ext uri="{BB962C8B-B14F-4D97-AF65-F5344CB8AC3E}">
        <p14:creationId xmlns:p14="http://schemas.microsoft.com/office/powerpoint/2010/main" val="1771508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5E80-A0D9-4843-B782-CCBB697675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6980A5-53F8-41D0-9F34-589BD929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DC150C-9AB2-4509-BDA4-61F095D2A7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FC8EE6-35F6-41F1-8312-50402E266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3BFD9E-B4E2-4899-8E64-37BF006BA6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B3A6A8-C133-4C3F-BA1D-5997DEEA2E24}"/>
              </a:ext>
            </a:extLst>
          </p:cNvPr>
          <p:cNvSpPr>
            <a:spLocks noGrp="1"/>
          </p:cNvSpPr>
          <p:nvPr>
            <p:ph type="dt" sz="half" idx="10"/>
          </p:nvPr>
        </p:nvSpPr>
        <p:spPr/>
        <p:txBody>
          <a:bodyPr/>
          <a:lstStyle/>
          <a:p>
            <a:fld id="{5CA49F4A-F716-4A69-851E-70670C3EEE68}" type="datetimeFigureOut">
              <a:rPr lang="en-IN" smtClean="0"/>
              <a:t>04-05-2018</a:t>
            </a:fld>
            <a:endParaRPr lang="en-IN"/>
          </a:p>
        </p:txBody>
      </p:sp>
      <p:sp>
        <p:nvSpPr>
          <p:cNvPr id="8" name="Footer Placeholder 7">
            <a:extLst>
              <a:ext uri="{FF2B5EF4-FFF2-40B4-BE49-F238E27FC236}">
                <a16:creationId xmlns:a16="http://schemas.microsoft.com/office/drawing/2014/main" id="{B42A6653-C85A-4423-925F-59D22A9793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8D026B-D972-476C-B2F8-3E4029A2CEFE}"/>
              </a:ext>
            </a:extLst>
          </p:cNvPr>
          <p:cNvSpPr>
            <a:spLocks noGrp="1"/>
          </p:cNvSpPr>
          <p:nvPr>
            <p:ph type="sldNum" sz="quarter" idx="12"/>
          </p:nvPr>
        </p:nvSpPr>
        <p:spPr/>
        <p:txBody>
          <a:bodyPr/>
          <a:lstStyle/>
          <a:p>
            <a:fld id="{8EF358F9-9522-4C92-83E1-2F3A7609B7E8}" type="slidenum">
              <a:rPr lang="en-IN" smtClean="0"/>
              <a:t>‹#›</a:t>
            </a:fld>
            <a:endParaRPr lang="en-IN"/>
          </a:p>
        </p:txBody>
      </p:sp>
    </p:spTree>
    <p:extLst>
      <p:ext uri="{BB962C8B-B14F-4D97-AF65-F5344CB8AC3E}">
        <p14:creationId xmlns:p14="http://schemas.microsoft.com/office/powerpoint/2010/main" val="46769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53EE-88C7-4BD3-9256-DA85AB860C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2ECC16-EB79-427E-9B44-ADD413D3B87E}"/>
              </a:ext>
            </a:extLst>
          </p:cNvPr>
          <p:cNvSpPr>
            <a:spLocks noGrp="1"/>
          </p:cNvSpPr>
          <p:nvPr>
            <p:ph type="dt" sz="half" idx="10"/>
          </p:nvPr>
        </p:nvSpPr>
        <p:spPr/>
        <p:txBody>
          <a:bodyPr/>
          <a:lstStyle/>
          <a:p>
            <a:fld id="{5CA49F4A-F716-4A69-851E-70670C3EEE68}" type="datetimeFigureOut">
              <a:rPr lang="en-IN" smtClean="0"/>
              <a:t>04-05-2018</a:t>
            </a:fld>
            <a:endParaRPr lang="en-IN"/>
          </a:p>
        </p:txBody>
      </p:sp>
      <p:sp>
        <p:nvSpPr>
          <p:cNvPr id="4" name="Footer Placeholder 3">
            <a:extLst>
              <a:ext uri="{FF2B5EF4-FFF2-40B4-BE49-F238E27FC236}">
                <a16:creationId xmlns:a16="http://schemas.microsoft.com/office/drawing/2014/main" id="{7EA5CE71-A64D-47A2-8530-1FF0082120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91B6A4-CC19-4F96-AF13-891EF0EB65BA}"/>
              </a:ext>
            </a:extLst>
          </p:cNvPr>
          <p:cNvSpPr>
            <a:spLocks noGrp="1"/>
          </p:cNvSpPr>
          <p:nvPr>
            <p:ph type="sldNum" sz="quarter" idx="12"/>
          </p:nvPr>
        </p:nvSpPr>
        <p:spPr/>
        <p:txBody>
          <a:bodyPr/>
          <a:lstStyle/>
          <a:p>
            <a:fld id="{8EF358F9-9522-4C92-83E1-2F3A7609B7E8}" type="slidenum">
              <a:rPr lang="en-IN" smtClean="0"/>
              <a:t>‹#›</a:t>
            </a:fld>
            <a:endParaRPr lang="en-IN"/>
          </a:p>
        </p:txBody>
      </p:sp>
    </p:spTree>
    <p:extLst>
      <p:ext uri="{BB962C8B-B14F-4D97-AF65-F5344CB8AC3E}">
        <p14:creationId xmlns:p14="http://schemas.microsoft.com/office/powerpoint/2010/main" val="250998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620030-88F9-4F98-AAD5-D1AD39232454}"/>
              </a:ext>
            </a:extLst>
          </p:cNvPr>
          <p:cNvSpPr>
            <a:spLocks noGrp="1"/>
          </p:cNvSpPr>
          <p:nvPr>
            <p:ph type="dt" sz="half" idx="10"/>
          </p:nvPr>
        </p:nvSpPr>
        <p:spPr/>
        <p:txBody>
          <a:bodyPr/>
          <a:lstStyle/>
          <a:p>
            <a:fld id="{5CA49F4A-F716-4A69-851E-70670C3EEE68}" type="datetimeFigureOut">
              <a:rPr lang="en-IN" smtClean="0"/>
              <a:t>04-05-2018</a:t>
            </a:fld>
            <a:endParaRPr lang="en-IN"/>
          </a:p>
        </p:txBody>
      </p:sp>
      <p:sp>
        <p:nvSpPr>
          <p:cNvPr id="3" name="Footer Placeholder 2">
            <a:extLst>
              <a:ext uri="{FF2B5EF4-FFF2-40B4-BE49-F238E27FC236}">
                <a16:creationId xmlns:a16="http://schemas.microsoft.com/office/drawing/2014/main" id="{3459A1CB-7DFC-48E2-A4FD-2F41DAF888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B04E33-79EE-4968-8EED-A88124AE3E9F}"/>
              </a:ext>
            </a:extLst>
          </p:cNvPr>
          <p:cNvSpPr>
            <a:spLocks noGrp="1"/>
          </p:cNvSpPr>
          <p:nvPr>
            <p:ph type="sldNum" sz="quarter" idx="12"/>
          </p:nvPr>
        </p:nvSpPr>
        <p:spPr/>
        <p:txBody>
          <a:bodyPr/>
          <a:lstStyle/>
          <a:p>
            <a:fld id="{8EF358F9-9522-4C92-83E1-2F3A7609B7E8}" type="slidenum">
              <a:rPr lang="en-IN" smtClean="0"/>
              <a:t>‹#›</a:t>
            </a:fld>
            <a:endParaRPr lang="en-IN"/>
          </a:p>
        </p:txBody>
      </p:sp>
    </p:spTree>
    <p:extLst>
      <p:ext uri="{BB962C8B-B14F-4D97-AF65-F5344CB8AC3E}">
        <p14:creationId xmlns:p14="http://schemas.microsoft.com/office/powerpoint/2010/main" val="61407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4EBE-FA94-4662-B834-A7BFD6B75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1A6670-7271-40EF-8406-AA2D23747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552C6A-5906-4990-8942-C4A1B2C2F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85FDF2-101B-4303-80B8-61A5DE948F46}"/>
              </a:ext>
            </a:extLst>
          </p:cNvPr>
          <p:cNvSpPr>
            <a:spLocks noGrp="1"/>
          </p:cNvSpPr>
          <p:nvPr>
            <p:ph type="dt" sz="half" idx="10"/>
          </p:nvPr>
        </p:nvSpPr>
        <p:spPr/>
        <p:txBody>
          <a:bodyPr/>
          <a:lstStyle/>
          <a:p>
            <a:fld id="{5CA49F4A-F716-4A69-851E-70670C3EEE68}" type="datetimeFigureOut">
              <a:rPr lang="en-IN" smtClean="0"/>
              <a:t>04-05-2018</a:t>
            </a:fld>
            <a:endParaRPr lang="en-IN"/>
          </a:p>
        </p:txBody>
      </p:sp>
      <p:sp>
        <p:nvSpPr>
          <p:cNvPr id="6" name="Footer Placeholder 5">
            <a:extLst>
              <a:ext uri="{FF2B5EF4-FFF2-40B4-BE49-F238E27FC236}">
                <a16:creationId xmlns:a16="http://schemas.microsoft.com/office/drawing/2014/main" id="{AD1B4097-30F0-484A-9D64-A79973717F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135925-8AB4-41EC-96A2-AB2AF3636CC7}"/>
              </a:ext>
            </a:extLst>
          </p:cNvPr>
          <p:cNvSpPr>
            <a:spLocks noGrp="1"/>
          </p:cNvSpPr>
          <p:nvPr>
            <p:ph type="sldNum" sz="quarter" idx="12"/>
          </p:nvPr>
        </p:nvSpPr>
        <p:spPr/>
        <p:txBody>
          <a:bodyPr/>
          <a:lstStyle/>
          <a:p>
            <a:fld id="{8EF358F9-9522-4C92-83E1-2F3A7609B7E8}" type="slidenum">
              <a:rPr lang="en-IN" smtClean="0"/>
              <a:t>‹#›</a:t>
            </a:fld>
            <a:endParaRPr lang="en-IN"/>
          </a:p>
        </p:txBody>
      </p:sp>
    </p:spTree>
    <p:extLst>
      <p:ext uri="{BB962C8B-B14F-4D97-AF65-F5344CB8AC3E}">
        <p14:creationId xmlns:p14="http://schemas.microsoft.com/office/powerpoint/2010/main" val="243004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DDA8-5FA2-4740-9544-DA1792834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52B882-FDD6-4D2D-98C2-82350D807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6EB987-5CC0-40C9-A00D-9854C8304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9F8BF2-C385-409A-84A2-99A46401DD24}"/>
              </a:ext>
            </a:extLst>
          </p:cNvPr>
          <p:cNvSpPr>
            <a:spLocks noGrp="1"/>
          </p:cNvSpPr>
          <p:nvPr>
            <p:ph type="dt" sz="half" idx="10"/>
          </p:nvPr>
        </p:nvSpPr>
        <p:spPr/>
        <p:txBody>
          <a:bodyPr/>
          <a:lstStyle/>
          <a:p>
            <a:fld id="{5CA49F4A-F716-4A69-851E-70670C3EEE68}" type="datetimeFigureOut">
              <a:rPr lang="en-IN" smtClean="0"/>
              <a:t>04-05-2018</a:t>
            </a:fld>
            <a:endParaRPr lang="en-IN"/>
          </a:p>
        </p:txBody>
      </p:sp>
      <p:sp>
        <p:nvSpPr>
          <p:cNvPr id="6" name="Footer Placeholder 5">
            <a:extLst>
              <a:ext uri="{FF2B5EF4-FFF2-40B4-BE49-F238E27FC236}">
                <a16:creationId xmlns:a16="http://schemas.microsoft.com/office/drawing/2014/main" id="{D91C9308-AD67-4533-8476-8644E2B8BC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408971-3C5A-4D7C-AC15-A979807A305D}"/>
              </a:ext>
            </a:extLst>
          </p:cNvPr>
          <p:cNvSpPr>
            <a:spLocks noGrp="1"/>
          </p:cNvSpPr>
          <p:nvPr>
            <p:ph type="sldNum" sz="quarter" idx="12"/>
          </p:nvPr>
        </p:nvSpPr>
        <p:spPr/>
        <p:txBody>
          <a:bodyPr/>
          <a:lstStyle/>
          <a:p>
            <a:fld id="{8EF358F9-9522-4C92-83E1-2F3A7609B7E8}" type="slidenum">
              <a:rPr lang="en-IN" smtClean="0"/>
              <a:t>‹#›</a:t>
            </a:fld>
            <a:endParaRPr lang="en-IN"/>
          </a:p>
        </p:txBody>
      </p:sp>
    </p:spTree>
    <p:extLst>
      <p:ext uri="{BB962C8B-B14F-4D97-AF65-F5344CB8AC3E}">
        <p14:creationId xmlns:p14="http://schemas.microsoft.com/office/powerpoint/2010/main" val="342177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20D830-94BF-41C6-B2D8-E99032679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78CEB6-D0C0-4FB2-AA4F-DCC9A9593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A70575-332C-450F-8504-126ACF140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49F4A-F716-4A69-851E-70670C3EEE68}" type="datetimeFigureOut">
              <a:rPr lang="en-IN" smtClean="0"/>
              <a:t>04-05-2018</a:t>
            </a:fld>
            <a:endParaRPr lang="en-IN"/>
          </a:p>
        </p:txBody>
      </p:sp>
      <p:sp>
        <p:nvSpPr>
          <p:cNvPr id="5" name="Footer Placeholder 4">
            <a:extLst>
              <a:ext uri="{FF2B5EF4-FFF2-40B4-BE49-F238E27FC236}">
                <a16:creationId xmlns:a16="http://schemas.microsoft.com/office/drawing/2014/main" id="{F571CCDC-133D-4BB4-A1C5-8CC81C560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E78E97-DCAD-4C1B-84B1-C048FDC31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358F9-9522-4C92-83E1-2F3A7609B7E8}" type="slidenum">
              <a:rPr lang="en-IN" smtClean="0"/>
              <a:t>‹#›</a:t>
            </a:fld>
            <a:endParaRPr lang="en-IN"/>
          </a:p>
        </p:txBody>
      </p:sp>
    </p:spTree>
    <p:extLst>
      <p:ext uri="{BB962C8B-B14F-4D97-AF65-F5344CB8AC3E}">
        <p14:creationId xmlns:p14="http://schemas.microsoft.com/office/powerpoint/2010/main" val="184408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F2E8-DAAB-489C-B4C4-D22DA8CEB87E}"/>
              </a:ext>
            </a:extLst>
          </p:cNvPr>
          <p:cNvSpPr>
            <a:spLocks noGrp="1"/>
          </p:cNvSpPr>
          <p:nvPr>
            <p:ph type="ctrTitle"/>
          </p:nvPr>
        </p:nvSpPr>
        <p:spPr>
          <a:xfrm>
            <a:off x="1523999" y="371186"/>
            <a:ext cx="9144000" cy="2387600"/>
          </a:xfrm>
        </p:spPr>
        <p:txBody>
          <a:bodyPr>
            <a:normAutofit fontScale="90000"/>
          </a:bodyPr>
          <a:lstStyle/>
          <a:p>
            <a:r>
              <a:rPr lang="en-US" sz="4900" dirty="0"/>
              <a:t>MIS/BUAN 6340</a:t>
            </a:r>
            <a:br>
              <a:rPr lang="en-US" sz="4900" dirty="0"/>
            </a:br>
            <a:r>
              <a:rPr lang="en-US" sz="4900" dirty="0"/>
              <a:t>Programming for Data Science Project</a:t>
            </a:r>
            <a:br>
              <a:rPr lang="en-US" dirty="0"/>
            </a:br>
            <a:endParaRPr lang="en-IN" dirty="0"/>
          </a:p>
        </p:txBody>
      </p:sp>
      <p:sp>
        <p:nvSpPr>
          <p:cNvPr id="3" name="Subtitle 2">
            <a:extLst>
              <a:ext uri="{FF2B5EF4-FFF2-40B4-BE49-F238E27FC236}">
                <a16:creationId xmlns:a16="http://schemas.microsoft.com/office/drawing/2014/main" id="{742C817E-BD92-49DC-8149-E8B6EDE29B9B}"/>
              </a:ext>
            </a:extLst>
          </p:cNvPr>
          <p:cNvSpPr>
            <a:spLocks noGrp="1"/>
          </p:cNvSpPr>
          <p:nvPr>
            <p:ph type="subTitle" idx="1"/>
          </p:nvPr>
        </p:nvSpPr>
        <p:spPr>
          <a:xfrm>
            <a:off x="1643270" y="4126922"/>
            <a:ext cx="9144000" cy="1655762"/>
          </a:xfrm>
        </p:spPr>
        <p:txBody>
          <a:bodyPr>
            <a:normAutofit lnSpcReduction="10000"/>
          </a:bodyPr>
          <a:lstStyle/>
          <a:p>
            <a:r>
              <a:rPr lang="en-IN" dirty="0"/>
              <a:t>Airbnb Data Analysis</a:t>
            </a:r>
          </a:p>
          <a:p>
            <a:r>
              <a:rPr lang="en-IN" dirty="0"/>
              <a:t>By,</a:t>
            </a:r>
          </a:p>
          <a:p>
            <a:r>
              <a:rPr lang="en-IN" dirty="0"/>
              <a:t>Hanuman Abhishek Kopparapu</a:t>
            </a:r>
          </a:p>
          <a:p>
            <a:r>
              <a:rPr lang="en-IN" dirty="0"/>
              <a:t>hxk163730</a:t>
            </a:r>
          </a:p>
        </p:txBody>
      </p:sp>
      <p:pic>
        <p:nvPicPr>
          <p:cNvPr id="4" name="Picture 3">
            <a:extLst>
              <a:ext uri="{FF2B5EF4-FFF2-40B4-BE49-F238E27FC236}">
                <a16:creationId xmlns:a16="http://schemas.microsoft.com/office/drawing/2014/main" id="{AC5D3A80-F6C7-4AA7-8D1C-F1278DD5E107}"/>
              </a:ext>
            </a:extLst>
          </p:cNvPr>
          <p:cNvPicPr>
            <a:picLocks noChangeAspect="1"/>
          </p:cNvPicPr>
          <p:nvPr/>
        </p:nvPicPr>
        <p:blipFill>
          <a:blip r:embed="rId2"/>
          <a:stretch>
            <a:fillRect/>
          </a:stretch>
        </p:blipFill>
        <p:spPr>
          <a:xfrm>
            <a:off x="2729949" y="2215446"/>
            <a:ext cx="6785112" cy="1574675"/>
          </a:xfrm>
          <a:prstGeom prst="rect">
            <a:avLst/>
          </a:prstGeom>
        </p:spPr>
      </p:pic>
    </p:spTree>
    <p:extLst>
      <p:ext uri="{BB962C8B-B14F-4D97-AF65-F5344CB8AC3E}">
        <p14:creationId xmlns:p14="http://schemas.microsoft.com/office/powerpoint/2010/main" val="331579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256F-131B-4D78-A9CC-4B4A581A50A4}"/>
              </a:ext>
            </a:extLst>
          </p:cNvPr>
          <p:cNvSpPr>
            <a:spLocks noGrp="1"/>
          </p:cNvSpPr>
          <p:nvPr>
            <p:ph type="title"/>
          </p:nvPr>
        </p:nvSpPr>
        <p:spPr/>
        <p:txBody>
          <a:bodyPr/>
          <a:lstStyle/>
          <a:p>
            <a:r>
              <a:rPr lang="en-IN" dirty="0"/>
              <a:t>Devices used for </a:t>
            </a:r>
            <a:br>
              <a:rPr lang="en-IN" dirty="0"/>
            </a:br>
            <a:r>
              <a:rPr lang="en-IN" dirty="0"/>
              <a:t>registering</a:t>
            </a:r>
          </a:p>
        </p:txBody>
      </p:sp>
      <p:sp>
        <p:nvSpPr>
          <p:cNvPr id="3" name="Content Placeholder 2">
            <a:extLst>
              <a:ext uri="{FF2B5EF4-FFF2-40B4-BE49-F238E27FC236}">
                <a16:creationId xmlns:a16="http://schemas.microsoft.com/office/drawing/2014/main" id="{3B11DC94-C17C-4282-8D83-C08D17E0AC48}"/>
              </a:ext>
            </a:extLst>
          </p:cNvPr>
          <p:cNvSpPr>
            <a:spLocks noGrp="1"/>
          </p:cNvSpPr>
          <p:nvPr>
            <p:ph sz="half" idx="1"/>
          </p:nvPr>
        </p:nvSpPr>
        <p:spPr/>
        <p:txBody>
          <a:bodyPr>
            <a:normAutofit fontScale="85000" lnSpcReduction="20000"/>
          </a:bodyPr>
          <a:lstStyle/>
          <a:p>
            <a:r>
              <a:rPr lang="en-IN" dirty="0"/>
              <a:t>9 types of devices are grouped into 2 types Desktop and Mobile devices.</a:t>
            </a:r>
          </a:p>
          <a:p>
            <a:r>
              <a:rPr lang="en-IN" dirty="0"/>
              <a:t>Desktops are highly used for making registrations, next is mobile devices and lastly other devices.</a:t>
            </a:r>
          </a:p>
          <a:p>
            <a:r>
              <a:rPr lang="en-IN" dirty="0"/>
              <a:t>Users who have used desktops for registrations are less likely not to make a registration with 55% NDF (more likely to make registration 45%) where as mobile is 65% and other is 72% of not making a registration.</a:t>
            </a:r>
          </a:p>
          <a:p>
            <a:r>
              <a:rPr lang="en-IN" dirty="0"/>
              <a:t>45% of desktop users have made a booking, 33.3% of mobile users have made a booking and only 27% of other devices users made a booking.</a:t>
            </a:r>
          </a:p>
        </p:txBody>
      </p:sp>
      <p:pic>
        <p:nvPicPr>
          <p:cNvPr id="5" name="Content Placeholder 4">
            <a:extLst>
              <a:ext uri="{FF2B5EF4-FFF2-40B4-BE49-F238E27FC236}">
                <a16:creationId xmlns:a16="http://schemas.microsoft.com/office/drawing/2014/main" id="{354F2589-623B-46CF-9C87-A2A665FF5375}"/>
              </a:ext>
            </a:extLst>
          </p:cNvPr>
          <p:cNvPicPr>
            <a:picLocks noGrp="1" noChangeAspect="1"/>
          </p:cNvPicPr>
          <p:nvPr>
            <p:ph sz="half" idx="2"/>
          </p:nvPr>
        </p:nvPicPr>
        <p:blipFill>
          <a:blip r:embed="rId2"/>
          <a:stretch>
            <a:fillRect/>
          </a:stretch>
        </p:blipFill>
        <p:spPr>
          <a:xfrm>
            <a:off x="5883966" y="3281627"/>
            <a:ext cx="6308034" cy="3030273"/>
          </a:xfrm>
          <a:prstGeom prst="rect">
            <a:avLst/>
          </a:prstGeom>
        </p:spPr>
      </p:pic>
      <p:pic>
        <p:nvPicPr>
          <p:cNvPr id="6" name="Picture 5">
            <a:extLst>
              <a:ext uri="{FF2B5EF4-FFF2-40B4-BE49-F238E27FC236}">
                <a16:creationId xmlns:a16="http://schemas.microsoft.com/office/drawing/2014/main" id="{160470B9-ADC6-4AC7-8B8F-AE0E585E9EE3}"/>
              </a:ext>
            </a:extLst>
          </p:cNvPr>
          <p:cNvPicPr>
            <a:picLocks noChangeAspect="1"/>
          </p:cNvPicPr>
          <p:nvPr/>
        </p:nvPicPr>
        <p:blipFill>
          <a:blip r:embed="rId3"/>
          <a:stretch>
            <a:fillRect/>
          </a:stretch>
        </p:blipFill>
        <p:spPr>
          <a:xfrm>
            <a:off x="7625590" y="365125"/>
            <a:ext cx="3381375" cy="2209800"/>
          </a:xfrm>
          <a:prstGeom prst="rect">
            <a:avLst/>
          </a:prstGeom>
        </p:spPr>
      </p:pic>
      <p:sp>
        <p:nvSpPr>
          <p:cNvPr id="7" name="TextBox 6">
            <a:extLst>
              <a:ext uri="{FF2B5EF4-FFF2-40B4-BE49-F238E27FC236}">
                <a16:creationId xmlns:a16="http://schemas.microsoft.com/office/drawing/2014/main" id="{562F1B96-9056-4F56-B840-2E652C2136DA}"/>
              </a:ext>
            </a:extLst>
          </p:cNvPr>
          <p:cNvSpPr txBox="1"/>
          <p:nvPr/>
        </p:nvSpPr>
        <p:spPr>
          <a:xfrm>
            <a:off x="8044068" y="2651276"/>
            <a:ext cx="2822713" cy="276999"/>
          </a:xfrm>
          <a:prstGeom prst="rect">
            <a:avLst/>
          </a:prstGeom>
          <a:noFill/>
        </p:spPr>
        <p:txBody>
          <a:bodyPr wrap="square" rtlCol="0">
            <a:spAutoFit/>
          </a:bodyPr>
          <a:lstStyle/>
          <a:p>
            <a:r>
              <a:rPr lang="en-IN" sz="1200" dirty="0"/>
              <a:t>Tree Map of % users who made a booking</a:t>
            </a:r>
          </a:p>
        </p:txBody>
      </p:sp>
      <p:sp>
        <p:nvSpPr>
          <p:cNvPr id="8" name="TextBox 7">
            <a:extLst>
              <a:ext uri="{FF2B5EF4-FFF2-40B4-BE49-F238E27FC236}">
                <a16:creationId xmlns:a16="http://schemas.microsoft.com/office/drawing/2014/main" id="{441A2229-8309-4698-8E49-58041DD0BF4A}"/>
              </a:ext>
            </a:extLst>
          </p:cNvPr>
          <p:cNvSpPr txBox="1"/>
          <p:nvPr/>
        </p:nvSpPr>
        <p:spPr>
          <a:xfrm>
            <a:off x="7394713" y="6311900"/>
            <a:ext cx="3803374" cy="307777"/>
          </a:xfrm>
          <a:prstGeom prst="rect">
            <a:avLst/>
          </a:prstGeom>
          <a:noFill/>
        </p:spPr>
        <p:txBody>
          <a:bodyPr wrap="square" rtlCol="0">
            <a:spAutoFit/>
          </a:bodyPr>
          <a:lstStyle/>
          <a:p>
            <a:r>
              <a:rPr lang="en-IN" sz="1400" dirty="0"/>
              <a:t>% of devices types used for each country and NDF</a:t>
            </a:r>
          </a:p>
        </p:txBody>
      </p:sp>
    </p:spTree>
    <p:extLst>
      <p:ext uri="{BB962C8B-B14F-4D97-AF65-F5344CB8AC3E}">
        <p14:creationId xmlns:p14="http://schemas.microsoft.com/office/powerpoint/2010/main" val="221353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EA02-A5CB-455F-9D8C-B9822BCCD49D}"/>
              </a:ext>
            </a:extLst>
          </p:cNvPr>
          <p:cNvSpPr>
            <a:spLocks noGrp="1"/>
          </p:cNvSpPr>
          <p:nvPr>
            <p:ph type="title"/>
          </p:nvPr>
        </p:nvSpPr>
        <p:spPr/>
        <p:txBody>
          <a:bodyPr/>
          <a:lstStyle/>
          <a:p>
            <a:r>
              <a:rPr lang="en-IN" dirty="0"/>
              <a:t>Other visualizations</a:t>
            </a:r>
          </a:p>
        </p:txBody>
      </p:sp>
      <p:sp>
        <p:nvSpPr>
          <p:cNvPr id="3" name="Content Placeholder 2">
            <a:extLst>
              <a:ext uri="{FF2B5EF4-FFF2-40B4-BE49-F238E27FC236}">
                <a16:creationId xmlns:a16="http://schemas.microsoft.com/office/drawing/2014/main" id="{142360B2-467C-4907-93C8-5A5E9DCB7388}"/>
              </a:ext>
            </a:extLst>
          </p:cNvPr>
          <p:cNvSpPr>
            <a:spLocks noGrp="1"/>
          </p:cNvSpPr>
          <p:nvPr>
            <p:ph idx="1"/>
          </p:nvPr>
        </p:nvSpPr>
        <p:spPr/>
        <p:txBody>
          <a:bodyPr/>
          <a:lstStyle/>
          <a:p>
            <a:r>
              <a:rPr lang="en-IN" dirty="0"/>
              <a:t>During summer time </a:t>
            </a:r>
            <a:r>
              <a:rPr lang="en-IN" dirty="0" err="1"/>
              <a:t>i.e</a:t>
            </a:r>
            <a:r>
              <a:rPr lang="en-IN" dirty="0"/>
              <a:t>; May and June there are more number of accounts created and bookings made.</a:t>
            </a:r>
          </a:p>
          <a:p>
            <a:r>
              <a:rPr lang="en-IN" dirty="0"/>
              <a:t>More number of users used basic </a:t>
            </a:r>
            <a:r>
              <a:rPr lang="en-IN" dirty="0" err="1"/>
              <a:t>sign_up</a:t>
            </a:r>
            <a:r>
              <a:rPr lang="en-IN" dirty="0"/>
              <a:t> method, direct affiliated channel and provider, web for signing application with Airbnb, chrome is most used browser of all and </a:t>
            </a:r>
            <a:r>
              <a:rPr lang="en-IN" dirty="0" err="1"/>
              <a:t>en</a:t>
            </a:r>
            <a:r>
              <a:rPr lang="en-IN" dirty="0"/>
              <a:t>- English is the language mostly used. </a:t>
            </a:r>
          </a:p>
        </p:txBody>
      </p:sp>
    </p:spTree>
    <p:extLst>
      <p:ext uri="{BB962C8B-B14F-4D97-AF65-F5344CB8AC3E}">
        <p14:creationId xmlns:p14="http://schemas.microsoft.com/office/powerpoint/2010/main" val="255295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29E594-1C37-4446-BF73-516B7B7F2C0F}"/>
              </a:ext>
            </a:extLst>
          </p:cNvPr>
          <p:cNvSpPr>
            <a:spLocks noGrp="1"/>
          </p:cNvSpPr>
          <p:nvPr>
            <p:ph type="title"/>
          </p:nvPr>
        </p:nvSpPr>
        <p:spPr/>
        <p:txBody>
          <a:bodyPr/>
          <a:lstStyle/>
          <a:p>
            <a:r>
              <a:rPr lang="en-IN" dirty="0"/>
              <a:t>Data Pre-Processing – Step 2</a:t>
            </a:r>
          </a:p>
        </p:txBody>
      </p:sp>
      <p:sp>
        <p:nvSpPr>
          <p:cNvPr id="8" name="Content Placeholder 7">
            <a:extLst>
              <a:ext uri="{FF2B5EF4-FFF2-40B4-BE49-F238E27FC236}">
                <a16:creationId xmlns:a16="http://schemas.microsoft.com/office/drawing/2014/main" id="{0C26B5F0-6CFC-45F8-8498-3F12D936B4F7}"/>
              </a:ext>
            </a:extLst>
          </p:cNvPr>
          <p:cNvSpPr>
            <a:spLocks noGrp="1"/>
          </p:cNvSpPr>
          <p:nvPr>
            <p:ph idx="1"/>
          </p:nvPr>
        </p:nvSpPr>
        <p:spPr/>
        <p:txBody>
          <a:bodyPr/>
          <a:lstStyle/>
          <a:p>
            <a:r>
              <a:rPr lang="en-IN" dirty="0"/>
              <a:t>UDF </a:t>
            </a:r>
            <a:r>
              <a:rPr lang="en-IN" dirty="0" err="1"/>
              <a:t>get_gender</a:t>
            </a:r>
            <a:r>
              <a:rPr lang="en-IN" dirty="0"/>
              <a:t>(gender) is used to fill all Nulls in gender variable. Alternatively assigns male and female to null values, as prior analysis on gender suggests there is only slight variation in female and male population,3%. Moreover, country wise gender distribution is same.</a:t>
            </a:r>
          </a:p>
          <a:p>
            <a:r>
              <a:rPr lang="en-IN" dirty="0"/>
              <a:t>UDF </a:t>
            </a:r>
            <a:r>
              <a:rPr lang="en-IN" dirty="0" err="1"/>
              <a:t>assign_rand</a:t>
            </a:r>
            <a:r>
              <a:rPr lang="en-IN" dirty="0"/>
              <a:t>(</a:t>
            </a:r>
            <a:r>
              <a:rPr lang="en-IN" dirty="0" err="1"/>
              <a:t>var</a:t>
            </a:r>
            <a:r>
              <a:rPr lang="en-IN" dirty="0"/>
              <a:t>) is used to fill NAs for numerical data. Random values in the range of one std. deviation on either side of mean is used to fill the data. </a:t>
            </a:r>
          </a:p>
          <a:p>
            <a:r>
              <a:rPr lang="en-IN" dirty="0"/>
              <a:t>UDF </a:t>
            </a:r>
            <a:r>
              <a:rPr lang="en-IN" dirty="0" err="1"/>
              <a:t>assign_rand_cat</a:t>
            </a:r>
            <a:r>
              <a:rPr lang="en-IN" dirty="0"/>
              <a:t>(</a:t>
            </a:r>
            <a:r>
              <a:rPr lang="en-IN" dirty="0" err="1"/>
              <a:t>var</a:t>
            </a:r>
            <a:r>
              <a:rPr lang="en-IN" dirty="0"/>
              <a:t>) is used to fill NAs for categorical data. Any one value in the category variable is assigned each time a null appears.</a:t>
            </a:r>
          </a:p>
          <a:p>
            <a:endParaRPr lang="en-IN" dirty="0"/>
          </a:p>
        </p:txBody>
      </p:sp>
    </p:spTree>
    <p:extLst>
      <p:ext uri="{BB962C8B-B14F-4D97-AF65-F5344CB8AC3E}">
        <p14:creationId xmlns:p14="http://schemas.microsoft.com/office/powerpoint/2010/main" val="4093823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4709-DDDC-4484-9FA8-854F1B9CB01A}"/>
              </a:ext>
            </a:extLst>
          </p:cNvPr>
          <p:cNvSpPr>
            <a:spLocks noGrp="1"/>
          </p:cNvSpPr>
          <p:nvPr>
            <p:ph type="title"/>
          </p:nvPr>
        </p:nvSpPr>
        <p:spPr/>
        <p:txBody>
          <a:bodyPr/>
          <a:lstStyle/>
          <a:p>
            <a:r>
              <a:rPr lang="en-IN" dirty="0"/>
              <a:t>Data Pre-Processing - Continued</a:t>
            </a:r>
          </a:p>
        </p:txBody>
      </p:sp>
      <p:sp>
        <p:nvSpPr>
          <p:cNvPr id="3" name="Content Placeholder 2">
            <a:extLst>
              <a:ext uri="{FF2B5EF4-FFF2-40B4-BE49-F238E27FC236}">
                <a16:creationId xmlns:a16="http://schemas.microsoft.com/office/drawing/2014/main" id="{0FDF1236-7999-4D91-B7B9-4F320397FD89}"/>
              </a:ext>
            </a:extLst>
          </p:cNvPr>
          <p:cNvSpPr>
            <a:spLocks noGrp="1"/>
          </p:cNvSpPr>
          <p:nvPr>
            <p:ph idx="1"/>
          </p:nvPr>
        </p:nvSpPr>
        <p:spPr/>
        <p:txBody>
          <a:bodyPr/>
          <a:lstStyle/>
          <a:p>
            <a:r>
              <a:rPr lang="en-IN" dirty="0"/>
              <a:t>Additional features like Year, Month and Day of the Week are extracted from existing features like </a:t>
            </a:r>
            <a:r>
              <a:rPr lang="en-IN" dirty="0" err="1"/>
              <a:t>date_created</a:t>
            </a:r>
            <a:r>
              <a:rPr lang="en-IN" dirty="0"/>
              <a:t> and </a:t>
            </a:r>
            <a:r>
              <a:rPr lang="en-IN" dirty="0" err="1"/>
              <a:t>date_first_booking</a:t>
            </a:r>
            <a:r>
              <a:rPr lang="en-IN" dirty="0"/>
              <a:t>.</a:t>
            </a:r>
          </a:p>
          <a:p>
            <a:r>
              <a:rPr lang="en-IN" dirty="0"/>
              <a:t>From </a:t>
            </a:r>
            <a:r>
              <a:rPr lang="en-IN" dirty="0" err="1"/>
              <a:t>sklearn.preprocessing</a:t>
            </a:r>
            <a:r>
              <a:rPr lang="en-IN" dirty="0"/>
              <a:t>, Label Encoder is imported for encoding categorical variables in order to build a classification model to predict </a:t>
            </a:r>
            <a:r>
              <a:rPr lang="en-IN" dirty="0" err="1"/>
              <a:t>destination_country</a:t>
            </a:r>
            <a:r>
              <a:rPr lang="en-IN" dirty="0"/>
              <a:t>.</a:t>
            </a:r>
          </a:p>
          <a:p>
            <a:r>
              <a:rPr lang="en-IN" dirty="0"/>
              <a:t>Unnecessary columns are dropped: </a:t>
            </a:r>
            <a:r>
              <a:rPr lang="en-IN" dirty="0" err="1"/>
              <a:t>country_destination</a:t>
            </a:r>
            <a:r>
              <a:rPr lang="en-IN" dirty="0"/>
              <a:t>", "id", 'date_first_booking','date_account_created','timestamp_first_active’.</a:t>
            </a:r>
          </a:p>
          <a:p>
            <a:r>
              <a:rPr lang="en-IN" dirty="0"/>
              <a:t>Cross Validation technique is used to training and testing set with 70-30% split in training and testing set respectively.</a:t>
            </a:r>
          </a:p>
        </p:txBody>
      </p:sp>
    </p:spTree>
    <p:extLst>
      <p:ext uri="{BB962C8B-B14F-4D97-AF65-F5344CB8AC3E}">
        <p14:creationId xmlns:p14="http://schemas.microsoft.com/office/powerpoint/2010/main" val="91285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9888-378C-4C1A-9387-9E4C5AEBFCDC}"/>
              </a:ext>
            </a:extLst>
          </p:cNvPr>
          <p:cNvSpPr>
            <a:spLocks noGrp="1"/>
          </p:cNvSpPr>
          <p:nvPr>
            <p:ph type="title"/>
          </p:nvPr>
        </p:nvSpPr>
        <p:spPr/>
        <p:txBody>
          <a:bodyPr/>
          <a:lstStyle/>
          <a:p>
            <a:r>
              <a:rPr lang="en-IN" dirty="0"/>
              <a:t>Classification Models</a:t>
            </a:r>
          </a:p>
        </p:txBody>
      </p:sp>
      <p:sp>
        <p:nvSpPr>
          <p:cNvPr id="3" name="Content Placeholder 2">
            <a:extLst>
              <a:ext uri="{FF2B5EF4-FFF2-40B4-BE49-F238E27FC236}">
                <a16:creationId xmlns:a16="http://schemas.microsoft.com/office/drawing/2014/main" id="{B53C72CB-6BBE-475C-B019-13F51D0CB81A}"/>
              </a:ext>
            </a:extLst>
          </p:cNvPr>
          <p:cNvSpPr>
            <a:spLocks noGrp="1"/>
          </p:cNvSpPr>
          <p:nvPr>
            <p:ph idx="1"/>
          </p:nvPr>
        </p:nvSpPr>
        <p:spPr/>
        <p:txBody>
          <a:bodyPr>
            <a:normAutofit/>
          </a:bodyPr>
          <a:lstStyle/>
          <a:p>
            <a:r>
              <a:rPr lang="en-IN" dirty="0"/>
              <a:t>Logistic Regression:</a:t>
            </a:r>
          </a:p>
          <a:p>
            <a:r>
              <a:rPr lang="en-IN" dirty="0"/>
              <a:t>Firstly, Logistic Regression is used to predict </a:t>
            </a:r>
            <a:r>
              <a:rPr lang="en-IN" dirty="0" err="1"/>
              <a:t>destination_country</a:t>
            </a:r>
            <a:r>
              <a:rPr lang="en-IN" dirty="0"/>
              <a:t>.</a:t>
            </a:r>
          </a:p>
          <a:p>
            <a:r>
              <a:rPr lang="en-IN" dirty="0" err="1"/>
              <a:t>classification_report</a:t>
            </a:r>
            <a:r>
              <a:rPr lang="en-IN" dirty="0"/>
              <a:t> is imported from </a:t>
            </a:r>
            <a:r>
              <a:rPr lang="en-IN" dirty="0" err="1"/>
              <a:t>sklearn.metrics</a:t>
            </a:r>
            <a:r>
              <a:rPr lang="en-IN" dirty="0"/>
              <a:t> to compare different models and suggest the best of all.</a:t>
            </a:r>
          </a:p>
          <a:p>
            <a:r>
              <a:rPr lang="en-IN" dirty="0"/>
              <a:t>Scores for logistic regression are:</a:t>
            </a:r>
          </a:p>
          <a:p>
            <a:pPr marL="0" indent="0">
              <a:buNone/>
            </a:pPr>
            <a:r>
              <a:rPr lang="en-IN" dirty="0"/>
              <a:t>					1) Precision: 56%</a:t>
            </a:r>
          </a:p>
          <a:p>
            <a:pPr marL="0" indent="0">
              <a:buNone/>
            </a:pPr>
            <a:r>
              <a:rPr lang="en-IN" dirty="0"/>
              <a:t>					2) Recall: 65%</a:t>
            </a:r>
          </a:p>
          <a:p>
            <a:pPr marL="0" indent="0">
              <a:buNone/>
            </a:pPr>
            <a:r>
              <a:rPr lang="en-IN" dirty="0"/>
              <a:t>					3) f1-score: 60%</a:t>
            </a:r>
          </a:p>
          <a:p>
            <a:pPr marL="514350" indent="-514350" algn="ctr">
              <a:buFont typeface="+mj-lt"/>
              <a:buAutoNum type="arabicPeriod"/>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455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A5D5-1E20-4914-8709-EE35BA7FD81E}"/>
              </a:ext>
            </a:extLst>
          </p:cNvPr>
          <p:cNvSpPr>
            <a:spLocks noGrp="1"/>
          </p:cNvSpPr>
          <p:nvPr>
            <p:ph type="title"/>
          </p:nvPr>
        </p:nvSpPr>
        <p:spPr/>
        <p:txBody>
          <a:bodyPr/>
          <a:lstStyle/>
          <a:p>
            <a:r>
              <a:rPr lang="en-IN" dirty="0"/>
              <a:t>Classification Models - Continued</a:t>
            </a:r>
          </a:p>
        </p:txBody>
      </p:sp>
      <p:sp>
        <p:nvSpPr>
          <p:cNvPr id="3" name="Content Placeholder 2">
            <a:extLst>
              <a:ext uri="{FF2B5EF4-FFF2-40B4-BE49-F238E27FC236}">
                <a16:creationId xmlns:a16="http://schemas.microsoft.com/office/drawing/2014/main" id="{55F3D720-DF81-462A-8D15-7F75FDA278C2}"/>
              </a:ext>
            </a:extLst>
          </p:cNvPr>
          <p:cNvSpPr>
            <a:spLocks noGrp="1"/>
          </p:cNvSpPr>
          <p:nvPr>
            <p:ph idx="1"/>
          </p:nvPr>
        </p:nvSpPr>
        <p:spPr/>
        <p:txBody>
          <a:bodyPr/>
          <a:lstStyle/>
          <a:p>
            <a:r>
              <a:rPr lang="en-IN" dirty="0"/>
              <a:t>Random Forest:</a:t>
            </a:r>
          </a:p>
          <a:p>
            <a:r>
              <a:rPr lang="en-IN" dirty="0"/>
              <a:t>Next, random forest classifier is used to predict </a:t>
            </a:r>
            <a:r>
              <a:rPr lang="en-IN" dirty="0" err="1"/>
              <a:t>destination_country</a:t>
            </a:r>
            <a:endParaRPr lang="en-IN" dirty="0"/>
          </a:p>
          <a:p>
            <a:r>
              <a:rPr lang="en-IN" dirty="0"/>
              <a:t>Scores for random forest classifier are:</a:t>
            </a:r>
          </a:p>
          <a:p>
            <a:pPr marL="0" indent="0">
              <a:buNone/>
            </a:pPr>
            <a:r>
              <a:rPr lang="en-IN" dirty="0"/>
              <a:t>					1) Precision: 69%</a:t>
            </a:r>
          </a:p>
          <a:p>
            <a:pPr marL="0" indent="0">
              <a:buNone/>
            </a:pPr>
            <a:r>
              <a:rPr lang="en-IN" dirty="0"/>
              <a:t>					2) Recall: 71%</a:t>
            </a:r>
          </a:p>
          <a:p>
            <a:pPr marL="0" indent="0">
              <a:buNone/>
            </a:pPr>
            <a:r>
              <a:rPr lang="en-IN" dirty="0"/>
              <a:t>					3) f1-score: 69%</a:t>
            </a:r>
          </a:p>
          <a:p>
            <a:r>
              <a:rPr lang="en-IN" dirty="0"/>
              <a:t>Random forest has better results, hence it is recommended for prediction.</a:t>
            </a:r>
          </a:p>
          <a:p>
            <a:endParaRPr lang="en-IN" dirty="0"/>
          </a:p>
        </p:txBody>
      </p:sp>
    </p:spTree>
    <p:extLst>
      <p:ext uri="{BB962C8B-B14F-4D97-AF65-F5344CB8AC3E}">
        <p14:creationId xmlns:p14="http://schemas.microsoft.com/office/powerpoint/2010/main" val="3777538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D3C8-B27B-47CC-B170-2DC7CC288C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3F4A72-8CE3-4629-A9D3-E904E5CD8ED9}"/>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5400" dirty="0"/>
              <a:t>Thank You!</a:t>
            </a:r>
          </a:p>
        </p:txBody>
      </p:sp>
    </p:spTree>
    <p:extLst>
      <p:ext uri="{BB962C8B-B14F-4D97-AF65-F5344CB8AC3E}">
        <p14:creationId xmlns:p14="http://schemas.microsoft.com/office/powerpoint/2010/main" val="130241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0F2E-EB75-4C65-9B38-0845B6E50232}"/>
              </a:ext>
            </a:extLst>
          </p:cNvPr>
          <p:cNvSpPr>
            <a:spLocks noGrp="1"/>
          </p:cNvSpPr>
          <p:nvPr>
            <p:ph type="title"/>
          </p:nvPr>
        </p:nvSpPr>
        <p:spPr/>
        <p:txBody>
          <a:bodyPr/>
          <a:lstStyle/>
          <a:p>
            <a:r>
              <a:rPr lang="en-IN" dirty="0"/>
              <a:t>Problem statement &amp; Data description</a:t>
            </a:r>
          </a:p>
        </p:txBody>
      </p:sp>
      <p:sp>
        <p:nvSpPr>
          <p:cNvPr id="3" name="Content Placeholder 2">
            <a:extLst>
              <a:ext uri="{FF2B5EF4-FFF2-40B4-BE49-F238E27FC236}">
                <a16:creationId xmlns:a16="http://schemas.microsoft.com/office/drawing/2014/main" id="{034EB858-671B-4C52-8F99-34C70F650C4F}"/>
              </a:ext>
            </a:extLst>
          </p:cNvPr>
          <p:cNvSpPr>
            <a:spLocks noGrp="1"/>
          </p:cNvSpPr>
          <p:nvPr>
            <p:ph idx="1"/>
          </p:nvPr>
        </p:nvSpPr>
        <p:spPr/>
        <p:txBody>
          <a:bodyPr/>
          <a:lstStyle/>
          <a:p>
            <a:r>
              <a:rPr lang="en-IN" dirty="0"/>
              <a:t>Challenge of this dataset is to predict the destination country for a new user. </a:t>
            </a:r>
          </a:p>
          <a:p>
            <a:r>
              <a:rPr lang="en-IN" dirty="0"/>
              <a:t>Dataset consists of each new user details who have created an account with Airbnb. Users can create an account but need not have to make a booking. For these types of users a value “NDF” is assigned to the column </a:t>
            </a:r>
            <a:r>
              <a:rPr lang="en-IN" dirty="0" err="1"/>
              <a:t>destination_country</a:t>
            </a:r>
            <a:r>
              <a:rPr lang="en-IN" dirty="0"/>
              <a:t>.</a:t>
            </a:r>
          </a:p>
          <a:p>
            <a:r>
              <a:rPr lang="en-IN" dirty="0"/>
              <a:t>In this analysis, I have used each feature to know its influence on the target variable: </a:t>
            </a:r>
            <a:r>
              <a:rPr lang="en-IN" dirty="0" err="1"/>
              <a:t>destination_country</a:t>
            </a:r>
            <a:r>
              <a:rPr lang="en-IN" dirty="0"/>
              <a:t>, what kind of users who created an account also booked and predicting country destination using various classification models.</a:t>
            </a:r>
          </a:p>
          <a:p>
            <a:endParaRPr lang="en-IN" dirty="0"/>
          </a:p>
          <a:p>
            <a:endParaRPr lang="en-IN" dirty="0"/>
          </a:p>
        </p:txBody>
      </p:sp>
    </p:spTree>
    <p:extLst>
      <p:ext uri="{BB962C8B-B14F-4D97-AF65-F5344CB8AC3E}">
        <p14:creationId xmlns:p14="http://schemas.microsoft.com/office/powerpoint/2010/main" val="220203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A0EE-6BC8-41C0-B36C-B2A1AA7D7F2A}"/>
              </a:ext>
            </a:extLst>
          </p:cNvPr>
          <p:cNvSpPr>
            <a:spLocks noGrp="1"/>
          </p:cNvSpPr>
          <p:nvPr>
            <p:ph type="title"/>
          </p:nvPr>
        </p:nvSpPr>
        <p:spPr>
          <a:xfrm>
            <a:off x="821516" y="640263"/>
            <a:ext cx="4911826" cy="1344975"/>
          </a:xfrm>
        </p:spPr>
        <p:txBody>
          <a:bodyPr vert="horz" lIns="91440" tIns="45720" rIns="91440" bIns="45720" rtlCol="0" anchor="ctr">
            <a:noAutofit/>
          </a:bodyPr>
          <a:lstStyle/>
          <a:p>
            <a:r>
              <a:rPr lang="en-US" sz="5400" dirty="0"/>
              <a:t>Data Introduction</a:t>
            </a:r>
          </a:p>
        </p:txBody>
      </p:sp>
      <p:pic>
        <p:nvPicPr>
          <p:cNvPr id="4" name="Content Placeholder 3">
            <a:extLst>
              <a:ext uri="{FF2B5EF4-FFF2-40B4-BE49-F238E27FC236}">
                <a16:creationId xmlns:a16="http://schemas.microsoft.com/office/drawing/2014/main" id="{32EA2726-77CA-40F1-9A35-BDD8BE694171}"/>
              </a:ext>
            </a:extLst>
          </p:cNvPr>
          <p:cNvPicPr>
            <a:picLocks noGrp="1" noChangeAspect="1"/>
          </p:cNvPicPr>
          <p:nvPr>
            <p:ph sz="half" idx="1"/>
          </p:nvPr>
        </p:nvPicPr>
        <p:blipFill>
          <a:blip r:embed="rId2"/>
          <a:stretch>
            <a:fillRect/>
          </a:stretch>
        </p:blipFill>
        <p:spPr>
          <a:xfrm>
            <a:off x="6344529" y="3478790"/>
            <a:ext cx="5655213" cy="2443707"/>
          </a:xfrm>
          <a:prstGeom prst="rect">
            <a:avLst/>
          </a:prstGeom>
        </p:spPr>
      </p:pic>
      <p:sp>
        <p:nvSpPr>
          <p:cNvPr id="5" name="Content Placeholder 4">
            <a:extLst>
              <a:ext uri="{FF2B5EF4-FFF2-40B4-BE49-F238E27FC236}">
                <a16:creationId xmlns:a16="http://schemas.microsoft.com/office/drawing/2014/main" id="{F324BD7E-D6E4-4804-9740-93CE5BD12F0C}"/>
              </a:ext>
            </a:extLst>
          </p:cNvPr>
          <p:cNvSpPr>
            <a:spLocks noGrp="1"/>
          </p:cNvSpPr>
          <p:nvPr>
            <p:ph sz="half" idx="2"/>
          </p:nvPr>
        </p:nvSpPr>
        <p:spPr>
          <a:xfrm>
            <a:off x="821515" y="2121762"/>
            <a:ext cx="4911827" cy="3626917"/>
          </a:xfrm>
        </p:spPr>
        <p:txBody>
          <a:bodyPr vert="horz" lIns="91440" tIns="45720" rIns="91440" bIns="45720" rtlCol="0">
            <a:normAutofit lnSpcReduction="10000"/>
          </a:bodyPr>
          <a:lstStyle/>
          <a:p>
            <a:endParaRPr lang="en-US" sz="2400" dirty="0"/>
          </a:p>
          <a:p>
            <a:r>
              <a:rPr lang="en-US" sz="2400" dirty="0"/>
              <a:t>This dataset has 213451 Rows and 16 Columns.</a:t>
            </a:r>
          </a:p>
          <a:p>
            <a:pPr marL="0" indent="0">
              <a:buNone/>
            </a:pPr>
            <a:endParaRPr lang="en-US" sz="2400" dirty="0"/>
          </a:p>
          <a:p>
            <a:r>
              <a:rPr lang="en-US" sz="2400" dirty="0"/>
              <a:t> Main features used in this analysis are: age, gender, </a:t>
            </a:r>
            <a:r>
              <a:rPr lang="en-US" sz="2400" dirty="0" err="1"/>
              <a:t>date_account_created</a:t>
            </a:r>
            <a:r>
              <a:rPr lang="en-US" sz="2400" dirty="0"/>
              <a:t>, </a:t>
            </a:r>
            <a:r>
              <a:rPr lang="en-US" sz="2400" dirty="0" err="1"/>
              <a:t>date_first_booking,first_device_type</a:t>
            </a:r>
            <a:r>
              <a:rPr lang="en-US" sz="2400" dirty="0"/>
              <a:t> and target variable </a:t>
            </a:r>
            <a:r>
              <a:rPr lang="en-US" sz="2400" dirty="0" err="1"/>
              <a:t>country_destination</a:t>
            </a:r>
            <a:r>
              <a:rPr lang="en-US" sz="2400" dirty="0"/>
              <a:t>.</a:t>
            </a:r>
          </a:p>
          <a:p>
            <a:endParaRPr lang="en-US" sz="1800" dirty="0"/>
          </a:p>
        </p:txBody>
      </p:sp>
      <p:pic>
        <p:nvPicPr>
          <p:cNvPr id="6" name="Picture 5">
            <a:extLst>
              <a:ext uri="{FF2B5EF4-FFF2-40B4-BE49-F238E27FC236}">
                <a16:creationId xmlns:a16="http://schemas.microsoft.com/office/drawing/2014/main" id="{919CAFC2-4B3E-48D7-BC0B-EDE96E4491B3}"/>
              </a:ext>
            </a:extLst>
          </p:cNvPr>
          <p:cNvPicPr>
            <a:picLocks noChangeAspect="1"/>
          </p:cNvPicPr>
          <p:nvPr/>
        </p:nvPicPr>
        <p:blipFill>
          <a:blip r:embed="rId3"/>
          <a:stretch>
            <a:fillRect/>
          </a:stretch>
        </p:blipFill>
        <p:spPr>
          <a:xfrm>
            <a:off x="6344529" y="321176"/>
            <a:ext cx="2447593" cy="2436092"/>
          </a:xfrm>
          <a:prstGeom prst="rect">
            <a:avLst/>
          </a:prstGeom>
        </p:spPr>
      </p:pic>
      <p:pic>
        <p:nvPicPr>
          <p:cNvPr id="9" name="Picture 8">
            <a:extLst>
              <a:ext uri="{FF2B5EF4-FFF2-40B4-BE49-F238E27FC236}">
                <a16:creationId xmlns:a16="http://schemas.microsoft.com/office/drawing/2014/main" id="{C074D634-4E6F-4695-825B-08CFE5784004}"/>
              </a:ext>
            </a:extLst>
          </p:cNvPr>
          <p:cNvPicPr>
            <a:picLocks noChangeAspect="1"/>
          </p:cNvPicPr>
          <p:nvPr/>
        </p:nvPicPr>
        <p:blipFill>
          <a:blip r:embed="rId4"/>
          <a:stretch>
            <a:fillRect/>
          </a:stretch>
        </p:blipFill>
        <p:spPr>
          <a:xfrm>
            <a:off x="9316212" y="467958"/>
            <a:ext cx="2683530" cy="2289310"/>
          </a:xfrm>
          <a:prstGeom prst="rect">
            <a:avLst/>
          </a:prstGeom>
        </p:spPr>
      </p:pic>
      <p:sp>
        <p:nvSpPr>
          <p:cNvPr id="10" name="TextBox 9">
            <a:extLst>
              <a:ext uri="{FF2B5EF4-FFF2-40B4-BE49-F238E27FC236}">
                <a16:creationId xmlns:a16="http://schemas.microsoft.com/office/drawing/2014/main" id="{2BE1A4B6-90B2-4004-A613-541DBD111B9D}"/>
              </a:ext>
            </a:extLst>
          </p:cNvPr>
          <p:cNvSpPr txBox="1"/>
          <p:nvPr/>
        </p:nvSpPr>
        <p:spPr>
          <a:xfrm>
            <a:off x="8502900" y="2864545"/>
            <a:ext cx="1338470" cy="369332"/>
          </a:xfrm>
          <a:prstGeom prst="rect">
            <a:avLst/>
          </a:prstGeom>
          <a:noFill/>
        </p:spPr>
        <p:txBody>
          <a:bodyPr wrap="square" rtlCol="0">
            <a:spAutoFit/>
          </a:bodyPr>
          <a:lstStyle/>
          <a:p>
            <a:r>
              <a:rPr lang="en-IN" dirty="0"/>
              <a:t>Data Type</a:t>
            </a:r>
          </a:p>
        </p:txBody>
      </p:sp>
      <p:sp>
        <p:nvSpPr>
          <p:cNvPr id="11" name="TextBox 10">
            <a:extLst>
              <a:ext uri="{FF2B5EF4-FFF2-40B4-BE49-F238E27FC236}">
                <a16:creationId xmlns:a16="http://schemas.microsoft.com/office/drawing/2014/main" id="{C7062D41-55FC-429B-85AB-752779AE03F7}"/>
              </a:ext>
            </a:extLst>
          </p:cNvPr>
          <p:cNvSpPr txBox="1"/>
          <p:nvPr/>
        </p:nvSpPr>
        <p:spPr>
          <a:xfrm>
            <a:off x="8335617" y="6042991"/>
            <a:ext cx="1775792" cy="646331"/>
          </a:xfrm>
          <a:prstGeom prst="rect">
            <a:avLst/>
          </a:prstGeom>
          <a:noFill/>
        </p:spPr>
        <p:txBody>
          <a:bodyPr wrap="square" rtlCol="0">
            <a:spAutoFit/>
          </a:bodyPr>
          <a:lstStyle/>
          <a:p>
            <a:r>
              <a:rPr lang="en-IN" dirty="0"/>
              <a:t>Sample data, head(10)</a:t>
            </a:r>
          </a:p>
        </p:txBody>
      </p:sp>
    </p:spTree>
    <p:extLst>
      <p:ext uri="{BB962C8B-B14F-4D97-AF65-F5344CB8AC3E}">
        <p14:creationId xmlns:p14="http://schemas.microsoft.com/office/powerpoint/2010/main" val="389915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4158-4878-4E48-AB96-65F807640AFA}"/>
              </a:ext>
            </a:extLst>
          </p:cNvPr>
          <p:cNvSpPr>
            <a:spLocks noGrp="1"/>
          </p:cNvSpPr>
          <p:nvPr>
            <p:ph type="title"/>
          </p:nvPr>
        </p:nvSpPr>
        <p:spPr>
          <a:xfrm>
            <a:off x="838200" y="365125"/>
            <a:ext cx="10515600" cy="1325563"/>
          </a:xfrm>
        </p:spPr>
        <p:txBody>
          <a:bodyPr/>
          <a:lstStyle/>
          <a:p>
            <a:r>
              <a:rPr lang="en-IN" dirty="0"/>
              <a:t>Frequency of visits to each country</a:t>
            </a:r>
          </a:p>
        </p:txBody>
      </p:sp>
      <p:sp>
        <p:nvSpPr>
          <p:cNvPr id="3" name="Content Placeholder 2">
            <a:extLst>
              <a:ext uri="{FF2B5EF4-FFF2-40B4-BE49-F238E27FC236}">
                <a16:creationId xmlns:a16="http://schemas.microsoft.com/office/drawing/2014/main" id="{93881ED2-2A08-4196-BB00-FE43A894917A}"/>
              </a:ext>
            </a:extLst>
          </p:cNvPr>
          <p:cNvSpPr>
            <a:spLocks noGrp="1"/>
          </p:cNvSpPr>
          <p:nvPr>
            <p:ph sz="half" idx="1"/>
          </p:nvPr>
        </p:nvSpPr>
        <p:spPr>
          <a:xfrm>
            <a:off x="838200" y="1825625"/>
            <a:ext cx="4528930" cy="4351338"/>
          </a:xfrm>
        </p:spPr>
        <p:txBody>
          <a:bodyPr/>
          <a:lstStyle/>
          <a:p>
            <a:r>
              <a:rPr lang="en-IN" dirty="0"/>
              <a:t>First heat map shows the count of each value in the country_ destination variable.</a:t>
            </a:r>
          </a:p>
          <a:p>
            <a:r>
              <a:rPr lang="en-IN" dirty="0"/>
              <a:t>Second heat map shows only booked data excluding NDF. Total number of users </a:t>
            </a:r>
            <a:r>
              <a:rPr lang="en-US" dirty="0"/>
              <a:t>traveled</a:t>
            </a:r>
            <a:r>
              <a:rPr lang="en-IN" dirty="0"/>
              <a:t> to each countries by making a booking through Airbnb.</a:t>
            </a:r>
          </a:p>
        </p:txBody>
      </p:sp>
      <p:pic>
        <p:nvPicPr>
          <p:cNvPr id="5" name="Content Placeholder 4">
            <a:extLst>
              <a:ext uri="{FF2B5EF4-FFF2-40B4-BE49-F238E27FC236}">
                <a16:creationId xmlns:a16="http://schemas.microsoft.com/office/drawing/2014/main" id="{A28E1C17-FB99-4169-9BA1-F1E28DAB6F98}"/>
              </a:ext>
            </a:extLst>
          </p:cNvPr>
          <p:cNvPicPr>
            <a:picLocks noGrp="1" noChangeAspect="1"/>
          </p:cNvPicPr>
          <p:nvPr>
            <p:ph sz="half" idx="2"/>
          </p:nvPr>
        </p:nvPicPr>
        <p:blipFill>
          <a:blip r:embed="rId2"/>
          <a:stretch>
            <a:fillRect/>
          </a:stretch>
        </p:blipFill>
        <p:spPr>
          <a:xfrm>
            <a:off x="5367130" y="1552892"/>
            <a:ext cx="6824870" cy="4896803"/>
          </a:xfrm>
          <a:prstGeom prst="rect">
            <a:avLst/>
          </a:prstGeom>
        </p:spPr>
      </p:pic>
    </p:spTree>
    <p:extLst>
      <p:ext uri="{BB962C8B-B14F-4D97-AF65-F5344CB8AC3E}">
        <p14:creationId xmlns:p14="http://schemas.microsoft.com/office/powerpoint/2010/main" val="362588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BD024A4-48EE-436D-BA24-73AE90CB5853}"/>
              </a:ext>
            </a:extLst>
          </p:cNvPr>
          <p:cNvPicPr>
            <a:picLocks noGrp="1" noChangeAspect="1"/>
          </p:cNvPicPr>
          <p:nvPr>
            <p:ph sz="half" idx="2"/>
          </p:nvPr>
        </p:nvPicPr>
        <p:blipFill rotWithShape="1">
          <a:blip r:embed="rId2"/>
          <a:srcRect l="10110" r="15123" b="-2"/>
          <a:stretch/>
        </p:blipFill>
        <p:spPr>
          <a:xfrm>
            <a:off x="5120640" y="1904281"/>
            <a:ext cx="6233160" cy="4272681"/>
          </a:xfrm>
          <a:prstGeom prst="rect">
            <a:avLst/>
          </a:prstGeom>
        </p:spPr>
      </p:pic>
      <p:sp>
        <p:nvSpPr>
          <p:cNvPr id="2" name="Title 1">
            <a:extLst>
              <a:ext uri="{FF2B5EF4-FFF2-40B4-BE49-F238E27FC236}">
                <a16:creationId xmlns:a16="http://schemas.microsoft.com/office/drawing/2014/main" id="{30634008-0B6B-43EB-AEFD-29169413348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Data Pre-processing – Step 1</a:t>
            </a:r>
          </a:p>
        </p:txBody>
      </p:sp>
      <p:sp>
        <p:nvSpPr>
          <p:cNvPr id="3" name="Content Placeholder 2">
            <a:extLst>
              <a:ext uri="{FF2B5EF4-FFF2-40B4-BE49-F238E27FC236}">
                <a16:creationId xmlns:a16="http://schemas.microsoft.com/office/drawing/2014/main" id="{2C1283F0-B8EF-4E28-B9E8-BE878FA69D1E}"/>
              </a:ext>
            </a:extLst>
          </p:cNvPr>
          <p:cNvSpPr>
            <a:spLocks noGrp="1"/>
          </p:cNvSpPr>
          <p:nvPr>
            <p:ph sz="half" idx="1"/>
          </p:nvPr>
        </p:nvSpPr>
        <p:spPr>
          <a:xfrm>
            <a:off x="838200" y="1825625"/>
            <a:ext cx="3797807" cy="4351338"/>
          </a:xfrm>
        </p:spPr>
        <p:txBody>
          <a:bodyPr vert="horz" lIns="91440" tIns="45720" rIns="91440" bIns="45720" rtlCol="0">
            <a:normAutofit lnSpcReduction="10000"/>
          </a:bodyPr>
          <a:lstStyle/>
          <a:p>
            <a:r>
              <a:rPr lang="en-US" sz="2000" dirty="0"/>
              <a:t>Gender variable has values =“-unknown-” which are assigned null.</a:t>
            </a:r>
          </a:p>
          <a:p>
            <a:r>
              <a:rPr lang="en-US" sz="2000" dirty="0"/>
              <a:t>Age has some unrealistic data: maximum value of age is 2014, 2345 users are elder than 100 and 65 users younger than 16 years who aren’t supposed to make registration according to company policy.</a:t>
            </a:r>
          </a:p>
          <a:p>
            <a:r>
              <a:rPr lang="en-US" sz="2000" dirty="0"/>
              <a:t>Assigned null to these extreme values.</a:t>
            </a:r>
          </a:p>
          <a:p>
            <a:r>
              <a:rPr lang="en-US" sz="2000" dirty="0"/>
              <a:t>Other features with nulls are: </a:t>
            </a:r>
            <a:r>
              <a:rPr lang="en-US" sz="2000" dirty="0" err="1"/>
              <a:t>date_first_booking,first_affiliate_tracked</a:t>
            </a:r>
            <a:r>
              <a:rPr lang="en-US" sz="2000" dirty="0"/>
              <a:t>.</a:t>
            </a:r>
          </a:p>
        </p:txBody>
      </p:sp>
      <p:sp>
        <p:nvSpPr>
          <p:cNvPr id="8" name="TextBox 7">
            <a:extLst>
              <a:ext uri="{FF2B5EF4-FFF2-40B4-BE49-F238E27FC236}">
                <a16:creationId xmlns:a16="http://schemas.microsoft.com/office/drawing/2014/main" id="{0975118F-0298-4EE8-8830-D57649A21335}"/>
              </a:ext>
            </a:extLst>
          </p:cNvPr>
          <p:cNvSpPr txBox="1"/>
          <p:nvPr/>
        </p:nvSpPr>
        <p:spPr>
          <a:xfrm>
            <a:off x="7576930" y="6205889"/>
            <a:ext cx="3776870" cy="369332"/>
          </a:xfrm>
          <a:prstGeom prst="rect">
            <a:avLst/>
          </a:prstGeom>
          <a:noFill/>
        </p:spPr>
        <p:txBody>
          <a:bodyPr wrap="square" rtlCol="0">
            <a:spAutoFit/>
          </a:bodyPr>
          <a:lstStyle/>
          <a:p>
            <a:r>
              <a:rPr lang="en-IN" dirty="0"/>
              <a:t>Null Matrix</a:t>
            </a:r>
          </a:p>
        </p:txBody>
      </p:sp>
    </p:spTree>
    <p:extLst>
      <p:ext uri="{BB962C8B-B14F-4D97-AF65-F5344CB8AC3E}">
        <p14:creationId xmlns:p14="http://schemas.microsoft.com/office/powerpoint/2010/main" val="363716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8431-EA0E-4AC7-81CA-C9B513A56565}"/>
              </a:ext>
            </a:extLst>
          </p:cNvPr>
          <p:cNvSpPr>
            <a:spLocks noGrp="1"/>
          </p:cNvSpPr>
          <p:nvPr>
            <p:ph type="title"/>
          </p:nvPr>
        </p:nvSpPr>
        <p:spPr/>
        <p:txBody>
          <a:bodyPr/>
          <a:lstStyle/>
          <a:p>
            <a:r>
              <a:rPr lang="en-IN" dirty="0"/>
              <a:t>Analysing gender with</a:t>
            </a:r>
            <a:br>
              <a:rPr lang="en-IN" dirty="0"/>
            </a:br>
            <a:r>
              <a:rPr lang="en-IN" dirty="0"/>
              <a:t> country destination</a:t>
            </a:r>
          </a:p>
        </p:txBody>
      </p:sp>
      <p:sp>
        <p:nvSpPr>
          <p:cNvPr id="3" name="Content Placeholder 2">
            <a:extLst>
              <a:ext uri="{FF2B5EF4-FFF2-40B4-BE49-F238E27FC236}">
                <a16:creationId xmlns:a16="http://schemas.microsoft.com/office/drawing/2014/main" id="{517C4E9F-E2CA-42B5-B6D0-A63D39162063}"/>
              </a:ext>
            </a:extLst>
          </p:cNvPr>
          <p:cNvSpPr>
            <a:spLocks noGrp="1"/>
          </p:cNvSpPr>
          <p:nvPr>
            <p:ph sz="half" idx="1"/>
          </p:nvPr>
        </p:nvSpPr>
        <p:spPr/>
        <p:txBody>
          <a:bodyPr>
            <a:normAutofit fontScale="85000" lnSpcReduction="20000"/>
          </a:bodyPr>
          <a:lstStyle/>
          <a:p>
            <a:r>
              <a:rPr lang="en-IN" dirty="0"/>
              <a:t>30% Female, 26% Male and 1% Other. Therefore, almost 40% of user's gender is “unknown”, which is assigned to null.</a:t>
            </a:r>
          </a:p>
          <a:p>
            <a:r>
              <a:rPr lang="en-IN" dirty="0"/>
              <a:t>There are more female users than male users.</a:t>
            </a:r>
          </a:p>
          <a:p>
            <a:r>
              <a:rPr lang="en-IN" dirty="0"/>
              <a:t>15% of the users population who have made a registration and also booked are Female and 13% are Male, that makes 15% of the users population haven't made a booking are Female and 13% are Male.</a:t>
            </a:r>
          </a:p>
          <a:p>
            <a:r>
              <a:rPr lang="en-IN" dirty="0"/>
              <a:t>There is a 50-50% of gender wise distribution of registrations across all countries.</a:t>
            </a:r>
          </a:p>
          <a:p>
            <a:endParaRPr lang="en-IN" dirty="0"/>
          </a:p>
          <a:p>
            <a:endParaRPr lang="en-IN" dirty="0"/>
          </a:p>
        </p:txBody>
      </p:sp>
      <p:pic>
        <p:nvPicPr>
          <p:cNvPr id="5" name="Content Placeholder 4">
            <a:extLst>
              <a:ext uri="{FF2B5EF4-FFF2-40B4-BE49-F238E27FC236}">
                <a16:creationId xmlns:a16="http://schemas.microsoft.com/office/drawing/2014/main" id="{0E92FAC9-C917-485F-AA0B-659952597513}"/>
              </a:ext>
            </a:extLst>
          </p:cNvPr>
          <p:cNvPicPr>
            <a:picLocks noGrp="1" noChangeAspect="1"/>
          </p:cNvPicPr>
          <p:nvPr>
            <p:ph sz="half" idx="2"/>
          </p:nvPr>
        </p:nvPicPr>
        <p:blipFill>
          <a:blip r:embed="rId2"/>
          <a:stretch>
            <a:fillRect/>
          </a:stretch>
        </p:blipFill>
        <p:spPr>
          <a:xfrm>
            <a:off x="6270162" y="741143"/>
            <a:ext cx="2687661" cy="2034027"/>
          </a:xfrm>
          <a:prstGeom prst="rect">
            <a:avLst/>
          </a:prstGeom>
        </p:spPr>
      </p:pic>
      <p:pic>
        <p:nvPicPr>
          <p:cNvPr id="6" name="Picture 5">
            <a:extLst>
              <a:ext uri="{FF2B5EF4-FFF2-40B4-BE49-F238E27FC236}">
                <a16:creationId xmlns:a16="http://schemas.microsoft.com/office/drawing/2014/main" id="{5788F868-9DA3-420C-973A-F10F56754CB7}"/>
              </a:ext>
            </a:extLst>
          </p:cNvPr>
          <p:cNvPicPr>
            <a:picLocks noChangeAspect="1"/>
          </p:cNvPicPr>
          <p:nvPr/>
        </p:nvPicPr>
        <p:blipFill>
          <a:blip r:embed="rId3"/>
          <a:stretch>
            <a:fillRect/>
          </a:stretch>
        </p:blipFill>
        <p:spPr>
          <a:xfrm>
            <a:off x="6270162" y="3355489"/>
            <a:ext cx="5545382" cy="3009900"/>
          </a:xfrm>
          <a:prstGeom prst="rect">
            <a:avLst/>
          </a:prstGeom>
        </p:spPr>
      </p:pic>
      <p:pic>
        <p:nvPicPr>
          <p:cNvPr id="7" name="Picture 6">
            <a:extLst>
              <a:ext uri="{FF2B5EF4-FFF2-40B4-BE49-F238E27FC236}">
                <a16:creationId xmlns:a16="http://schemas.microsoft.com/office/drawing/2014/main" id="{D8A3821A-62AA-444F-98D8-0FE6B57A1F9F}"/>
              </a:ext>
            </a:extLst>
          </p:cNvPr>
          <p:cNvPicPr>
            <a:picLocks noChangeAspect="1"/>
          </p:cNvPicPr>
          <p:nvPr/>
        </p:nvPicPr>
        <p:blipFill>
          <a:blip r:embed="rId4"/>
          <a:stretch>
            <a:fillRect/>
          </a:stretch>
        </p:blipFill>
        <p:spPr>
          <a:xfrm>
            <a:off x="9208185" y="741142"/>
            <a:ext cx="2733162" cy="2034027"/>
          </a:xfrm>
          <a:prstGeom prst="rect">
            <a:avLst/>
          </a:prstGeom>
        </p:spPr>
      </p:pic>
      <p:sp>
        <p:nvSpPr>
          <p:cNvPr id="9" name="TextBox 8">
            <a:extLst>
              <a:ext uri="{FF2B5EF4-FFF2-40B4-BE49-F238E27FC236}">
                <a16:creationId xmlns:a16="http://schemas.microsoft.com/office/drawing/2014/main" id="{81574211-914B-477B-90CA-4BF094146DC0}"/>
              </a:ext>
            </a:extLst>
          </p:cNvPr>
          <p:cNvSpPr txBox="1"/>
          <p:nvPr/>
        </p:nvSpPr>
        <p:spPr>
          <a:xfrm>
            <a:off x="7155527" y="2693281"/>
            <a:ext cx="1802296" cy="276999"/>
          </a:xfrm>
          <a:prstGeom prst="rect">
            <a:avLst/>
          </a:prstGeom>
          <a:noFill/>
        </p:spPr>
        <p:txBody>
          <a:bodyPr wrap="square" rtlCol="0">
            <a:spAutoFit/>
          </a:bodyPr>
          <a:lstStyle/>
          <a:p>
            <a:r>
              <a:rPr lang="en-IN" sz="1200" dirty="0"/>
              <a:t>% of each gender</a:t>
            </a:r>
          </a:p>
        </p:txBody>
      </p:sp>
      <p:sp>
        <p:nvSpPr>
          <p:cNvPr id="10" name="TextBox 9">
            <a:extLst>
              <a:ext uri="{FF2B5EF4-FFF2-40B4-BE49-F238E27FC236}">
                <a16:creationId xmlns:a16="http://schemas.microsoft.com/office/drawing/2014/main" id="{2072DAC3-CD2D-4FC9-BBD4-8C9808F0B368}"/>
              </a:ext>
            </a:extLst>
          </p:cNvPr>
          <p:cNvSpPr txBox="1"/>
          <p:nvPr/>
        </p:nvSpPr>
        <p:spPr>
          <a:xfrm>
            <a:off x="10230677" y="2693281"/>
            <a:ext cx="1364974" cy="430887"/>
          </a:xfrm>
          <a:prstGeom prst="rect">
            <a:avLst/>
          </a:prstGeom>
          <a:noFill/>
        </p:spPr>
        <p:txBody>
          <a:bodyPr wrap="square" rtlCol="0">
            <a:spAutoFit/>
          </a:bodyPr>
          <a:lstStyle/>
          <a:p>
            <a:r>
              <a:rPr lang="en-IN" sz="1100" dirty="0"/>
              <a:t>% of each gender who booked</a:t>
            </a:r>
          </a:p>
        </p:txBody>
      </p:sp>
      <p:sp>
        <p:nvSpPr>
          <p:cNvPr id="11" name="TextBox 10">
            <a:extLst>
              <a:ext uri="{FF2B5EF4-FFF2-40B4-BE49-F238E27FC236}">
                <a16:creationId xmlns:a16="http://schemas.microsoft.com/office/drawing/2014/main" id="{9DECAFE2-DF30-49F7-99A7-2FED4B248C6A}"/>
              </a:ext>
            </a:extLst>
          </p:cNvPr>
          <p:cNvSpPr txBox="1"/>
          <p:nvPr/>
        </p:nvSpPr>
        <p:spPr>
          <a:xfrm>
            <a:off x="7613992" y="6365389"/>
            <a:ext cx="3299172" cy="307777"/>
          </a:xfrm>
          <a:prstGeom prst="rect">
            <a:avLst/>
          </a:prstGeom>
          <a:noFill/>
        </p:spPr>
        <p:txBody>
          <a:bodyPr wrap="square" rtlCol="0">
            <a:spAutoFit/>
          </a:bodyPr>
          <a:lstStyle/>
          <a:p>
            <a:r>
              <a:rPr lang="en-IN" sz="1400" dirty="0"/>
              <a:t>Country wise and NDF gender distribution</a:t>
            </a:r>
          </a:p>
        </p:txBody>
      </p:sp>
    </p:spTree>
    <p:extLst>
      <p:ext uri="{BB962C8B-B14F-4D97-AF65-F5344CB8AC3E}">
        <p14:creationId xmlns:p14="http://schemas.microsoft.com/office/powerpoint/2010/main" val="213680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44BA-1FBF-4D21-A40E-CBF931E57332}"/>
              </a:ext>
            </a:extLst>
          </p:cNvPr>
          <p:cNvSpPr>
            <a:spLocks noGrp="1"/>
          </p:cNvSpPr>
          <p:nvPr>
            <p:ph type="title"/>
          </p:nvPr>
        </p:nvSpPr>
        <p:spPr>
          <a:xfrm>
            <a:off x="614289" y="365125"/>
            <a:ext cx="10515600" cy="1325563"/>
          </a:xfrm>
        </p:spPr>
        <p:txBody>
          <a:bodyPr/>
          <a:lstStyle/>
          <a:p>
            <a:r>
              <a:rPr lang="en-IN" dirty="0"/>
              <a:t>Age distribution</a:t>
            </a:r>
          </a:p>
        </p:txBody>
      </p:sp>
      <p:sp>
        <p:nvSpPr>
          <p:cNvPr id="3" name="Content Placeholder 2">
            <a:extLst>
              <a:ext uri="{FF2B5EF4-FFF2-40B4-BE49-F238E27FC236}">
                <a16:creationId xmlns:a16="http://schemas.microsoft.com/office/drawing/2014/main" id="{F40EA6EF-E780-4F60-8D5E-3880703060F4}"/>
              </a:ext>
            </a:extLst>
          </p:cNvPr>
          <p:cNvSpPr>
            <a:spLocks noGrp="1"/>
          </p:cNvSpPr>
          <p:nvPr>
            <p:ph sz="half" idx="1"/>
          </p:nvPr>
        </p:nvSpPr>
        <p:spPr>
          <a:xfrm>
            <a:off x="614289" y="1881896"/>
            <a:ext cx="5181600" cy="4351338"/>
          </a:xfrm>
        </p:spPr>
        <p:txBody>
          <a:bodyPr>
            <a:normAutofit/>
          </a:bodyPr>
          <a:lstStyle/>
          <a:p>
            <a:r>
              <a:rPr lang="en-IN" sz="2400" dirty="0"/>
              <a:t>The age group between 16-40 years has highest number of users.</a:t>
            </a:r>
          </a:p>
          <a:p>
            <a:r>
              <a:rPr lang="en-IN" sz="2400" dirty="0"/>
              <a:t>There isn’t a pattern in range of ages and choice of country for traveling.</a:t>
            </a:r>
          </a:p>
          <a:p>
            <a:endParaRPr lang="en-IN" sz="2400" dirty="0"/>
          </a:p>
        </p:txBody>
      </p:sp>
      <p:pic>
        <p:nvPicPr>
          <p:cNvPr id="5" name="Content Placeholder 4">
            <a:extLst>
              <a:ext uri="{FF2B5EF4-FFF2-40B4-BE49-F238E27FC236}">
                <a16:creationId xmlns:a16="http://schemas.microsoft.com/office/drawing/2014/main" id="{3B3DF818-0995-4AFF-936C-78A6361CF68F}"/>
              </a:ext>
            </a:extLst>
          </p:cNvPr>
          <p:cNvPicPr>
            <a:picLocks noGrp="1" noChangeAspect="1"/>
          </p:cNvPicPr>
          <p:nvPr>
            <p:ph sz="half" idx="2"/>
          </p:nvPr>
        </p:nvPicPr>
        <p:blipFill>
          <a:blip r:embed="rId2"/>
          <a:stretch>
            <a:fillRect/>
          </a:stretch>
        </p:blipFill>
        <p:spPr>
          <a:xfrm>
            <a:off x="6443003" y="1126435"/>
            <a:ext cx="4910797" cy="2677911"/>
          </a:xfrm>
          <a:prstGeom prst="rect">
            <a:avLst/>
          </a:prstGeom>
        </p:spPr>
      </p:pic>
      <p:pic>
        <p:nvPicPr>
          <p:cNvPr id="6" name="Picture 5">
            <a:extLst>
              <a:ext uri="{FF2B5EF4-FFF2-40B4-BE49-F238E27FC236}">
                <a16:creationId xmlns:a16="http://schemas.microsoft.com/office/drawing/2014/main" id="{553C9FFB-3199-4498-BD4A-793C47B8D270}"/>
              </a:ext>
            </a:extLst>
          </p:cNvPr>
          <p:cNvPicPr>
            <a:picLocks noChangeAspect="1"/>
          </p:cNvPicPr>
          <p:nvPr/>
        </p:nvPicPr>
        <p:blipFill>
          <a:blip r:embed="rId3"/>
          <a:stretch>
            <a:fillRect/>
          </a:stretch>
        </p:blipFill>
        <p:spPr>
          <a:xfrm>
            <a:off x="614289" y="3804346"/>
            <a:ext cx="11452713" cy="2770186"/>
          </a:xfrm>
          <a:prstGeom prst="rect">
            <a:avLst/>
          </a:prstGeom>
        </p:spPr>
      </p:pic>
    </p:spTree>
    <p:extLst>
      <p:ext uri="{BB962C8B-B14F-4D97-AF65-F5344CB8AC3E}">
        <p14:creationId xmlns:p14="http://schemas.microsoft.com/office/powerpoint/2010/main" val="41879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B5D4-5182-428E-94D7-5AC439EE4869}"/>
              </a:ext>
            </a:extLst>
          </p:cNvPr>
          <p:cNvSpPr>
            <a:spLocks noGrp="1"/>
          </p:cNvSpPr>
          <p:nvPr>
            <p:ph type="title"/>
          </p:nvPr>
        </p:nvSpPr>
        <p:spPr/>
        <p:txBody>
          <a:bodyPr/>
          <a:lstStyle/>
          <a:p>
            <a:r>
              <a:rPr lang="en-IN" dirty="0"/>
              <a:t>Age groups trends of </a:t>
            </a:r>
            <a:br>
              <a:rPr lang="en-IN" dirty="0"/>
            </a:br>
            <a:r>
              <a:rPr lang="en-IN" dirty="0"/>
              <a:t>traveling</a:t>
            </a:r>
          </a:p>
        </p:txBody>
      </p:sp>
      <p:sp>
        <p:nvSpPr>
          <p:cNvPr id="3" name="Content Placeholder 2">
            <a:extLst>
              <a:ext uri="{FF2B5EF4-FFF2-40B4-BE49-F238E27FC236}">
                <a16:creationId xmlns:a16="http://schemas.microsoft.com/office/drawing/2014/main" id="{2B9EA633-6E6E-464D-AD69-0C425579EFE8}"/>
              </a:ext>
            </a:extLst>
          </p:cNvPr>
          <p:cNvSpPr>
            <a:spLocks noGrp="1"/>
          </p:cNvSpPr>
          <p:nvPr>
            <p:ph sz="half" idx="1"/>
          </p:nvPr>
        </p:nvSpPr>
        <p:spPr/>
        <p:txBody>
          <a:bodyPr>
            <a:normAutofit fontScale="92500"/>
          </a:bodyPr>
          <a:lstStyle/>
          <a:p>
            <a:r>
              <a:rPr lang="en-IN" dirty="0"/>
              <a:t>Young age grouped users are likely to travel in USA than other 2 groups.</a:t>
            </a:r>
          </a:p>
          <a:p>
            <a:r>
              <a:rPr lang="en-IN" dirty="0"/>
              <a:t>There are 69.5% of users in young age group category(&lt;40 years).</a:t>
            </a:r>
          </a:p>
          <a:p>
            <a:r>
              <a:rPr lang="en-IN" dirty="0"/>
              <a:t>Of all the age groups Old age category people are highly likely to travel/make a registration through Airbnb 40.6%, which means for every 5 old age users created at least 2 will register with Airbnb.</a:t>
            </a:r>
          </a:p>
        </p:txBody>
      </p:sp>
      <p:pic>
        <p:nvPicPr>
          <p:cNvPr id="5" name="Content Placeholder 4">
            <a:extLst>
              <a:ext uri="{FF2B5EF4-FFF2-40B4-BE49-F238E27FC236}">
                <a16:creationId xmlns:a16="http://schemas.microsoft.com/office/drawing/2014/main" id="{377331A8-B254-4BC8-BF0B-1619B4FAAB71}"/>
              </a:ext>
            </a:extLst>
          </p:cNvPr>
          <p:cNvPicPr>
            <a:picLocks noGrp="1" noChangeAspect="1"/>
          </p:cNvPicPr>
          <p:nvPr>
            <p:ph sz="half" idx="2"/>
          </p:nvPr>
        </p:nvPicPr>
        <p:blipFill>
          <a:blip r:embed="rId2"/>
          <a:stretch>
            <a:fillRect/>
          </a:stretch>
        </p:blipFill>
        <p:spPr>
          <a:xfrm>
            <a:off x="6349575" y="365124"/>
            <a:ext cx="5676900" cy="2842309"/>
          </a:xfrm>
          <a:prstGeom prst="rect">
            <a:avLst/>
          </a:prstGeom>
        </p:spPr>
      </p:pic>
      <p:pic>
        <p:nvPicPr>
          <p:cNvPr id="6" name="Picture 5">
            <a:extLst>
              <a:ext uri="{FF2B5EF4-FFF2-40B4-BE49-F238E27FC236}">
                <a16:creationId xmlns:a16="http://schemas.microsoft.com/office/drawing/2014/main" id="{4C383FC2-7897-4705-9B0B-1794E297C9BE}"/>
              </a:ext>
            </a:extLst>
          </p:cNvPr>
          <p:cNvPicPr>
            <a:picLocks noChangeAspect="1"/>
          </p:cNvPicPr>
          <p:nvPr/>
        </p:nvPicPr>
        <p:blipFill>
          <a:blip r:embed="rId3"/>
          <a:stretch>
            <a:fillRect/>
          </a:stretch>
        </p:blipFill>
        <p:spPr>
          <a:xfrm>
            <a:off x="6311475" y="3815569"/>
            <a:ext cx="2628900" cy="2361394"/>
          </a:xfrm>
          <a:prstGeom prst="rect">
            <a:avLst/>
          </a:prstGeom>
        </p:spPr>
      </p:pic>
      <p:pic>
        <p:nvPicPr>
          <p:cNvPr id="7" name="Picture 6">
            <a:extLst>
              <a:ext uri="{FF2B5EF4-FFF2-40B4-BE49-F238E27FC236}">
                <a16:creationId xmlns:a16="http://schemas.microsoft.com/office/drawing/2014/main" id="{10129C43-0550-4ECD-AE17-044F78F77C05}"/>
              </a:ext>
            </a:extLst>
          </p:cNvPr>
          <p:cNvPicPr>
            <a:picLocks noChangeAspect="1"/>
          </p:cNvPicPr>
          <p:nvPr/>
        </p:nvPicPr>
        <p:blipFill>
          <a:blip r:embed="rId4"/>
          <a:stretch>
            <a:fillRect/>
          </a:stretch>
        </p:blipFill>
        <p:spPr>
          <a:xfrm>
            <a:off x="8940375" y="3977495"/>
            <a:ext cx="3086100" cy="2199468"/>
          </a:xfrm>
          <a:prstGeom prst="rect">
            <a:avLst/>
          </a:prstGeom>
        </p:spPr>
      </p:pic>
      <p:sp>
        <p:nvSpPr>
          <p:cNvPr id="8" name="TextBox 7">
            <a:extLst>
              <a:ext uri="{FF2B5EF4-FFF2-40B4-BE49-F238E27FC236}">
                <a16:creationId xmlns:a16="http://schemas.microsoft.com/office/drawing/2014/main" id="{7D4013D7-EFD9-4EE1-8047-5209C0AEB3C9}"/>
              </a:ext>
            </a:extLst>
          </p:cNvPr>
          <p:cNvSpPr txBox="1"/>
          <p:nvPr/>
        </p:nvSpPr>
        <p:spPr>
          <a:xfrm>
            <a:off x="7911548" y="3339548"/>
            <a:ext cx="3048000" cy="276999"/>
          </a:xfrm>
          <a:prstGeom prst="rect">
            <a:avLst/>
          </a:prstGeom>
          <a:noFill/>
        </p:spPr>
        <p:txBody>
          <a:bodyPr wrap="square" rtlCol="0">
            <a:spAutoFit/>
          </a:bodyPr>
          <a:lstStyle/>
          <a:p>
            <a:r>
              <a:rPr lang="en-IN" sz="1200" dirty="0"/>
              <a:t>Country wise Age group distribution</a:t>
            </a:r>
          </a:p>
        </p:txBody>
      </p:sp>
      <p:sp>
        <p:nvSpPr>
          <p:cNvPr id="9" name="TextBox 8">
            <a:extLst>
              <a:ext uri="{FF2B5EF4-FFF2-40B4-BE49-F238E27FC236}">
                <a16:creationId xmlns:a16="http://schemas.microsoft.com/office/drawing/2014/main" id="{ACF93585-9960-4549-9190-18AD2199A295}"/>
              </a:ext>
            </a:extLst>
          </p:cNvPr>
          <p:cNvSpPr txBox="1"/>
          <p:nvPr/>
        </p:nvSpPr>
        <p:spPr>
          <a:xfrm>
            <a:off x="6559826" y="6334539"/>
            <a:ext cx="2226365" cy="276999"/>
          </a:xfrm>
          <a:prstGeom prst="rect">
            <a:avLst/>
          </a:prstGeom>
          <a:noFill/>
        </p:spPr>
        <p:txBody>
          <a:bodyPr wrap="square" rtlCol="0">
            <a:spAutoFit/>
          </a:bodyPr>
          <a:lstStyle/>
          <a:p>
            <a:r>
              <a:rPr lang="en-IN" sz="1200" dirty="0"/>
              <a:t>% of users in each age group</a:t>
            </a:r>
          </a:p>
        </p:txBody>
      </p:sp>
      <p:sp>
        <p:nvSpPr>
          <p:cNvPr id="10" name="TextBox 9">
            <a:extLst>
              <a:ext uri="{FF2B5EF4-FFF2-40B4-BE49-F238E27FC236}">
                <a16:creationId xmlns:a16="http://schemas.microsoft.com/office/drawing/2014/main" id="{31F5D85A-66A8-4EA2-9CE8-CFBAE2F3C5A3}"/>
              </a:ext>
            </a:extLst>
          </p:cNvPr>
          <p:cNvSpPr txBox="1"/>
          <p:nvPr/>
        </p:nvSpPr>
        <p:spPr>
          <a:xfrm>
            <a:off x="9753600" y="6334539"/>
            <a:ext cx="1881809" cy="461665"/>
          </a:xfrm>
          <a:prstGeom prst="rect">
            <a:avLst/>
          </a:prstGeom>
          <a:noFill/>
        </p:spPr>
        <p:txBody>
          <a:bodyPr wrap="square" rtlCol="0">
            <a:spAutoFit/>
          </a:bodyPr>
          <a:lstStyle/>
          <a:p>
            <a:r>
              <a:rPr lang="en-IN" sz="1200" dirty="0"/>
              <a:t>% of users booked in each group</a:t>
            </a:r>
          </a:p>
        </p:txBody>
      </p:sp>
    </p:spTree>
    <p:extLst>
      <p:ext uri="{BB962C8B-B14F-4D97-AF65-F5344CB8AC3E}">
        <p14:creationId xmlns:p14="http://schemas.microsoft.com/office/powerpoint/2010/main" val="378611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63B8-164B-466E-8723-B031DBA66ADD}"/>
              </a:ext>
            </a:extLst>
          </p:cNvPr>
          <p:cNvSpPr>
            <a:spLocks noGrp="1"/>
          </p:cNvSpPr>
          <p:nvPr>
            <p:ph type="title"/>
          </p:nvPr>
        </p:nvSpPr>
        <p:spPr>
          <a:xfrm>
            <a:off x="0" y="0"/>
            <a:ext cx="10515600" cy="1325563"/>
          </a:xfrm>
        </p:spPr>
        <p:txBody>
          <a:bodyPr>
            <a:normAutofit/>
          </a:bodyPr>
          <a:lstStyle/>
          <a:p>
            <a:r>
              <a:rPr lang="en-IN" sz="4000" dirty="0"/>
              <a:t>Number of Accounts created and Active users yearly</a:t>
            </a:r>
          </a:p>
        </p:txBody>
      </p:sp>
      <p:sp>
        <p:nvSpPr>
          <p:cNvPr id="3" name="Content Placeholder 2">
            <a:extLst>
              <a:ext uri="{FF2B5EF4-FFF2-40B4-BE49-F238E27FC236}">
                <a16:creationId xmlns:a16="http://schemas.microsoft.com/office/drawing/2014/main" id="{B068C65D-8DDE-4F26-BF80-5A70C4804A57}"/>
              </a:ext>
            </a:extLst>
          </p:cNvPr>
          <p:cNvSpPr>
            <a:spLocks noGrp="1"/>
          </p:cNvSpPr>
          <p:nvPr>
            <p:ph sz="half" idx="1"/>
          </p:nvPr>
        </p:nvSpPr>
        <p:spPr>
          <a:xfrm>
            <a:off x="76200" y="1383265"/>
            <a:ext cx="5181600" cy="4351338"/>
          </a:xfrm>
        </p:spPr>
        <p:txBody>
          <a:bodyPr>
            <a:normAutofit fontScale="92500" lnSpcReduction="20000"/>
          </a:bodyPr>
          <a:lstStyle/>
          <a:p>
            <a:r>
              <a:rPr lang="en-IN" dirty="0"/>
              <a:t>Airbnb has grown a lot during early 2013 to mid 2014, with 400% increase in the volume of user accounts created.</a:t>
            </a:r>
          </a:p>
          <a:p>
            <a:r>
              <a:rPr lang="en-IN" dirty="0"/>
              <a:t>Same 400% increase from 2013 to mid of 2014 for active users.</a:t>
            </a:r>
          </a:p>
          <a:p>
            <a:r>
              <a:rPr lang="en-IN" dirty="0"/>
              <a:t>Positive correlation between accounts created and active users.</a:t>
            </a:r>
          </a:p>
          <a:p>
            <a:r>
              <a:rPr lang="en-IN" dirty="0"/>
              <a:t>Huge drop in number of active users after July 2014. </a:t>
            </a:r>
          </a:p>
          <a:p>
            <a:r>
              <a:rPr lang="en-IN" dirty="0"/>
              <a:t>Drop in number of active users continued in 2015, cause of concern for Airbnb.</a:t>
            </a:r>
          </a:p>
        </p:txBody>
      </p:sp>
      <p:pic>
        <p:nvPicPr>
          <p:cNvPr id="5" name="Content Placeholder 4">
            <a:extLst>
              <a:ext uri="{FF2B5EF4-FFF2-40B4-BE49-F238E27FC236}">
                <a16:creationId xmlns:a16="http://schemas.microsoft.com/office/drawing/2014/main" id="{AAB951AE-E16F-4EEA-A3AE-EE6078915D2A}"/>
              </a:ext>
            </a:extLst>
          </p:cNvPr>
          <p:cNvPicPr>
            <a:picLocks noGrp="1" noChangeAspect="1"/>
          </p:cNvPicPr>
          <p:nvPr>
            <p:ph sz="half" idx="2"/>
          </p:nvPr>
        </p:nvPicPr>
        <p:blipFill>
          <a:blip r:embed="rId2"/>
          <a:stretch>
            <a:fillRect/>
          </a:stretch>
        </p:blipFill>
        <p:spPr>
          <a:xfrm>
            <a:off x="5257800" y="940905"/>
            <a:ext cx="6934200" cy="5236058"/>
          </a:xfrm>
          <a:prstGeom prst="rect">
            <a:avLst/>
          </a:prstGeom>
        </p:spPr>
      </p:pic>
    </p:spTree>
    <p:extLst>
      <p:ext uri="{BB962C8B-B14F-4D97-AF65-F5344CB8AC3E}">
        <p14:creationId xmlns:p14="http://schemas.microsoft.com/office/powerpoint/2010/main" val="1417409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1126</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MIS/BUAN 6340 Programming for Data Science Project </vt:lpstr>
      <vt:lpstr>Problem statement &amp; Data description</vt:lpstr>
      <vt:lpstr>Data Introduction</vt:lpstr>
      <vt:lpstr>Frequency of visits to each country</vt:lpstr>
      <vt:lpstr>Data Pre-processing – Step 1</vt:lpstr>
      <vt:lpstr>Analysing gender with  country destination</vt:lpstr>
      <vt:lpstr>Age distribution</vt:lpstr>
      <vt:lpstr>Age groups trends of  traveling</vt:lpstr>
      <vt:lpstr>Number of Accounts created and Active users yearly</vt:lpstr>
      <vt:lpstr>Devices used for  registering</vt:lpstr>
      <vt:lpstr>Other visualizations</vt:lpstr>
      <vt:lpstr>Data Pre-Processing – Step 2</vt:lpstr>
      <vt:lpstr>Data Pre-Processing - Continued</vt:lpstr>
      <vt:lpstr>Classification Models</vt:lpstr>
      <vt:lpstr>Classification Models -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Hanuman Kopparapu</dc:creator>
  <cp:lastModifiedBy>Hanuman Kopparapu</cp:lastModifiedBy>
  <cp:revision>24</cp:revision>
  <dcterms:created xsi:type="dcterms:W3CDTF">2018-05-04T04:28:04Z</dcterms:created>
  <dcterms:modified xsi:type="dcterms:W3CDTF">2018-05-04T08:27:54Z</dcterms:modified>
</cp:coreProperties>
</file>