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4" autoAdjust="0"/>
    <p:restoredTop sz="94663" autoAdjust="0"/>
  </p:normalViewPr>
  <p:slideViewPr>
    <p:cSldViewPr>
      <p:cViewPr varScale="1">
        <p:scale>
          <a:sx n="105" d="100"/>
          <a:sy n="105" d="100"/>
        </p:scale>
        <p:origin x="168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23D769-AD04-6643-8D18-CBEC597AD37C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B37B1E-11A2-DB4D-8E03-D94BE33E4110}" type="pres">
      <dgm:prSet presAssocID="{4423D769-AD04-6643-8D18-CBEC597AD37C}" presName="Name0" presStyleCnt="0">
        <dgm:presLayoutVars>
          <dgm:dir/>
          <dgm:resizeHandles val="exact"/>
        </dgm:presLayoutVars>
      </dgm:prSet>
      <dgm:spPr/>
    </dgm:pt>
  </dgm:ptLst>
  <dgm:cxnLst>
    <dgm:cxn modelId="{79D661F3-8D63-114B-B58A-6A2DD913D3AB}" type="presOf" srcId="{4423D769-AD04-6643-8D18-CBEC597AD37C}" destId="{EEB37B1E-11A2-DB4D-8E03-D94BE33E4110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69C877-FC55-4AD0-90A4-06FDA7DB21A9}" type="doc">
      <dgm:prSet loTypeId="urn:microsoft.com/office/officeart/2005/8/layout/hProcess9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C8DDA69A-1BDE-49A7-95CB-7625A5796B89}">
      <dgm:prSet phldrT="[Text]"/>
      <dgm:spPr/>
      <dgm:t>
        <a:bodyPr/>
        <a:lstStyle/>
        <a:p>
          <a:r>
            <a:rPr lang="en-US" dirty="0"/>
            <a:t>Background Masking</a:t>
          </a:r>
          <a:endParaRPr lang="en-IN" dirty="0"/>
        </a:p>
      </dgm:t>
    </dgm:pt>
    <dgm:pt modelId="{5617B4CC-1EA8-46A9-BFA2-52E4025D8D3B}" type="parTrans" cxnId="{44A7CC4E-DA3E-4C8E-B267-711F7F830557}">
      <dgm:prSet/>
      <dgm:spPr/>
      <dgm:t>
        <a:bodyPr/>
        <a:lstStyle/>
        <a:p>
          <a:endParaRPr lang="en-IN"/>
        </a:p>
      </dgm:t>
    </dgm:pt>
    <dgm:pt modelId="{4E184088-3CEE-4316-B4CF-20A152D752C1}" type="sibTrans" cxnId="{44A7CC4E-DA3E-4C8E-B267-711F7F830557}">
      <dgm:prSet/>
      <dgm:spPr/>
      <dgm:t>
        <a:bodyPr/>
        <a:lstStyle/>
        <a:p>
          <a:endParaRPr lang="en-IN"/>
        </a:p>
      </dgm:t>
    </dgm:pt>
    <dgm:pt modelId="{2435B81D-8643-40E1-9903-3CCE0FDBB8D5}">
      <dgm:prSet phldrT="[Text]"/>
      <dgm:spPr/>
      <dgm:t>
        <a:bodyPr/>
        <a:lstStyle/>
        <a:p>
          <a:r>
            <a:rPr lang="en-US" dirty="0"/>
            <a:t>Motion Detection</a:t>
          </a:r>
        </a:p>
      </dgm:t>
    </dgm:pt>
    <dgm:pt modelId="{9687EE03-781A-46E2-B176-9D6EAAEAC9DE}" type="parTrans" cxnId="{1BD55E10-DD37-401D-8ED2-7218BDA5AE96}">
      <dgm:prSet/>
      <dgm:spPr/>
      <dgm:t>
        <a:bodyPr/>
        <a:lstStyle/>
        <a:p>
          <a:endParaRPr lang="en-IN"/>
        </a:p>
      </dgm:t>
    </dgm:pt>
    <dgm:pt modelId="{53C337E7-D624-4C16-A2A6-6A548F7D7CB1}" type="sibTrans" cxnId="{1BD55E10-DD37-401D-8ED2-7218BDA5AE96}">
      <dgm:prSet/>
      <dgm:spPr/>
      <dgm:t>
        <a:bodyPr/>
        <a:lstStyle/>
        <a:p>
          <a:endParaRPr lang="en-IN"/>
        </a:p>
      </dgm:t>
    </dgm:pt>
    <dgm:pt modelId="{386C950D-78FB-4F5A-B117-0ABC5D63287D}">
      <dgm:prSet phldrT="[Text]"/>
      <dgm:spPr/>
      <dgm:t>
        <a:bodyPr/>
        <a:lstStyle/>
        <a:p>
          <a:r>
            <a:rPr lang="en-US" dirty="0"/>
            <a:t>Object Detection</a:t>
          </a:r>
        </a:p>
      </dgm:t>
    </dgm:pt>
    <dgm:pt modelId="{2278CEE5-79BE-4FB4-8144-42F0E7212340}" type="parTrans" cxnId="{86E81411-D7DD-4038-8F01-2931F04D4FDF}">
      <dgm:prSet/>
      <dgm:spPr/>
      <dgm:t>
        <a:bodyPr/>
        <a:lstStyle/>
        <a:p>
          <a:endParaRPr lang="en-IN"/>
        </a:p>
      </dgm:t>
    </dgm:pt>
    <dgm:pt modelId="{04FE6157-D4A7-4E4F-8BB3-06B36FFA6A5B}" type="sibTrans" cxnId="{86E81411-D7DD-4038-8F01-2931F04D4FDF}">
      <dgm:prSet/>
      <dgm:spPr/>
      <dgm:t>
        <a:bodyPr/>
        <a:lstStyle/>
        <a:p>
          <a:endParaRPr lang="en-IN"/>
        </a:p>
      </dgm:t>
    </dgm:pt>
    <dgm:pt modelId="{100C37E9-0E5D-4D34-9123-F29968D28621}">
      <dgm:prSet/>
      <dgm:spPr/>
      <dgm:t>
        <a:bodyPr/>
        <a:lstStyle/>
        <a:p>
          <a:r>
            <a:rPr lang="en-US" dirty="0"/>
            <a:t>Optical Flow Calculation</a:t>
          </a:r>
        </a:p>
      </dgm:t>
    </dgm:pt>
    <dgm:pt modelId="{0427C0C7-B773-429D-BBF7-FCCC35C81DA0}" type="parTrans" cxnId="{08F4853C-FA8D-4C40-AF66-D6D6012504CF}">
      <dgm:prSet/>
      <dgm:spPr/>
      <dgm:t>
        <a:bodyPr/>
        <a:lstStyle/>
        <a:p>
          <a:endParaRPr lang="en-IN"/>
        </a:p>
      </dgm:t>
    </dgm:pt>
    <dgm:pt modelId="{EE935246-9FB7-41C7-9000-49801749A06D}" type="sibTrans" cxnId="{08F4853C-FA8D-4C40-AF66-D6D6012504CF}">
      <dgm:prSet/>
      <dgm:spPr/>
      <dgm:t>
        <a:bodyPr/>
        <a:lstStyle/>
        <a:p>
          <a:endParaRPr lang="en-IN"/>
        </a:p>
      </dgm:t>
    </dgm:pt>
    <dgm:pt modelId="{00150118-8208-4630-B44B-39B45A5BC6A5}">
      <dgm:prSet phldrT="[Text]"/>
      <dgm:spPr/>
      <dgm:t>
        <a:bodyPr/>
        <a:lstStyle/>
        <a:p>
          <a:r>
            <a:rPr lang="en-US"/>
            <a:t>Object Indexing</a:t>
          </a:r>
          <a:endParaRPr lang="en-US" dirty="0"/>
        </a:p>
      </dgm:t>
    </dgm:pt>
    <dgm:pt modelId="{D2A574A1-DACE-44C9-AFBF-07595FEE21BD}" type="parTrans" cxnId="{B2F7E039-288A-4945-9D51-C151F231AC22}">
      <dgm:prSet/>
      <dgm:spPr/>
      <dgm:t>
        <a:bodyPr/>
        <a:lstStyle/>
        <a:p>
          <a:endParaRPr lang="en-IN"/>
        </a:p>
      </dgm:t>
    </dgm:pt>
    <dgm:pt modelId="{DA8BA678-CECD-4722-915B-597CE7022EB4}" type="sibTrans" cxnId="{B2F7E039-288A-4945-9D51-C151F231AC22}">
      <dgm:prSet/>
      <dgm:spPr/>
      <dgm:t>
        <a:bodyPr/>
        <a:lstStyle/>
        <a:p>
          <a:endParaRPr lang="en-IN"/>
        </a:p>
      </dgm:t>
    </dgm:pt>
    <dgm:pt modelId="{8C23632C-D1DF-4BF6-AE8C-69F381A7D917}">
      <dgm:prSet/>
      <dgm:spPr/>
      <dgm:t>
        <a:bodyPr/>
        <a:lstStyle/>
        <a:p>
          <a:r>
            <a:rPr lang="en-US" dirty="0"/>
            <a:t>Flow Rearrangement</a:t>
          </a:r>
        </a:p>
      </dgm:t>
    </dgm:pt>
    <dgm:pt modelId="{7129B57E-F482-410E-85B4-EDEDF540A5DA}" type="parTrans" cxnId="{AD8A99A0-1479-4A25-BD8D-E1C989B8AFC0}">
      <dgm:prSet/>
      <dgm:spPr/>
      <dgm:t>
        <a:bodyPr/>
        <a:lstStyle/>
        <a:p>
          <a:endParaRPr lang="en-IN"/>
        </a:p>
      </dgm:t>
    </dgm:pt>
    <dgm:pt modelId="{722BD34E-9C02-4FE1-B33D-65DF442DDA4E}" type="sibTrans" cxnId="{AD8A99A0-1479-4A25-BD8D-E1C989B8AFC0}">
      <dgm:prSet/>
      <dgm:spPr/>
      <dgm:t>
        <a:bodyPr/>
        <a:lstStyle/>
        <a:p>
          <a:endParaRPr lang="en-IN"/>
        </a:p>
      </dgm:t>
    </dgm:pt>
    <dgm:pt modelId="{8A6F5044-3748-4E23-8624-5559062FC152}">
      <dgm:prSet/>
      <dgm:spPr/>
      <dgm:t>
        <a:bodyPr/>
        <a:lstStyle/>
        <a:p>
          <a:r>
            <a:rPr lang="en-US" dirty="0"/>
            <a:t>Generating summary</a:t>
          </a:r>
        </a:p>
      </dgm:t>
    </dgm:pt>
    <dgm:pt modelId="{E28ADDAC-C7B8-4518-B228-3952F1926F57}" type="parTrans" cxnId="{D8607DAB-F8C0-45FF-B5FA-BC22AEBB7B68}">
      <dgm:prSet/>
      <dgm:spPr/>
      <dgm:t>
        <a:bodyPr/>
        <a:lstStyle/>
        <a:p>
          <a:endParaRPr lang="en-IN"/>
        </a:p>
      </dgm:t>
    </dgm:pt>
    <dgm:pt modelId="{D51607BF-03AF-41DC-89B2-D3AC7BCB4BF3}" type="sibTrans" cxnId="{D8607DAB-F8C0-45FF-B5FA-BC22AEBB7B68}">
      <dgm:prSet/>
      <dgm:spPr/>
      <dgm:t>
        <a:bodyPr/>
        <a:lstStyle/>
        <a:p>
          <a:endParaRPr lang="en-IN"/>
        </a:p>
      </dgm:t>
    </dgm:pt>
    <dgm:pt modelId="{D8E24BF0-0D93-4B8D-9315-824C0D589F4E}" type="pres">
      <dgm:prSet presAssocID="{0D69C877-FC55-4AD0-90A4-06FDA7DB21A9}" presName="CompostProcess" presStyleCnt="0">
        <dgm:presLayoutVars>
          <dgm:dir/>
          <dgm:resizeHandles val="exact"/>
        </dgm:presLayoutVars>
      </dgm:prSet>
      <dgm:spPr/>
    </dgm:pt>
    <dgm:pt modelId="{F8B8286C-3D7F-4877-86F0-34A4C421D3D1}" type="pres">
      <dgm:prSet presAssocID="{0D69C877-FC55-4AD0-90A4-06FDA7DB21A9}" presName="arrow" presStyleLbl="bgShp" presStyleIdx="0" presStyleCnt="1"/>
      <dgm:spPr/>
    </dgm:pt>
    <dgm:pt modelId="{5D95DD2A-5A5C-4E2E-9A7F-E2F7E3CD6BD0}" type="pres">
      <dgm:prSet presAssocID="{0D69C877-FC55-4AD0-90A4-06FDA7DB21A9}" presName="linearProcess" presStyleCnt="0"/>
      <dgm:spPr/>
    </dgm:pt>
    <dgm:pt modelId="{CA4CD366-44C6-45CC-A1D9-92CC8233922F}" type="pres">
      <dgm:prSet presAssocID="{C8DDA69A-1BDE-49A7-95CB-7625A5796B89}" presName="textNode" presStyleLbl="node1" presStyleIdx="0" presStyleCnt="7">
        <dgm:presLayoutVars>
          <dgm:bulletEnabled val="1"/>
        </dgm:presLayoutVars>
      </dgm:prSet>
      <dgm:spPr/>
    </dgm:pt>
    <dgm:pt modelId="{64F6B7A9-602A-4DE4-B879-9C39F38A01E4}" type="pres">
      <dgm:prSet presAssocID="{4E184088-3CEE-4316-B4CF-20A152D752C1}" presName="sibTrans" presStyleCnt="0"/>
      <dgm:spPr/>
    </dgm:pt>
    <dgm:pt modelId="{6A45B368-0AC7-4C36-8023-03035A6F2682}" type="pres">
      <dgm:prSet presAssocID="{2435B81D-8643-40E1-9903-3CCE0FDBB8D5}" presName="textNode" presStyleLbl="node1" presStyleIdx="1" presStyleCnt="7">
        <dgm:presLayoutVars>
          <dgm:bulletEnabled val="1"/>
        </dgm:presLayoutVars>
      </dgm:prSet>
      <dgm:spPr/>
    </dgm:pt>
    <dgm:pt modelId="{C3837B04-B844-4DE5-B8C5-1E8FF0D25980}" type="pres">
      <dgm:prSet presAssocID="{53C337E7-D624-4C16-A2A6-6A548F7D7CB1}" presName="sibTrans" presStyleCnt="0"/>
      <dgm:spPr/>
    </dgm:pt>
    <dgm:pt modelId="{BD5B74D3-3750-4CDA-8173-677B4F345DC8}" type="pres">
      <dgm:prSet presAssocID="{386C950D-78FB-4F5A-B117-0ABC5D63287D}" presName="textNode" presStyleLbl="node1" presStyleIdx="2" presStyleCnt="7">
        <dgm:presLayoutVars>
          <dgm:bulletEnabled val="1"/>
        </dgm:presLayoutVars>
      </dgm:prSet>
      <dgm:spPr/>
    </dgm:pt>
    <dgm:pt modelId="{5CA94CE5-4917-4796-8A6B-5B035739D3B7}" type="pres">
      <dgm:prSet presAssocID="{04FE6157-D4A7-4E4F-8BB3-06B36FFA6A5B}" presName="sibTrans" presStyleCnt="0"/>
      <dgm:spPr/>
    </dgm:pt>
    <dgm:pt modelId="{2919F06D-B9EF-4337-9CC1-1E7BEC2F5945}" type="pres">
      <dgm:prSet presAssocID="{100C37E9-0E5D-4D34-9123-F29968D28621}" presName="textNode" presStyleLbl="node1" presStyleIdx="3" presStyleCnt="7">
        <dgm:presLayoutVars>
          <dgm:bulletEnabled val="1"/>
        </dgm:presLayoutVars>
      </dgm:prSet>
      <dgm:spPr/>
    </dgm:pt>
    <dgm:pt modelId="{912C5BE0-B6BD-40FC-87C6-D6F5F8DCC68C}" type="pres">
      <dgm:prSet presAssocID="{EE935246-9FB7-41C7-9000-49801749A06D}" presName="sibTrans" presStyleCnt="0"/>
      <dgm:spPr/>
    </dgm:pt>
    <dgm:pt modelId="{BF9C5C22-BA10-49DE-90C6-954F9790D487}" type="pres">
      <dgm:prSet presAssocID="{00150118-8208-4630-B44B-39B45A5BC6A5}" presName="textNode" presStyleLbl="node1" presStyleIdx="4" presStyleCnt="7">
        <dgm:presLayoutVars>
          <dgm:bulletEnabled val="1"/>
        </dgm:presLayoutVars>
      </dgm:prSet>
      <dgm:spPr/>
    </dgm:pt>
    <dgm:pt modelId="{8E316540-A581-415C-9F69-DD65ADA2C88A}" type="pres">
      <dgm:prSet presAssocID="{DA8BA678-CECD-4722-915B-597CE7022EB4}" presName="sibTrans" presStyleCnt="0"/>
      <dgm:spPr/>
    </dgm:pt>
    <dgm:pt modelId="{486991BD-38C1-45F9-80B2-35320BA23C44}" type="pres">
      <dgm:prSet presAssocID="{8C23632C-D1DF-4BF6-AE8C-69F381A7D917}" presName="textNode" presStyleLbl="node1" presStyleIdx="5" presStyleCnt="7">
        <dgm:presLayoutVars>
          <dgm:bulletEnabled val="1"/>
        </dgm:presLayoutVars>
      </dgm:prSet>
      <dgm:spPr/>
    </dgm:pt>
    <dgm:pt modelId="{49DA2393-CFEE-4927-B1BE-A3F6325CF53C}" type="pres">
      <dgm:prSet presAssocID="{722BD34E-9C02-4FE1-B33D-65DF442DDA4E}" presName="sibTrans" presStyleCnt="0"/>
      <dgm:spPr/>
    </dgm:pt>
    <dgm:pt modelId="{47D88CAF-E895-4420-AA52-906C40AB2A48}" type="pres">
      <dgm:prSet presAssocID="{8A6F5044-3748-4E23-8624-5559062FC152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1BD55E10-DD37-401D-8ED2-7218BDA5AE96}" srcId="{0D69C877-FC55-4AD0-90A4-06FDA7DB21A9}" destId="{2435B81D-8643-40E1-9903-3CCE0FDBB8D5}" srcOrd="1" destOrd="0" parTransId="{9687EE03-781A-46E2-B176-9D6EAAEAC9DE}" sibTransId="{53C337E7-D624-4C16-A2A6-6A548F7D7CB1}"/>
    <dgm:cxn modelId="{86E81411-D7DD-4038-8F01-2931F04D4FDF}" srcId="{0D69C877-FC55-4AD0-90A4-06FDA7DB21A9}" destId="{386C950D-78FB-4F5A-B117-0ABC5D63287D}" srcOrd="2" destOrd="0" parTransId="{2278CEE5-79BE-4FB4-8144-42F0E7212340}" sibTransId="{04FE6157-D4A7-4E4F-8BB3-06B36FFA6A5B}"/>
    <dgm:cxn modelId="{8BBA1828-065A-4B85-B95E-D2DD5FFAAE8D}" type="presOf" srcId="{00150118-8208-4630-B44B-39B45A5BC6A5}" destId="{BF9C5C22-BA10-49DE-90C6-954F9790D487}" srcOrd="0" destOrd="0" presId="urn:microsoft.com/office/officeart/2005/8/layout/hProcess9"/>
    <dgm:cxn modelId="{B2F7E039-288A-4945-9D51-C151F231AC22}" srcId="{0D69C877-FC55-4AD0-90A4-06FDA7DB21A9}" destId="{00150118-8208-4630-B44B-39B45A5BC6A5}" srcOrd="4" destOrd="0" parTransId="{D2A574A1-DACE-44C9-AFBF-07595FEE21BD}" sibTransId="{DA8BA678-CECD-4722-915B-597CE7022EB4}"/>
    <dgm:cxn modelId="{08F4853C-FA8D-4C40-AF66-D6D6012504CF}" srcId="{0D69C877-FC55-4AD0-90A4-06FDA7DB21A9}" destId="{100C37E9-0E5D-4D34-9123-F29968D28621}" srcOrd="3" destOrd="0" parTransId="{0427C0C7-B773-429D-BBF7-FCCC35C81DA0}" sibTransId="{EE935246-9FB7-41C7-9000-49801749A06D}"/>
    <dgm:cxn modelId="{A4951960-DD73-42CA-B39A-52CC986B4FE7}" type="presOf" srcId="{C8DDA69A-1BDE-49A7-95CB-7625A5796B89}" destId="{CA4CD366-44C6-45CC-A1D9-92CC8233922F}" srcOrd="0" destOrd="0" presId="urn:microsoft.com/office/officeart/2005/8/layout/hProcess9"/>
    <dgm:cxn modelId="{44A7CC4E-DA3E-4C8E-B267-711F7F830557}" srcId="{0D69C877-FC55-4AD0-90A4-06FDA7DB21A9}" destId="{C8DDA69A-1BDE-49A7-95CB-7625A5796B89}" srcOrd="0" destOrd="0" parTransId="{5617B4CC-1EA8-46A9-BFA2-52E4025D8D3B}" sibTransId="{4E184088-3CEE-4316-B4CF-20A152D752C1}"/>
    <dgm:cxn modelId="{AD8A99A0-1479-4A25-BD8D-E1C989B8AFC0}" srcId="{0D69C877-FC55-4AD0-90A4-06FDA7DB21A9}" destId="{8C23632C-D1DF-4BF6-AE8C-69F381A7D917}" srcOrd="5" destOrd="0" parTransId="{7129B57E-F482-410E-85B4-EDEDF540A5DA}" sibTransId="{722BD34E-9C02-4FE1-B33D-65DF442DDA4E}"/>
    <dgm:cxn modelId="{298A55A3-9172-4D99-8ABA-62208FB026FA}" type="presOf" srcId="{8C23632C-D1DF-4BF6-AE8C-69F381A7D917}" destId="{486991BD-38C1-45F9-80B2-35320BA23C44}" srcOrd="0" destOrd="0" presId="urn:microsoft.com/office/officeart/2005/8/layout/hProcess9"/>
    <dgm:cxn modelId="{E955A3A3-83DB-4437-81F6-BDA08C48B1B0}" type="presOf" srcId="{100C37E9-0E5D-4D34-9123-F29968D28621}" destId="{2919F06D-B9EF-4337-9CC1-1E7BEC2F5945}" srcOrd="0" destOrd="0" presId="urn:microsoft.com/office/officeart/2005/8/layout/hProcess9"/>
    <dgm:cxn modelId="{D8607DAB-F8C0-45FF-B5FA-BC22AEBB7B68}" srcId="{0D69C877-FC55-4AD0-90A4-06FDA7DB21A9}" destId="{8A6F5044-3748-4E23-8624-5559062FC152}" srcOrd="6" destOrd="0" parTransId="{E28ADDAC-C7B8-4518-B228-3952F1926F57}" sibTransId="{D51607BF-03AF-41DC-89B2-D3AC7BCB4BF3}"/>
    <dgm:cxn modelId="{EEC585AE-2191-4324-BBC7-C1AD161CE907}" type="presOf" srcId="{386C950D-78FB-4F5A-B117-0ABC5D63287D}" destId="{BD5B74D3-3750-4CDA-8173-677B4F345DC8}" srcOrd="0" destOrd="0" presId="urn:microsoft.com/office/officeart/2005/8/layout/hProcess9"/>
    <dgm:cxn modelId="{0896D2CE-2FCE-4334-B473-CB8AFCBA0F54}" type="presOf" srcId="{2435B81D-8643-40E1-9903-3CCE0FDBB8D5}" destId="{6A45B368-0AC7-4C36-8023-03035A6F2682}" srcOrd="0" destOrd="0" presId="urn:microsoft.com/office/officeart/2005/8/layout/hProcess9"/>
    <dgm:cxn modelId="{3D211BE3-0FEE-4ECD-9BAA-216C9767997E}" type="presOf" srcId="{8A6F5044-3748-4E23-8624-5559062FC152}" destId="{47D88CAF-E895-4420-AA52-906C40AB2A48}" srcOrd="0" destOrd="0" presId="urn:microsoft.com/office/officeart/2005/8/layout/hProcess9"/>
    <dgm:cxn modelId="{30A12BE7-D84A-421D-BEC6-DE40C1D439E6}" type="presOf" srcId="{0D69C877-FC55-4AD0-90A4-06FDA7DB21A9}" destId="{D8E24BF0-0D93-4B8D-9315-824C0D589F4E}" srcOrd="0" destOrd="0" presId="urn:microsoft.com/office/officeart/2005/8/layout/hProcess9"/>
    <dgm:cxn modelId="{42AA3CE0-5714-4497-9A90-2BF3A106A7E6}" type="presParOf" srcId="{D8E24BF0-0D93-4B8D-9315-824C0D589F4E}" destId="{F8B8286C-3D7F-4877-86F0-34A4C421D3D1}" srcOrd="0" destOrd="0" presId="urn:microsoft.com/office/officeart/2005/8/layout/hProcess9"/>
    <dgm:cxn modelId="{A1861BF1-9B47-4DBB-BE70-D71656074EDE}" type="presParOf" srcId="{D8E24BF0-0D93-4B8D-9315-824C0D589F4E}" destId="{5D95DD2A-5A5C-4E2E-9A7F-E2F7E3CD6BD0}" srcOrd="1" destOrd="0" presId="urn:microsoft.com/office/officeart/2005/8/layout/hProcess9"/>
    <dgm:cxn modelId="{C32FCF39-727F-4404-81D8-39401AA9CFCB}" type="presParOf" srcId="{5D95DD2A-5A5C-4E2E-9A7F-E2F7E3CD6BD0}" destId="{CA4CD366-44C6-45CC-A1D9-92CC8233922F}" srcOrd="0" destOrd="0" presId="urn:microsoft.com/office/officeart/2005/8/layout/hProcess9"/>
    <dgm:cxn modelId="{EB653B3D-BB57-4D9B-86C8-EC45DD04EDE9}" type="presParOf" srcId="{5D95DD2A-5A5C-4E2E-9A7F-E2F7E3CD6BD0}" destId="{64F6B7A9-602A-4DE4-B879-9C39F38A01E4}" srcOrd="1" destOrd="0" presId="urn:microsoft.com/office/officeart/2005/8/layout/hProcess9"/>
    <dgm:cxn modelId="{53E7B966-16F4-4DD4-A51A-9DB38748A583}" type="presParOf" srcId="{5D95DD2A-5A5C-4E2E-9A7F-E2F7E3CD6BD0}" destId="{6A45B368-0AC7-4C36-8023-03035A6F2682}" srcOrd="2" destOrd="0" presId="urn:microsoft.com/office/officeart/2005/8/layout/hProcess9"/>
    <dgm:cxn modelId="{1E11C17D-5CE7-4E45-BBB0-3D4BD9FB72B1}" type="presParOf" srcId="{5D95DD2A-5A5C-4E2E-9A7F-E2F7E3CD6BD0}" destId="{C3837B04-B844-4DE5-B8C5-1E8FF0D25980}" srcOrd="3" destOrd="0" presId="urn:microsoft.com/office/officeart/2005/8/layout/hProcess9"/>
    <dgm:cxn modelId="{5C546BE0-7180-4271-9302-904557E563D7}" type="presParOf" srcId="{5D95DD2A-5A5C-4E2E-9A7F-E2F7E3CD6BD0}" destId="{BD5B74D3-3750-4CDA-8173-677B4F345DC8}" srcOrd="4" destOrd="0" presId="urn:microsoft.com/office/officeart/2005/8/layout/hProcess9"/>
    <dgm:cxn modelId="{ADC35D36-A9AA-4043-8CAF-83D3AA7061DD}" type="presParOf" srcId="{5D95DD2A-5A5C-4E2E-9A7F-E2F7E3CD6BD0}" destId="{5CA94CE5-4917-4796-8A6B-5B035739D3B7}" srcOrd="5" destOrd="0" presId="urn:microsoft.com/office/officeart/2005/8/layout/hProcess9"/>
    <dgm:cxn modelId="{4AB6AE3C-65AA-4F6B-8558-EBFEAE356DA3}" type="presParOf" srcId="{5D95DD2A-5A5C-4E2E-9A7F-E2F7E3CD6BD0}" destId="{2919F06D-B9EF-4337-9CC1-1E7BEC2F5945}" srcOrd="6" destOrd="0" presId="urn:microsoft.com/office/officeart/2005/8/layout/hProcess9"/>
    <dgm:cxn modelId="{C10090F6-76CB-45A8-B692-735D7B97888F}" type="presParOf" srcId="{5D95DD2A-5A5C-4E2E-9A7F-E2F7E3CD6BD0}" destId="{912C5BE0-B6BD-40FC-87C6-D6F5F8DCC68C}" srcOrd="7" destOrd="0" presId="urn:microsoft.com/office/officeart/2005/8/layout/hProcess9"/>
    <dgm:cxn modelId="{66330510-DDFB-4617-93DD-FAB410CE8279}" type="presParOf" srcId="{5D95DD2A-5A5C-4E2E-9A7F-E2F7E3CD6BD0}" destId="{BF9C5C22-BA10-49DE-90C6-954F9790D487}" srcOrd="8" destOrd="0" presId="urn:microsoft.com/office/officeart/2005/8/layout/hProcess9"/>
    <dgm:cxn modelId="{37F8CF16-A313-4B43-8F97-25E5DCBEE417}" type="presParOf" srcId="{5D95DD2A-5A5C-4E2E-9A7F-E2F7E3CD6BD0}" destId="{8E316540-A581-415C-9F69-DD65ADA2C88A}" srcOrd="9" destOrd="0" presId="urn:microsoft.com/office/officeart/2005/8/layout/hProcess9"/>
    <dgm:cxn modelId="{CEC98C68-2A4D-41B6-A47A-E63055E2AAB8}" type="presParOf" srcId="{5D95DD2A-5A5C-4E2E-9A7F-E2F7E3CD6BD0}" destId="{486991BD-38C1-45F9-80B2-35320BA23C44}" srcOrd="10" destOrd="0" presId="urn:microsoft.com/office/officeart/2005/8/layout/hProcess9"/>
    <dgm:cxn modelId="{EB60AE42-3C5A-4E75-B593-5DAA438A4793}" type="presParOf" srcId="{5D95DD2A-5A5C-4E2E-9A7F-E2F7E3CD6BD0}" destId="{49DA2393-CFEE-4927-B1BE-A3F6325CF53C}" srcOrd="11" destOrd="0" presId="urn:microsoft.com/office/officeart/2005/8/layout/hProcess9"/>
    <dgm:cxn modelId="{0E444C40-DD56-4F75-8B65-FF4E5A1E97A5}" type="presParOf" srcId="{5D95DD2A-5A5C-4E2E-9A7F-E2F7E3CD6BD0}" destId="{47D88CAF-E895-4420-AA52-906C40AB2A48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8286C-3D7F-4877-86F0-34A4C421D3D1}">
      <dsp:nvSpPr>
        <dsp:cNvPr id="0" name=""/>
        <dsp:cNvSpPr/>
      </dsp:nvSpPr>
      <dsp:spPr>
        <a:xfrm>
          <a:off x="535670" y="0"/>
          <a:ext cx="6070937" cy="4452138"/>
        </a:xfrm>
        <a:prstGeom prst="rightArrow">
          <a:avLst/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CD366-44C6-45CC-A1D9-92CC8233922F}">
      <dsp:nvSpPr>
        <dsp:cNvPr id="0" name=""/>
        <dsp:cNvSpPr/>
      </dsp:nvSpPr>
      <dsp:spPr>
        <a:xfrm>
          <a:off x="610" y="1335641"/>
          <a:ext cx="978227" cy="1780855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Background Masking</a:t>
          </a:r>
          <a:endParaRPr lang="en-IN" sz="1000" kern="1200" dirty="0"/>
        </a:p>
      </dsp:txBody>
      <dsp:txXfrm>
        <a:off x="48363" y="1383394"/>
        <a:ext cx="882721" cy="1685349"/>
      </dsp:txXfrm>
    </dsp:sp>
    <dsp:sp modelId="{6A45B368-0AC7-4C36-8023-03035A6F2682}">
      <dsp:nvSpPr>
        <dsp:cNvPr id="0" name=""/>
        <dsp:cNvSpPr/>
      </dsp:nvSpPr>
      <dsp:spPr>
        <a:xfrm>
          <a:off x="1027748" y="1335641"/>
          <a:ext cx="978227" cy="1780855"/>
        </a:xfrm>
        <a:prstGeom prst="roundRect">
          <a:avLst/>
        </a:prstGeom>
        <a:solidFill>
          <a:schemeClr val="accent1">
            <a:shade val="50000"/>
            <a:hueOff val="116466"/>
            <a:satOff val="-6514"/>
            <a:lumOff val="129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Motion Detection</a:t>
          </a:r>
        </a:p>
      </dsp:txBody>
      <dsp:txXfrm>
        <a:off x="1075501" y="1383394"/>
        <a:ext cx="882721" cy="1685349"/>
      </dsp:txXfrm>
    </dsp:sp>
    <dsp:sp modelId="{BD5B74D3-3750-4CDA-8173-677B4F345DC8}">
      <dsp:nvSpPr>
        <dsp:cNvPr id="0" name=""/>
        <dsp:cNvSpPr/>
      </dsp:nvSpPr>
      <dsp:spPr>
        <a:xfrm>
          <a:off x="2054887" y="1335641"/>
          <a:ext cx="978227" cy="1780855"/>
        </a:xfrm>
        <a:prstGeom prst="roundRect">
          <a:avLst/>
        </a:prstGeom>
        <a:solidFill>
          <a:schemeClr val="accent1">
            <a:shade val="50000"/>
            <a:hueOff val="232932"/>
            <a:satOff val="-13028"/>
            <a:lumOff val="259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Object Detection</a:t>
          </a:r>
        </a:p>
      </dsp:txBody>
      <dsp:txXfrm>
        <a:off x="2102640" y="1383394"/>
        <a:ext cx="882721" cy="1685349"/>
      </dsp:txXfrm>
    </dsp:sp>
    <dsp:sp modelId="{2919F06D-B9EF-4337-9CC1-1E7BEC2F5945}">
      <dsp:nvSpPr>
        <dsp:cNvPr id="0" name=""/>
        <dsp:cNvSpPr/>
      </dsp:nvSpPr>
      <dsp:spPr>
        <a:xfrm>
          <a:off x="3082025" y="1335641"/>
          <a:ext cx="978227" cy="1780855"/>
        </a:xfrm>
        <a:prstGeom prst="roundRect">
          <a:avLst/>
        </a:prstGeom>
        <a:solidFill>
          <a:schemeClr val="accent1">
            <a:shade val="50000"/>
            <a:hueOff val="349398"/>
            <a:satOff val="-19542"/>
            <a:lumOff val="389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Optical Flow Calculation</a:t>
          </a:r>
        </a:p>
      </dsp:txBody>
      <dsp:txXfrm>
        <a:off x="3129778" y="1383394"/>
        <a:ext cx="882721" cy="1685349"/>
      </dsp:txXfrm>
    </dsp:sp>
    <dsp:sp modelId="{BF9C5C22-BA10-49DE-90C6-954F9790D487}">
      <dsp:nvSpPr>
        <dsp:cNvPr id="0" name=""/>
        <dsp:cNvSpPr/>
      </dsp:nvSpPr>
      <dsp:spPr>
        <a:xfrm>
          <a:off x="4109164" y="1335641"/>
          <a:ext cx="978227" cy="1780855"/>
        </a:xfrm>
        <a:prstGeom prst="roundRect">
          <a:avLst/>
        </a:prstGeom>
        <a:solidFill>
          <a:schemeClr val="accent1">
            <a:shade val="50000"/>
            <a:hueOff val="349398"/>
            <a:satOff val="-19542"/>
            <a:lumOff val="389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Object Indexing</a:t>
          </a:r>
          <a:endParaRPr lang="en-US" sz="1000" kern="1200" dirty="0"/>
        </a:p>
      </dsp:txBody>
      <dsp:txXfrm>
        <a:off x="4156917" y="1383394"/>
        <a:ext cx="882721" cy="1685349"/>
      </dsp:txXfrm>
    </dsp:sp>
    <dsp:sp modelId="{486991BD-38C1-45F9-80B2-35320BA23C44}">
      <dsp:nvSpPr>
        <dsp:cNvPr id="0" name=""/>
        <dsp:cNvSpPr/>
      </dsp:nvSpPr>
      <dsp:spPr>
        <a:xfrm>
          <a:off x="5136302" y="1335641"/>
          <a:ext cx="978227" cy="1780855"/>
        </a:xfrm>
        <a:prstGeom prst="roundRect">
          <a:avLst/>
        </a:prstGeom>
        <a:solidFill>
          <a:schemeClr val="accent1">
            <a:shade val="50000"/>
            <a:hueOff val="232932"/>
            <a:satOff val="-13028"/>
            <a:lumOff val="259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Flow Rearrangement</a:t>
          </a:r>
        </a:p>
      </dsp:txBody>
      <dsp:txXfrm>
        <a:off x="5184055" y="1383394"/>
        <a:ext cx="882721" cy="1685349"/>
      </dsp:txXfrm>
    </dsp:sp>
    <dsp:sp modelId="{47D88CAF-E895-4420-AA52-906C40AB2A48}">
      <dsp:nvSpPr>
        <dsp:cNvPr id="0" name=""/>
        <dsp:cNvSpPr/>
      </dsp:nvSpPr>
      <dsp:spPr>
        <a:xfrm>
          <a:off x="6163441" y="1335641"/>
          <a:ext cx="978227" cy="1780855"/>
        </a:xfrm>
        <a:prstGeom prst="roundRect">
          <a:avLst/>
        </a:prstGeom>
        <a:solidFill>
          <a:schemeClr val="accent1">
            <a:shade val="50000"/>
            <a:hueOff val="116466"/>
            <a:satOff val="-6514"/>
            <a:lumOff val="129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Generating summary</a:t>
          </a:r>
        </a:p>
      </dsp:txBody>
      <dsp:txXfrm>
        <a:off x="6211194" y="1383394"/>
        <a:ext cx="882721" cy="1685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4CB76-4385-489F-AACC-E3EFE7080DD5}" type="datetimeFigureOut">
              <a:rPr lang="en-IN" smtClean="0"/>
              <a:pPr/>
              <a:t>23-01-2019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5F6DC-39B5-4606-9932-DE2216EC666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2939"/>
            <a:ext cx="5487013" cy="4114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DE8EAB-F7B9-4B34-BEFA-7FA6C7F509CF}" type="datetime1">
              <a:rPr lang="en-IN" smtClean="0"/>
              <a:pPr/>
              <a:t>23-01-2019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536" y="6309320"/>
            <a:ext cx="8496944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RVCE Marching Ahead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DD0B87-FD10-4DA1-80BB-96B20D3B5D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C3658-9355-476C-8096-1C30BA89A323}" type="datetime1">
              <a:rPr lang="en-IN" smtClean="0"/>
              <a:pPr/>
              <a:t>23-01-2019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536" y="6309320"/>
            <a:ext cx="8496944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RVCE Marching Ahead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DD0B87-FD10-4DA1-80BB-96B20D3B5D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2279AD-F93D-4970-8E41-22F9382FEA65}" type="datetime1">
              <a:rPr lang="en-IN" smtClean="0"/>
              <a:pPr/>
              <a:t>23-01-2019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536" y="6309320"/>
            <a:ext cx="8496944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RVCE Marching Ahead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DD0B87-FD10-4DA1-80BB-96B20D3B5D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0E0391-EBFB-4EBE-A047-6033E7EC04DA}" type="datetime1">
              <a:rPr lang="en-IN" smtClean="0"/>
              <a:pPr/>
              <a:t>23-01-2019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5536" y="6309320"/>
            <a:ext cx="8496944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RVCE Marching Ahead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DD0B87-FD10-4DA1-80BB-96B20D3B5D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800DF-59B9-4D07-88A3-68F4488D6088}" type="datetime1">
              <a:rPr lang="en-IN" smtClean="0"/>
              <a:pPr/>
              <a:t>23-01-2019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536" y="6309320"/>
            <a:ext cx="8496944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RVCE Marching Ahead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DD0B87-FD10-4DA1-80BB-96B20D3B5D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D4E3C8-D3F2-42BF-BA49-699CDC340858}" type="datetime1">
              <a:rPr lang="en-IN" smtClean="0"/>
              <a:pPr/>
              <a:t>23-01-2019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IN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IN" dirty="0"/>
              <a:t>2017-18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13BD88-B46A-4417-93A3-493A8B901304}" type="datetime1">
              <a:rPr lang="en-IN" smtClean="0"/>
              <a:pPr/>
              <a:t>23-01-2019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5536" y="6309320"/>
            <a:ext cx="8496944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RVCE Marching Ahead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DD0B87-FD10-4DA1-80BB-96B20D3B5D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6B383D-B6DD-4CF4-B050-92141955360F}" type="datetime1">
              <a:rPr lang="en-IN" smtClean="0"/>
              <a:pPr/>
              <a:t>23-01-2019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5536" y="6309320"/>
            <a:ext cx="8496944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RVCE Marching Ahead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DD0B87-FD10-4DA1-80BB-96B20D3B5D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 userDrawn="1"/>
        </p:nvSpPr>
        <p:spPr>
          <a:xfrm>
            <a:off x="0" y="6453336"/>
            <a:ext cx="9144000" cy="36004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Dept. of CSE, RVCE                                                                                                                                                 2018-2019</a:t>
            </a:r>
            <a:endParaRPr kumimoji="0" lang="en-IN" sz="12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8" name="Picture 15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42888" y="228600"/>
            <a:ext cx="8382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51" r:id="rId1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781325" y="2643188"/>
            <a:ext cx="8000027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eaLnBrk="1" hangingPunct="1">
              <a:buSzPct val="60000"/>
              <a:buFont typeface="Wingdings" pitchFamily="2" charset="2"/>
              <a:buNone/>
              <a:tabLst>
                <a:tab pos="519113" algn="l"/>
                <a:tab pos="563563" algn="l"/>
              </a:tabLst>
            </a:pPr>
            <a:endParaRPr lang="ja-JP" altLang="en-US" sz="1400" b="0" baseline="0">
              <a:solidFill>
                <a:srgbClr val="FFFF00"/>
              </a:solidFill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 eaLnBrk="1" hangingPunct="1">
              <a:buSzPct val="60000"/>
              <a:buFont typeface="Wingdings" pitchFamily="2" charset="2"/>
              <a:buNone/>
              <a:tabLst>
                <a:tab pos="519113" algn="l"/>
                <a:tab pos="563563" algn="l"/>
              </a:tabLst>
            </a:pPr>
            <a:endParaRPr lang="ja-JP" altLang="en-US" sz="3200" b="0" baseline="0">
              <a:solidFill>
                <a:srgbClr val="FFFF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57589" y="1143000"/>
            <a:ext cx="830508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10000"/>
              </a:spcBef>
              <a:spcAft>
                <a:spcPct val="10000"/>
              </a:spcAft>
            </a:pPr>
            <a:endParaRPr lang="en-US" altLang="ja-JP" sz="2800" i="1" baseline="0">
              <a:solidFill>
                <a:srgbClr val="94D315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187624" y="404664"/>
            <a:ext cx="74168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3600" b="1" i="1" baseline="0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VIII Semester Major Project Work (12CS81)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0" y="4869160"/>
            <a:ext cx="9144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ja-JP" sz="2800" b="1" i="1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MS PGothic" pitchFamily="34" charset="-128"/>
              </a:rPr>
              <a:t>Department of Computer Science,  </a:t>
            </a:r>
          </a:p>
          <a:p>
            <a:pPr algn="ctr" eaLnBrk="1" hangingPunct="1"/>
            <a:r>
              <a:rPr lang="en-US" altLang="ja-JP" sz="2800" b="1" i="1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MS PGothic" pitchFamily="34" charset="-128"/>
              </a:rPr>
              <a:t>R V College of  Engineering, </a:t>
            </a:r>
            <a:r>
              <a:rPr lang="en-US" altLang="ja-JP" sz="2800" b="1" i="1" baseline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MS PGothic" pitchFamily="34" charset="-128"/>
              </a:rPr>
              <a:t>Bengaluru</a:t>
            </a:r>
            <a:r>
              <a:rPr lang="en-US" altLang="ja-JP" sz="2800" b="1" i="1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MS PGothic" pitchFamily="34" charset="-128"/>
              </a:rPr>
              <a:t>.</a:t>
            </a:r>
          </a:p>
        </p:txBody>
      </p:sp>
      <p:pic>
        <p:nvPicPr>
          <p:cNvPr id="17414" name="Picture 7" descr="CIMG2957.JPG"/>
          <p:cNvPicPr>
            <a:picLocks noChangeAspect="1"/>
          </p:cNvPicPr>
          <p:nvPr/>
        </p:nvPicPr>
        <p:blipFill>
          <a:blip r:embed="rId3" cstate="print">
            <a:lum bright="20000" contrast="10000"/>
          </a:blip>
          <a:srcRect/>
          <a:stretch>
            <a:fillRect/>
          </a:stretch>
        </p:blipFill>
        <p:spPr bwMode="auto">
          <a:xfrm>
            <a:off x="755576" y="1628800"/>
            <a:ext cx="8064320" cy="3196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772400" cy="1296145"/>
          </a:xfrm>
        </p:spPr>
        <p:txBody>
          <a:bodyPr/>
          <a:lstStyle/>
          <a:p>
            <a:r>
              <a:rPr lang="en-IN" altLang="ja-JP" sz="36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MS PGothic" pitchFamily="34" charset="-128"/>
                <a:cs typeface="+mn-cs"/>
              </a:rPr>
              <a:t>Video Summarization in Urban Environments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2744924"/>
            <a:ext cx="6400800" cy="1728192"/>
          </a:xfrm>
        </p:spPr>
        <p:txBody>
          <a:bodyPr/>
          <a:lstStyle/>
          <a:p>
            <a:r>
              <a:rPr lang="en-IN" altLang="ja-JP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MS PGothic" pitchFamily="34" charset="-128"/>
              </a:rPr>
              <a:t>A.S. Karthik		1RV15CS001</a:t>
            </a:r>
          </a:p>
          <a:p>
            <a:r>
              <a:rPr lang="en-IN" altLang="ja-JP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MS PGothic" pitchFamily="34" charset="-128"/>
              </a:rPr>
              <a:t>Abhishek Krishna	1RV15CS007</a:t>
            </a:r>
          </a:p>
          <a:p>
            <a:r>
              <a:rPr lang="en-IN" altLang="ja-JP" sz="2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MS PGothic" pitchFamily="34" charset="-128"/>
              </a:rPr>
              <a:t>Gagan</a:t>
            </a:r>
            <a:r>
              <a:rPr lang="en-IN" altLang="ja-JP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MS PGothic" pitchFamily="34" charset="-128"/>
              </a:rPr>
              <a:t> Deep G	1RV15CS053</a:t>
            </a:r>
          </a:p>
          <a:p>
            <a:endParaRPr lang="en-IN" altLang="ja-JP" sz="24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MS PGothic" pitchFamily="34" charset="-128"/>
            </a:endParaRPr>
          </a:p>
          <a:p>
            <a:endParaRPr lang="en-IN" altLang="ja-JP" sz="24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MS PGothic" pitchFamily="34" charset="-128"/>
            </a:endParaRPr>
          </a:p>
          <a:p>
            <a:endParaRPr lang="en-IN" altLang="ja-JP" sz="24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MS PGothic" pitchFamily="34" charset="-128"/>
            </a:endParaRPr>
          </a:p>
          <a:p>
            <a:endParaRPr lang="en-IN" altLang="ja-JP" sz="24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MS PGothic" pitchFamily="34" charset="-128"/>
            </a:endParaRPr>
          </a:p>
          <a:p>
            <a:endParaRPr lang="en-IN" altLang="ja-JP" sz="24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MS PGothic" pitchFamily="34" charset="-128"/>
            </a:endParaRPr>
          </a:p>
          <a:p>
            <a:endParaRPr lang="en-IN" altLang="ja-JP" sz="24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5352" y="5013176"/>
            <a:ext cx="7488832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altLang="ja-JP" sz="2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MS PGothic" pitchFamily="34" charset="-128"/>
              </a:rPr>
              <a:t>Internal Guide  : Dr </a:t>
            </a:r>
            <a:r>
              <a:rPr lang="en-IN" altLang="ja-JP" sz="20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MS PGothic" pitchFamily="34" charset="-128"/>
              </a:rPr>
              <a:t>Ramakanth</a:t>
            </a:r>
            <a:r>
              <a:rPr lang="en-IN" altLang="ja-JP" sz="2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MS PGothic" pitchFamily="34" charset="-128"/>
              </a:rPr>
              <a:t> Kumar P (Professor and </a:t>
            </a:r>
            <a:r>
              <a:rPr lang="en-IN" altLang="ja-JP" sz="20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MS PGothic" pitchFamily="34" charset="-128"/>
              </a:rPr>
              <a:t>HoD</a:t>
            </a:r>
            <a:r>
              <a:rPr lang="en-IN" altLang="ja-JP" sz="2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MS PGothic" pitchFamily="34" charset="-128"/>
              </a:rPr>
              <a:t> CSE)</a:t>
            </a:r>
          </a:p>
          <a:p>
            <a:pPr lvl="0" algn="just">
              <a:spcBef>
                <a:spcPct val="20000"/>
              </a:spcBef>
            </a:pPr>
            <a:endParaRPr lang="en-IN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C7A88-5AE0-4040-98F4-9B66403DD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060848"/>
            <a:ext cx="8229600" cy="4525963"/>
          </a:xfrm>
        </p:spPr>
        <p:txBody>
          <a:bodyPr anchor="t"/>
          <a:lstStyle/>
          <a:p>
            <a:pPr algn="just">
              <a:lnSpc>
                <a:spcPct val="200000"/>
              </a:lnSpc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Large amounts of CCTV footage are generated every hour.</a:t>
            </a:r>
          </a:p>
          <a:p>
            <a:pPr algn="just">
              <a:lnSpc>
                <a:spcPct val="200000"/>
              </a:lnSpc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Millions of surveillance cameras are in use across the country</a:t>
            </a:r>
          </a:p>
          <a:p>
            <a:pPr algn="just">
              <a:lnSpc>
                <a:spcPct val="200000"/>
              </a:lnSpc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Footage is mostly sparsely distributed with events.</a:t>
            </a:r>
          </a:p>
          <a:p>
            <a:pPr algn="just">
              <a:lnSpc>
                <a:spcPct val="200000"/>
              </a:lnSpc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Manual analysis of footage is laborious and time consuming.</a:t>
            </a:r>
          </a:p>
          <a:p>
            <a:pPr algn="just">
              <a:lnSpc>
                <a:spcPct val="200000"/>
              </a:lnSpc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There is need for smart tools to generate useful insights and summaries.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BD96D4-35B9-4A56-B391-2C21FBE54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00811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Identification of Problem in the program Domain and Detailed Analysis</a:t>
            </a:r>
            <a:endParaRPr lang="en-IN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96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792088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Study of the Existing Systems and Feasibility of Project Proposal</a:t>
            </a:r>
            <a:endParaRPr lang="en-IN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/>
          <a:lstStyle/>
          <a:p>
            <a:pPr algn="just"/>
            <a:r>
              <a:rPr lang="en-IN" sz="2400" dirty="0">
                <a:latin typeface="Times New Roman" pitchFamily="18" charset="0"/>
                <a:ea typeface="+mj-ea"/>
                <a:cs typeface="Times New Roman" pitchFamily="18" charset="0"/>
              </a:rPr>
              <a:t>Fast-Forwarding</a:t>
            </a:r>
          </a:p>
          <a:p>
            <a:pPr lvl="1" algn="just"/>
            <a:r>
              <a:rPr lang="en-IN" sz="2000" dirty="0">
                <a:latin typeface="Times New Roman" pitchFamily="18" charset="0"/>
                <a:ea typeface="+mj-ea"/>
                <a:cs typeface="Times New Roman" pitchFamily="18" charset="0"/>
              </a:rPr>
              <a:t>Primitive</a:t>
            </a:r>
          </a:p>
          <a:p>
            <a:pPr lvl="1" algn="just"/>
            <a:r>
              <a:rPr lang="en-IN" sz="2000" dirty="0">
                <a:latin typeface="Times New Roman" pitchFamily="18" charset="0"/>
                <a:ea typeface="+mj-ea"/>
                <a:cs typeface="Times New Roman" pitchFamily="18" charset="0"/>
              </a:rPr>
              <a:t>Chances of losing information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Motion detection and concatenation</a:t>
            </a:r>
          </a:p>
          <a:p>
            <a:pPr lvl="1"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Room for shortening the summary </a:t>
            </a:r>
          </a:p>
          <a:p>
            <a:pPr algn="just"/>
            <a:r>
              <a:rPr lang="en-IN" sz="2400" dirty="0">
                <a:latin typeface="Times New Roman" pitchFamily="18" charset="0"/>
                <a:ea typeface="+mj-ea"/>
                <a:cs typeface="Times New Roman" pitchFamily="18" charset="0"/>
              </a:rPr>
              <a:t>Overlapping optical flows in time dimension</a:t>
            </a:r>
          </a:p>
          <a:p>
            <a:pPr lvl="1" algn="just"/>
            <a:r>
              <a:rPr lang="en-IN" sz="1600" dirty="0">
                <a:latin typeface="Times New Roman" pitchFamily="18" charset="0"/>
                <a:ea typeface="+mj-ea"/>
                <a:cs typeface="Times New Roman" pitchFamily="18" charset="0"/>
              </a:rPr>
              <a:t>NP hard problem</a:t>
            </a:r>
          </a:p>
          <a:p>
            <a:pPr lvl="1" algn="just"/>
            <a:r>
              <a:rPr lang="en-IN" sz="1600" dirty="0">
                <a:latin typeface="Times New Roman" pitchFamily="18" charset="0"/>
                <a:ea typeface="+mj-ea"/>
                <a:cs typeface="Times New Roman" pitchFamily="18" charset="0"/>
              </a:rPr>
              <a:t>Existing systems are proprietary</a:t>
            </a:r>
          </a:p>
          <a:p>
            <a:pPr algn="just"/>
            <a:endParaRPr lang="en-IN" sz="24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Develop a video-summarization technique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Experiment with different techniques to efficiently overlap events for creating the summary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Develop a smart method to query a video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Develop a GUI and host it as a service in the cloud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836712"/>
            <a:ext cx="8229600" cy="79208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IN" sz="3200" dirty="0">
                <a:solidFill>
                  <a:srgbClr val="0070C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Objectives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580926"/>
          </a:xfrm>
        </p:spPr>
        <p:txBody>
          <a:bodyPr/>
          <a:lstStyle/>
          <a:p>
            <a:r>
              <a:rPr lang="en-IN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3ECE7BC-5CBD-E14F-A72D-5C0279E2D3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065019"/>
              </p:ext>
            </p:extLst>
          </p:nvPr>
        </p:nvGraphicFramePr>
        <p:xfrm>
          <a:off x="179512" y="1397000"/>
          <a:ext cx="8784976" cy="5128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CB5B8DF-614F-49D8-BA61-3E34FAC236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665217"/>
              </p:ext>
            </p:extLst>
          </p:nvPr>
        </p:nvGraphicFramePr>
        <p:xfrm>
          <a:off x="1000861" y="1641158"/>
          <a:ext cx="7142279" cy="4452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580926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Interdisciplinary Work  (Knowledge, Skills, and Research Base)</a:t>
            </a:r>
            <a:endParaRPr lang="en-IN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Deep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understanding of an issue from multiple disciplinary perspectives. During the defense, the student provides rich synthesis, analysis, and/or creativity from all three areas of study.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2133</TotalTime>
  <Words>240</Words>
  <Application>Microsoft Office PowerPoint</Application>
  <PresentationFormat>On-screen Show (4:3)</PresentationFormat>
  <Paragraphs>42</Paragraphs>
  <Slides>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Office Theme</vt:lpstr>
      <vt:lpstr>PowerPoint Presentation</vt:lpstr>
      <vt:lpstr>Video Summarization in Urban Environments</vt:lpstr>
      <vt:lpstr>Identification of Problem in the program Domain and Detailed Analysis</vt:lpstr>
      <vt:lpstr>Study of the Existing Systems and Feasibility of Project Proposal</vt:lpstr>
      <vt:lpstr>PowerPoint Presentation</vt:lpstr>
      <vt:lpstr>Methodology</vt:lpstr>
      <vt:lpstr>Interdisciplinary Work  (Knowledge, Skills, and Research Base)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Abhishek Krishna</cp:lastModifiedBy>
  <cp:revision>93</cp:revision>
  <dcterms:created xsi:type="dcterms:W3CDTF">2017-07-24T09:12:31Z</dcterms:created>
  <dcterms:modified xsi:type="dcterms:W3CDTF">2019-01-23T09:08:43Z</dcterms:modified>
</cp:coreProperties>
</file>