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70" r:id="rId4"/>
    <p:sldId id="271" r:id="rId5"/>
    <p:sldId id="272" r:id="rId6"/>
    <p:sldId id="273" r:id="rId7"/>
    <p:sldId id="274" r:id="rId8"/>
    <p:sldId id="275" r:id="rId9"/>
    <p:sldId id="276" r:id="rId10"/>
    <p:sldId id="27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27-09-2020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27-09-2020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27-09-2020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27-09-2020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27-09-2020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27-09-2020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27-09-2020</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9103" y="1133475"/>
            <a:ext cx="9144000" cy="1966706"/>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569417" y="5847318"/>
            <a:ext cx="2859583" cy="444905"/>
          </a:xfrm>
        </p:spPr>
        <p:txBody>
          <a:bodyPr>
            <a:normAutofit/>
          </a:bodyPr>
          <a:lstStyle/>
          <a:p>
            <a:pPr algn="l"/>
            <a:r>
              <a:rPr lang="en-IN" sz="1800" dirty="0"/>
              <a:t>Name: Abhishek Kumar</a:t>
            </a:r>
          </a:p>
        </p:txBody>
      </p:sp>
      <p:sp>
        <p:nvSpPr>
          <p:cNvPr id="5" name="Rectangle 4">
            <a:extLst>
              <a:ext uri="{FF2B5EF4-FFF2-40B4-BE49-F238E27FC236}">
                <a16:creationId xmlns:a16="http://schemas.microsoft.com/office/drawing/2014/main" id="{2EC32221-097B-4212-8FDD-DA855E9B6B38}"/>
              </a:ext>
            </a:extLst>
          </p:cNvPr>
          <p:cNvSpPr/>
          <p:nvPr/>
        </p:nvSpPr>
        <p:spPr>
          <a:xfrm>
            <a:off x="457200" y="1010682"/>
            <a:ext cx="11268075" cy="54186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ubtitle 2">
            <a:extLst>
              <a:ext uri="{FF2B5EF4-FFF2-40B4-BE49-F238E27FC236}">
                <a16:creationId xmlns:a16="http://schemas.microsoft.com/office/drawing/2014/main" id="{CF23FBEC-2CD6-481D-BF2B-BEF16664023D}"/>
              </a:ext>
            </a:extLst>
          </p:cNvPr>
          <p:cNvSpPr txBox="1">
            <a:spLocks/>
          </p:cNvSpPr>
          <p:nvPr/>
        </p:nvSpPr>
        <p:spPr>
          <a:xfrm>
            <a:off x="9743861" y="5847318"/>
            <a:ext cx="1981414" cy="4449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dirty="0"/>
              <a:t>Date: 27-09-2020</a:t>
            </a:r>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010682"/>
            <a:ext cx="11168742" cy="5390118"/>
          </a:xfrm>
          <a:ln w="28575">
            <a:solidFill>
              <a:schemeClr val="tx1"/>
            </a:solidFill>
          </a:ln>
        </p:spPr>
        <p:txBody>
          <a:bodyPr>
            <a:normAutofit/>
          </a:bodyPr>
          <a:lstStyle/>
          <a:p>
            <a:endParaRPr lang="en-US" sz="1800" b="0" i="0" u="none" strike="noStrike" baseline="0" dirty="0">
              <a:solidFill>
                <a:srgbClr val="000000"/>
              </a:solidFill>
              <a:latin typeface="Cambria" panose="02040503050406030204" pitchFamily="18" charset="0"/>
            </a:endParaRPr>
          </a:p>
          <a:p>
            <a:r>
              <a:rPr lang="en-IN" sz="1800" b="0" i="0" u="none" strike="noStrike" baseline="0" dirty="0">
                <a:solidFill>
                  <a:srgbClr val="000000"/>
                </a:solidFill>
                <a:latin typeface="Cambria" panose="02040503050406030204" pitchFamily="18" charset="0"/>
              </a:rPr>
              <a:t>After the analysis on the investments data, we can conclude the following.</a:t>
            </a:r>
          </a:p>
          <a:p>
            <a:r>
              <a:rPr lang="en-US" sz="1800" b="1" i="0" u="none" strike="noStrike" baseline="0" dirty="0">
                <a:solidFill>
                  <a:srgbClr val="000000"/>
                </a:solidFill>
                <a:latin typeface="Cambria" panose="02040503050406030204" pitchFamily="18" charset="0"/>
              </a:rPr>
              <a:t>Venture Capital </a:t>
            </a:r>
            <a:r>
              <a:rPr lang="en-US" sz="1800" i="0" u="none" strike="noStrike" baseline="0" dirty="0">
                <a:solidFill>
                  <a:srgbClr val="000000"/>
                </a:solidFill>
                <a:latin typeface="Cambria" panose="02040503050406030204" pitchFamily="18" charset="0"/>
              </a:rPr>
              <a:t>is the best </a:t>
            </a:r>
            <a:r>
              <a:rPr lang="en-US" sz="1800" b="0" i="0" u="none" strike="noStrike" baseline="0" dirty="0">
                <a:solidFill>
                  <a:srgbClr val="000000"/>
                </a:solidFill>
                <a:latin typeface="Cambria" panose="02040503050406030204" pitchFamily="18" charset="0"/>
              </a:rPr>
              <a:t>investment type with an average size in the 5-15 M USD range. </a:t>
            </a:r>
          </a:p>
          <a:p>
            <a:r>
              <a:rPr lang="en-US" sz="1800" b="1" i="0" u="none" strike="noStrike" baseline="0" dirty="0">
                <a:solidFill>
                  <a:srgbClr val="000000"/>
                </a:solidFill>
                <a:latin typeface="Cambria" panose="02040503050406030204" pitchFamily="18" charset="0"/>
              </a:rPr>
              <a:t>USA, Great Britain </a:t>
            </a:r>
            <a:r>
              <a:rPr lang="en-US" sz="1800" i="0" u="none" strike="noStrike" baseline="0" dirty="0">
                <a:solidFill>
                  <a:srgbClr val="000000"/>
                </a:solidFill>
                <a:latin typeface="Cambria" panose="02040503050406030204" pitchFamily="18" charset="0"/>
              </a:rPr>
              <a:t>and</a:t>
            </a:r>
            <a:r>
              <a:rPr lang="en-US" sz="1800" b="1" i="0" u="none" strike="noStrike" baseline="0" dirty="0">
                <a:solidFill>
                  <a:srgbClr val="000000"/>
                </a:solidFill>
                <a:latin typeface="Cambria" panose="02040503050406030204" pitchFamily="18" charset="0"/>
              </a:rPr>
              <a:t> India  </a:t>
            </a:r>
            <a:r>
              <a:rPr lang="en-US" sz="1800" i="0" u="none" strike="noStrike" baseline="0" dirty="0">
                <a:solidFill>
                  <a:srgbClr val="000000"/>
                </a:solidFill>
                <a:latin typeface="Cambria" panose="02040503050406030204" pitchFamily="18" charset="0"/>
              </a:rPr>
              <a:t>are the top</a:t>
            </a:r>
            <a:r>
              <a:rPr lang="en-US" sz="1800" b="0" i="0" u="none" strike="noStrike" baseline="0" dirty="0">
                <a:solidFill>
                  <a:srgbClr val="000000"/>
                </a:solidFill>
                <a:latin typeface="Cambria" panose="02040503050406030204" pitchFamily="18" charset="0"/>
              </a:rPr>
              <a:t> 3 English speaking </a:t>
            </a:r>
            <a:r>
              <a:rPr lang="en-US" sz="1800" dirty="0">
                <a:solidFill>
                  <a:srgbClr val="000000"/>
                </a:solidFill>
                <a:latin typeface="Cambria" panose="02040503050406030204" pitchFamily="18" charset="0"/>
              </a:rPr>
              <a:t>c</a:t>
            </a:r>
            <a:r>
              <a:rPr lang="en-US" sz="1800" b="0" i="0" u="none" strike="noStrike" baseline="0" dirty="0">
                <a:solidFill>
                  <a:srgbClr val="000000"/>
                </a:solidFill>
                <a:latin typeface="Cambria" panose="02040503050406030204" pitchFamily="18" charset="0"/>
              </a:rPr>
              <a:t>ountries with the highest investment amount in the Venture Funding type.</a:t>
            </a:r>
          </a:p>
          <a:p>
            <a:r>
              <a:rPr lang="en-US" sz="1800" b="0" i="0" u="none" strike="noStrike" baseline="0" dirty="0">
                <a:solidFill>
                  <a:srgbClr val="000000"/>
                </a:solidFill>
                <a:latin typeface="Cambria" panose="02040503050406030204" pitchFamily="18" charset="0"/>
              </a:rPr>
              <a:t>The final decision by the Spark foundation to invest could be </a:t>
            </a:r>
            <a:r>
              <a:rPr lang="en-US" sz="1800" dirty="0">
                <a:solidFill>
                  <a:srgbClr val="000000"/>
                </a:solidFill>
                <a:latin typeface="Cambria" panose="02040503050406030204" pitchFamily="18" charset="0"/>
              </a:rPr>
              <a:t>in</a:t>
            </a:r>
            <a:r>
              <a:rPr lang="en-US" sz="1800" b="1" dirty="0">
                <a:solidFill>
                  <a:srgbClr val="000000"/>
                </a:solidFill>
                <a:latin typeface="Cambria" panose="02040503050406030204" pitchFamily="18" charset="0"/>
              </a:rPr>
              <a:t> Venture Funds </a:t>
            </a:r>
            <a:r>
              <a:rPr lang="en-US" sz="1800" dirty="0">
                <a:solidFill>
                  <a:srgbClr val="000000"/>
                </a:solidFill>
                <a:latin typeface="Cambria" panose="02040503050406030204" pitchFamily="18" charset="0"/>
              </a:rPr>
              <a:t>in</a:t>
            </a:r>
            <a:r>
              <a:rPr lang="en-US" sz="1800" b="1" dirty="0">
                <a:solidFill>
                  <a:srgbClr val="000000"/>
                </a:solidFill>
                <a:latin typeface="Cambria" panose="02040503050406030204" pitchFamily="18" charset="0"/>
              </a:rPr>
              <a:t> </a:t>
            </a:r>
            <a:r>
              <a:rPr lang="en-US" sz="1800" dirty="0">
                <a:solidFill>
                  <a:srgbClr val="000000"/>
                </a:solidFill>
                <a:latin typeface="Cambria" panose="02040503050406030204" pitchFamily="18" charset="0"/>
              </a:rPr>
              <a:t>the </a:t>
            </a:r>
            <a:r>
              <a:rPr lang="en-US" sz="1800" b="0" i="0" u="none" strike="noStrike" baseline="0" dirty="0">
                <a:solidFill>
                  <a:srgbClr val="000000"/>
                </a:solidFill>
                <a:latin typeface="Cambria" panose="02040503050406030204" pitchFamily="18" charset="0"/>
              </a:rPr>
              <a:t>sectors </a:t>
            </a:r>
            <a:r>
              <a:rPr lang="en-US" sz="1800" b="1" i="0" u="none" strike="noStrike" baseline="0" dirty="0">
                <a:solidFill>
                  <a:srgbClr val="000000"/>
                </a:solidFill>
                <a:latin typeface="Cambria" panose="02040503050406030204" pitchFamily="18" charset="0"/>
              </a:rPr>
              <a:t>'Others', 'Cleantech/Semiconductors‘ </a:t>
            </a:r>
            <a:r>
              <a:rPr lang="en-US" sz="1800" i="0" u="none" strike="noStrike" baseline="0" dirty="0">
                <a:solidFill>
                  <a:srgbClr val="000000"/>
                </a:solidFill>
                <a:latin typeface="Cambria" panose="02040503050406030204" pitchFamily="18" charset="0"/>
              </a:rPr>
              <a:t>and</a:t>
            </a:r>
            <a:r>
              <a:rPr lang="en-US" sz="1800" b="1" i="0" u="none" strike="noStrike" baseline="0" dirty="0">
                <a:solidFill>
                  <a:srgbClr val="000000"/>
                </a:solidFill>
                <a:latin typeface="Cambria" panose="02040503050406030204" pitchFamily="18" charset="0"/>
              </a:rPr>
              <a:t> 'Social/Finance/Analytics/Advertising’ </a:t>
            </a:r>
            <a:r>
              <a:rPr lang="en-US" sz="1800" i="0" u="none" strike="noStrike" baseline="0" dirty="0">
                <a:solidFill>
                  <a:srgbClr val="000000"/>
                </a:solidFill>
                <a:latin typeface="Cambria" panose="02040503050406030204" pitchFamily="18" charset="0"/>
              </a:rPr>
              <a:t>within</a:t>
            </a:r>
            <a:r>
              <a:rPr lang="en-US" sz="1800" b="1" i="0" u="none" strike="noStrike" baseline="0" dirty="0">
                <a:solidFill>
                  <a:srgbClr val="000000"/>
                </a:solidFill>
                <a:latin typeface="Cambria" panose="02040503050406030204" pitchFamily="18" charset="0"/>
              </a:rPr>
              <a:t> USA, Great Britain </a:t>
            </a:r>
            <a:r>
              <a:rPr lang="en-US" sz="1800" i="0" u="none" strike="noStrike" baseline="0" dirty="0">
                <a:solidFill>
                  <a:srgbClr val="000000"/>
                </a:solidFill>
                <a:latin typeface="Cambria" panose="02040503050406030204" pitchFamily="18" charset="0"/>
              </a:rPr>
              <a:t>and</a:t>
            </a:r>
            <a:r>
              <a:rPr lang="en-US" sz="1800" b="1" i="0" u="none" strike="noStrike" baseline="0" dirty="0">
                <a:solidFill>
                  <a:srgbClr val="000000"/>
                </a:solidFill>
                <a:latin typeface="Cambria" panose="02040503050406030204" pitchFamily="18" charset="0"/>
              </a:rPr>
              <a:t> India.</a:t>
            </a:r>
            <a:endParaRPr lang="en-US" sz="1800" b="0" i="0" u="none" strike="noStrike" baseline="0" dirty="0">
              <a:solidFill>
                <a:srgbClr val="000000"/>
              </a:solidFill>
              <a:latin typeface="Cambria" panose="02040503050406030204" pitchFamily="18" charset="0"/>
            </a:endParaRPr>
          </a:p>
        </p:txBody>
      </p:sp>
      <p:sp>
        <p:nvSpPr>
          <p:cNvPr id="5" name="Title 1"/>
          <p:cNvSpPr>
            <a:spLocks noGrp="1"/>
          </p:cNvSpPr>
          <p:nvPr>
            <p:ph type="title"/>
          </p:nvPr>
        </p:nvSpPr>
        <p:spPr>
          <a:xfrm>
            <a:off x="1170486" y="154544"/>
            <a:ext cx="9313817" cy="856138"/>
          </a:xfrm>
        </p:spPr>
        <p:txBody>
          <a:bodyPr>
            <a:normAutofit/>
          </a:bodyPr>
          <a:lstStyle/>
          <a:p>
            <a:pPr algn="ctr"/>
            <a:r>
              <a:rPr lang="en-IN"/>
              <a:t> </a:t>
            </a:r>
            <a:r>
              <a:rPr lang="en-IN" sz="4000"/>
              <a:t>Conclusion</a:t>
            </a:r>
            <a:endParaRPr lang="en-IN" dirty="0"/>
          </a:p>
        </p:txBody>
      </p:sp>
    </p:spTree>
    <p:extLst>
      <p:ext uri="{BB962C8B-B14F-4D97-AF65-F5344CB8AC3E}">
        <p14:creationId xmlns:p14="http://schemas.microsoft.com/office/powerpoint/2010/main" val="407431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010682"/>
            <a:ext cx="11168742" cy="5390118"/>
          </a:xfrm>
        </p:spPr>
        <p:txBody>
          <a:bodyPr>
            <a:normAutofit/>
          </a:bodyPr>
          <a:lstStyle/>
          <a:p>
            <a:pPr>
              <a:buFont typeface="Wingdings" panose="05000000000000000000" pitchFamily="2" charset="2"/>
              <a:buChar char="§"/>
            </a:pPr>
            <a:endParaRPr lang="en-IN" dirty="0">
              <a:latin typeface="+mn-lt"/>
            </a:endParaRPr>
          </a:p>
          <a:p>
            <a:pPr>
              <a:buFont typeface="Wingdings" panose="05000000000000000000" pitchFamily="2" charset="2"/>
              <a:buChar char="§"/>
            </a:pPr>
            <a:r>
              <a:rPr lang="en-IN" dirty="0">
                <a:latin typeface="+mn-lt"/>
              </a:rPr>
              <a:t>Abstract</a:t>
            </a:r>
          </a:p>
          <a:p>
            <a:pPr lvl="1"/>
            <a:r>
              <a:rPr lang="en-US" sz="1600" dirty="0">
                <a:solidFill>
                  <a:srgbClr val="24292E"/>
                </a:solidFill>
                <a:latin typeface="+mn-lt"/>
              </a:rPr>
              <a:t>The CEO of Spark Funds wants to understand the global trends in investments so that she can take the investment decisions effectively and make investments in a few companies.</a:t>
            </a:r>
          </a:p>
          <a:p>
            <a:pPr>
              <a:buFont typeface="Wingdings" panose="05000000000000000000" pitchFamily="2" charset="2"/>
              <a:buChar char="§"/>
            </a:pPr>
            <a:r>
              <a:rPr lang="en-US" dirty="0">
                <a:latin typeface="+mn-lt"/>
              </a:rPr>
              <a:t>Business Understanding</a:t>
            </a:r>
          </a:p>
          <a:p>
            <a:pPr lvl="1"/>
            <a:r>
              <a:rPr lang="en-US" sz="1600" b="0" i="0" dirty="0">
                <a:solidFill>
                  <a:srgbClr val="24292E"/>
                </a:solidFill>
                <a:effectLst/>
                <a:latin typeface="+mn-lt"/>
              </a:rPr>
              <a:t>The objective is to identify the best sectors, countries, and a suitable investment/funding type for making investments.</a:t>
            </a:r>
          </a:p>
          <a:p>
            <a:pPr lvl="1"/>
            <a:r>
              <a:rPr lang="en-US" sz="1600" dirty="0">
                <a:solidFill>
                  <a:srgbClr val="24292E"/>
                </a:solidFill>
                <a:latin typeface="+mn-lt"/>
              </a:rPr>
              <a:t>Spark Funds has two minor constraints for investments.</a:t>
            </a:r>
          </a:p>
          <a:p>
            <a:pPr lvl="2"/>
            <a:r>
              <a:rPr lang="en-US" sz="1600" u="none" strike="noStrike" baseline="0" dirty="0">
                <a:solidFill>
                  <a:srgbClr val="000000"/>
                </a:solidFill>
                <a:latin typeface="+mn-lt"/>
              </a:rPr>
              <a:t>Invest between 5 to 15 million USD per round of investment</a:t>
            </a:r>
            <a:endParaRPr lang="en-US" sz="1600" dirty="0">
              <a:solidFill>
                <a:srgbClr val="000000"/>
              </a:solidFill>
              <a:latin typeface="+mn-lt"/>
            </a:endParaRPr>
          </a:p>
          <a:p>
            <a:pPr lvl="2"/>
            <a:r>
              <a:rPr lang="en-US" sz="1600" dirty="0">
                <a:solidFill>
                  <a:srgbClr val="000000"/>
                </a:solidFill>
                <a:latin typeface="+mn-lt"/>
              </a:rPr>
              <a:t>Invest only in English-speaking countries for the ease of communication with the companies it would invest in.</a:t>
            </a:r>
          </a:p>
          <a:p>
            <a:pPr lvl="1"/>
            <a:r>
              <a:rPr lang="en-US" sz="1600" dirty="0">
                <a:solidFill>
                  <a:srgbClr val="24292E"/>
                </a:solidFill>
                <a:latin typeface="+mn-lt"/>
              </a:rPr>
              <a:t>The strategy is to invest where most other investors are investing.</a:t>
            </a:r>
          </a:p>
          <a:p>
            <a:pPr>
              <a:buFont typeface="Wingdings" panose="05000000000000000000" pitchFamily="2" charset="2"/>
              <a:buChar char="§"/>
            </a:pPr>
            <a:r>
              <a:rPr lang="en-US" dirty="0">
                <a:latin typeface="+mn-lt"/>
              </a:rPr>
              <a:t>Raw Data</a:t>
            </a:r>
          </a:p>
          <a:p>
            <a:pPr lvl="1"/>
            <a:r>
              <a:rPr lang="en-US" sz="1600" dirty="0">
                <a:solidFill>
                  <a:srgbClr val="24292E"/>
                </a:solidFill>
                <a:latin typeface="+mn-lt"/>
              </a:rPr>
              <a:t>Companies - A table with basic data of companies</a:t>
            </a:r>
          </a:p>
          <a:p>
            <a:pPr lvl="1"/>
            <a:r>
              <a:rPr lang="en-US" sz="1600" dirty="0">
                <a:solidFill>
                  <a:srgbClr val="24292E"/>
                </a:solidFill>
                <a:latin typeface="+mn-lt"/>
              </a:rPr>
              <a:t>Rounds2 -     A table with </a:t>
            </a:r>
            <a:r>
              <a:rPr lang="en-IN" sz="1600" dirty="0">
                <a:solidFill>
                  <a:srgbClr val="24292E"/>
                </a:solidFill>
                <a:latin typeface="+mn-lt"/>
              </a:rPr>
              <a:t>Funding round details</a:t>
            </a:r>
          </a:p>
          <a:p>
            <a:pPr lvl="1"/>
            <a:r>
              <a:rPr lang="en-IN" sz="1600" dirty="0">
                <a:solidFill>
                  <a:srgbClr val="24292E"/>
                </a:solidFill>
                <a:latin typeface="+mn-lt"/>
              </a:rPr>
              <a:t>Mapping –    </a:t>
            </a:r>
            <a:r>
              <a:rPr lang="en-US" sz="1600" dirty="0">
                <a:solidFill>
                  <a:srgbClr val="24292E"/>
                </a:solidFill>
                <a:latin typeface="+mn-lt"/>
              </a:rPr>
              <a:t>It contains the mapping of category names in the companies table (such 3D printing, aerospace, agriculture, 			etc.) to eight broad sector names</a:t>
            </a:r>
            <a:endParaRPr lang="en-US" dirty="0">
              <a:latin typeface="+mn-lt"/>
            </a:endParaRPr>
          </a:p>
        </p:txBody>
      </p:sp>
      <p:sp>
        <p:nvSpPr>
          <p:cNvPr id="5" name="Title 1"/>
          <p:cNvSpPr>
            <a:spLocks noGrp="1"/>
          </p:cNvSpPr>
          <p:nvPr>
            <p:ph type="title"/>
          </p:nvPr>
        </p:nvSpPr>
        <p:spPr>
          <a:xfrm>
            <a:off x="1332411" y="154544"/>
            <a:ext cx="9313817" cy="856138"/>
          </a:xfrm>
        </p:spPr>
        <p:txBody>
          <a:bodyPr>
            <a:normAutofit/>
          </a:bodyPr>
          <a:lstStyle/>
          <a:p>
            <a:pPr algn="ctr"/>
            <a:r>
              <a:rPr lang="en-IN" dirty="0"/>
              <a:t> Introduction</a:t>
            </a:r>
          </a:p>
        </p:txBody>
      </p:sp>
      <p:sp>
        <p:nvSpPr>
          <p:cNvPr id="4" name="Rectangle 3">
            <a:extLst>
              <a:ext uri="{FF2B5EF4-FFF2-40B4-BE49-F238E27FC236}">
                <a16:creationId xmlns:a16="http://schemas.microsoft.com/office/drawing/2014/main" id="{EA8A92D1-B24F-4167-97DF-10E76CC54BF5}"/>
              </a:ext>
            </a:extLst>
          </p:cNvPr>
          <p:cNvSpPr/>
          <p:nvPr/>
        </p:nvSpPr>
        <p:spPr>
          <a:xfrm>
            <a:off x="457200" y="1010682"/>
            <a:ext cx="11268075" cy="54186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Diagram&#10;&#10;Description automatically generated">
            <a:extLst>
              <a:ext uri="{FF2B5EF4-FFF2-40B4-BE49-F238E27FC236}">
                <a16:creationId xmlns:a16="http://schemas.microsoft.com/office/drawing/2014/main" id="{C274BBE3-2139-4EBD-9C80-6A2E4DCA84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1175" y="2169702"/>
            <a:ext cx="11169650" cy="3072633"/>
          </a:xfrm>
          <a:ln w="28575">
            <a:solidFill>
              <a:schemeClr val="tx1"/>
            </a:solidFill>
          </a:ln>
        </p:spPr>
      </p:pic>
      <p:sp>
        <p:nvSpPr>
          <p:cNvPr id="5" name="Title 1"/>
          <p:cNvSpPr>
            <a:spLocks noGrp="1"/>
          </p:cNvSpPr>
          <p:nvPr>
            <p:ph type="title"/>
          </p:nvPr>
        </p:nvSpPr>
        <p:spPr>
          <a:xfrm>
            <a:off x="1170486" y="154544"/>
            <a:ext cx="9313817" cy="856138"/>
          </a:xfrm>
        </p:spPr>
        <p:txBody>
          <a:bodyPr>
            <a:normAutofit/>
          </a:bodyPr>
          <a:lstStyle/>
          <a:p>
            <a:pPr algn="ctr"/>
            <a:r>
              <a:rPr lang="en-IN" dirty="0"/>
              <a:t> </a:t>
            </a:r>
            <a:r>
              <a:rPr lang="en-IN" sz="4000" dirty="0"/>
              <a:t>Problem Solving Methodology</a:t>
            </a:r>
            <a:endParaRPr lang="en-IN" dirty="0"/>
          </a:p>
        </p:txBody>
      </p:sp>
    </p:spTree>
    <p:extLst>
      <p:ext uri="{BB962C8B-B14F-4D97-AF65-F5344CB8AC3E}">
        <p14:creationId xmlns:p14="http://schemas.microsoft.com/office/powerpoint/2010/main" val="329969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010682"/>
            <a:ext cx="11168742" cy="5390118"/>
          </a:xfrm>
        </p:spPr>
        <p:txBody>
          <a:bodyPr>
            <a:normAutofit/>
          </a:bodyPr>
          <a:lstStyle/>
          <a:p>
            <a:pPr marL="0" indent="0">
              <a:buNone/>
            </a:pPr>
            <a:endParaRPr lang="en-US"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mn-lt"/>
              </a:rPr>
              <a:t>To find </a:t>
            </a:r>
            <a:r>
              <a:rPr lang="en-US" sz="1800" dirty="0">
                <a:solidFill>
                  <a:srgbClr val="000000"/>
                </a:solidFill>
                <a:latin typeface="+mn-lt"/>
              </a:rPr>
              <a:t>out the best investments for Spark Funds, the analysis is done with three criteria.</a:t>
            </a:r>
            <a:endParaRPr lang="en-US" sz="1800" b="0" i="0" u="none" strike="noStrike" baseline="0" dirty="0">
              <a:solidFill>
                <a:srgbClr val="000000"/>
              </a:solidFill>
              <a:latin typeface="+mn-lt"/>
            </a:endParaRPr>
          </a:p>
          <a:p>
            <a:pPr lvl="1"/>
            <a:r>
              <a:rPr lang="en-IN" sz="1800" b="0" i="0" u="none" strike="noStrike" baseline="0" dirty="0">
                <a:solidFill>
                  <a:srgbClr val="000000"/>
                </a:solidFill>
                <a:latin typeface="+mn-lt"/>
              </a:rPr>
              <a:t>1. </a:t>
            </a:r>
            <a:r>
              <a:rPr lang="en-IN" sz="1800" b="1" i="0" u="none" strike="noStrike" baseline="0" dirty="0">
                <a:solidFill>
                  <a:srgbClr val="000000"/>
                </a:solidFill>
                <a:latin typeface="+mn-lt"/>
              </a:rPr>
              <a:t>Funding Type Analysis </a:t>
            </a:r>
            <a:r>
              <a:rPr lang="en-IN" sz="1800" b="0" i="0" u="none" strike="noStrike" baseline="0" dirty="0">
                <a:solidFill>
                  <a:srgbClr val="000000"/>
                </a:solidFill>
                <a:latin typeface="+mn-lt"/>
              </a:rPr>
              <a:t>– Finding the best funding type</a:t>
            </a:r>
          </a:p>
          <a:p>
            <a:pPr lvl="1"/>
            <a:r>
              <a:rPr lang="en-IN" sz="1800" b="0" i="0" u="none" strike="noStrike" baseline="0" dirty="0">
                <a:solidFill>
                  <a:srgbClr val="000000"/>
                </a:solidFill>
                <a:latin typeface="+mn-lt"/>
              </a:rPr>
              <a:t>2. </a:t>
            </a:r>
            <a:r>
              <a:rPr lang="en-IN" sz="1800" b="1" i="0" u="none" strike="noStrike" baseline="0" dirty="0">
                <a:solidFill>
                  <a:srgbClr val="000000"/>
                </a:solidFill>
                <a:latin typeface="+mn-lt"/>
              </a:rPr>
              <a:t>Country Analysis  </a:t>
            </a:r>
            <a:r>
              <a:rPr lang="en-IN" sz="1800" b="0" i="0" u="none" strike="noStrike" baseline="0" dirty="0">
                <a:solidFill>
                  <a:srgbClr val="000000"/>
                </a:solidFill>
                <a:latin typeface="+mn-lt"/>
              </a:rPr>
              <a:t>- – Finding the few top countries to invest</a:t>
            </a:r>
          </a:p>
          <a:p>
            <a:pPr lvl="1"/>
            <a:r>
              <a:rPr lang="en-IN" sz="1800" b="0" i="0" u="none" strike="noStrike" baseline="0" dirty="0">
                <a:solidFill>
                  <a:srgbClr val="000000"/>
                </a:solidFill>
                <a:latin typeface="+mn-lt"/>
              </a:rPr>
              <a:t>3. </a:t>
            </a:r>
            <a:r>
              <a:rPr lang="en-IN" sz="1800" b="1" i="0" u="none" strike="noStrike" baseline="0" dirty="0">
                <a:solidFill>
                  <a:srgbClr val="000000"/>
                </a:solidFill>
                <a:latin typeface="+mn-lt"/>
              </a:rPr>
              <a:t>Sector Analysis</a:t>
            </a:r>
            <a:r>
              <a:rPr lang="en-IN" sz="1800" i="0" u="none" strike="noStrike" baseline="0" dirty="0">
                <a:solidFill>
                  <a:srgbClr val="000000"/>
                </a:solidFill>
                <a:latin typeface="+mn-lt"/>
              </a:rPr>
              <a:t> </a:t>
            </a:r>
            <a:r>
              <a:rPr lang="en-IN" sz="1800" b="0" i="0" u="none" strike="noStrike" baseline="0" dirty="0">
                <a:solidFill>
                  <a:srgbClr val="000000"/>
                </a:solidFill>
                <a:latin typeface="+mn-lt"/>
              </a:rPr>
              <a:t>- – Finding the few top sectors to invest</a:t>
            </a:r>
            <a:endParaRPr lang="en-US" sz="1800" b="0" i="0" u="none" strike="noStrike" baseline="0" dirty="0">
              <a:solidFill>
                <a:srgbClr val="000000"/>
              </a:solidFill>
              <a:latin typeface="+mn-lt"/>
            </a:endParaRPr>
          </a:p>
          <a:p>
            <a:r>
              <a:rPr lang="en-US" sz="1800" dirty="0">
                <a:solidFill>
                  <a:srgbClr val="000000"/>
                </a:solidFill>
                <a:latin typeface="+mn-lt"/>
              </a:rPr>
              <a:t>The funding types such as seed, venture, angel, etc. depend on the type of the company (startup, corporate, etc.), its stage (early stage startup, funded startup, etc.), the amount of funding (a few million USD to a billion USD), and so on. For example, seed, angel and venture are three common stages of startup funding. </a:t>
            </a:r>
          </a:p>
          <a:p>
            <a:r>
              <a:rPr lang="en-US" sz="1800" b="0" i="0" u="none" strike="noStrike" baseline="0" dirty="0">
                <a:solidFill>
                  <a:srgbClr val="000000"/>
                </a:solidFill>
                <a:latin typeface="+mn-lt"/>
              </a:rPr>
              <a:t>The different funding type is compared for the Total Amount Invested, the average Investment Amount and the number of investments.</a:t>
            </a:r>
          </a:p>
          <a:p>
            <a:r>
              <a:rPr lang="en-US" sz="1800" b="0" i="0" u="none" strike="noStrike" baseline="0" dirty="0">
                <a:solidFill>
                  <a:srgbClr val="000000"/>
                </a:solidFill>
                <a:latin typeface="+mn-lt"/>
              </a:rPr>
              <a:t>Considering all the statistics, </a:t>
            </a:r>
            <a:r>
              <a:rPr lang="en-US" sz="1800" i="0" u="none" strike="noStrike" baseline="0" dirty="0">
                <a:solidFill>
                  <a:srgbClr val="000000"/>
                </a:solidFill>
                <a:latin typeface="+mn-lt"/>
              </a:rPr>
              <a:t>the </a:t>
            </a:r>
            <a:r>
              <a:rPr lang="en-US" sz="1800" b="1" i="0" u="none" strike="noStrike" baseline="0" dirty="0">
                <a:solidFill>
                  <a:srgbClr val="000000"/>
                </a:solidFill>
                <a:latin typeface="+mn-lt"/>
              </a:rPr>
              <a:t>Venture Funding type is the best type to invest in</a:t>
            </a:r>
            <a:r>
              <a:rPr lang="en-US" sz="1800" b="0" i="0" u="none" strike="noStrike" baseline="0" dirty="0">
                <a:solidFill>
                  <a:srgbClr val="000000"/>
                </a:solidFill>
                <a:latin typeface="+mn-lt"/>
              </a:rPr>
              <a:t>. Specifically the avg amount of venture funds is between 5-15 millions as required by Spark Funds.</a:t>
            </a:r>
          </a:p>
          <a:p>
            <a:r>
              <a:rPr lang="en-US" sz="1800" b="0" i="0" u="none" strike="noStrike" baseline="0" dirty="0">
                <a:solidFill>
                  <a:srgbClr val="000000"/>
                </a:solidFill>
                <a:latin typeface="+mn-lt"/>
              </a:rPr>
              <a:t> </a:t>
            </a:r>
          </a:p>
        </p:txBody>
      </p:sp>
      <p:sp>
        <p:nvSpPr>
          <p:cNvPr id="5" name="Title 1"/>
          <p:cNvSpPr>
            <a:spLocks noGrp="1"/>
          </p:cNvSpPr>
          <p:nvPr>
            <p:ph type="title"/>
          </p:nvPr>
        </p:nvSpPr>
        <p:spPr>
          <a:xfrm>
            <a:off x="1170486" y="154544"/>
            <a:ext cx="9313817" cy="856138"/>
          </a:xfrm>
        </p:spPr>
        <p:txBody>
          <a:bodyPr>
            <a:normAutofit/>
          </a:bodyPr>
          <a:lstStyle/>
          <a:p>
            <a:pPr algn="ctr"/>
            <a:r>
              <a:rPr lang="en-IN" dirty="0"/>
              <a:t> </a:t>
            </a:r>
            <a:r>
              <a:rPr lang="en-IN" sz="4000" dirty="0"/>
              <a:t>Funding Type Analysis</a:t>
            </a:r>
            <a:endParaRPr lang="en-IN" dirty="0"/>
          </a:p>
        </p:txBody>
      </p:sp>
      <p:sp>
        <p:nvSpPr>
          <p:cNvPr id="4" name="Rectangle 3">
            <a:extLst>
              <a:ext uri="{FF2B5EF4-FFF2-40B4-BE49-F238E27FC236}">
                <a16:creationId xmlns:a16="http://schemas.microsoft.com/office/drawing/2014/main" id="{EA8A92D1-B24F-4167-97DF-10E76CC54BF5}"/>
              </a:ext>
            </a:extLst>
          </p:cNvPr>
          <p:cNvSpPr/>
          <p:nvPr/>
        </p:nvSpPr>
        <p:spPr>
          <a:xfrm>
            <a:off x="457200" y="1010682"/>
            <a:ext cx="11268075" cy="54186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8CBE15A3-7E84-4BCD-B63B-35F2231C707F}"/>
              </a:ext>
            </a:extLst>
          </p:cNvPr>
          <p:cNvPicPr>
            <a:picLocks noChangeAspect="1"/>
          </p:cNvPicPr>
          <p:nvPr/>
        </p:nvPicPr>
        <p:blipFill>
          <a:blip r:embed="rId2"/>
          <a:stretch>
            <a:fillRect/>
          </a:stretch>
        </p:blipFill>
        <p:spPr>
          <a:xfrm>
            <a:off x="809625" y="4791075"/>
            <a:ext cx="7543800" cy="1609725"/>
          </a:xfrm>
          <a:prstGeom prst="rect">
            <a:avLst/>
          </a:prstGeom>
        </p:spPr>
      </p:pic>
    </p:spTree>
    <p:extLst>
      <p:ext uri="{BB962C8B-B14F-4D97-AF65-F5344CB8AC3E}">
        <p14:creationId xmlns:p14="http://schemas.microsoft.com/office/powerpoint/2010/main" val="252803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010682"/>
            <a:ext cx="11168742" cy="5390118"/>
          </a:xfrm>
        </p:spPr>
        <p:txBody>
          <a:bodyPr>
            <a:normAutofit/>
          </a:bodyPr>
          <a:lstStyle/>
          <a:p>
            <a:endParaRPr lang="en-US"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The country based analysis is done only for the Venture funds as the observations related to other funds are removed. </a:t>
            </a:r>
          </a:p>
          <a:p>
            <a:r>
              <a:rPr lang="en-US" sz="1800" dirty="0">
                <a:solidFill>
                  <a:srgbClr val="000000"/>
                </a:solidFill>
                <a:latin typeface="Cambria" panose="02040503050406030204" pitchFamily="18" charset="0"/>
              </a:rPr>
              <a:t>The input data contains the companies of English as well non-English speaking countries</a:t>
            </a:r>
            <a:r>
              <a:rPr lang="en-US" sz="1800" b="0" i="0" u="none" strike="noStrike" baseline="0" dirty="0">
                <a:solidFill>
                  <a:srgbClr val="000000"/>
                </a:solidFill>
                <a:latin typeface="Cambria" panose="02040503050406030204" pitchFamily="18" charset="0"/>
              </a:rPr>
              <a:t>. The details of the official language of the countries are scraped from the Wikipedia.</a:t>
            </a:r>
          </a:p>
          <a:p>
            <a:r>
              <a:rPr lang="en-US" sz="1800" b="1" i="0" u="none" strike="noStrike" baseline="0" dirty="0">
                <a:solidFill>
                  <a:srgbClr val="000000"/>
                </a:solidFill>
                <a:latin typeface="Cambria" panose="02040503050406030204" pitchFamily="18" charset="0"/>
              </a:rPr>
              <a:t>USA, China (CHN), United Kingdom (GBR) and India (IND) are the topmost countries</a:t>
            </a:r>
            <a:r>
              <a:rPr lang="en-US" sz="1800" b="0" i="0" u="none" strike="noStrike" baseline="0" dirty="0">
                <a:solidFill>
                  <a:srgbClr val="000000"/>
                </a:solidFill>
                <a:latin typeface="Cambria" panose="02040503050406030204" pitchFamily="18" charset="0"/>
              </a:rPr>
              <a:t>. But China being the non-English speaking country is excluded from the suggestion and further analysis.</a:t>
            </a:r>
          </a:p>
          <a:p>
            <a:r>
              <a:rPr lang="en-US" sz="1800" dirty="0">
                <a:solidFill>
                  <a:srgbClr val="000000"/>
                </a:solidFill>
                <a:latin typeface="Cambria" panose="02040503050406030204" pitchFamily="18" charset="0"/>
              </a:rPr>
              <a:t> </a:t>
            </a:r>
            <a:endParaRPr lang="en-US" sz="1800" b="0" i="0" u="none" strike="noStrike" baseline="0" dirty="0">
              <a:solidFill>
                <a:srgbClr val="000000"/>
              </a:solidFill>
              <a:latin typeface="Cambria" panose="02040503050406030204" pitchFamily="18" charset="0"/>
            </a:endParaRPr>
          </a:p>
        </p:txBody>
      </p:sp>
      <p:sp>
        <p:nvSpPr>
          <p:cNvPr id="5" name="Title 1"/>
          <p:cNvSpPr>
            <a:spLocks noGrp="1"/>
          </p:cNvSpPr>
          <p:nvPr>
            <p:ph type="title"/>
          </p:nvPr>
        </p:nvSpPr>
        <p:spPr>
          <a:xfrm>
            <a:off x="1170486" y="154544"/>
            <a:ext cx="9313817" cy="856138"/>
          </a:xfrm>
        </p:spPr>
        <p:txBody>
          <a:bodyPr>
            <a:normAutofit/>
          </a:bodyPr>
          <a:lstStyle/>
          <a:p>
            <a:pPr algn="ctr"/>
            <a:r>
              <a:rPr lang="en-IN" dirty="0"/>
              <a:t> </a:t>
            </a:r>
            <a:r>
              <a:rPr lang="en-IN" sz="4000" dirty="0"/>
              <a:t>Country </a:t>
            </a:r>
            <a:r>
              <a:rPr lang="en-IN" dirty="0"/>
              <a:t>Based </a:t>
            </a:r>
            <a:r>
              <a:rPr lang="en-IN" sz="4000" dirty="0"/>
              <a:t>Analysis</a:t>
            </a:r>
            <a:endParaRPr lang="en-IN" dirty="0"/>
          </a:p>
        </p:txBody>
      </p:sp>
      <p:sp>
        <p:nvSpPr>
          <p:cNvPr id="4" name="Rectangle 3">
            <a:extLst>
              <a:ext uri="{FF2B5EF4-FFF2-40B4-BE49-F238E27FC236}">
                <a16:creationId xmlns:a16="http://schemas.microsoft.com/office/drawing/2014/main" id="{EA8A92D1-B24F-4167-97DF-10E76CC54BF5}"/>
              </a:ext>
            </a:extLst>
          </p:cNvPr>
          <p:cNvSpPr/>
          <p:nvPr/>
        </p:nvSpPr>
        <p:spPr>
          <a:xfrm>
            <a:off x="457200" y="1010682"/>
            <a:ext cx="11268075" cy="541869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6EA6890D-2D03-47BE-9E92-EAEE4FD0A305}"/>
              </a:ext>
            </a:extLst>
          </p:cNvPr>
          <p:cNvPicPr>
            <a:picLocks noChangeAspect="1"/>
          </p:cNvPicPr>
          <p:nvPr/>
        </p:nvPicPr>
        <p:blipFill>
          <a:blip r:embed="rId2"/>
          <a:stretch>
            <a:fillRect/>
          </a:stretch>
        </p:blipFill>
        <p:spPr>
          <a:xfrm>
            <a:off x="781049" y="3330329"/>
            <a:ext cx="3733801" cy="2962499"/>
          </a:xfrm>
          <a:prstGeom prst="rect">
            <a:avLst/>
          </a:prstGeom>
        </p:spPr>
      </p:pic>
    </p:spTree>
    <p:extLst>
      <p:ext uri="{BB962C8B-B14F-4D97-AF65-F5344CB8AC3E}">
        <p14:creationId xmlns:p14="http://schemas.microsoft.com/office/powerpoint/2010/main" val="297394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010682"/>
            <a:ext cx="11168742" cy="5390118"/>
          </a:xfrm>
          <a:ln w="28575">
            <a:solidFill>
              <a:schemeClr val="tx1"/>
            </a:solidFill>
          </a:ln>
        </p:spPr>
        <p:txBody>
          <a:bodyPr>
            <a:normAutofit/>
          </a:bodyPr>
          <a:lstStyle/>
          <a:p>
            <a:endParaRPr lang="en-US"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There are 8 main sectors listed in mapping file. The category list of a</a:t>
            </a:r>
            <a:r>
              <a:rPr lang="en-US" sz="1800" dirty="0">
                <a:solidFill>
                  <a:srgbClr val="000000"/>
                </a:solidFill>
                <a:latin typeface="Cambria" panose="02040503050406030204" pitchFamily="18" charset="0"/>
              </a:rPr>
              <a:t>ll the companies map to one of these broad sectors.</a:t>
            </a:r>
            <a:endParaRPr lang="en-US"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After the analysis on countries, the input data is filtered and only the top 3 English speaking countries are retained to conduct analysis on sectors.</a:t>
            </a:r>
          </a:p>
          <a:p>
            <a:r>
              <a:rPr lang="en-IN" sz="1800" b="0" i="0" u="none" strike="noStrike" baseline="0" dirty="0">
                <a:solidFill>
                  <a:srgbClr val="000000"/>
                </a:solidFill>
                <a:latin typeface="Cambria" panose="02040503050406030204" pitchFamily="18" charset="0"/>
              </a:rPr>
              <a:t>The data is now grouped based on the country and the main sectors to get the best performing sectors in the top 3 English speaking countries.</a:t>
            </a:r>
          </a:p>
          <a:p>
            <a:r>
              <a:rPr lang="en-IN" sz="1800" b="0" i="0" u="none" strike="noStrike" baseline="0" dirty="0">
                <a:solidFill>
                  <a:srgbClr val="000000"/>
                </a:solidFill>
                <a:latin typeface="Cambria" panose="02040503050406030204" pitchFamily="18" charset="0"/>
              </a:rPr>
              <a:t>These best sectors are identi</a:t>
            </a:r>
            <a:r>
              <a:rPr lang="en-IN" sz="1800" dirty="0">
                <a:solidFill>
                  <a:srgbClr val="000000"/>
                </a:solidFill>
                <a:latin typeface="Cambria" panose="02040503050406030204" pitchFamily="18" charset="0"/>
              </a:rPr>
              <a:t>fied by the Number of Investments done in each sector for each country.</a:t>
            </a:r>
          </a:p>
          <a:p>
            <a:r>
              <a:rPr lang="en-IN" sz="1800" dirty="0">
                <a:solidFill>
                  <a:srgbClr val="000000"/>
                </a:solidFill>
                <a:latin typeface="Cambria" panose="02040503050406030204" pitchFamily="18" charset="0"/>
              </a:rPr>
              <a:t> USA				United Kingdom (GBR)	             India (IND)</a:t>
            </a:r>
          </a:p>
          <a:p>
            <a:endParaRPr lang="en-IN" sz="1800" b="0" i="0" u="none" strike="noStrike" baseline="0" dirty="0">
              <a:solidFill>
                <a:srgbClr val="000000"/>
              </a:solidFill>
              <a:latin typeface="Cambria" panose="02040503050406030204" pitchFamily="18" charset="0"/>
            </a:endParaRPr>
          </a:p>
          <a:p>
            <a:pPr lvl="1"/>
            <a:endParaRPr lang="en-IN" sz="1400" b="0" i="0" u="none" strike="noStrike" baseline="0" dirty="0">
              <a:solidFill>
                <a:srgbClr val="000000"/>
              </a:solidFill>
              <a:latin typeface="Cambria" panose="02040503050406030204" pitchFamily="18" charset="0"/>
            </a:endParaRPr>
          </a:p>
        </p:txBody>
      </p:sp>
      <p:sp>
        <p:nvSpPr>
          <p:cNvPr id="5" name="Title 1"/>
          <p:cNvSpPr>
            <a:spLocks noGrp="1"/>
          </p:cNvSpPr>
          <p:nvPr>
            <p:ph type="title"/>
          </p:nvPr>
        </p:nvSpPr>
        <p:spPr>
          <a:xfrm>
            <a:off x="1170486" y="154544"/>
            <a:ext cx="9313817" cy="856138"/>
          </a:xfrm>
        </p:spPr>
        <p:txBody>
          <a:bodyPr>
            <a:normAutofit/>
          </a:bodyPr>
          <a:lstStyle/>
          <a:p>
            <a:pPr algn="ctr"/>
            <a:r>
              <a:rPr lang="en-IN"/>
              <a:t> </a:t>
            </a:r>
            <a:r>
              <a:rPr lang="en-IN" sz="4000"/>
              <a:t>Sector </a:t>
            </a:r>
            <a:r>
              <a:rPr lang="en-IN"/>
              <a:t>Based </a:t>
            </a:r>
            <a:r>
              <a:rPr lang="en-IN" sz="4000"/>
              <a:t>Analysis</a:t>
            </a:r>
            <a:endParaRPr lang="en-IN" dirty="0"/>
          </a:p>
        </p:txBody>
      </p:sp>
      <p:pic>
        <p:nvPicPr>
          <p:cNvPr id="2" name="Picture 1">
            <a:extLst>
              <a:ext uri="{FF2B5EF4-FFF2-40B4-BE49-F238E27FC236}">
                <a16:creationId xmlns:a16="http://schemas.microsoft.com/office/drawing/2014/main" id="{C222276C-B8A5-4FCF-BA63-1FE43AC66699}"/>
              </a:ext>
            </a:extLst>
          </p:cNvPr>
          <p:cNvPicPr>
            <a:picLocks noChangeAspect="1"/>
          </p:cNvPicPr>
          <p:nvPr/>
        </p:nvPicPr>
        <p:blipFill>
          <a:blip r:embed="rId2"/>
          <a:stretch>
            <a:fillRect/>
          </a:stretch>
        </p:blipFill>
        <p:spPr>
          <a:xfrm>
            <a:off x="7680145" y="3973223"/>
            <a:ext cx="3424735" cy="1665019"/>
          </a:xfrm>
          <a:prstGeom prst="rect">
            <a:avLst/>
          </a:prstGeom>
        </p:spPr>
      </p:pic>
      <p:pic>
        <p:nvPicPr>
          <p:cNvPr id="4" name="Picture 3">
            <a:extLst>
              <a:ext uri="{FF2B5EF4-FFF2-40B4-BE49-F238E27FC236}">
                <a16:creationId xmlns:a16="http://schemas.microsoft.com/office/drawing/2014/main" id="{27607CDC-551B-4527-BA42-321C1CBEBE76}"/>
              </a:ext>
            </a:extLst>
          </p:cNvPr>
          <p:cNvPicPr>
            <a:picLocks noChangeAspect="1"/>
          </p:cNvPicPr>
          <p:nvPr/>
        </p:nvPicPr>
        <p:blipFill>
          <a:blip r:embed="rId3"/>
          <a:stretch>
            <a:fillRect/>
          </a:stretch>
        </p:blipFill>
        <p:spPr>
          <a:xfrm>
            <a:off x="4282469" y="3973222"/>
            <a:ext cx="3144571" cy="1665019"/>
          </a:xfrm>
          <a:prstGeom prst="rect">
            <a:avLst/>
          </a:prstGeom>
        </p:spPr>
      </p:pic>
      <p:pic>
        <p:nvPicPr>
          <p:cNvPr id="6" name="Picture 5">
            <a:extLst>
              <a:ext uri="{FF2B5EF4-FFF2-40B4-BE49-F238E27FC236}">
                <a16:creationId xmlns:a16="http://schemas.microsoft.com/office/drawing/2014/main" id="{205373E6-91DE-467D-9AA2-BDFA9ACCA589}"/>
              </a:ext>
            </a:extLst>
          </p:cNvPr>
          <p:cNvPicPr>
            <a:picLocks noChangeAspect="1"/>
          </p:cNvPicPr>
          <p:nvPr/>
        </p:nvPicPr>
        <p:blipFill>
          <a:blip r:embed="rId4"/>
          <a:stretch>
            <a:fillRect/>
          </a:stretch>
        </p:blipFill>
        <p:spPr>
          <a:xfrm>
            <a:off x="822379" y="3973222"/>
            <a:ext cx="3206985" cy="1665019"/>
          </a:xfrm>
          <a:prstGeom prst="rect">
            <a:avLst/>
          </a:prstGeom>
        </p:spPr>
      </p:pic>
    </p:spTree>
    <p:extLst>
      <p:ext uri="{BB962C8B-B14F-4D97-AF65-F5344CB8AC3E}">
        <p14:creationId xmlns:p14="http://schemas.microsoft.com/office/powerpoint/2010/main" val="395515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010682"/>
            <a:ext cx="11168742" cy="5390118"/>
          </a:xfrm>
          <a:ln w="28575">
            <a:solidFill>
              <a:schemeClr val="tx1"/>
            </a:solidFill>
          </a:ln>
        </p:spPr>
        <p:txBody>
          <a:bodyPr>
            <a:normAutofit/>
          </a:bodyPr>
          <a:lstStyle/>
          <a:p>
            <a:endParaRPr lang="en-US" sz="1800" b="0" i="0" u="none" strike="noStrike" baseline="0" dirty="0">
              <a:solidFill>
                <a:srgbClr val="000000"/>
              </a:solidFill>
              <a:latin typeface="Cambria" panose="02040503050406030204" pitchFamily="18" charset="0"/>
            </a:endParaRPr>
          </a:p>
          <a:p>
            <a:endParaRPr lang="en-US" sz="1800" b="0" i="0" u="none" strike="noStrike" baseline="0" dirty="0">
              <a:solidFill>
                <a:srgbClr val="000000"/>
              </a:solidFill>
              <a:latin typeface="Cambria" panose="02040503050406030204" pitchFamily="18" charset="0"/>
            </a:endParaRPr>
          </a:p>
        </p:txBody>
      </p:sp>
      <p:sp>
        <p:nvSpPr>
          <p:cNvPr id="5" name="Title 1"/>
          <p:cNvSpPr>
            <a:spLocks noGrp="1"/>
          </p:cNvSpPr>
          <p:nvPr>
            <p:ph type="title"/>
          </p:nvPr>
        </p:nvSpPr>
        <p:spPr>
          <a:xfrm>
            <a:off x="1170486" y="154544"/>
            <a:ext cx="9313817" cy="856138"/>
          </a:xfrm>
        </p:spPr>
        <p:txBody>
          <a:bodyPr>
            <a:normAutofit/>
          </a:bodyPr>
          <a:lstStyle/>
          <a:p>
            <a:pPr algn="ctr"/>
            <a:r>
              <a:rPr lang="en-IN" dirty="0"/>
              <a:t> </a:t>
            </a:r>
            <a:r>
              <a:rPr lang="en-IN" sz="4000" dirty="0"/>
              <a:t>Result – Funding Type Analysis</a:t>
            </a:r>
            <a:endParaRPr lang="en-IN" dirty="0"/>
          </a:p>
        </p:txBody>
      </p:sp>
      <p:pic>
        <p:nvPicPr>
          <p:cNvPr id="2" name="Picture 1">
            <a:extLst>
              <a:ext uri="{FF2B5EF4-FFF2-40B4-BE49-F238E27FC236}">
                <a16:creationId xmlns:a16="http://schemas.microsoft.com/office/drawing/2014/main" id="{15AF3903-4FA3-4246-B934-8B08C6FC404B}"/>
              </a:ext>
            </a:extLst>
          </p:cNvPr>
          <p:cNvPicPr>
            <a:picLocks noChangeAspect="1"/>
          </p:cNvPicPr>
          <p:nvPr/>
        </p:nvPicPr>
        <p:blipFill>
          <a:blip r:embed="rId2"/>
          <a:stretch>
            <a:fillRect/>
          </a:stretch>
        </p:blipFill>
        <p:spPr>
          <a:xfrm>
            <a:off x="658867" y="3182163"/>
            <a:ext cx="4372566" cy="3078480"/>
          </a:xfrm>
          <a:prstGeom prst="rect">
            <a:avLst/>
          </a:prstGeom>
        </p:spPr>
      </p:pic>
      <p:pic>
        <p:nvPicPr>
          <p:cNvPr id="6" name="Picture 5">
            <a:extLst>
              <a:ext uri="{FF2B5EF4-FFF2-40B4-BE49-F238E27FC236}">
                <a16:creationId xmlns:a16="http://schemas.microsoft.com/office/drawing/2014/main" id="{664EBD51-FDD2-46AF-8DCD-3E0454ABDCCE}"/>
              </a:ext>
            </a:extLst>
          </p:cNvPr>
          <p:cNvPicPr>
            <a:picLocks noChangeAspect="1"/>
          </p:cNvPicPr>
          <p:nvPr/>
        </p:nvPicPr>
        <p:blipFill>
          <a:blip r:embed="rId3"/>
          <a:stretch>
            <a:fillRect/>
          </a:stretch>
        </p:blipFill>
        <p:spPr>
          <a:xfrm>
            <a:off x="5125137" y="3404731"/>
            <a:ext cx="6407996" cy="2855912"/>
          </a:xfrm>
          <a:prstGeom prst="rect">
            <a:avLst/>
          </a:prstGeom>
        </p:spPr>
      </p:pic>
      <p:sp>
        <p:nvSpPr>
          <p:cNvPr id="8" name="TextBox 7">
            <a:extLst>
              <a:ext uri="{FF2B5EF4-FFF2-40B4-BE49-F238E27FC236}">
                <a16:creationId xmlns:a16="http://schemas.microsoft.com/office/drawing/2014/main" id="{09F6FEA0-0378-454F-9311-56069EEBA39A}"/>
              </a:ext>
            </a:extLst>
          </p:cNvPr>
          <p:cNvSpPr txBox="1"/>
          <p:nvPr/>
        </p:nvSpPr>
        <p:spPr>
          <a:xfrm>
            <a:off x="658867" y="1205270"/>
            <a:ext cx="4019550" cy="1754326"/>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rPr>
              <a:t>The below bar graph shows th</a:t>
            </a:r>
            <a:r>
              <a:rPr lang="en-US" dirty="0">
                <a:solidFill>
                  <a:srgbClr val="000000"/>
                </a:solidFill>
              </a:rPr>
              <a:t>e average amount of investment in seed, angel, venture and private equity.</a:t>
            </a:r>
          </a:p>
          <a:p>
            <a:pPr marL="285750" indent="-285750">
              <a:buFont typeface="Arial" panose="020B0604020202020204" pitchFamily="34" charset="0"/>
              <a:buChar char="•"/>
            </a:pPr>
            <a:r>
              <a:rPr lang="en-US" sz="1800" b="0" i="0" u="none" strike="noStrike" baseline="0" dirty="0">
                <a:solidFill>
                  <a:srgbClr val="000000"/>
                </a:solidFill>
              </a:rPr>
              <a:t>The venture fund</a:t>
            </a:r>
            <a:r>
              <a:rPr lang="en-US" dirty="0">
                <a:solidFill>
                  <a:srgbClr val="000000"/>
                </a:solidFill>
              </a:rPr>
              <a:t>s is in the required range of 5-15 Million USD</a:t>
            </a:r>
            <a:endParaRPr lang="en-US" sz="1800" b="0" i="0" u="none" strike="noStrike" baseline="0" dirty="0">
              <a:solidFill>
                <a:srgbClr val="000000"/>
              </a:solidFill>
            </a:endParaRPr>
          </a:p>
        </p:txBody>
      </p:sp>
      <p:sp>
        <p:nvSpPr>
          <p:cNvPr id="10" name="TextBox 9">
            <a:extLst>
              <a:ext uri="{FF2B5EF4-FFF2-40B4-BE49-F238E27FC236}">
                <a16:creationId xmlns:a16="http://schemas.microsoft.com/office/drawing/2014/main" id="{10C2F7C2-156D-4430-AE1A-A93797FE27E6}"/>
              </a:ext>
            </a:extLst>
          </p:cNvPr>
          <p:cNvSpPr txBox="1"/>
          <p:nvPr/>
        </p:nvSpPr>
        <p:spPr>
          <a:xfrm>
            <a:off x="5031433" y="1233249"/>
            <a:ext cx="6501700" cy="1754326"/>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solidFill>
                  <a:srgbClr val="000000"/>
                </a:solidFill>
              </a:rPr>
              <a:t>The below bar graph shows th</a:t>
            </a:r>
            <a:r>
              <a:rPr lang="en-US" dirty="0">
                <a:solidFill>
                  <a:srgbClr val="000000"/>
                </a:solidFill>
              </a:rPr>
              <a:t>e fraction of each fund against the total investments.</a:t>
            </a:r>
          </a:p>
          <a:p>
            <a:pPr marL="285750" indent="-285750">
              <a:buFont typeface="Arial" panose="020B0604020202020204" pitchFamily="34" charset="0"/>
              <a:buChar char="•"/>
            </a:pPr>
            <a:r>
              <a:rPr lang="en-US" dirty="0">
                <a:solidFill>
                  <a:srgbClr val="000000"/>
                </a:solidFill>
              </a:rPr>
              <a:t>The Venture Funding type has the highest fraction of investment.</a:t>
            </a:r>
          </a:p>
          <a:p>
            <a:pPr marL="285750" indent="-285750">
              <a:buFont typeface="Arial" panose="020B0604020202020204" pitchFamily="34" charset="0"/>
              <a:buChar char="•"/>
            </a:pPr>
            <a:r>
              <a:rPr lang="en-US" dirty="0">
                <a:solidFill>
                  <a:srgbClr val="000000"/>
                </a:solidFill>
              </a:rPr>
              <a:t>Satisfying the 5-15 Mn USD criteria and also the highest fraction of investment, </a:t>
            </a:r>
            <a:r>
              <a:rPr lang="en-US" sz="1800" b="1" i="0" u="none" strike="noStrike" baseline="0" dirty="0">
                <a:solidFill>
                  <a:srgbClr val="000000"/>
                </a:solidFill>
              </a:rPr>
              <a:t>Venture</a:t>
            </a:r>
            <a:r>
              <a:rPr lang="en-US" sz="1800" b="0" i="0" u="none" strike="noStrike" baseline="0" dirty="0">
                <a:solidFill>
                  <a:srgbClr val="000000"/>
                </a:solidFill>
              </a:rPr>
              <a:t> </a:t>
            </a:r>
            <a:r>
              <a:rPr lang="en-US" sz="1800" b="1" i="0" u="none" strike="noStrike" baseline="0" dirty="0">
                <a:solidFill>
                  <a:srgbClr val="000000"/>
                </a:solidFill>
              </a:rPr>
              <a:t>fund</a:t>
            </a:r>
            <a:r>
              <a:rPr lang="en-US" b="1" dirty="0">
                <a:solidFill>
                  <a:srgbClr val="000000"/>
                </a:solidFill>
              </a:rPr>
              <a:t>s </a:t>
            </a:r>
            <a:r>
              <a:rPr lang="en-US" dirty="0">
                <a:solidFill>
                  <a:srgbClr val="000000"/>
                </a:solidFill>
              </a:rPr>
              <a:t>is the </a:t>
            </a:r>
            <a:r>
              <a:rPr lang="en-US" b="1" dirty="0">
                <a:solidFill>
                  <a:srgbClr val="000000"/>
                </a:solidFill>
              </a:rPr>
              <a:t>obvious choice</a:t>
            </a:r>
            <a:r>
              <a:rPr lang="en-US" dirty="0">
                <a:solidFill>
                  <a:srgbClr val="000000"/>
                </a:solidFill>
              </a:rPr>
              <a:t>.</a:t>
            </a:r>
            <a:endParaRPr lang="en-US" sz="1800" b="0" i="0" u="none" strike="noStrike" baseline="0" dirty="0">
              <a:solidFill>
                <a:srgbClr val="000000"/>
              </a:solidFill>
            </a:endParaRPr>
          </a:p>
        </p:txBody>
      </p:sp>
    </p:spTree>
    <p:extLst>
      <p:ext uri="{BB962C8B-B14F-4D97-AF65-F5344CB8AC3E}">
        <p14:creationId xmlns:p14="http://schemas.microsoft.com/office/powerpoint/2010/main" val="312299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010682"/>
            <a:ext cx="11168742" cy="5390118"/>
          </a:xfrm>
          <a:ln w="28575">
            <a:solidFill>
              <a:schemeClr val="tx1"/>
            </a:solidFill>
          </a:ln>
        </p:spPr>
        <p:txBody>
          <a:bodyPr>
            <a:normAutofit/>
          </a:bodyPr>
          <a:lstStyle/>
          <a:p>
            <a:endParaRPr lang="en-US" sz="1800" b="0" i="0" u="none" strike="noStrike" baseline="0" dirty="0">
              <a:solidFill>
                <a:srgbClr val="000000"/>
              </a:solidFill>
              <a:latin typeface="Cambria" panose="02040503050406030204" pitchFamily="18" charset="0"/>
            </a:endParaRPr>
          </a:p>
          <a:p>
            <a:endParaRPr lang="en-US" sz="1800" b="0" i="0" u="none" strike="noStrike" baseline="0" dirty="0">
              <a:solidFill>
                <a:srgbClr val="000000"/>
              </a:solidFill>
              <a:latin typeface="Cambria" panose="02040503050406030204" pitchFamily="18" charset="0"/>
            </a:endParaRPr>
          </a:p>
        </p:txBody>
      </p:sp>
      <p:sp>
        <p:nvSpPr>
          <p:cNvPr id="5" name="Title 1"/>
          <p:cNvSpPr>
            <a:spLocks noGrp="1"/>
          </p:cNvSpPr>
          <p:nvPr>
            <p:ph type="title"/>
          </p:nvPr>
        </p:nvSpPr>
        <p:spPr>
          <a:xfrm>
            <a:off x="1170486" y="154544"/>
            <a:ext cx="9313817" cy="856138"/>
          </a:xfrm>
        </p:spPr>
        <p:txBody>
          <a:bodyPr>
            <a:normAutofit/>
          </a:bodyPr>
          <a:lstStyle/>
          <a:p>
            <a:pPr algn="ctr"/>
            <a:r>
              <a:rPr lang="en-IN"/>
              <a:t> </a:t>
            </a:r>
            <a:r>
              <a:rPr lang="en-IN" sz="4000"/>
              <a:t>Result – Country </a:t>
            </a:r>
            <a:r>
              <a:rPr lang="en-IN"/>
              <a:t>Based </a:t>
            </a:r>
            <a:r>
              <a:rPr lang="en-IN" sz="4000"/>
              <a:t>Analysis</a:t>
            </a:r>
            <a:endParaRPr lang="en-IN" dirty="0"/>
          </a:p>
        </p:txBody>
      </p:sp>
      <p:pic>
        <p:nvPicPr>
          <p:cNvPr id="6" name="Picture 5">
            <a:extLst>
              <a:ext uri="{FF2B5EF4-FFF2-40B4-BE49-F238E27FC236}">
                <a16:creationId xmlns:a16="http://schemas.microsoft.com/office/drawing/2014/main" id="{23704E1D-CE0F-4437-8CE4-EC1A2861F964}"/>
              </a:ext>
            </a:extLst>
          </p:cNvPr>
          <p:cNvPicPr>
            <a:picLocks noChangeAspect="1"/>
          </p:cNvPicPr>
          <p:nvPr/>
        </p:nvPicPr>
        <p:blipFill>
          <a:blip r:embed="rId2"/>
          <a:stretch>
            <a:fillRect/>
          </a:stretch>
        </p:blipFill>
        <p:spPr>
          <a:xfrm>
            <a:off x="5318942" y="1479368"/>
            <a:ext cx="6259829" cy="4452746"/>
          </a:xfrm>
          <a:prstGeom prst="rect">
            <a:avLst/>
          </a:prstGeom>
        </p:spPr>
      </p:pic>
      <p:sp>
        <p:nvSpPr>
          <p:cNvPr id="8" name="TextBox 7">
            <a:extLst>
              <a:ext uri="{FF2B5EF4-FFF2-40B4-BE49-F238E27FC236}">
                <a16:creationId xmlns:a16="http://schemas.microsoft.com/office/drawing/2014/main" id="{CC4F41FF-BB18-469C-9F55-E3B61F1254B4}"/>
              </a:ext>
            </a:extLst>
          </p:cNvPr>
          <p:cNvSpPr txBox="1"/>
          <p:nvPr/>
        </p:nvSpPr>
        <p:spPr>
          <a:xfrm>
            <a:off x="613228" y="1479368"/>
            <a:ext cx="4705713" cy="2308324"/>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000000"/>
                </a:solidFill>
              </a:rPr>
              <a:t>The bar graph shows the top 9 countries for Venture funding.</a:t>
            </a:r>
          </a:p>
          <a:p>
            <a:pPr marL="285750" indent="-285750">
              <a:buFont typeface="Arial" panose="020B0604020202020204" pitchFamily="34" charset="0"/>
              <a:buChar char="•"/>
            </a:pPr>
            <a:r>
              <a:rPr lang="en-US" dirty="0">
                <a:solidFill>
                  <a:srgbClr val="000000"/>
                </a:solidFill>
              </a:rPr>
              <a:t>USA tops the list, followed by China, Great Britain and India.</a:t>
            </a:r>
          </a:p>
          <a:p>
            <a:pPr marL="285750" indent="-285750">
              <a:buFont typeface="Arial" panose="020B0604020202020204" pitchFamily="34" charset="0"/>
              <a:buChar char="•"/>
            </a:pPr>
            <a:r>
              <a:rPr lang="en-US" sz="1800" b="0" i="0" u="none" strike="noStrike" baseline="0" dirty="0">
                <a:solidFill>
                  <a:srgbClr val="000000"/>
                </a:solidFill>
              </a:rPr>
              <a:t>Considering only the English speaking countries </a:t>
            </a:r>
            <a:r>
              <a:rPr lang="en-US" sz="1800" b="1" i="0" u="none" strike="noStrike" baseline="0" dirty="0">
                <a:solidFill>
                  <a:srgbClr val="000000"/>
                </a:solidFill>
              </a:rPr>
              <a:t>USA, GBR and IND </a:t>
            </a:r>
            <a:r>
              <a:rPr lang="en-US" sz="1800" i="0" u="none" strike="noStrike" baseline="0" dirty="0">
                <a:solidFill>
                  <a:srgbClr val="000000"/>
                </a:solidFill>
              </a:rPr>
              <a:t>are the </a:t>
            </a:r>
            <a:r>
              <a:rPr lang="en-US" sz="1800" b="1" i="0" u="none" strike="noStrike" baseline="0" dirty="0">
                <a:solidFill>
                  <a:srgbClr val="000000"/>
                </a:solidFill>
              </a:rPr>
              <a:t>top 3 </a:t>
            </a:r>
            <a:r>
              <a:rPr lang="en-US" sz="1800" i="0" u="none" strike="noStrike" baseline="0" dirty="0">
                <a:solidFill>
                  <a:srgbClr val="000000"/>
                </a:solidFill>
              </a:rPr>
              <a:t>countries to </a:t>
            </a:r>
            <a:r>
              <a:rPr lang="en-US" sz="1800" b="1" i="0" u="none" strike="noStrike" baseline="0" dirty="0">
                <a:solidFill>
                  <a:srgbClr val="000000"/>
                </a:solidFill>
              </a:rPr>
              <a:t>invest </a:t>
            </a:r>
            <a:r>
              <a:rPr lang="en-US" sz="1800" i="0" u="none" strike="noStrike" baseline="0" dirty="0">
                <a:solidFill>
                  <a:srgbClr val="000000"/>
                </a:solidFill>
              </a:rPr>
              <a:t>in for </a:t>
            </a:r>
            <a:r>
              <a:rPr lang="en-US" sz="1800" b="1" i="0" u="none" strike="noStrike" baseline="0" dirty="0">
                <a:solidFill>
                  <a:srgbClr val="000000"/>
                </a:solidFill>
              </a:rPr>
              <a:t>Venture Funds</a:t>
            </a:r>
            <a:r>
              <a:rPr lang="en-US" sz="1800" b="0" i="0" u="none" strike="noStrike" baseline="0" dirty="0">
                <a:solidFill>
                  <a:srgbClr val="000000"/>
                </a:solidFill>
              </a:rPr>
              <a:t>. </a:t>
            </a:r>
          </a:p>
          <a:p>
            <a:endParaRPr lang="en-IN" dirty="0"/>
          </a:p>
        </p:txBody>
      </p:sp>
    </p:spTree>
    <p:extLst>
      <p:ext uri="{BB962C8B-B14F-4D97-AF65-F5344CB8AC3E}">
        <p14:creationId xmlns:p14="http://schemas.microsoft.com/office/powerpoint/2010/main" val="142128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1010682"/>
            <a:ext cx="11168742" cy="5390118"/>
          </a:xfrm>
          <a:ln w="28575">
            <a:solidFill>
              <a:schemeClr val="tx1"/>
            </a:solidFill>
          </a:ln>
        </p:spPr>
        <p:txBody>
          <a:bodyPr>
            <a:normAutofit/>
          </a:bodyPr>
          <a:lstStyle/>
          <a:p>
            <a:endParaRPr lang="en-US"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mn-lt"/>
              </a:rPr>
              <a:t>Based on the secto</a:t>
            </a:r>
            <a:r>
              <a:rPr lang="en-US" sz="1800" dirty="0">
                <a:solidFill>
                  <a:srgbClr val="000000"/>
                </a:solidFill>
                <a:latin typeface="+mn-lt"/>
              </a:rPr>
              <a:t>r analysis, the below graph depicts the top 3 sectors on the top 3 countries.</a:t>
            </a:r>
            <a:endParaRPr lang="en-US" sz="1800" b="0" i="0" u="none" strike="noStrike" baseline="0" dirty="0">
              <a:solidFill>
                <a:srgbClr val="000000"/>
              </a:solidFill>
              <a:latin typeface="+mn-lt"/>
            </a:endParaRPr>
          </a:p>
        </p:txBody>
      </p:sp>
      <p:sp>
        <p:nvSpPr>
          <p:cNvPr id="5" name="Title 1"/>
          <p:cNvSpPr>
            <a:spLocks noGrp="1"/>
          </p:cNvSpPr>
          <p:nvPr>
            <p:ph type="title"/>
          </p:nvPr>
        </p:nvSpPr>
        <p:spPr>
          <a:xfrm>
            <a:off x="1170486" y="154544"/>
            <a:ext cx="9313817" cy="856138"/>
          </a:xfrm>
        </p:spPr>
        <p:txBody>
          <a:bodyPr>
            <a:normAutofit/>
          </a:bodyPr>
          <a:lstStyle/>
          <a:p>
            <a:pPr algn="ctr"/>
            <a:r>
              <a:rPr lang="en-IN" dirty="0"/>
              <a:t> </a:t>
            </a:r>
            <a:r>
              <a:rPr lang="en-IN" sz="4000" dirty="0"/>
              <a:t>Result – Sector </a:t>
            </a:r>
            <a:r>
              <a:rPr lang="en-IN" dirty="0"/>
              <a:t>Based </a:t>
            </a:r>
            <a:r>
              <a:rPr lang="en-IN" sz="4000" dirty="0"/>
              <a:t>Analysis</a:t>
            </a:r>
            <a:endParaRPr lang="en-IN" dirty="0"/>
          </a:p>
        </p:txBody>
      </p:sp>
      <p:pic>
        <p:nvPicPr>
          <p:cNvPr id="2" name="Picture 1">
            <a:extLst>
              <a:ext uri="{FF2B5EF4-FFF2-40B4-BE49-F238E27FC236}">
                <a16:creationId xmlns:a16="http://schemas.microsoft.com/office/drawing/2014/main" id="{1FA8EBD4-132C-43AD-AA8A-D5BE832F72C1}"/>
              </a:ext>
            </a:extLst>
          </p:cNvPr>
          <p:cNvPicPr>
            <a:picLocks noChangeAspect="1"/>
          </p:cNvPicPr>
          <p:nvPr/>
        </p:nvPicPr>
        <p:blipFill>
          <a:blip r:embed="rId2"/>
          <a:stretch>
            <a:fillRect/>
          </a:stretch>
        </p:blipFill>
        <p:spPr>
          <a:xfrm>
            <a:off x="653068" y="1866820"/>
            <a:ext cx="9415492" cy="4505882"/>
          </a:xfrm>
          <a:prstGeom prst="rect">
            <a:avLst/>
          </a:prstGeom>
        </p:spPr>
      </p:pic>
    </p:spTree>
    <p:extLst>
      <p:ext uri="{BB962C8B-B14F-4D97-AF65-F5344CB8AC3E}">
        <p14:creationId xmlns:p14="http://schemas.microsoft.com/office/powerpoint/2010/main" val="12827220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550</TotalTime>
  <Words>837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Times New Roman</vt:lpstr>
      <vt:lpstr>Wingdings</vt:lpstr>
      <vt:lpstr>Office Theme</vt:lpstr>
      <vt:lpstr>INVESTMENT ASSIGNMENT  SUBMISSION </vt:lpstr>
      <vt:lpstr> Introduction</vt:lpstr>
      <vt:lpstr> Problem Solving Methodology</vt:lpstr>
      <vt:lpstr> Funding Type Analysis</vt:lpstr>
      <vt:lpstr> Country Based Analysis</vt:lpstr>
      <vt:lpstr> Sector Based Analysis</vt:lpstr>
      <vt:lpstr> Result – Funding Type Analysis</vt:lpstr>
      <vt:lpstr> Result – Country Based Analysis</vt:lpstr>
      <vt:lpstr> Result – Sector Based Analysis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Abhishek Sharma</cp:lastModifiedBy>
  <cp:revision>54</cp:revision>
  <dcterms:created xsi:type="dcterms:W3CDTF">2016-06-09T08:16:28Z</dcterms:created>
  <dcterms:modified xsi:type="dcterms:W3CDTF">2020-09-27T12:22:34Z</dcterms:modified>
</cp:coreProperties>
</file>