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70" r:id="rId4"/>
    <p:sldId id="271" r:id="rId5"/>
    <p:sldId id="272" r:id="rId6"/>
    <p:sldId id="278" r:id="rId7"/>
    <p:sldId id="279" r:id="rId8"/>
    <p:sldId id="280" r:id="rId9"/>
    <p:sldId id="27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09023-AF2B-4043-B228-F191CADC9BB1}" type="datetimeFigureOut">
              <a:rPr lang="en-IN" smtClean="0"/>
              <a:t>20-10-2020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4517F-9C19-4E9A-AB98-AA89BD9F1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562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20-10-2020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67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20-10-2020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35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20-10-2020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59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36469" y="640080"/>
            <a:ext cx="9313817" cy="856138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854926"/>
            <a:ext cx="11168742" cy="434426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09-06-2016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Investment Case Study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584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20-10-2020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44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20-10-2020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57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20-10-2020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58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20-10-2020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476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20-10-2020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45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2891" y="987425"/>
            <a:ext cx="6182497" cy="487362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20-10-2020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558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20-10-2020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36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8278" y="705802"/>
            <a:ext cx="9181075" cy="984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018FE-C8D6-4A9C-A702-41F1E0C1C452}" type="datetimeFigureOut">
              <a:rPr lang="en-IN" smtClean="0"/>
              <a:t>20-10-2020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Investment Case Study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1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766"/>
            <a:ext cx="1268279" cy="81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3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9103" y="1133475"/>
            <a:ext cx="9144000" cy="1966706"/>
          </a:xfrm>
        </p:spPr>
        <p:txBody>
          <a:bodyPr>
            <a:normAutofit/>
          </a:bodyPr>
          <a:lstStyle/>
          <a:p>
            <a:r>
              <a:rPr lang="en-IN" sz="2800" dirty="0"/>
              <a:t>LENDING CLUB CASE STUDY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694" y="5847318"/>
            <a:ext cx="3040558" cy="375277"/>
          </a:xfrm>
        </p:spPr>
        <p:txBody>
          <a:bodyPr>
            <a:normAutofit/>
          </a:bodyPr>
          <a:lstStyle/>
          <a:p>
            <a:pPr algn="l"/>
            <a:r>
              <a:rPr lang="en-IN" sz="1800" dirty="0"/>
              <a:t>Abhishek Kumar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C32221-097B-4212-8FDD-DA855E9B6B38}"/>
              </a:ext>
            </a:extLst>
          </p:cNvPr>
          <p:cNvSpPr/>
          <p:nvPr/>
        </p:nvSpPr>
        <p:spPr>
          <a:xfrm>
            <a:off x="457200" y="1010682"/>
            <a:ext cx="11268075" cy="541869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CF23FBEC-2CD6-481D-BF2B-BEF16664023D}"/>
              </a:ext>
            </a:extLst>
          </p:cNvPr>
          <p:cNvSpPr txBox="1">
            <a:spLocks/>
          </p:cNvSpPr>
          <p:nvPr/>
        </p:nvSpPr>
        <p:spPr>
          <a:xfrm>
            <a:off x="9743861" y="5847318"/>
            <a:ext cx="1981414" cy="444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1800" dirty="0"/>
              <a:t>Date: 19-10-2020</a:t>
            </a:r>
          </a:p>
        </p:txBody>
      </p:sp>
    </p:spTree>
    <p:extLst>
      <p:ext uri="{BB962C8B-B14F-4D97-AF65-F5344CB8AC3E}">
        <p14:creationId xmlns:p14="http://schemas.microsoft.com/office/powerpoint/2010/main" val="3414739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629" y="1010682"/>
            <a:ext cx="11168742" cy="539011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IN" dirty="0">
              <a:latin typeface="+mn-lt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+mn-lt"/>
              </a:rPr>
              <a:t>Abstract</a:t>
            </a:r>
          </a:p>
          <a:p>
            <a:pPr lvl="1"/>
            <a:r>
              <a:rPr lang="en-US" sz="1600" dirty="0">
                <a:solidFill>
                  <a:srgbClr val="24292E"/>
                </a:solidFill>
                <a:latin typeface="+mn-lt"/>
              </a:rPr>
              <a:t>The Lending Club company wants to understand the driving factors (or driver variables) behind loan default, i.e. the variables which are strong indicators of default.  The company can </a:t>
            </a:r>
            <a:r>
              <a:rPr lang="en-US" sz="1600" dirty="0" err="1">
                <a:solidFill>
                  <a:srgbClr val="24292E"/>
                </a:solidFill>
                <a:latin typeface="+mn-lt"/>
              </a:rPr>
              <a:t>utilise</a:t>
            </a:r>
            <a:r>
              <a:rPr lang="en-US" sz="1600" dirty="0">
                <a:solidFill>
                  <a:srgbClr val="24292E"/>
                </a:solidFill>
                <a:latin typeface="+mn-lt"/>
              </a:rPr>
              <a:t> this knowledge for its portfolio and risk assessment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Merriweather"/>
              </a:rPr>
              <a:t>. </a:t>
            </a:r>
            <a:endParaRPr lang="en-US" sz="1600" dirty="0">
              <a:solidFill>
                <a:srgbClr val="24292E"/>
              </a:solidFill>
              <a:latin typeface="+mn-lt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+mn-lt"/>
              </a:rPr>
              <a:t>Business Understanding</a:t>
            </a:r>
          </a:p>
          <a:p>
            <a:pPr lvl="1"/>
            <a:r>
              <a:rPr lang="en-US" sz="1600" b="0" i="0" dirty="0">
                <a:solidFill>
                  <a:srgbClr val="24292E"/>
                </a:solidFill>
                <a:effectLst/>
                <a:latin typeface="+mn-lt"/>
              </a:rPr>
              <a:t>The objective is to </a:t>
            </a:r>
            <a:r>
              <a:rPr lang="en-US" sz="1600" dirty="0">
                <a:solidFill>
                  <a:srgbClr val="24292E"/>
                </a:solidFill>
                <a:latin typeface="+mn-lt"/>
              </a:rPr>
              <a:t>identify the risky loan applicants, then such loans can be reduced thereby cutting down the amount of credit loss.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>
                <a:latin typeface="+mn-lt"/>
              </a:rPr>
              <a:t>Raw </a:t>
            </a:r>
            <a:r>
              <a:rPr lang="en-US" dirty="0">
                <a:latin typeface="+mn-lt"/>
              </a:rPr>
              <a:t>Data</a:t>
            </a:r>
          </a:p>
          <a:p>
            <a:pPr lvl="1"/>
            <a:r>
              <a:rPr lang="en-US" sz="1600" dirty="0">
                <a:solidFill>
                  <a:srgbClr val="24292E"/>
                </a:solidFill>
                <a:latin typeface="+mn-lt"/>
              </a:rPr>
              <a:t>Loan        - It contains the complete loan data for all loans issued through the time period 2007 t0 2011.</a:t>
            </a:r>
          </a:p>
          <a:p>
            <a:pPr lvl="1"/>
            <a:r>
              <a:rPr lang="en-US" sz="1600" dirty="0">
                <a:solidFill>
                  <a:srgbClr val="24292E"/>
                </a:solidFill>
                <a:latin typeface="+mn-lt"/>
              </a:rPr>
              <a:t>Data Dictionary -     </a:t>
            </a:r>
            <a:r>
              <a:rPr lang="en-IN" sz="1600" dirty="0">
                <a:solidFill>
                  <a:srgbClr val="24292E"/>
                </a:solidFill>
                <a:latin typeface="+mn-lt"/>
              </a:rPr>
              <a:t>To understand meaning of variables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332411" y="154544"/>
            <a:ext cx="9313817" cy="856138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 Introduction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8A92D1-B24F-4167-97DF-10E76CC54BF5}"/>
              </a:ext>
            </a:extLst>
          </p:cNvPr>
          <p:cNvSpPr/>
          <p:nvPr/>
        </p:nvSpPr>
        <p:spPr>
          <a:xfrm>
            <a:off x="457200" y="1010682"/>
            <a:ext cx="11268075" cy="541869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9754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70486" y="154544"/>
            <a:ext cx="9313817" cy="856138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 </a:t>
            </a:r>
            <a:r>
              <a:rPr lang="en-IN" sz="4000" dirty="0"/>
              <a:t>Problem Solving Methodology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D09A5-92F8-4994-9379-C461D54D3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949" y="1500308"/>
            <a:ext cx="11168742" cy="469888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8299BA-6BB1-4856-B216-573F5F8BB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319" y="1500307"/>
            <a:ext cx="10239375" cy="4319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692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FB09C7DA-3976-4DB6-97C1-8A0192DE16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4612" y="1585772"/>
            <a:ext cx="7173250" cy="4014928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70486" y="154544"/>
            <a:ext cx="9313817" cy="856138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 </a:t>
            </a:r>
            <a:r>
              <a:rPr lang="en-IN" sz="4000" dirty="0"/>
              <a:t>Overall Loan Status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8A92D1-B24F-4167-97DF-10E76CC54BF5}"/>
              </a:ext>
            </a:extLst>
          </p:cNvPr>
          <p:cNvSpPr/>
          <p:nvPr/>
        </p:nvSpPr>
        <p:spPr>
          <a:xfrm>
            <a:off x="457200" y="1010682"/>
            <a:ext cx="11268075" cy="541869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FB8F0F-26F5-4696-A04E-602555D5A54A}"/>
              </a:ext>
            </a:extLst>
          </p:cNvPr>
          <p:cNvSpPr txBox="1"/>
          <p:nvPr/>
        </p:nvSpPr>
        <p:spPr>
          <a:xfrm>
            <a:off x="790575" y="1919535"/>
            <a:ext cx="17140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There are 5004 defaulted loans that are being analysed here.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E815FF-276D-4638-9B5E-4CF4510F0C4F}"/>
              </a:ext>
            </a:extLst>
          </p:cNvPr>
          <p:cNvSpPr txBox="1"/>
          <p:nvPr/>
        </p:nvSpPr>
        <p:spPr>
          <a:xfrm>
            <a:off x="9344025" y="1919535"/>
            <a:ext cx="19621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defaulted loans account to 14.1 % of the total portfolio of loans.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031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D37CABC3-59A8-4358-B703-D727C6308F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3200" y="1628081"/>
            <a:ext cx="6348412" cy="3601837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70486" y="154544"/>
            <a:ext cx="9313817" cy="856138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 ‘Loan Term’</a:t>
            </a:r>
            <a:r>
              <a:rPr lang="en-IN" sz="4000" dirty="0"/>
              <a:t> </a:t>
            </a:r>
            <a:r>
              <a:rPr lang="en-IN" dirty="0"/>
              <a:t>Based </a:t>
            </a:r>
            <a:r>
              <a:rPr lang="en-IN" sz="4000" dirty="0"/>
              <a:t>Analysis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8A92D1-B24F-4167-97DF-10E76CC54BF5}"/>
              </a:ext>
            </a:extLst>
          </p:cNvPr>
          <p:cNvSpPr/>
          <p:nvPr/>
        </p:nvSpPr>
        <p:spPr>
          <a:xfrm>
            <a:off x="457200" y="1010682"/>
            <a:ext cx="11268075" cy="541869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742478-B1BE-4A5A-BAFD-EF4B2DBAE9A5}"/>
              </a:ext>
            </a:extLst>
          </p:cNvPr>
          <p:cNvSpPr txBox="1"/>
          <p:nvPr/>
        </p:nvSpPr>
        <p:spPr>
          <a:xfrm>
            <a:off x="9344025" y="1919535"/>
            <a:ext cx="19621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Out of this 25.4% approximately 45% are tend to be defaulters.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63DC0E-1985-41C2-9911-818555432478}"/>
              </a:ext>
            </a:extLst>
          </p:cNvPr>
          <p:cNvSpPr txBox="1"/>
          <p:nvPr/>
        </p:nvSpPr>
        <p:spPr>
          <a:xfrm>
            <a:off x="528637" y="1919535"/>
            <a:ext cx="19621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25.4% of entire loan is of 60 months term.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C12816-2374-4706-8833-AE01F63DDDC8}"/>
              </a:ext>
            </a:extLst>
          </p:cNvPr>
          <p:cNvSpPr txBox="1"/>
          <p:nvPr/>
        </p:nvSpPr>
        <p:spPr>
          <a:xfrm>
            <a:off x="3465194" y="5312683"/>
            <a:ext cx="47243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Loan term is an important parameter and thorough investigation should be done for 60 months term.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940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70486" y="154544"/>
            <a:ext cx="9313817" cy="856138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 ‘Grade n Sub-Grade’</a:t>
            </a:r>
            <a:r>
              <a:rPr lang="en-IN" sz="4000" dirty="0"/>
              <a:t> </a:t>
            </a:r>
            <a:r>
              <a:rPr lang="en-IN" dirty="0"/>
              <a:t>Based </a:t>
            </a:r>
            <a:r>
              <a:rPr lang="en-IN" sz="4000" dirty="0"/>
              <a:t>Analysis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8A92D1-B24F-4167-97DF-10E76CC54BF5}"/>
              </a:ext>
            </a:extLst>
          </p:cNvPr>
          <p:cNvSpPr/>
          <p:nvPr/>
        </p:nvSpPr>
        <p:spPr>
          <a:xfrm>
            <a:off x="457200" y="1010682"/>
            <a:ext cx="11268075" cy="541869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C12816-2374-4706-8833-AE01F63DDDC8}"/>
              </a:ext>
            </a:extLst>
          </p:cNvPr>
          <p:cNvSpPr txBox="1"/>
          <p:nvPr/>
        </p:nvSpPr>
        <p:spPr>
          <a:xfrm>
            <a:off x="3465194" y="5312683"/>
            <a:ext cx="47243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default rate shoots up in the D E F G grades, proving the grading system is working correctly and hence an important parameter.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08921B-A117-4E86-80F2-25B1336EE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0" y="1607423"/>
            <a:ext cx="5995126" cy="331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855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70486" y="154544"/>
            <a:ext cx="9313817" cy="856138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 ‘Interest’</a:t>
            </a:r>
            <a:r>
              <a:rPr lang="en-IN" sz="4000" dirty="0"/>
              <a:t> </a:t>
            </a:r>
            <a:r>
              <a:rPr lang="en-IN" dirty="0"/>
              <a:t>Based </a:t>
            </a:r>
            <a:r>
              <a:rPr lang="en-IN" sz="4000" dirty="0"/>
              <a:t>Analysis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8A92D1-B24F-4167-97DF-10E76CC54BF5}"/>
              </a:ext>
            </a:extLst>
          </p:cNvPr>
          <p:cNvSpPr/>
          <p:nvPr/>
        </p:nvSpPr>
        <p:spPr>
          <a:xfrm>
            <a:off x="457200" y="1010682"/>
            <a:ext cx="11268075" cy="541869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C12816-2374-4706-8833-AE01F63DDDC8}"/>
              </a:ext>
            </a:extLst>
          </p:cNvPr>
          <p:cNvSpPr txBox="1"/>
          <p:nvPr/>
        </p:nvSpPr>
        <p:spPr>
          <a:xfrm>
            <a:off x="3465194" y="5312683"/>
            <a:ext cx="47243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default rate shoots up in the D E F G grades, proving the grading system is working correctly and hence an important parameter.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63B34FB-6156-4C56-9EEB-CEEE3B849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486" y="1443762"/>
            <a:ext cx="3681412" cy="3675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138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70486" y="154544"/>
            <a:ext cx="9313817" cy="856138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 ‘Revolving Utilization’</a:t>
            </a:r>
            <a:r>
              <a:rPr lang="en-IN" sz="4000" dirty="0"/>
              <a:t> </a:t>
            </a:r>
            <a:r>
              <a:rPr lang="en-IN" dirty="0"/>
              <a:t>Based </a:t>
            </a:r>
            <a:r>
              <a:rPr lang="en-IN" sz="4000" dirty="0"/>
              <a:t>Analysis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8A92D1-B24F-4167-97DF-10E76CC54BF5}"/>
              </a:ext>
            </a:extLst>
          </p:cNvPr>
          <p:cNvSpPr/>
          <p:nvPr/>
        </p:nvSpPr>
        <p:spPr>
          <a:xfrm>
            <a:off x="457200" y="1010682"/>
            <a:ext cx="11268075" cy="541869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3EBC27-FD2E-4B6E-ACC3-2A74127F4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845" y="1105932"/>
            <a:ext cx="5540729" cy="28190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01CB986-CE32-4AFB-9932-AA2C3EB4C6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7237" y="3429000"/>
            <a:ext cx="6672262" cy="29889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2E7B9A5-8CB1-4E1F-8EA2-A80B31C966A9}"/>
              </a:ext>
            </a:extLst>
          </p:cNvPr>
          <p:cNvSpPr txBox="1"/>
          <p:nvPr/>
        </p:nvSpPr>
        <p:spPr>
          <a:xfrm>
            <a:off x="6848475" y="1409700"/>
            <a:ext cx="28003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With more revolving balance, customers tend to default more.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607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629" y="1010682"/>
            <a:ext cx="11168742" cy="5390118"/>
          </a:xfrm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1. Lower grade loans tend to default more.</a:t>
            </a:r>
          </a:p>
          <a:p>
            <a:r>
              <a:rPr lang="en-IN" sz="1800" dirty="0">
                <a:solidFill>
                  <a:srgbClr val="000000"/>
                </a:solidFill>
                <a:latin typeface="Cambria" panose="02040503050406030204" pitchFamily="18" charset="0"/>
              </a:rPr>
              <a:t>2. Loans having high interest have more defaulters.</a:t>
            </a: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3. WY – Wyoming state has only defa</a:t>
            </a:r>
            <a:r>
              <a:rPr lang="en-IN" sz="1800" dirty="0">
                <a:solidFill>
                  <a:srgbClr val="000000"/>
                </a:solidFill>
                <a:latin typeface="Cambria" panose="02040503050406030204" pitchFamily="18" charset="0"/>
              </a:rPr>
              <a:t>ulters. Extra care </a:t>
            </a: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4. For term equal to 60, detailed check should be done</a:t>
            </a:r>
            <a:endParaRPr lang="en-US" sz="1800" b="0" i="0" u="none" strike="noStrike" baseline="0" dirty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70486" y="154544"/>
            <a:ext cx="9313817" cy="856138"/>
          </a:xfrm>
        </p:spPr>
        <p:txBody>
          <a:bodyPr>
            <a:normAutofit/>
          </a:bodyPr>
          <a:lstStyle/>
          <a:p>
            <a:pPr algn="ctr"/>
            <a:r>
              <a:rPr lang="en-IN"/>
              <a:t> </a:t>
            </a:r>
            <a:r>
              <a:rPr lang="en-IN" sz="4000"/>
              <a:t>Conclusion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4310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578</TotalTime>
  <Words>328</Words>
  <Application>Microsoft Office PowerPoint</Application>
  <PresentationFormat>Widescreen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Cambria</vt:lpstr>
      <vt:lpstr>Merriweather</vt:lpstr>
      <vt:lpstr>Times New Roman</vt:lpstr>
      <vt:lpstr>Wingdings</vt:lpstr>
      <vt:lpstr>Office Theme</vt:lpstr>
      <vt:lpstr>LENDING CLUB CASE STUDY</vt:lpstr>
      <vt:lpstr> Introduction</vt:lpstr>
      <vt:lpstr> Problem Solving Methodology</vt:lpstr>
      <vt:lpstr> Overall Loan Status</vt:lpstr>
      <vt:lpstr> ‘Loan Term’ Based Analysis</vt:lpstr>
      <vt:lpstr> ‘Grade n Sub-Grade’ Based Analysis</vt:lpstr>
      <vt:lpstr> ‘Interest’ Based Analysis</vt:lpstr>
      <vt:lpstr> ‘Revolving Utilization’ Based Analysis</vt:lpstr>
      <vt:lpstr>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Case Study  Submission</dc:title>
  <dc:creator>Chiranjeev</dc:creator>
  <cp:lastModifiedBy>Abhishek Sharma</cp:lastModifiedBy>
  <cp:revision>63</cp:revision>
  <dcterms:created xsi:type="dcterms:W3CDTF">2016-06-09T08:16:28Z</dcterms:created>
  <dcterms:modified xsi:type="dcterms:W3CDTF">2020-10-19T19:59:59Z</dcterms:modified>
</cp:coreProperties>
</file>