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40" autoAdjust="0"/>
  </p:normalViewPr>
  <p:slideViewPr>
    <p:cSldViewPr>
      <p:cViewPr varScale="1">
        <p:scale>
          <a:sx n="99" d="100"/>
          <a:sy n="99" d="100"/>
        </p:scale>
        <p:origin x="-546" y="-9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89490-F515-49B3-9845-3C0D582C7F04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3F61F-D79D-4453-AE13-7F26F10EA6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3F61F-D79D-4453-AE13-7F26F10EA62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46824" y="1969321"/>
            <a:ext cx="3244215" cy="2837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75" y="66525"/>
            <a:ext cx="348618" cy="3579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49249" y="1467915"/>
            <a:ext cx="4838065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1850" y="1082100"/>
            <a:ext cx="8023225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C</a:t>
            </a:r>
            <a:r>
              <a:rPr spc="-165" dirty="0"/>
              <a:t>aps</a:t>
            </a:r>
            <a:r>
              <a:rPr spc="-185" dirty="0"/>
              <a:t>t</a:t>
            </a:r>
            <a:r>
              <a:rPr spc="-110" dirty="0"/>
              <a:t>o</a:t>
            </a:r>
            <a:r>
              <a:rPr spc="-105" dirty="0"/>
              <a:t>n</a:t>
            </a:r>
            <a:r>
              <a:rPr spc="-140" dirty="0"/>
              <a:t>e</a:t>
            </a:r>
            <a:r>
              <a:rPr spc="-250" dirty="0"/>
              <a:t> </a:t>
            </a:r>
            <a:r>
              <a:rPr spc="-45" dirty="0"/>
              <a:t>P</a:t>
            </a:r>
            <a:r>
              <a:rPr spc="-315" dirty="0"/>
              <a:t>r</a:t>
            </a:r>
            <a:r>
              <a:rPr spc="-170" dirty="0"/>
              <a:t>oje</a:t>
            </a:r>
            <a:r>
              <a:rPr spc="-145" dirty="0"/>
              <a:t>c</a:t>
            </a:r>
            <a:r>
              <a:rPr spc="-90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724150"/>
            <a:ext cx="7181850" cy="446917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2400" b="1" spc="-5" dirty="0">
                <a:latin typeface="Times New Roman"/>
                <a:cs typeface="Times New Roman"/>
              </a:rPr>
              <a:t>NETFLI</a:t>
            </a:r>
            <a:r>
              <a:rPr sz="2400" b="1" dirty="0">
                <a:latin typeface="Times New Roman"/>
                <a:cs typeface="Times New Roman"/>
              </a:rPr>
              <a:t>X</a:t>
            </a:r>
            <a:r>
              <a:rPr sz="2400" b="1" spc="-5" dirty="0">
                <a:latin typeface="Times New Roman"/>
                <a:cs typeface="Times New Roman"/>
              </a:rPr>
              <a:t> MOVIE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r>
              <a:rPr sz="2400" b="1" spc="-14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AN</a:t>
            </a:r>
            <a:r>
              <a:rPr sz="2400" b="1" dirty="0">
                <a:latin typeface="Times New Roman"/>
                <a:cs typeface="Times New Roman"/>
              </a:rPr>
              <a:t>D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V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5" dirty="0" smtClean="0">
                <a:latin typeface="Times New Roman"/>
                <a:cs typeface="Times New Roman"/>
              </a:rPr>
              <a:t>SHOW</a:t>
            </a:r>
            <a:r>
              <a:rPr sz="2400" b="1" dirty="0" smtClean="0">
                <a:latin typeface="Times New Roman"/>
                <a:cs typeface="Times New Roman"/>
              </a:rPr>
              <a:t>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34400" y="28875"/>
            <a:ext cx="45720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391476"/>
            <a:ext cx="11055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0" spc="-5" dirty="0">
                <a:latin typeface="Times New Roman"/>
                <a:cs typeface="Times New Roman"/>
              </a:rPr>
              <a:t>Country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2121" y="2400697"/>
            <a:ext cx="376809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 algn="just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64490" algn="l"/>
              </a:tabLst>
            </a:pPr>
            <a:r>
              <a:rPr sz="1600" dirty="0">
                <a:latin typeface="Times New Roman"/>
                <a:cs typeface="Times New Roman"/>
              </a:rPr>
              <a:t>unitated </a:t>
            </a:r>
            <a:r>
              <a:rPr sz="1600" spc="-5" dirty="0">
                <a:latin typeface="Times New Roman"/>
                <a:cs typeface="Times New Roman"/>
              </a:rPr>
              <a:t>states </a:t>
            </a:r>
            <a:r>
              <a:rPr sz="1600" dirty="0">
                <a:latin typeface="Times New Roman"/>
                <a:cs typeface="Times New Roman"/>
              </a:rPr>
              <a:t>has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highest number of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content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netflix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,followed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india</a:t>
            </a:r>
            <a:endParaRPr sz="1600">
              <a:latin typeface="Times New Roman"/>
              <a:cs typeface="Times New Roman"/>
            </a:endParaRPr>
          </a:p>
          <a:p>
            <a:pPr marL="363855" marR="7620" indent="-351790" algn="just">
              <a:lnSpc>
                <a:spcPct val="100000"/>
              </a:lnSpc>
              <a:buFont typeface="Arial MT"/>
              <a:buChar char="●"/>
              <a:tabLst>
                <a:tab pos="364490" algn="l"/>
              </a:tabLst>
            </a:pPr>
            <a:r>
              <a:rPr sz="1600" spc="-5" dirty="0">
                <a:latin typeface="Times New Roman"/>
                <a:cs typeface="Times New Roman"/>
              </a:rPr>
              <a:t>india </a:t>
            </a:r>
            <a:r>
              <a:rPr sz="1600" dirty="0">
                <a:latin typeface="Times New Roman"/>
                <a:cs typeface="Times New Roman"/>
              </a:rPr>
              <a:t>has highest number of </a:t>
            </a:r>
            <a:r>
              <a:rPr sz="1600" spc="-5" dirty="0">
                <a:latin typeface="Times New Roman"/>
                <a:cs typeface="Times New Roman"/>
              </a:rPr>
              <a:t>movies in </a:t>
            </a:r>
            <a:r>
              <a:rPr sz="1600" dirty="0">
                <a:latin typeface="Times New Roman"/>
                <a:cs typeface="Times New Roman"/>
              </a:rPr>
              <a:t> netflix</a:t>
            </a:r>
            <a:endParaRPr sz="1600">
              <a:latin typeface="Times New Roman"/>
              <a:cs typeface="Times New Roman"/>
            </a:endParaRPr>
          </a:p>
          <a:p>
            <a:pPr marL="363855" marR="11430" indent="-351790" algn="just">
              <a:lnSpc>
                <a:spcPct val="100000"/>
              </a:lnSpc>
              <a:buFont typeface="Arial MT"/>
              <a:buChar char="●"/>
              <a:tabLst>
                <a:tab pos="36449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 US and UK are closely aligned with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their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Netflix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target</a:t>
            </a:r>
            <a:r>
              <a:rPr sz="1600" spc="-5" dirty="0">
                <a:latin typeface="Times New Roman"/>
                <a:cs typeface="Times New Roman"/>
              </a:rPr>
              <a:t> ages,</a:t>
            </a:r>
            <a:r>
              <a:rPr sz="1600" dirty="0">
                <a:latin typeface="Times New Roman"/>
                <a:cs typeface="Times New Roman"/>
              </a:rPr>
              <a:t> but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radically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different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from,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example,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India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Japan!</a:t>
            </a:r>
            <a:endParaRPr sz="1600">
              <a:latin typeface="Times New Roman"/>
              <a:cs typeface="Times New Roman"/>
            </a:endParaRPr>
          </a:p>
          <a:p>
            <a:pPr marL="363855" marR="5080" indent="-351790" algn="just">
              <a:lnSpc>
                <a:spcPct val="100000"/>
              </a:lnSpc>
              <a:buFont typeface="Arial MT"/>
              <a:buChar char="●"/>
              <a:tabLst>
                <a:tab pos="364490" algn="l"/>
              </a:tabLst>
            </a:pPr>
            <a:r>
              <a:rPr sz="1600" spc="-5" dirty="0">
                <a:latin typeface="Times New Roman"/>
                <a:cs typeface="Times New Roman"/>
              </a:rPr>
              <a:t>Also,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Mexico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Spain</a:t>
            </a:r>
            <a:r>
              <a:rPr sz="1600" dirty="0">
                <a:latin typeface="Times New Roman"/>
                <a:cs typeface="Times New Roman"/>
              </a:rPr>
              <a:t> have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similar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content</a:t>
            </a:r>
            <a:r>
              <a:rPr sz="1600" dirty="0">
                <a:latin typeface="Times New Roman"/>
                <a:cs typeface="Times New Roman"/>
              </a:rPr>
              <a:t> 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Netflix</a:t>
            </a:r>
            <a:r>
              <a:rPr sz="1600" dirty="0">
                <a:latin typeface="Times New Roman"/>
                <a:cs typeface="Times New Roman"/>
              </a:rPr>
              <a:t> for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different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age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groups.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460" y="818325"/>
            <a:ext cx="4108736" cy="17906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176" y="2715200"/>
            <a:ext cx="3988036" cy="198921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18380" y="266162"/>
            <a:ext cx="2784694" cy="17896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34400" y="28875"/>
            <a:ext cx="45720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5001"/>
            <a:ext cx="13208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0" spc="-30" dirty="0">
                <a:latin typeface="Roboto"/>
                <a:cs typeface="Roboto"/>
              </a:rPr>
              <a:t>Originals</a:t>
            </a:r>
            <a:endParaRPr sz="26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475" y="3702696"/>
            <a:ext cx="3909695" cy="8667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dirty="0">
                <a:latin typeface="Times New Roman"/>
                <a:cs typeface="Times New Roman"/>
              </a:rPr>
              <a:t>30%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movies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released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Netflix.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14999"/>
              </a:lnSpc>
            </a:pPr>
            <a:r>
              <a:rPr sz="1600" dirty="0">
                <a:latin typeface="Times New Roman"/>
                <a:cs typeface="Times New Roman"/>
              </a:rPr>
              <a:t>70%</a:t>
            </a:r>
            <a:r>
              <a:rPr sz="1600" spc="3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movies</a:t>
            </a:r>
            <a:r>
              <a:rPr sz="1600" spc="3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added</a:t>
            </a:r>
            <a:r>
              <a:rPr sz="1600" spc="3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3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Netflix</a:t>
            </a:r>
            <a:r>
              <a:rPr sz="1600" spc="3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were</a:t>
            </a:r>
            <a:r>
              <a:rPr sz="1600" spc="3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released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earlier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 </a:t>
            </a:r>
            <a:r>
              <a:rPr sz="1600" spc="-5" dirty="0">
                <a:latin typeface="Times New Roman"/>
                <a:cs typeface="Times New Roman"/>
              </a:rPr>
              <a:t>different mode.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6125" y="875250"/>
            <a:ext cx="3552824" cy="27241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34400" y="28875"/>
            <a:ext cx="45720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399" y="947070"/>
            <a:ext cx="8152130" cy="13773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028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Times New Roman"/>
                <a:cs typeface="Times New Roman"/>
              </a:rPr>
              <a:t>Hypothesis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testing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statistics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refers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analyzing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assumption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about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population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10" dirty="0">
                <a:latin typeface="Times New Roman"/>
                <a:cs typeface="Times New Roman"/>
              </a:rPr>
              <a:t>parameter.</a:t>
            </a:r>
            <a:endParaRPr sz="1600">
              <a:latin typeface="Times New Roman"/>
              <a:cs typeface="Times New Roman"/>
            </a:endParaRPr>
          </a:p>
          <a:p>
            <a:pPr marL="385445" marR="1986280" indent="-13335">
              <a:lnSpc>
                <a:spcPct val="146300"/>
              </a:lnSpc>
              <a:spcBef>
                <a:spcPts val="610"/>
              </a:spcBef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HO:movies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rated for kids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and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older kids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are at least two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hours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long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H1:movies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rated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for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kids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and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older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kids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are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not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at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least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two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hours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long.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415849"/>
            <a:ext cx="30988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0" spc="-20" dirty="0">
                <a:latin typeface="Roboto"/>
                <a:cs typeface="Roboto"/>
              </a:rPr>
              <a:t>1.HYPOTHESIS</a:t>
            </a:r>
            <a:r>
              <a:rPr sz="2200" b="0" spc="-85" dirty="0">
                <a:latin typeface="Roboto"/>
                <a:cs typeface="Roboto"/>
              </a:rPr>
              <a:t> </a:t>
            </a:r>
            <a:r>
              <a:rPr sz="2200" b="0" spc="-10" dirty="0">
                <a:latin typeface="Roboto"/>
                <a:cs typeface="Roboto"/>
              </a:rPr>
              <a:t>TESTING</a:t>
            </a:r>
            <a:endParaRPr sz="22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87" y="2750700"/>
            <a:ext cx="2930024" cy="12119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49021" y="4104145"/>
            <a:ext cx="6356985" cy="8667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385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t-value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not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in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range,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the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null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hypothesis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is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rejected.</a:t>
            </a:r>
            <a:endParaRPr sz="1600">
              <a:latin typeface="Times New Roman"/>
              <a:cs typeface="Times New Roman"/>
            </a:endParaRPr>
          </a:p>
          <a:p>
            <a:pPr marL="363855" marR="5080" indent="-351790">
              <a:lnSpc>
                <a:spcPct val="114999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As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a result,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movies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rated for kids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and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older kids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are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not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at least two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hours </a:t>
            </a:r>
            <a:r>
              <a:rPr sz="1600" spc="-3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long.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34400" y="28875"/>
            <a:ext cx="45720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399" y="985678"/>
            <a:ext cx="63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8400" y="525335"/>
            <a:ext cx="5484495" cy="708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 marR="5080" indent="-209550">
              <a:lnSpc>
                <a:spcPct val="135700"/>
              </a:lnSpc>
              <a:spcBef>
                <a:spcPts val="100"/>
              </a:spcBef>
            </a:pPr>
            <a:r>
              <a:rPr sz="165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1050" b="0" dirty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sz="1050" b="0" spc="-2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65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H1:Th</a:t>
            </a:r>
            <a:r>
              <a:rPr sz="1650" b="0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165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50" b="0" dirty="0">
                <a:solidFill>
                  <a:srgbClr val="000000"/>
                </a:solidFill>
                <a:latin typeface="Times New Roman"/>
                <a:cs typeface="Times New Roman"/>
              </a:rPr>
              <a:t>duration </a:t>
            </a:r>
            <a:r>
              <a:rPr sz="165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whic</a:t>
            </a:r>
            <a:r>
              <a:rPr sz="1650" b="0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165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i</a:t>
            </a:r>
            <a:r>
              <a:rPr sz="1650" b="0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165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mor</a:t>
            </a:r>
            <a:r>
              <a:rPr sz="1650" b="0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165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tha</a:t>
            </a:r>
            <a:r>
              <a:rPr sz="1650" b="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165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50" b="0" dirty="0">
                <a:solidFill>
                  <a:srgbClr val="000000"/>
                </a:solidFill>
                <a:latin typeface="Times New Roman"/>
                <a:cs typeface="Times New Roman"/>
              </a:rPr>
              <a:t>90 </a:t>
            </a:r>
            <a:r>
              <a:rPr sz="165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min</a:t>
            </a:r>
            <a:r>
              <a:rPr sz="1650" b="0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165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ar</a:t>
            </a:r>
            <a:r>
              <a:rPr sz="1650" b="0" dirty="0">
                <a:solidFill>
                  <a:srgbClr val="000000"/>
                </a:solidFill>
                <a:latin typeface="Times New Roman"/>
                <a:cs typeface="Times New Roman"/>
              </a:rPr>
              <a:t>e </a:t>
            </a:r>
            <a:r>
              <a:rPr sz="165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movies  HO:The</a:t>
            </a:r>
            <a:r>
              <a:rPr sz="165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50" b="0" dirty="0">
                <a:solidFill>
                  <a:srgbClr val="000000"/>
                </a:solidFill>
                <a:latin typeface="Times New Roman"/>
                <a:cs typeface="Times New Roman"/>
              </a:rPr>
              <a:t>duration</a:t>
            </a:r>
            <a:r>
              <a:rPr sz="165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which</a:t>
            </a:r>
            <a:r>
              <a:rPr sz="165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5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sz="165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5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more</a:t>
            </a:r>
            <a:r>
              <a:rPr sz="165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5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than</a:t>
            </a:r>
            <a:r>
              <a:rPr sz="165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50" b="0" dirty="0">
                <a:solidFill>
                  <a:srgbClr val="000000"/>
                </a:solidFill>
                <a:latin typeface="Times New Roman"/>
                <a:cs typeface="Times New Roman"/>
              </a:rPr>
              <a:t>90</a:t>
            </a:r>
            <a:r>
              <a:rPr sz="165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mins</a:t>
            </a:r>
            <a:r>
              <a:rPr sz="165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5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are</a:t>
            </a:r>
            <a:r>
              <a:rPr sz="165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5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NOT</a:t>
            </a:r>
            <a:r>
              <a:rPr sz="1650" b="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5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movies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400" y="1376163"/>
            <a:ext cx="66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.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675" y="1535975"/>
            <a:ext cx="2930024" cy="12119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51056" y="2970710"/>
            <a:ext cx="5786120" cy="70802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805"/>
              </a:spcBef>
              <a:buFont typeface="Arial MT"/>
              <a:buChar char="●"/>
              <a:tabLst>
                <a:tab pos="367665" algn="l"/>
                <a:tab pos="368300" algn="l"/>
              </a:tabLst>
            </a:pPr>
            <a:r>
              <a:rPr sz="1650" spc="-5" dirty="0">
                <a:latin typeface="Times New Roman"/>
                <a:cs typeface="Times New Roman"/>
              </a:rPr>
              <a:t>the</a:t>
            </a:r>
            <a:r>
              <a:rPr sz="1650" spc="-1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t-value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is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not</a:t>
            </a:r>
            <a:r>
              <a:rPr sz="1650" spc="-5" dirty="0">
                <a:latin typeface="Times New Roman"/>
                <a:cs typeface="Times New Roman"/>
              </a:rPr>
              <a:t> in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the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range,</a:t>
            </a:r>
            <a:r>
              <a:rPr sz="1650" spc="-5" dirty="0">
                <a:latin typeface="Times New Roman"/>
                <a:cs typeface="Times New Roman"/>
              </a:rPr>
              <a:t> the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null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hypothesis</a:t>
            </a:r>
            <a:r>
              <a:rPr sz="1650" spc="-5" dirty="0">
                <a:latin typeface="Times New Roman"/>
                <a:cs typeface="Times New Roman"/>
              </a:rPr>
              <a:t> is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rejected.</a:t>
            </a:r>
            <a:endParaRPr sz="1650">
              <a:latin typeface="Times New Roman"/>
              <a:cs typeface="Times New Roman"/>
            </a:endParaRPr>
          </a:p>
          <a:p>
            <a:pPr marL="367665" indent="-355600">
              <a:lnSpc>
                <a:spcPct val="100000"/>
              </a:lnSpc>
              <a:spcBef>
                <a:spcPts val="710"/>
              </a:spcBef>
              <a:buFont typeface="Arial MT"/>
              <a:buChar char="●"/>
              <a:tabLst>
                <a:tab pos="367665" algn="l"/>
                <a:tab pos="368300" algn="l"/>
              </a:tabLst>
            </a:pPr>
            <a:r>
              <a:rPr sz="1650" spc="-5" dirty="0">
                <a:latin typeface="Times New Roman"/>
                <a:cs typeface="Times New Roman"/>
              </a:rPr>
              <a:t>As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result,</a:t>
            </a:r>
            <a:r>
              <a:rPr sz="1650" spc="-3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The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duration</a:t>
            </a:r>
            <a:r>
              <a:rPr sz="1650" spc="-5" dirty="0">
                <a:latin typeface="Times New Roman"/>
                <a:cs typeface="Times New Roman"/>
              </a:rPr>
              <a:t> which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is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more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than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90</a:t>
            </a:r>
            <a:r>
              <a:rPr sz="1650" spc="-5" dirty="0">
                <a:latin typeface="Times New Roman"/>
                <a:cs typeface="Times New Roman"/>
              </a:rPr>
              <a:t> mins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are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movies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34400" y="28875"/>
            <a:ext cx="45720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" y="666893"/>
            <a:ext cx="23990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0" spc="-5" dirty="0">
                <a:latin typeface="Times New Roman"/>
                <a:cs typeface="Times New Roman"/>
              </a:rPr>
              <a:t>Features</a:t>
            </a:r>
            <a:r>
              <a:rPr sz="2600" b="0" spc="-80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selection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8921" y="1425353"/>
            <a:ext cx="7385050" cy="254952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385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dirty="0">
                <a:latin typeface="Times New Roman"/>
                <a:cs typeface="Times New Roman"/>
              </a:rPr>
              <a:t>Initially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Separating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column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type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into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movie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tv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shows</a:t>
            </a:r>
            <a:endParaRPr sz="1600">
              <a:latin typeface="Times New Roman"/>
              <a:cs typeface="Times New Roman"/>
            </a:endParaRPr>
          </a:p>
          <a:p>
            <a:pPr marL="363855" marR="5080" indent="-351790">
              <a:lnSpc>
                <a:spcPct val="114999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dirty="0">
                <a:latin typeface="Times New Roman"/>
                <a:cs typeface="Times New Roman"/>
              </a:rPr>
              <a:t>here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going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do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Clustering</a:t>
            </a:r>
            <a:r>
              <a:rPr sz="1600" spc="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similar</a:t>
            </a:r>
            <a:r>
              <a:rPr sz="1600" spc="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content</a:t>
            </a:r>
            <a:r>
              <a:rPr sz="1600" spc="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by</a:t>
            </a:r>
            <a:r>
              <a:rPr sz="1600" spc="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matching</a:t>
            </a:r>
            <a:r>
              <a:rPr sz="1600" spc="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text-based</a:t>
            </a:r>
            <a:r>
              <a:rPr sz="1600" spc="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features</a:t>
            </a:r>
            <a:r>
              <a:rPr sz="1600" spc="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so </a:t>
            </a:r>
            <a:r>
              <a:rPr sz="1600" spc="-3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column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description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is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one of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the important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feature</a:t>
            </a:r>
            <a:endParaRPr sz="1600"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Convert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text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to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lower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case</a:t>
            </a:r>
            <a:endParaRPr sz="1600"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Tokenize</a:t>
            </a:r>
            <a:r>
              <a:rPr sz="16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text</a:t>
            </a:r>
            <a:endParaRPr sz="1600"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Removed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all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stop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words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punctuation</a:t>
            </a:r>
            <a:endParaRPr sz="1600">
              <a:latin typeface="Times New Roman"/>
              <a:cs typeface="Times New Roman"/>
            </a:endParaRPr>
          </a:p>
          <a:p>
            <a:pPr marL="363855" marR="5715" indent="-351790" algn="just">
              <a:lnSpc>
                <a:spcPct val="114999"/>
              </a:lnSpc>
              <a:buClr>
                <a:srgbClr val="000000"/>
              </a:buClr>
              <a:buFont typeface="Arial MT"/>
              <a:buChar char="●"/>
              <a:tabLst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we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use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TF-IDF is an abbreviation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for </a:t>
            </a:r>
            <a:r>
              <a:rPr sz="1600" spc="-35" dirty="0">
                <a:solidFill>
                  <a:srgbClr val="292929"/>
                </a:solidFill>
                <a:latin typeface="Times New Roman"/>
                <a:cs typeface="Times New Roman"/>
              </a:rPr>
              <a:t>Term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Frequency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Inverse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Document </a:t>
            </a:r>
            <a:r>
              <a:rPr sz="1600" spc="-15" dirty="0">
                <a:solidFill>
                  <a:srgbClr val="292929"/>
                </a:solidFill>
                <a:latin typeface="Times New Roman"/>
                <a:cs typeface="Times New Roman"/>
              </a:rPr>
              <a:t>Frequency. 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This is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very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common algorithm to transform text into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a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meaningful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representation of </a:t>
            </a:r>
            <a:r>
              <a:rPr sz="16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numbers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 which is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used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 to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fit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machine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algorithm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for prediction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34400" y="28875"/>
            <a:ext cx="45720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029" y="960602"/>
            <a:ext cx="41598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0" dirty="0">
                <a:latin typeface="Arial MT"/>
                <a:cs typeface="Arial MT"/>
              </a:rPr>
              <a:t>ML</a:t>
            </a:r>
            <a:r>
              <a:rPr sz="2600" b="0" spc="-175" dirty="0">
                <a:latin typeface="Arial MT"/>
                <a:cs typeface="Arial MT"/>
              </a:rPr>
              <a:t> </a:t>
            </a:r>
            <a:r>
              <a:rPr sz="2600" b="0" spc="-5" dirty="0">
                <a:latin typeface="Arial MT"/>
                <a:cs typeface="Arial MT"/>
              </a:rPr>
              <a:t>algorithms(unsupervised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2292" y="1806675"/>
            <a:ext cx="2771775" cy="6565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57175" indent="-245110">
              <a:lnSpc>
                <a:spcPct val="100000"/>
              </a:lnSpc>
              <a:spcBef>
                <a:spcPts val="425"/>
              </a:spcBef>
              <a:buAutoNum type="arabicPeriod"/>
              <a:tabLst>
                <a:tab pos="257810" algn="l"/>
              </a:tabLst>
            </a:pPr>
            <a:r>
              <a:rPr sz="1800" spc="-75" dirty="0">
                <a:solidFill>
                  <a:srgbClr val="212121"/>
                </a:solidFill>
                <a:latin typeface="Roboto"/>
                <a:cs typeface="Roboto"/>
              </a:rPr>
              <a:t>K-mean</a:t>
            </a:r>
            <a:endParaRPr sz="1800">
              <a:latin typeface="Roboto"/>
              <a:cs typeface="Roboto"/>
            </a:endParaRPr>
          </a:p>
          <a:p>
            <a:pPr marL="257810" indent="-189865">
              <a:lnSpc>
                <a:spcPct val="100000"/>
              </a:lnSpc>
              <a:spcBef>
                <a:spcPts val="320"/>
              </a:spcBef>
              <a:buAutoNum type="arabicPeriod"/>
              <a:tabLst>
                <a:tab pos="258445" algn="l"/>
              </a:tabLst>
            </a:pP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agglomerative</a:t>
            </a:r>
            <a:r>
              <a:rPr sz="1800" spc="-6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Roboto"/>
                <a:cs typeface="Roboto"/>
              </a:rPr>
              <a:t>clustering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34400" y="28875"/>
            <a:ext cx="45720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449" y="242577"/>
            <a:ext cx="13049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0" spc="-5" dirty="0">
                <a:latin typeface="Times New Roman"/>
                <a:cs typeface="Times New Roman"/>
              </a:rPr>
              <a:t>K-Means</a:t>
            </a:r>
            <a:r>
              <a:rPr sz="1200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500" y="862322"/>
            <a:ext cx="8208645" cy="142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351790" algn="just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469900" algn="l"/>
              </a:tabLst>
            </a:pP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K-Means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Clustering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Unsupervised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Learning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algorithm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which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 groups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3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unlabeled 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dataset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into different clusters. Here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K defines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number of predefined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clusters that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need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sz="1600" spc="-3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created in the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process,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as if K=2, there will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two clusters, and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for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K=3, there will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three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clusters,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and so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on.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1600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Elbow</a:t>
            </a:r>
            <a:r>
              <a:rPr sz="1600" b="1" spc="-5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Method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1642" y="2050307"/>
            <a:ext cx="62103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600" b="1" spc="-5" dirty="0">
                <a:latin typeface="Times New Roman"/>
                <a:cs typeface="Times New Roman"/>
              </a:rPr>
              <a:t>Result: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768" y="4597136"/>
            <a:ext cx="38366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SzPct val="87500"/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elbow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method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generating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26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clusters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675" y="2340587"/>
            <a:ext cx="2736745" cy="19016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9347" y="2059125"/>
            <a:ext cx="2898802" cy="186010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92196" y="4196972"/>
            <a:ext cx="31705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cluster</a:t>
            </a:r>
            <a:r>
              <a:rPr sz="1600" spc="2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0</a:t>
            </a:r>
            <a:r>
              <a:rPr sz="1600" spc="254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has</a:t>
            </a:r>
            <a:r>
              <a:rPr sz="1600" spc="2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spc="2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highest</a:t>
            </a:r>
            <a:r>
              <a:rPr sz="1600" spc="2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number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43499" y="4440812"/>
            <a:ext cx="279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1490" algn="l"/>
                <a:tab pos="1636395" algn="l"/>
                <a:tab pos="2238375" algn="l"/>
              </a:tabLst>
            </a:pP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	datapoints	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an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d	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evenly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43499" y="4684652"/>
            <a:ext cx="22421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distributed</a:t>
            </a:r>
            <a:r>
              <a:rPr sz="1600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for</a:t>
            </a:r>
            <a:r>
              <a:rPr sz="16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other</a:t>
            </a:r>
            <a:r>
              <a:rPr sz="16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cluster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34400" y="28875"/>
            <a:ext cx="45720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8501"/>
            <a:ext cx="13982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0" spc="-5" dirty="0">
                <a:latin typeface="Times New Roman"/>
                <a:cs typeface="Times New Roman"/>
              </a:rPr>
              <a:t>evaluation</a:t>
            </a:r>
            <a:endParaRPr sz="26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11850" y="1082100"/>
          <a:ext cx="8033384" cy="1645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7290"/>
                <a:gridCol w="4220210"/>
                <a:gridCol w="2635884"/>
              </a:tblGrid>
              <a:tr h="262127">
                <a:tc gridSpan="3">
                  <a:txBody>
                    <a:bodyPr/>
                    <a:lstStyle/>
                    <a:p>
                      <a:pPr>
                        <a:lnSpc>
                          <a:spcPts val="1855"/>
                        </a:lnSpc>
                      </a:pPr>
                      <a:r>
                        <a:rPr sz="1300" b="1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600" b="1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.Silhouette</a:t>
                      </a:r>
                      <a:r>
                        <a:rPr sz="1600" b="1" spc="34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Score</a:t>
                      </a:r>
                      <a:r>
                        <a:rPr sz="1600" b="1" spc="34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600" b="1" spc="34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34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34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metric</a:t>
                      </a:r>
                      <a:r>
                        <a:rPr sz="1600" spc="34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34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evaluate</a:t>
                      </a:r>
                      <a:r>
                        <a:rPr sz="1600" spc="34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34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performance</a:t>
                      </a:r>
                      <a:r>
                        <a:rPr sz="1600" spc="34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34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clustering</a:t>
                      </a:r>
                      <a:r>
                        <a:rPr sz="1600" spc="34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algorithm.</a:t>
                      </a:r>
                      <a:r>
                        <a:rPr sz="1600" spc="34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600" spc="34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uses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041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compactness</a:t>
                      </a:r>
                      <a:r>
                        <a:rPr sz="1600" spc="2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204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individual</a:t>
                      </a:r>
                      <a:r>
                        <a:rPr sz="1600" spc="204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clusters(intra</a:t>
                      </a:r>
                      <a:r>
                        <a:rPr sz="1600" spc="204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cluster</a:t>
                      </a:r>
                      <a:r>
                        <a:rPr sz="1600" spc="204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distance)</a:t>
                      </a:r>
                      <a:r>
                        <a:rPr sz="1600" spc="204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600" spc="204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separation</a:t>
                      </a:r>
                      <a:r>
                        <a:rPr sz="1600" spc="2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amongst</a:t>
                      </a:r>
                      <a:r>
                        <a:rPr sz="1600" spc="204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clusters</a:t>
                      </a:r>
                      <a:r>
                        <a:rPr sz="1600" spc="204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(inter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041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cluster</a:t>
                      </a:r>
                      <a:r>
                        <a:rPr sz="1600" spc="11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distance)</a:t>
                      </a:r>
                      <a:r>
                        <a:rPr sz="1600" spc="114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11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measure</a:t>
                      </a:r>
                      <a:r>
                        <a:rPr sz="1600" spc="11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600" spc="11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overall</a:t>
                      </a:r>
                      <a:r>
                        <a:rPr sz="1600" spc="114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representative</a:t>
                      </a:r>
                      <a:r>
                        <a:rPr sz="1600" spc="114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score</a:t>
                      </a:r>
                      <a:r>
                        <a:rPr sz="1600" spc="11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114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how</a:t>
                      </a:r>
                      <a:r>
                        <a:rPr sz="1600" spc="114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well</a:t>
                      </a:r>
                      <a:r>
                        <a:rPr sz="1600" spc="11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our</a:t>
                      </a:r>
                      <a:r>
                        <a:rPr sz="1600" spc="114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clustering</a:t>
                      </a:r>
                      <a:r>
                        <a:rPr sz="1600" spc="11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algorithm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04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has</a:t>
                      </a:r>
                      <a:r>
                        <a:rPr sz="1600" spc="-7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performed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CFC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041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1600" b="1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b="1" spc="11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Davies-Bouldin</a:t>
                      </a:r>
                      <a:r>
                        <a:rPr sz="1600" b="1" spc="11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index</a:t>
                      </a:r>
                      <a:r>
                        <a:rPr sz="1600" b="1" spc="114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(DBI</a:t>
                      </a:r>
                      <a:r>
                        <a:rPr sz="1600" b="1" spc="14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1600" spc="-5" dirty="0">
                          <a:solidFill>
                            <a:srgbClr val="3D3E3E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6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600" spc="114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1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most</a:t>
                      </a:r>
                      <a:r>
                        <a:rPr sz="1600" spc="114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commonly</a:t>
                      </a:r>
                      <a:r>
                        <a:rPr sz="1600" spc="11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1600" spc="114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11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evaluate</a:t>
                      </a:r>
                      <a:r>
                        <a:rPr sz="1600" spc="11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114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goodness</a:t>
                      </a:r>
                      <a:r>
                        <a:rPr sz="1600" spc="11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114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split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2127">
                <a:tc gridSpan="2">
                  <a:txBody>
                    <a:bodyPr/>
                    <a:lstStyle/>
                    <a:p>
                      <a:pPr>
                        <a:lnSpc>
                          <a:spcPts val="1885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600" spc="-1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-1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K-Means</a:t>
                      </a:r>
                      <a:r>
                        <a:rPr sz="1600" spc="-1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clustering</a:t>
                      </a:r>
                      <a:r>
                        <a:rPr sz="1600" spc="-1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algorithm</a:t>
                      </a:r>
                      <a:r>
                        <a:rPr sz="1600" spc="-1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6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-1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given</a:t>
                      </a:r>
                      <a:r>
                        <a:rPr sz="16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sz="1600" spc="-1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-10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292929"/>
                          </a:solidFill>
                          <a:latin typeface="Times New Roman"/>
                          <a:cs typeface="Times New Roman"/>
                        </a:rPr>
                        <a:t>clusters.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966" y="3124325"/>
            <a:ext cx="2668137" cy="18545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957596" y="3582375"/>
            <a:ext cx="4568825" cy="243840"/>
          </a:xfrm>
          <a:prstGeom prst="rect">
            <a:avLst/>
          </a:prstGeom>
          <a:solidFill>
            <a:srgbClr val="FCFCFC"/>
          </a:solidFill>
        </p:spPr>
        <p:txBody>
          <a:bodyPr vert="horz" wrap="square" lIns="0" tIns="0" rIns="0" bIns="0" rtlCol="0">
            <a:spAutoFit/>
          </a:bodyPr>
          <a:lstStyle/>
          <a:p>
            <a:pPr marL="351155" indent="-351790">
              <a:lnSpc>
                <a:spcPts val="1855"/>
              </a:lnSpc>
              <a:buFont typeface="Arial MT"/>
              <a:buChar char="●"/>
              <a:tabLst>
                <a:tab pos="351155" algn="l"/>
                <a:tab pos="351790" algn="l"/>
              </a:tabLst>
            </a:pPr>
            <a:r>
              <a:rPr sz="1600" spc="-5" dirty="0">
                <a:solidFill>
                  <a:srgbClr val="3D3E3E"/>
                </a:solidFill>
                <a:latin typeface="Times New Roman"/>
                <a:cs typeface="Times New Roman"/>
              </a:rPr>
              <a:t>silhouette score</a:t>
            </a:r>
            <a:r>
              <a:rPr sz="1600" dirty="0">
                <a:solidFill>
                  <a:srgbClr val="3D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D3E3E"/>
                </a:solidFill>
                <a:latin typeface="Times New Roman"/>
                <a:cs typeface="Times New Roman"/>
              </a:rPr>
              <a:t>would always lie</a:t>
            </a:r>
            <a:r>
              <a:rPr sz="1600" spc="-10" dirty="0">
                <a:solidFill>
                  <a:srgbClr val="3D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3E3E"/>
                </a:solidFill>
                <a:latin typeface="Times New Roman"/>
                <a:cs typeface="Times New Roman"/>
              </a:rPr>
              <a:t>between -1</a:t>
            </a:r>
            <a:r>
              <a:rPr sz="1600" spc="-5" dirty="0">
                <a:solidFill>
                  <a:srgbClr val="3D3E3E"/>
                </a:solidFill>
                <a:latin typeface="Times New Roman"/>
                <a:cs typeface="Times New Roman"/>
              </a:rPr>
              <a:t> to </a:t>
            </a:r>
            <a:r>
              <a:rPr sz="1600" dirty="0">
                <a:solidFill>
                  <a:srgbClr val="3D3E3E"/>
                </a:solidFill>
                <a:latin typeface="Times New Roman"/>
                <a:cs typeface="Times New Roman"/>
              </a:rPr>
              <a:t>1.</a:t>
            </a:r>
            <a:r>
              <a:rPr sz="1600" spc="-5" dirty="0">
                <a:solidFill>
                  <a:srgbClr val="3D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3E3E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08900" y="3862790"/>
            <a:ext cx="2369185" cy="243840"/>
          </a:xfrm>
          <a:prstGeom prst="rect">
            <a:avLst/>
          </a:prstGeom>
          <a:solidFill>
            <a:srgbClr val="FCFCF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5"/>
              </a:lnSpc>
            </a:pPr>
            <a:r>
              <a:rPr sz="1600" dirty="0">
                <a:solidFill>
                  <a:srgbClr val="3D3E3E"/>
                </a:solidFill>
                <a:latin typeface="Times New Roman"/>
                <a:cs typeface="Times New Roman"/>
              </a:rPr>
              <a:t>representing</a:t>
            </a:r>
            <a:r>
              <a:rPr sz="1600" spc="-30" dirty="0">
                <a:solidFill>
                  <a:srgbClr val="3D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3E3E"/>
                </a:solidFill>
                <a:latin typeface="Times New Roman"/>
                <a:cs typeface="Times New Roman"/>
              </a:rPr>
              <a:t>better</a:t>
            </a:r>
            <a:r>
              <a:rPr sz="1600" spc="-25" dirty="0">
                <a:solidFill>
                  <a:srgbClr val="3D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D3E3E"/>
                </a:solidFill>
                <a:latin typeface="Times New Roman"/>
                <a:cs typeface="Times New Roman"/>
              </a:rPr>
              <a:t>clustering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44896" y="4085802"/>
            <a:ext cx="4005579" cy="8667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385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Silhouette</a:t>
            </a:r>
            <a:r>
              <a:rPr sz="16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score</a:t>
            </a:r>
            <a:r>
              <a:rPr sz="16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6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0.007499010681200968</a:t>
            </a:r>
            <a:endParaRPr sz="1600"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Times New Roman"/>
                <a:cs typeface="Times New Roman"/>
              </a:rPr>
              <a:t>Davies_bouldin_score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9.05605194948868</a:t>
            </a:r>
            <a:endParaRPr sz="1600"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so</a:t>
            </a:r>
            <a:r>
              <a:rPr sz="16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model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performing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well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34400" y="28875"/>
            <a:ext cx="45720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475" y="196927"/>
            <a:ext cx="36760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Times New Roman"/>
                <a:cs typeface="Times New Roman"/>
              </a:rPr>
              <a:t>2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r>
              <a:rPr sz="2600" b="0" spc="-5" dirty="0">
                <a:latin typeface="Times New Roman"/>
                <a:cs typeface="Times New Roman"/>
              </a:rPr>
              <a:t>Agglomerative</a:t>
            </a:r>
            <a:r>
              <a:rPr sz="2600" b="0" spc="-80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Clustering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7196" y="910421"/>
            <a:ext cx="420497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6350" indent="-35179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In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agglomerative clustering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no need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to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give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1600" spc="-3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value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 k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beforehand</a:t>
            </a:r>
            <a:endParaRPr sz="1600">
              <a:latin typeface="Times New Roman"/>
              <a:cs typeface="Times New Roman"/>
            </a:endParaRPr>
          </a:p>
          <a:p>
            <a:pPr marL="363855" marR="5080" indent="-351790">
              <a:lnSpc>
                <a:spcPct val="100000"/>
              </a:lnSpc>
              <a:buFont typeface="Arial MT"/>
              <a:buChar char="●"/>
              <a:tabLst>
                <a:tab pos="363855" algn="l"/>
                <a:tab pos="364490" algn="l"/>
                <a:tab pos="877569" algn="l"/>
                <a:tab pos="2233930" algn="l"/>
                <a:tab pos="3392170" algn="l"/>
              </a:tabLst>
            </a:pP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Th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	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agglomerativ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	hierarchical	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clustering  algorithm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popular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 example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 HCA</a:t>
            </a:r>
            <a:endParaRPr sz="1600"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Here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used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ward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linkage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8086" y="2743775"/>
            <a:ext cx="3400764" cy="230411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marR="5080" indent="-35179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413384" algn="l"/>
                <a:tab pos="414020" algn="l"/>
              </a:tabLst>
            </a:pPr>
            <a:r>
              <a:rPr spc="-5" dirty="0"/>
              <a:t>the</a:t>
            </a:r>
            <a:r>
              <a:rPr spc="-20" dirty="0"/>
              <a:t> </a:t>
            </a:r>
            <a:r>
              <a:rPr dirty="0"/>
              <a:t>optimal</a:t>
            </a:r>
            <a:r>
              <a:rPr spc="-15" dirty="0"/>
              <a:t> </a:t>
            </a:r>
            <a:r>
              <a:rPr dirty="0"/>
              <a:t>number</a:t>
            </a:r>
            <a:r>
              <a:rPr spc="-1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5" dirty="0"/>
              <a:t>clusters</a:t>
            </a:r>
            <a:r>
              <a:rPr spc="-15" dirty="0"/>
              <a:t> </a:t>
            </a:r>
            <a:r>
              <a:rPr spc="-5" dirty="0"/>
              <a:t>is</a:t>
            </a:r>
            <a:r>
              <a:rPr spc="-20" dirty="0"/>
              <a:t> </a:t>
            </a:r>
            <a:r>
              <a:rPr dirty="0"/>
              <a:t>4 </a:t>
            </a:r>
            <a:r>
              <a:rPr spc="-385" dirty="0"/>
              <a:t> </a:t>
            </a:r>
            <a:r>
              <a:rPr dirty="0"/>
              <a:t>using</a:t>
            </a:r>
            <a:r>
              <a:rPr spc="-5" dirty="0"/>
              <a:t> the</a:t>
            </a:r>
            <a:r>
              <a:rPr spc="-10" dirty="0"/>
              <a:t> </a:t>
            </a:r>
            <a:r>
              <a:rPr spc="-5" dirty="0"/>
              <a:t>Dendrogram</a:t>
            </a:r>
          </a:p>
          <a:p>
            <a:pPr>
              <a:lnSpc>
                <a:spcPct val="100000"/>
              </a:lnSpc>
              <a:buFont typeface="Arial MT"/>
              <a:buChar char="●"/>
            </a:pPr>
            <a:endParaRPr sz="1700"/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1650" b="1" spc="-5" dirty="0">
                <a:solidFill>
                  <a:srgbClr val="212121"/>
                </a:solidFill>
                <a:latin typeface="Courier New"/>
                <a:cs typeface="Courier New"/>
              </a:rPr>
              <a:t>Evaluation</a:t>
            </a:r>
            <a:endParaRPr sz="1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Courier New"/>
              <a:cs typeface="Courier New"/>
            </a:endParaRPr>
          </a:p>
          <a:p>
            <a:pPr marL="469900" lvl="1" indent="-340360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450" spc="-5" dirty="0">
                <a:solidFill>
                  <a:srgbClr val="212121"/>
                </a:solidFill>
                <a:latin typeface="Times New Roman"/>
                <a:cs typeface="Times New Roman"/>
              </a:rPr>
              <a:t>Silhouette</a:t>
            </a:r>
            <a:r>
              <a:rPr sz="145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solidFill>
                  <a:srgbClr val="212121"/>
                </a:solidFill>
                <a:latin typeface="Times New Roman"/>
                <a:cs typeface="Times New Roman"/>
              </a:rPr>
              <a:t>Coefficient:</a:t>
            </a:r>
            <a:r>
              <a:rPr sz="145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212121"/>
                </a:solidFill>
                <a:latin typeface="Times New Roman"/>
                <a:cs typeface="Times New Roman"/>
              </a:rPr>
              <a:t>-0.002</a:t>
            </a:r>
            <a:endParaRPr sz="1450">
              <a:latin typeface="Times New Roman"/>
              <a:cs typeface="Times New Roman"/>
            </a:endParaRPr>
          </a:p>
          <a:p>
            <a:pPr marL="469900" lvl="1" indent="-34036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450" spc="-5" dirty="0">
                <a:latin typeface="Times New Roman"/>
                <a:cs typeface="Times New Roman"/>
              </a:rPr>
              <a:t>Davies_bouldin_score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is</a:t>
            </a:r>
            <a:r>
              <a:rPr sz="1450" spc="-20" dirty="0"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212121"/>
                </a:solidFill>
                <a:latin typeface="Times New Roman"/>
                <a:cs typeface="Times New Roman"/>
              </a:rPr>
              <a:t>9.05605</a:t>
            </a:r>
            <a:endParaRPr sz="1450">
              <a:latin typeface="Times New Roman"/>
              <a:cs typeface="Times New Roman"/>
            </a:endParaRPr>
          </a:p>
          <a:p>
            <a:pPr marL="469900" marR="149225" lvl="1" indent="-340360">
              <a:lnSpc>
                <a:spcPct val="100000"/>
              </a:lnSpc>
              <a:buClr>
                <a:srgbClr val="000000"/>
              </a:buClr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450" spc="-5" dirty="0">
                <a:solidFill>
                  <a:srgbClr val="212121"/>
                </a:solidFill>
                <a:latin typeface="Times New Roman"/>
                <a:cs typeface="Times New Roman"/>
              </a:rPr>
              <a:t>Comparing with </a:t>
            </a:r>
            <a:r>
              <a:rPr sz="1450" dirty="0">
                <a:solidFill>
                  <a:srgbClr val="212121"/>
                </a:solidFill>
                <a:latin typeface="Times New Roman"/>
                <a:cs typeface="Times New Roman"/>
              </a:rPr>
              <a:t>K </a:t>
            </a:r>
            <a:r>
              <a:rPr sz="1450" spc="-5" dirty="0">
                <a:solidFill>
                  <a:srgbClr val="212121"/>
                </a:solidFill>
                <a:latin typeface="Times New Roman"/>
                <a:cs typeface="Times New Roman"/>
              </a:rPr>
              <a:t>mean </a:t>
            </a:r>
            <a:r>
              <a:rPr sz="1450" dirty="0">
                <a:solidFill>
                  <a:srgbClr val="212121"/>
                </a:solidFill>
                <a:latin typeface="Times New Roman"/>
                <a:cs typeface="Times New Roman"/>
              </a:rPr>
              <a:t>only </a:t>
            </a:r>
            <a:r>
              <a:rPr sz="145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Davies_bouldin_score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is </a:t>
            </a:r>
            <a:r>
              <a:rPr sz="1450" dirty="0">
                <a:latin typeface="Times New Roman"/>
                <a:cs typeface="Times New Roman"/>
              </a:rPr>
              <a:t>better for </a:t>
            </a:r>
            <a:r>
              <a:rPr sz="1450" spc="-35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hierarchical</a:t>
            </a:r>
            <a:r>
              <a:rPr sz="1450" spc="-2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clustering </a:t>
            </a:r>
            <a:r>
              <a:rPr sz="1450" spc="-5" dirty="0">
                <a:solidFill>
                  <a:srgbClr val="212121"/>
                </a:solidFill>
                <a:latin typeface="Times New Roman"/>
                <a:cs typeface="Times New Roman"/>
              </a:rPr>
              <a:t>Model</a:t>
            </a:r>
            <a:r>
              <a:rPr sz="145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45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212121"/>
                </a:solidFill>
                <a:latin typeface="Times New Roman"/>
                <a:cs typeface="Times New Roman"/>
              </a:rPr>
              <a:t>not </a:t>
            </a:r>
            <a:r>
              <a:rPr sz="1450" spc="-3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212121"/>
                </a:solidFill>
                <a:latin typeface="Times New Roman"/>
                <a:cs typeface="Times New Roman"/>
              </a:rPr>
              <a:t>performing</a:t>
            </a:r>
            <a:r>
              <a:rPr sz="1450" spc="-5" dirty="0">
                <a:solidFill>
                  <a:srgbClr val="212121"/>
                </a:solidFill>
                <a:latin typeface="Times New Roman"/>
                <a:cs typeface="Times New Roman"/>
              </a:rPr>
              <a:t> well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34400" y="28875"/>
            <a:ext cx="45720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500" y="538817"/>
            <a:ext cx="15265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0" spc="-5" dirty="0">
                <a:latin typeface="Times New Roman"/>
                <a:cs typeface="Times New Roman"/>
              </a:rPr>
              <a:t>Conclusion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8746" y="1039197"/>
            <a:ext cx="8110220" cy="339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6985" indent="-351790" algn="just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64490" algn="l"/>
              </a:tabLst>
            </a:pP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from</a:t>
            </a:r>
            <a:r>
              <a:rPr sz="16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elbow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sillhoute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score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,optimal</a:t>
            </a:r>
            <a:r>
              <a:rPr sz="16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6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26</a:t>
            </a:r>
            <a:r>
              <a:rPr sz="16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clusters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formed</a:t>
            </a:r>
            <a:r>
              <a:rPr sz="16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,</a:t>
            </a:r>
            <a:r>
              <a:rPr sz="16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K</a:t>
            </a:r>
            <a:r>
              <a:rPr sz="16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Means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best</a:t>
            </a:r>
            <a:r>
              <a:rPr sz="16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for </a:t>
            </a:r>
            <a:r>
              <a:rPr sz="16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identification than Hierarchical as the evaluation metrics also indicates the same.In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kmean </a:t>
            </a:r>
            <a:r>
              <a:rPr sz="16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cluster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0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has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highest number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of datapoints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 and evenly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distributed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for other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 cluster</a:t>
            </a:r>
            <a:endParaRPr sz="1600">
              <a:latin typeface="Times New Roman"/>
              <a:cs typeface="Times New Roman"/>
            </a:endParaRPr>
          </a:p>
          <a:p>
            <a:pPr marL="363855" marR="23495" indent="-351790" algn="just">
              <a:lnSpc>
                <a:spcPct val="114999"/>
              </a:lnSpc>
              <a:buFont typeface="Arial MT"/>
              <a:buChar char="●"/>
              <a:tabLst>
                <a:tab pos="364490" algn="l"/>
              </a:tabLst>
            </a:pP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Netflix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has 5372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movies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2398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TV shows,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there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are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more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movies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on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Netflix</a:t>
            </a:r>
            <a:r>
              <a:rPr sz="1600" spc="39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than TV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shows.</a:t>
            </a:r>
            <a:endParaRPr sz="1600">
              <a:latin typeface="Times New Roman"/>
              <a:cs typeface="Times New Roman"/>
            </a:endParaRPr>
          </a:p>
          <a:p>
            <a:pPr marL="363855" indent="-351790" algn="just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364490" algn="l"/>
              </a:tabLst>
            </a:pP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</a:t>
            </a:r>
            <a:r>
              <a:rPr sz="1600" spc="-150" dirty="0">
                <a:solidFill>
                  <a:srgbClr val="292929"/>
                </a:solidFill>
                <a:latin typeface="Times New Roman"/>
                <a:cs typeface="Times New Roman"/>
              </a:rPr>
              <a:t>V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-MA</a:t>
            </a:r>
            <a:r>
              <a:rPr sz="1600" spc="-9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has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th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e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highest number of ratings for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v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 show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s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 i,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e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 adul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ratings</a:t>
            </a:r>
            <a:endParaRPr sz="1600">
              <a:latin typeface="Times New Roman"/>
              <a:cs typeface="Times New Roman"/>
            </a:endParaRPr>
          </a:p>
          <a:p>
            <a:pPr marL="363855" marR="5080" indent="-351790" algn="just">
              <a:lnSpc>
                <a:spcPct val="114999"/>
              </a:lnSpc>
              <a:buFont typeface="Arial MT"/>
              <a:buChar char="●"/>
              <a:tabLst>
                <a:tab pos="364490" algn="l"/>
              </a:tabLst>
            </a:pP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highest number of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movies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released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in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2017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and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2018 highest number of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movies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released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in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2020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number of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movies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on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Netflix is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growing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significantly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faster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than the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number of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TV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shows. </a:t>
            </a:r>
            <a:r>
              <a:rPr sz="1600" spc="-65" dirty="0">
                <a:solidFill>
                  <a:srgbClr val="292929"/>
                </a:solidFill>
                <a:latin typeface="Times New Roman"/>
                <a:cs typeface="Times New Roman"/>
              </a:rPr>
              <a:t>We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saw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a huge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increase in the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number of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movies and television episodes after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2015. </a:t>
            </a:r>
            <a:r>
              <a:rPr sz="16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there</a:t>
            </a:r>
            <a:r>
              <a:rPr sz="1600" spc="25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600" spc="25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600" spc="25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significant</a:t>
            </a:r>
            <a:r>
              <a:rPr sz="1600" spc="2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drop</a:t>
            </a:r>
            <a:r>
              <a:rPr sz="1600" spc="2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600" spc="25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600" spc="25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number</a:t>
            </a:r>
            <a:r>
              <a:rPr sz="1600" spc="2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600" spc="2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movies</a:t>
            </a:r>
            <a:r>
              <a:rPr sz="1600" spc="25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600" spc="25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television</a:t>
            </a:r>
            <a:r>
              <a:rPr sz="1600" spc="25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episodes</a:t>
            </a:r>
            <a:r>
              <a:rPr sz="1600" spc="2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produced</a:t>
            </a:r>
            <a:r>
              <a:rPr sz="1600" spc="2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after </a:t>
            </a:r>
            <a:r>
              <a:rPr sz="1600" spc="-39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2020. It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appears that Netflix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has focused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more attention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on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increasing Movie content than TV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Shows.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Movies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have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increased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much more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dramatically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than</a:t>
            </a:r>
            <a:r>
              <a:rPr sz="1600" spc="-4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TV</a:t>
            </a:r>
            <a:r>
              <a:rPr sz="1600" spc="-3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shows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34400" y="28875"/>
            <a:ext cx="45720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05075"/>
            <a:ext cx="239649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0" spc="-5" dirty="0">
                <a:latin typeface="Times New Roman"/>
                <a:cs typeface="Times New Roman"/>
              </a:rPr>
              <a:t>Problem</a:t>
            </a:r>
            <a:r>
              <a:rPr sz="2500" b="0" spc="-80" dirty="0">
                <a:latin typeface="Times New Roman"/>
                <a:cs typeface="Times New Roman"/>
              </a:rPr>
              <a:t> </a:t>
            </a:r>
            <a:r>
              <a:rPr sz="2500" b="0" spc="-5" dirty="0">
                <a:latin typeface="Times New Roman"/>
                <a:cs typeface="Times New Roman"/>
              </a:rPr>
              <a:t>statement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254021"/>
            <a:ext cx="8090534" cy="3576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700" algn="just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This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dataset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consists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tv shows and movies available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on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Netflix as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 2019.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dataset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is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collected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from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Flixable which is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third-party Netflix search engine.</a:t>
            </a:r>
            <a:endParaRPr sz="16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In 2018,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they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released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an interesting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report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which shows that the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number of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TV shows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on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Netflix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 has nearly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tripled since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2010.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 streaming 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service’s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number of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movies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has decreased by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more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than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2,000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titles since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2010,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while its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number of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TV shows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has nearly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tripled.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It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will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be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interesting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to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explore what all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other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insights can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be obtained from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the same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dataset.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Integrating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this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dataset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with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other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external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datasets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such as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IMDB ratings, rotten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tomatoes can also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 provide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many interesting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findings.</a:t>
            </a: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00"/>
              </a:spcBef>
            </a:pP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this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project,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I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have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done</a:t>
            </a:r>
            <a:endParaRPr sz="160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spcBef>
                <a:spcPts val="90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1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.Exploratory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Dat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600" spc="-9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Analysis</a:t>
            </a:r>
            <a:endParaRPr sz="160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2.Understanding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what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type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content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available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different countries</a:t>
            </a:r>
            <a:endParaRPr sz="160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3.Is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Netflix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increasingly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focusing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on</a:t>
            </a:r>
            <a:r>
              <a:rPr sz="1600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TV</a:t>
            </a:r>
            <a:r>
              <a:rPr sz="1600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rather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than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movies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recent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years.</a:t>
            </a:r>
            <a:endParaRPr sz="160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4.Clustering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similar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content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by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matching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text-based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features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34400" y="28875"/>
            <a:ext cx="45720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921" y="741552"/>
            <a:ext cx="7828915" cy="33909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385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600" spc="-1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most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content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added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Netflix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from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october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 to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january</a:t>
            </a:r>
            <a:endParaRPr sz="1600">
              <a:latin typeface="Times New Roman"/>
              <a:cs typeface="Times New Roman"/>
            </a:endParaRPr>
          </a:p>
          <a:p>
            <a:pPr marL="363855" marR="6350" indent="-351790">
              <a:lnSpc>
                <a:spcPct val="114999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Documentaries</a:t>
            </a:r>
            <a:r>
              <a:rPr sz="1600" spc="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are</a:t>
            </a:r>
            <a:r>
              <a:rPr sz="1600" spc="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spc="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top</a:t>
            </a:r>
            <a:r>
              <a:rPr sz="1600" spc="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most</a:t>
            </a:r>
            <a:r>
              <a:rPr sz="1600" spc="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genre</a:t>
            </a:r>
            <a:r>
              <a:rPr sz="1600" spc="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600" spc="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netflix</a:t>
            </a:r>
            <a:r>
              <a:rPr sz="1600" spc="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which</a:t>
            </a:r>
            <a:r>
              <a:rPr sz="1600" spc="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600" spc="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followed</a:t>
            </a:r>
            <a:r>
              <a:rPr sz="1600" spc="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by</a:t>
            </a:r>
            <a:r>
              <a:rPr sz="1600" spc="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standup</a:t>
            </a:r>
            <a:r>
              <a:rPr sz="1600" spc="5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comedy</a:t>
            </a:r>
            <a:r>
              <a:rPr sz="1600" spc="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and </a:t>
            </a:r>
            <a:r>
              <a:rPr sz="1600" spc="-3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Drama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and international movies</a:t>
            </a:r>
            <a:endParaRPr sz="1600"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kids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tv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top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most</a:t>
            </a:r>
            <a:r>
              <a:rPr sz="1600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TV</a:t>
            </a:r>
            <a:r>
              <a:rPr sz="1600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show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genre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in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netflix</a:t>
            </a:r>
            <a:endParaRPr sz="1600"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most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the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movies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have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duration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between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50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to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150</a:t>
            </a:r>
            <a:endParaRPr sz="1600"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highest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number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tv_shows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consisting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single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season</a:t>
            </a:r>
            <a:endParaRPr sz="1600"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Clr>
                <a:srgbClr val="212121"/>
              </a:buClr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Times New Roman"/>
                <a:cs typeface="Times New Roman"/>
              </a:rPr>
              <a:t>Those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movies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have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rating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5" dirty="0">
                <a:latin typeface="Times New Roman"/>
                <a:cs typeface="Times New Roman"/>
              </a:rPr>
              <a:t> NC-17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have</a:t>
            </a:r>
            <a:r>
              <a:rPr sz="1600" spc="-5" dirty="0">
                <a:latin typeface="Times New Roman"/>
                <a:cs typeface="Times New Roman"/>
              </a:rPr>
              <a:t> 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longest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average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duration.</a:t>
            </a:r>
            <a:endParaRPr sz="1600"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285"/>
              </a:spcBef>
              <a:buClr>
                <a:srgbClr val="212121"/>
              </a:buClr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Times New Roman"/>
                <a:cs typeface="Times New Roman"/>
              </a:rPr>
              <a:t>Whe</a:t>
            </a:r>
            <a:r>
              <a:rPr sz="1600" dirty="0">
                <a:latin typeface="Times New Roman"/>
                <a:cs typeface="Times New Roman"/>
              </a:rPr>
              <a:t>n</a:t>
            </a:r>
            <a:r>
              <a:rPr sz="1600" spc="-5" dirty="0">
                <a:latin typeface="Times New Roman"/>
                <a:cs typeface="Times New Roman"/>
              </a:rPr>
              <a:t> i</a:t>
            </a: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-5" dirty="0">
                <a:latin typeface="Times New Roman"/>
                <a:cs typeface="Times New Roman"/>
              </a:rPr>
              <a:t> come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5" dirty="0">
                <a:latin typeface="Times New Roman"/>
                <a:cs typeface="Times New Roman"/>
              </a:rPr>
              <a:t> t</a:t>
            </a: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-5" dirty="0">
                <a:latin typeface="Times New Roman"/>
                <a:cs typeface="Times New Roman"/>
              </a:rPr>
              <a:t> movie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having a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spc="-150" dirty="0">
                <a:latin typeface="Times New Roman"/>
                <a:cs typeface="Times New Roman"/>
              </a:rPr>
              <a:t>V</a:t>
            </a:r>
            <a:r>
              <a:rPr sz="1600" dirty="0">
                <a:latin typeface="Times New Roman"/>
                <a:cs typeface="Times New Roman"/>
              </a:rPr>
              <a:t>-Y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rating,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y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have </a:t>
            </a:r>
            <a:r>
              <a:rPr sz="1600" spc="-5" dirty="0">
                <a:latin typeface="Times New Roman"/>
                <a:cs typeface="Times New Roman"/>
              </a:rPr>
              <a:t>th</a:t>
            </a:r>
            <a:r>
              <a:rPr sz="160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 shortes</a:t>
            </a: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runtime on </a:t>
            </a:r>
            <a:r>
              <a:rPr sz="1600" spc="-5" dirty="0">
                <a:latin typeface="Times New Roman"/>
                <a:cs typeface="Times New Roman"/>
              </a:rPr>
              <a:t>average</a:t>
            </a:r>
            <a:endParaRPr sz="1600"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dirty="0">
                <a:latin typeface="Times New Roman"/>
                <a:cs typeface="Times New Roman"/>
              </a:rPr>
              <a:t>united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states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has</a:t>
            </a:r>
            <a:r>
              <a:rPr sz="1600" spc="-5" dirty="0">
                <a:latin typeface="Times New Roman"/>
                <a:cs typeface="Times New Roman"/>
              </a:rPr>
              <a:t> 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highest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number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5" dirty="0">
                <a:latin typeface="Times New Roman"/>
                <a:cs typeface="Times New Roman"/>
              </a:rPr>
              <a:t> content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netflix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,followed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-5" dirty="0">
                <a:latin typeface="Times New Roman"/>
                <a:cs typeface="Times New Roman"/>
              </a:rPr>
              <a:t> india</a:t>
            </a:r>
            <a:endParaRPr sz="1600"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Times New Roman"/>
                <a:cs typeface="Times New Roman"/>
              </a:rPr>
              <a:t>india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highest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number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movies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netflix</a:t>
            </a:r>
            <a:endParaRPr sz="1600">
              <a:latin typeface="Times New Roman"/>
              <a:cs typeface="Times New Roman"/>
            </a:endParaRPr>
          </a:p>
          <a:p>
            <a:pPr marL="363855" marR="5080" indent="-351790">
              <a:lnSpc>
                <a:spcPct val="114999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dirty="0">
                <a:latin typeface="Times New Roman"/>
                <a:cs typeface="Times New Roman"/>
              </a:rPr>
              <a:t>30%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movies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released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Netflix.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70%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movies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added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Netflix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were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released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earlier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different mode.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34400" y="28875"/>
            <a:ext cx="45720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7576" y="1879854"/>
            <a:ext cx="310324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spc="-10" dirty="0">
                <a:latin typeface="Arial MT"/>
                <a:cs typeface="Arial MT"/>
              </a:rPr>
              <a:t>Thank</a:t>
            </a:r>
            <a:r>
              <a:rPr sz="5200" b="0" spc="-100" dirty="0">
                <a:latin typeface="Arial MT"/>
                <a:cs typeface="Arial MT"/>
              </a:rPr>
              <a:t> </a:t>
            </a:r>
            <a:r>
              <a:rPr sz="5200" b="0" dirty="0">
                <a:latin typeface="Arial MT"/>
                <a:cs typeface="Arial MT"/>
              </a:rPr>
              <a:t>you</a:t>
            </a:r>
            <a:endParaRPr sz="5200">
              <a:latin typeface="Arial MT"/>
              <a:cs typeface="Arial M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34400" y="28875"/>
            <a:ext cx="45720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766825"/>
            <a:ext cx="21412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0" spc="-5" dirty="0">
                <a:latin typeface="Times New Roman"/>
                <a:cs typeface="Times New Roman"/>
              </a:rPr>
              <a:t>Points</a:t>
            </a:r>
            <a:r>
              <a:rPr sz="2500" b="0" spc="-50" dirty="0">
                <a:latin typeface="Times New Roman"/>
                <a:cs typeface="Times New Roman"/>
              </a:rPr>
              <a:t> </a:t>
            </a:r>
            <a:r>
              <a:rPr sz="2500" b="0" spc="-5" dirty="0">
                <a:latin typeface="Times New Roman"/>
                <a:cs typeface="Times New Roman"/>
              </a:rPr>
              <a:t>to</a:t>
            </a:r>
            <a:r>
              <a:rPr sz="2500" b="0" spc="-45" dirty="0">
                <a:latin typeface="Times New Roman"/>
                <a:cs typeface="Times New Roman"/>
              </a:rPr>
              <a:t> </a:t>
            </a:r>
            <a:r>
              <a:rPr sz="2500" b="0" dirty="0">
                <a:latin typeface="Times New Roman"/>
                <a:cs typeface="Times New Roman"/>
              </a:rPr>
              <a:t>discuss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2992" y="1460461"/>
            <a:ext cx="4323080" cy="273939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94335" indent="-35179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94335" algn="l"/>
                <a:tab pos="394970" algn="l"/>
              </a:tabLst>
            </a:pPr>
            <a:r>
              <a:rPr sz="1600" spc="-25" dirty="0">
                <a:solidFill>
                  <a:srgbClr val="212121"/>
                </a:solidFill>
                <a:latin typeface="Roboto"/>
                <a:cs typeface="Roboto"/>
              </a:rPr>
              <a:t>Data</a:t>
            </a:r>
            <a:r>
              <a:rPr sz="1600" spc="-4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Roboto"/>
                <a:cs typeface="Roboto"/>
              </a:rPr>
              <a:t>description</a:t>
            </a:r>
            <a:endParaRPr sz="1600">
              <a:latin typeface="Roboto"/>
              <a:cs typeface="Roboto"/>
            </a:endParaRPr>
          </a:p>
          <a:p>
            <a:pPr marL="394335" indent="-382270">
              <a:lnSpc>
                <a:spcPct val="100000"/>
              </a:lnSpc>
              <a:spcBef>
                <a:spcPts val="675"/>
              </a:spcBef>
              <a:buSzPct val="125000"/>
              <a:buFont typeface="Arial MT"/>
              <a:buChar char="●"/>
              <a:tabLst>
                <a:tab pos="394335" algn="l"/>
                <a:tab pos="394970" algn="l"/>
              </a:tabLst>
            </a:pPr>
            <a:r>
              <a:rPr sz="1600" spc="-20" dirty="0">
                <a:solidFill>
                  <a:srgbClr val="212121"/>
                </a:solidFill>
                <a:latin typeface="Roboto"/>
                <a:cs typeface="Roboto"/>
              </a:rPr>
              <a:t>Exploratory</a:t>
            </a:r>
            <a:r>
              <a:rPr sz="1600" spc="-2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Roboto"/>
                <a:cs typeface="Roboto"/>
              </a:rPr>
              <a:t>data</a:t>
            </a:r>
            <a:r>
              <a:rPr sz="1600" spc="-3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212121"/>
                </a:solidFill>
                <a:latin typeface="Roboto"/>
                <a:cs typeface="Roboto"/>
              </a:rPr>
              <a:t>analysis</a:t>
            </a:r>
            <a:endParaRPr sz="1600">
              <a:latin typeface="Roboto"/>
              <a:cs typeface="Roboto"/>
            </a:endParaRPr>
          </a:p>
          <a:p>
            <a:pPr marL="394335" indent="-351790">
              <a:lnSpc>
                <a:spcPct val="100000"/>
              </a:lnSpc>
              <a:spcBef>
                <a:spcPts val="455"/>
              </a:spcBef>
              <a:buFont typeface="Arial MT"/>
              <a:buChar char="●"/>
              <a:tabLst>
                <a:tab pos="394335" algn="l"/>
                <a:tab pos="394970" algn="l"/>
              </a:tabLst>
            </a:pPr>
            <a:r>
              <a:rPr sz="1600" spc="-20" dirty="0">
                <a:solidFill>
                  <a:srgbClr val="212121"/>
                </a:solidFill>
                <a:latin typeface="Roboto"/>
                <a:cs typeface="Roboto"/>
              </a:rPr>
              <a:t>Hypothesis</a:t>
            </a:r>
            <a:r>
              <a:rPr sz="1600" spc="-3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Roboto"/>
                <a:cs typeface="Roboto"/>
              </a:rPr>
              <a:t>testing</a:t>
            </a:r>
            <a:endParaRPr sz="1600">
              <a:latin typeface="Roboto"/>
              <a:cs typeface="Roboto"/>
            </a:endParaRPr>
          </a:p>
          <a:p>
            <a:pPr marL="394335" indent="-351790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394335" algn="l"/>
                <a:tab pos="394970" algn="l"/>
              </a:tabLst>
            </a:pPr>
            <a:r>
              <a:rPr sz="1600" spc="-20" dirty="0">
                <a:solidFill>
                  <a:srgbClr val="212121"/>
                </a:solidFill>
                <a:latin typeface="Roboto"/>
                <a:cs typeface="Roboto"/>
              </a:rPr>
              <a:t>Feature</a:t>
            </a:r>
            <a:r>
              <a:rPr sz="1600" spc="-2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Roboto"/>
                <a:cs typeface="Roboto"/>
              </a:rPr>
              <a:t>selection</a:t>
            </a:r>
            <a:endParaRPr sz="1600">
              <a:latin typeface="Roboto"/>
              <a:cs typeface="Roboto"/>
            </a:endParaRPr>
          </a:p>
          <a:p>
            <a:pPr marL="394335" indent="-382270">
              <a:lnSpc>
                <a:spcPct val="100000"/>
              </a:lnSpc>
              <a:spcBef>
                <a:spcPts val="675"/>
              </a:spcBef>
              <a:buSzPct val="125000"/>
              <a:buFont typeface="Arial MT"/>
              <a:buChar char="●"/>
              <a:tabLst>
                <a:tab pos="394335" algn="l"/>
                <a:tab pos="394970" algn="l"/>
              </a:tabLst>
            </a:pPr>
            <a:r>
              <a:rPr sz="1600" spc="-15" dirty="0">
                <a:solidFill>
                  <a:srgbClr val="212121"/>
                </a:solidFill>
                <a:latin typeface="Roboto"/>
                <a:cs typeface="Roboto"/>
              </a:rPr>
              <a:t>Machine </a:t>
            </a:r>
            <a:r>
              <a:rPr sz="1600" spc="-20" dirty="0">
                <a:solidFill>
                  <a:srgbClr val="212121"/>
                </a:solidFill>
                <a:latin typeface="Roboto"/>
                <a:cs typeface="Roboto"/>
              </a:rPr>
              <a:t>learning</a:t>
            </a:r>
            <a:r>
              <a:rPr sz="16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Roboto"/>
                <a:cs typeface="Roboto"/>
              </a:rPr>
              <a:t>algorithms(unsupervised)</a:t>
            </a:r>
            <a:endParaRPr sz="1600">
              <a:latin typeface="Roboto"/>
              <a:cs typeface="Roboto"/>
            </a:endParaRPr>
          </a:p>
          <a:p>
            <a:pPr marL="656590" lvl="1" indent="-218440">
              <a:lnSpc>
                <a:spcPct val="100000"/>
              </a:lnSpc>
              <a:spcBef>
                <a:spcPts val="455"/>
              </a:spcBef>
              <a:buAutoNum type="arabicPeriod"/>
              <a:tabLst>
                <a:tab pos="657225" algn="l"/>
              </a:tabLst>
            </a:pPr>
            <a:r>
              <a:rPr sz="1600" spc="-70" dirty="0">
                <a:solidFill>
                  <a:srgbClr val="212121"/>
                </a:solidFill>
                <a:latin typeface="Roboto"/>
                <a:cs typeface="Roboto"/>
              </a:rPr>
              <a:t>K-mean</a:t>
            </a:r>
            <a:endParaRPr sz="1600">
              <a:latin typeface="Roboto"/>
              <a:cs typeface="Roboto"/>
            </a:endParaRPr>
          </a:p>
          <a:p>
            <a:pPr marL="657225" lvl="1" indent="-16891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657860" algn="l"/>
              </a:tabLst>
            </a:pPr>
            <a:r>
              <a:rPr sz="1600" spc="-20" dirty="0">
                <a:solidFill>
                  <a:srgbClr val="212121"/>
                </a:solidFill>
                <a:latin typeface="Roboto"/>
                <a:cs typeface="Roboto"/>
              </a:rPr>
              <a:t>agglomerative clustering</a:t>
            </a:r>
            <a:endParaRPr sz="1600">
              <a:latin typeface="Roboto"/>
              <a:cs typeface="Roboto"/>
            </a:endParaRPr>
          </a:p>
          <a:p>
            <a:pPr marL="394335" indent="-351790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394335" algn="l"/>
                <a:tab pos="394970" algn="l"/>
              </a:tabLst>
            </a:pPr>
            <a:r>
              <a:rPr sz="1600" spc="-5" dirty="0">
                <a:solidFill>
                  <a:srgbClr val="212121"/>
                </a:solidFill>
                <a:latin typeface="Roboto"/>
                <a:cs typeface="Roboto"/>
              </a:rPr>
              <a:t>Model</a:t>
            </a:r>
            <a:r>
              <a:rPr sz="1600" spc="-3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Roboto"/>
                <a:cs typeface="Roboto"/>
              </a:rPr>
              <a:t>performance</a:t>
            </a:r>
            <a:endParaRPr sz="1600">
              <a:latin typeface="Roboto"/>
              <a:cs typeface="Roboto"/>
            </a:endParaRPr>
          </a:p>
          <a:p>
            <a:pPr marL="394335" indent="-382270">
              <a:lnSpc>
                <a:spcPct val="100000"/>
              </a:lnSpc>
              <a:spcBef>
                <a:spcPts val="675"/>
              </a:spcBef>
              <a:buSzPct val="125000"/>
              <a:buFont typeface="Arial MT"/>
              <a:buChar char="●"/>
              <a:tabLst>
                <a:tab pos="394335" algn="l"/>
                <a:tab pos="394970" algn="l"/>
              </a:tabLst>
            </a:pPr>
            <a:r>
              <a:rPr sz="1600" spc="-15" dirty="0">
                <a:solidFill>
                  <a:srgbClr val="212121"/>
                </a:solidFill>
                <a:latin typeface="Roboto"/>
                <a:cs typeface="Roboto"/>
              </a:rPr>
              <a:t>Conclusion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34400" y="28875"/>
            <a:ext cx="45720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025" y="250652"/>
            <a:ext cx="21983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0" spc="-5" dirty="0">
                <a:latin typeface="Times New Roman"/>
                <a:cs typeface="Times New Roman"/>
              </a:rPr>
              <a:t>Data</a:t>
            </a:r>
            <a:r>
              <a:rPr sz="2600" b="0" spc="-9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description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5975" y="740622"/>
            <a:ext cx="8735695" cy="3917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80059" algn="l"/>
              </a:tabLst>
            </a:pP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The	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dataset</a:t>
            </a:r>
            <a:r>
              <a:rPr sz="1600" spc="1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consists</a:t>
            </a:r>
            <a:r>
              <a:rPr sz="1600" spc="1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600" spc="1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listings</a:t>
            </a:r>
            <a:r>
              <a:rPr sz="1600" spc="1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600" spc="1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all</a:t>
            </a:r>
            <a:r>
              <a:rPr sz="1600" spc="1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600" spc="19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movies</a:t>
            </a:r>
            <a:r>
              <a:rPr sz="1600" spc="1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600" spc="19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tv</a:t>
            </a:r>
            <a:r>
              <a:rPr sz="1600" spc="1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shows</a:t>
            </a:r>
            <a:r>
              <a:rPr sz="1600" spc="1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available</a:t>
            </a:r>
            <a:r>
              <a:rPr sz="1600" spc="1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on</a:t>
            </a:r>
            <a:r>
              <a:rPr sz="1600" spc="1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Netflix,</a:t>
            </a:r>
            <a:r>
              <a:rPr sz="1600" spc="2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along</a:t>
            </a:r>
            <a:r>
              <a:rPr sz="1600" spc="19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with</a:t>
            </a:r>
            <a:r>
              <a:rPr sz="1600" spc="2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details </a:t>
            </a:r>
            <a:r>
              <a:rPr sz="1600" spc="-38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such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as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-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cast,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directors, ratings,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release </a:t>
            </a:r>
            <a:r>
              <a:rPr sz="1600" spc="-15" dirty="0">
                <a:solidFill>
                  <a:srgbClr val="292929"/>
                </a:solidFill>
                <a:latin typeface="Times New Roman"/>
                <a:cs typeface="Times New Roman"/>
              </a:rPr>
              <a:t>year,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duration,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etc</a:t>
            </a:r>
            <a:endParaRPr sz="160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spcBef>
                <a:spcPts val="60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show_id</a:t>
            </a:r>
            <a:r>
              <a:rPr sz="1600" b="1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:</a:t>
            </a:r>
            <a:r>
              <a:rPr sz="16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Unique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ID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for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every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Movie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/</a:t>
            </a:r>
            <a:r>
              <a:rPr sz="1600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Tv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Show</a:t>
            </a:r>
            <a:endParaRPr sz="160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type</a:t>
            </a:r>
            <a:r>
              <a:rPr sz="1600" b="1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:</a:t>
            </a:r>
            <a:r>
              <a:rPr sz="1600" b="1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Identifier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spc="-9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600" spc="-1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Movie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or</a:t>
            </a:r>
            <a:r>
              <a:rPr sz="1600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TV</a:t>
            </a:r>
            <a:r>
              <a:rPr sz="1600" spc="-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Show</a:t>
            </a:r>
            <a:endParaRPr sz="160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title</a:t>
            </a:r>
            <a:r>
              <a:rPr sz="1600" b="1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:</a:t>
            </a:r>
            <a:r>
              <a:rPr sz="1600" b="1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Title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Movie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/</a:t>
            </a:r>
            <a:r>
              <a:rPr sz="1600" spc="-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Tv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Show</a:t>
            </a:r>
            <a:endParaRPr sz="160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b="1" spc="-10" dirty="0">
                <a:solidFill>
                  <a:srgbClr val="212121"/>
                </a:solidFill>
                <a:latin typeface="Times New Roman"/>
                <a:cs typeface="Times New Roman"/>
              </a:rPr>
              <a:t>director</a:t>
            </a:r>
            <a:r>
              <a:rPr sz="1600" b="1"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:</a:t>
            </a:r>
            <a:r>
              <a:rPr sz="16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Director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Movie</a:t>
            </a:r>
            <a:endParaRPr sz="160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cas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t</a:t>
            </a:r>
            <a:r>
              <a:rPr sz="1600" b="1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:</a:t>
            </a:r>
            <a:r>
              <a:rPr sz="1600" spc="-9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Actor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s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involve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d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i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th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movi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/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show</a:t>
            </a:r>
            <a:endParaRPr sz="160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country</a:t>
            </a:r>
            <a:r>
              <a:rPr sz="1600" b="1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:</a:t>
            </a:r>
            <a:r>
              <a:rPr sz="1600" b="1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Country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where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movie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/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show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was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produced</a:t>
            </a:r>
            <a:endParaRPr sz="160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date_added</a:t>
            </a:r>
            <a:r>
              <a:rPr sz="1600" b="1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:</a:t>
            </a:r>
            <a:r>
              <a:rPr sz="1600" b="1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Date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it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was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added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on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Netflix</a:t>
            </a:r>
            <a:endParaRPr sz="160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b="1" spc="-10" dirty="0">
                <a:solidFill>
                  <a:srgbClr val="212121"/>
                </a:solidFill>
                <a:latin typeface="Times New Roman"/>
                <a:cs typeface="Times New Roman"/>
              </a:rPr>
              <a:t>release_year</a:t>
            </a:r>
            <a:r>
              <a:rPr sz="1600" b="1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:</a:t>
            </a:r>
            <a:r>
              <a:rPr sz="1600" b="1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Actual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Release</a:t>
            </a:r>
            <a:r>
              <a:rPr sz="1600" spc="-6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45" dirty="0">
                <a:solidFill>
                  <a:srgbClr val="212121"/>
                </a:solidFill>
                <a:latin typeface="Times New Roman"/>
                <a:cs typeface="Times New Roman"/>
              </a:rPr>
              <a:t>Year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the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movie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/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show</a:t>
            </a:r>
            <a:endParaRPr sz="160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rating</a:t>
            </a:r>
            <a:r>
              <a:rPr sz="1600" b="1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:</a:t>
            </a:r>
            <a:r>
              <a:rPr sz="1600" b="1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TV</a:t>
            </a:r>
            <a:r>
              <a:rPr sz="1600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Rating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the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movie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/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show</a:t>
            </a:r>
            <a:endParaRPr sz="160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duration</a:t>
            </a:r>
            <a:r>
              <a:rPr sz="1600" b="1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:</a:t>
            </a:r>
            <a:r>
              <a:rPr sz="1600" b="1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12121"/>
                </a:solidFill>
                <a:latin typeface="Times New Roman"/>
                <a:cs typeface="Times New Roman"/>
              </a:rPr>
              <a:t>Total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Duration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minutes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or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number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seasons</a:t>
            </a:r>
            <a:endParaRPr sz="160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listed_in</a:t>
            </a:r>
            <a:r>
              <a:rPr sz="1600" b="1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:</a:t>
            </a:r>
            <a:r>
              <a:rPr sz="1600" b="1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Genre</a:t>
            </a:r>
            <a:endParaRPr sz="160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description:</a:t>
            </a:r>
            <a:r>
              <a:rPr sz="1600" b="1"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Summary</a:t>
            </a:r>
            <a:r>
              <a:rPr sz="16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description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34400" y="28875"/>
            <a:ext cx="45720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1425" y="245902"/>
            <a:ext cx="6813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0" spc="-185" dirty="0">
                <a:latin typeface="Times New Roman"/>
                <a:cs typeface="Times New Roman"/>
              </a:rPr>
              <a:t>T</a:t>
            </a:r>
            <a:r>
              <a:rPr sz="2600" b="0" dirty="0">
                <a:latin typeface="Times New Roman"/>
                <a:cs typeface="Times New Roman"/>
              </a:rPr>
              <a:t>ype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09622" y="245902"/>
            <a:ext cx="10325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CC0000"/>
                </a:solidFill>
                <a:latin typeface="Times New Roman"/>
                <a:cs typeface="Times New Roman"/>
              </a:rPr>
              <a:t>Ratings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593" y="2849997"/>
            <a:ext cx="3342004" cy="78168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48615" marR="5080" indent="-336550" algn="just">
              <a:lnSpc>
                <a:spcPct val="105000"/>
              </a:lnSpc>
              <a:spcBef>
                <a:spcPts val="5"/>
              </a:spcBef>
              <a:buSzPct val="87500"/>
              <a:buFont typeface="Arial MT"/>
              <a:buChar char="●"/>
              <a:tabLst>
                <a:tab pos="349250" algn="l"/>
              </a:tabLst>
            </a:pPr>
            <a:r>
              <a:rPr sz="1600" spc="-5" dirty="0">
                <a:latin typeface="Times New Roman"/>
                <a:cs typeface="Times New Roman"/>
              </a:rPr>
              <a:t>Netflix </a:t>
            </a:r>
            <a:r>
              <a:rPr sz="1600" dirty="0">
                <a:latin typeface="Times New Roman"/>
                <a:cs typeface="Times New Roman"/>
              </a:rPr>
              <a:t>has 5372 </a:t>
            </a:r>
            <a:r>
              <a:rPr sz="1600" spc="-5" dirty="0">
                <a:latin typeface="Times New Roman"/>
                <a:cs typeface="Times New Roman"/>
              </a:rPr>
              <a:t>movies and </a:t>
            </a:r>
            <a:r>
              <a:rPr sz="1600" dirty="0">
                <a:latin typeface="Times New Roman"/>
                <a:cs typeface="Times New Roman"/>
              </a:rPr>
              <a:t>2398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TV shows,there are more</a:t>
            </a:r>
            <a:r>
              <a:rPr sz="1600" dirty="0">
                <a:latin typeface="Times New Roman"/>
                <a:cs typeface="Times New Roman"/>
              </a:rPr>
              <a:t> number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movies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Netflix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than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TV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shows.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0821" y="3134897"/>
            <a:ext cx="3662679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376555" indent="-35179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spc="-150" dirty="0">
                <a:latin typeface="Times New Roman"/>
                <a:cs typeface="Times New Roman"/>
              </a:rPr>
              <a:t>V</a:t>
            </a:r>
            <a:r>
              <a:rPr sz="1600" dirty="0">
                <a:latin typeface="Times New Roman"/>
                <a:cs typeface="Times New Roman"/>
              </a:rPr>
              <a:t>-MA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has </a:t>
            </a:r>
            <a:r>
              <a:rPr sz="1600" spc="-5" dirty="0">
                <a:latin typeface="Times New Roman"/>
                <a:cs typeface="Times New Roman"/>
              </a:rPr>
              <a:t>th</a:t>
            </a:r>
            <a:r>
              <a:rPr sz="160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highest number of  ratings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tv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shows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i,e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adult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ratings</a:t>
            </a:r>
            <a:endParaRPr sz="1600">
              <a:latin typeface="Times New Roman"/>
              <a:cs typeface="Times New Roman"/>
            </a:endParaRPr>
          </a:p>
          <a:p>
            <a:pPr marL="363855" marR="505459" indent="-351790">
              <a:lnSpc>
                <a:spcPct val="1000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spc="-150" dirty="0">
                <a:latin typeface="Times New Roman"/>
                <a:cs typeface="Times New Roman"/>
              </a:rPr>
              <a:t>V</a:t>
            </a:r>
            <a:r>
              <a:rPr sz="1600" dirty="0">
                <a:latin typeface="Times New Roman"/>
                <a:cs typeface="Times New Roman"/>
              </a:rPr>
              <a:t>-MA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has </a:t>
            </a:r>
            <a:r>
              <a:rPr sz="1600" spc="-5" dirty="0">
                <a:latin typeface="Times New Roman"/>
                <a:cs typeface="Times New Roman"/>
              </a:rPr>
              <a:t>th</a:t>
            </a:r>
            <a:r>
              <a:rPr sz="160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highest number of  ratings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movies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i,e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adult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ratings</a:t>
            </a:r>
            <a:endParaRPr sz="1600">
              <a:latin typeface="Times New Roman"/>
              <a:cs typeface="Times New Roman"/>
            </a:endParaRPr>
          </a:p>
          <a:p>
            <a:pPr marL="363855" marR="5080" indent="-351790">
              <a:lnSpc>
                <a:spcPct val="1000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Times New Roman"/>
                <a:cs typeface="Times New Roman"/>
              </a:rPr>
              <a:t>i</a:t>
            </a:r>
            <a:r>
              <a:rPr sz="1600" dirty="0">
                <a:latin typeface="Times New Roman"/>
                <a:cs typeface="Times New Roman"/>
              </a:rPr>
              <a:t>n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both </a:t>
            </a:r>
            <a:r>
              <a:rPr sz="1600" spc="-5" dirty="0">
                <a:latin typeface="Times New Roman"/>
                <a:cs typeface="Times New Roman"/>
              </a:rPr>
              <a:t>th</a:t>
            </a:r>
            <a:r>
              <a:rPr sz="160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 case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spc="-150" dirty="0">
                <a:latin typeface="Times New Roman"/>
                <a:cs typeface="Times New Roman"/>
              </a:rPr>
              <a:t>V</a:t>
            </a:r>
            <a:r>
              <a:rPr sz="1600" dirty="0">
                <a:latin typeface="Times New Roman"/>
                <a:cs typeface="Times New Roman"/>
              </a:rPr>
              <a:t>-MA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has </a:t>
            </a:r>
            <a:r>
              <a:rPr sz="1600" spc="-5" dirty="0">
                <a:latin typeface="Times New Roman"/>
                <a:cs typeface="Times New Roman"/>
              </a:rPr>
              <a:t>th</a:t>
            </a:r>
            <a:r>
              <a:rPr sz="160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highest  number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ratings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906175"/>
            <a:ext cx="2676878" cy="17755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3574" y="810825"/>
            <a:ext cx="2638500" cy="19172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450" y="718000"/>
            <a:ext cx="2450674" cy="196372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534400" y="28875"/>
            <a:ext cx="45720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025" y="77449"/>
            <a:ext cx="1634489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0" spc="-5" dirty="0">
                <a:latin typeface="Times New Roman"/>
                <a:cs typeface="Times New Roman"/>
              </a:rPr>
              <a:t>Release</a:t>
            </a:r>
            <a:r>
              <a:rPr sz="2500" b="0" spc="-90" dirty="0">
                <a:latin typeface="Times New Roman"/>
                <a:cs typeface="Times New Roman"/>
              </a:rPr>
              <a:t> </a:t>
            </a:r>
            <a:r>
              <a:rPr sz="2500" b="0" dirty="0">
                <a:latin typeface="Times New Roman"/>
                <a:cs typeface="Times New Roman"/>
              </a:rPr>
              <a:t>year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3562" y="2160840"/>
            <a:ext cx="4782185" cy="291719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56235" indent="-344170" algn="just">
              <a:lnSpc>
                <a:spcPct val="100000"/>
              </a:lnSpc>
              <a:spcBef>
                <a:spcPts val="370"/>
              </a:spcBef>
              <a:buFont typeface="Arial MT"/>
              <a:buChar char="●"/>
              <a:tabLst>
                <a:tab pos="356870" algn="l"/>
              </a:tabLst>
            </a:pPr>
            <a:r>
              <a:rPr sz="1500" dirty="0">
                <a:latin typeface="Times New Roman"/>
                <a:cs typeface="Times New Roman"/>
              </a:rPr>
              <a:t>highest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number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movies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released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2017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2018</a:t>
            </a:r>
            <a:endParaRPr sz="1500">
              <a:latin typeface="Times New Roman"/>
              <a:cs typeface="Times New Roman"/>
            </a:endParaRPr>
          </a:p>
          <a:p>
            <a:pPr marL="356235" indent="-344170" algn="just">
              <a:lnSpc>
                <a:spcPct val="100000"/>
              </a:lnSpc>
              <a:spcBef>
                <a:spcPts val="270"/>
              </a:spcBef>
              <a:buFont typeface="Arial MT"/>
              <a:buChar char="●"/>
              <a:tabLst>
                <a:tab pos="356870" algn="l"/>
              </a:tabLst>
            </a:pPr>
            <a:r>
              <a:rPr sz="1500" dirty="0">
                <a:latin typeface="Times New Roman"/>
                <a:cs typeface="Times New Roman"/>
              </a:rPr>
              <a:t>highest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number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movies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released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2020</a:t>
            </a:r>
            <a:endParaRPr sz="1500">
              <a:latin typeface="Times New Roman"/>
              <a:cs typeface="Times New Roman"/>
            </a:endParaRPr>
          </a:p>
          <a:p>
            <a:pPr marL="356235" marR="5080" indent="-344170" algn="just">
              <a:lnSpc>
                <a:spcPct val="114999"/>
              </a:lnSpc>
              <a:buFont typeface="Arial MT"/>
              <a:buChar char="●"/>
              <a:tabLst>
                <a:tab pos="356870" algn="l"/>
              </a:tabLst>
            </a:pPr>
            <a:r>
              <a:rPr sz="1500" spc="-5" dirty="0">
                <a:latin typeface="Times New Roman"/>
                <a:cs typeface="Times New Roman"/>
              </a:rPr>
              <a:t>The </a:t>
            </a:r>
            <a:r>
              <a:rPr sz="1500" dirty="0">
                <a:latin typeface="Times New Roman"/>
                <a:cs typeface="Times New Roman"/>
              </a:rPr>
              <a:t>number of </a:t>
            </a:r>
            <a:r>
              <a:rPr sz="1500" spc="-5" dirty="0">
                <a:latin typeface="Times New Roman"/>
                <a:cs typeface="Times New Roman"/>
              </a:rPr>
              <a:t>movies </a:t>
            </a:r>
            <a:r>
              <a:rPr sz="1500" dirty="0">
                <a:latin typeface="Times New Roman"/>
                <a:cs typeface="Times New Roman"/>
              </a:rPr>
              <a:t>on </a:t>
            </a:r>
            <a:r>
              <a:rPr sz="1500" spc="-5" dirty="0">
                <a:latin typeface="Times New Roman"/>
                <a:cs typeface="Times New Roman"/>
              </a:rPr>
              <a:t>Netflix is </a:t>
            </a:r>
            <a:r>
              <a:rPr sz="1500" dirty="0">
                <a:latin typeface="Times New Roman"/>
                <a:cs typeface="Times New Roman"/>
              </a:rPr>
              <a:t>growing </a:t>
            </a:r>
            <a:r>
              <a:rPr sz="1500" spc="-5" dirty="0">
                <a:latin typeface="Times New Roman"/>
                <a:cs typeface="Times New Roman"/>
              </a:rPr>
              <a:t>significantly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faster</a:t>
            </a:r>
            <a:r>
              <a:rPr sz="1500" spc="-5" dirty="0">
                <a:latin typeface="Times New Roman"/>
                <a:cs typeface="Times New Roman"/>
              </a:rPr>
              <a:t> than the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number of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TV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shows.</a:t>
            </a:r>
            <a:endParaRPr sz="1500">
              <a:latin typeface="Times New Roman"/>
              <a:cs typeface="Times New Roman"/>
            </a:endParaRPr>
          </a:p>
          <a:p>
            <a:pPr marL="356235" marR="23495" indent="-344170" algn="just">
              <a:lnSpc>
                <a:spcPct val="114999"/>
              </a:lnSpc>
              <a:buFont typeface="Arial MT"/>
              <a:buChar char="●"/>
              <a:tabLst>
                <a:tab pos="356870" algn="l"/>
              </a:tabLst>
            </a:pPr>
            <a:r>
              <a:rPr sz="1500" spc="-65" dirty="0">
                <a:latin typeface="Times New Roman"/>
                <a:cs typeface="Times New Roman"/>
              </a:rPr>
              <a:t>We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saw </a:t>
            </a:r>
            <a:r>
              <a:rPr sz="1500" dirty="0">
                <a:latin typeface="Times New Roman"/>
                <a:cs typeface="Times New Roman"/>
              </a:rPr>
              <a:t>a huge </a:t>
            </a:r>
            <a:r>
              <a:rPr sz="1500" spc="-5" dirty="0">
                <a:latin typeface="Times New Roman"/>
                <a:cs typeface="Times New Roman"/>
              </a:rPr>
              <a:t>increase in the </a:t>
            </a:r>
            <a:r>
              <a:rPr sz="1500" dirty="0">
                <a:latin typeface="Times New Roman"/>
                <a:cs typeface="Times New Roman"/>
              </a:rPr>
              <a:t>number of </a:t>
            </a:r>
            <a:r>
              <a:rPr sz="1500" spc="-5" dirty="0">
                <a:latin typeface="Times New Roman"/>
                <a:cs typeface="Times New Roman"/>
              </a:rPr>
              <a:t>movies and 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television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episodes after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2015.</a:t>
            </a:r>
            <a:endParaRPr sz="1500">
              <a:latin typeface="Times New Roman"/>
              <a:cs typeface="Times New Roman"/>
            </a:endParaRPr>
          </a:p>
          <a:p>
            <a:pPr marL="356235" marR="8255" indent="-344170" algn="just">
              <a:lnSpc>
                <a:spcPct val="114999"/>
              </a:lnSpc>
              <a:buFont typeface="Arial MT"/>
              <a:buChar char="●"/>
              <a:tabLst>
                <a:tab pos="356870" algn="l"/>
              </a:tabLst>
            </a:pPr>
            <a:r>
              <a:rPr sz="1500" spc="-5" dirty="0">
                <a:latin typeface="Times New Roman"/>
                <a:cs typeface="Times New Roman"/>
              </a:rPr>
              <a:t>there is </a:t>
            </a:r>
            <a:r>
              <a:rPr sz="1500" dirty="0">
                <a:latin typeface="Times New Roman"/>
                <a:cs typeface="Times New Roman"/>
              </a:rPr>
              <a:t>a </a:t>
            </a:r>
            <a:r>
              <a:rPr sz="1500" spc="-5" dirty="0">
                <a:latin typeface="Times New Roman"/>
                <a:cs typeface="Times New Roman"/>
              </a:rPr>
              <a:t>significant </a:t>
            </a:r>
            <a:r>
              <a:rPr sz="1500" dirty="0">
                <a:latin typeface="Times New Roman"/>
                <a:cs typeface="Times New Roman"/>
              </a:rPr>
              <a:t>drop </a:t>
            </a:r>
            <a:r>
              <a:rPr sz="1500" spc="-5" dirty="0">
                <a:latin typeface="Times New Roman"/>
                <a:cs typeface="Times New Roman"/>
              </a:rPr>
              <a:t>in the </a:t>
            </a:r>
            <a:r>
              <a:rPr sz="1500" dirty="0">
                <a:latin typeface="Times New Roman"/>
                <a:cs typeface="Times New Roman"/>
              </a:rPr>
              <a:t>number of </a:t>
            </a:r>
            <a:r>
              <a:rPr sz="1500" spc="-5" dirty="0">
                <a:latin typeface="Times New Roman"/>
                <a:cs typeface="Times New Roman"/>
              </a:rPr>
              <a:t>movies and 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television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episodes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produced </a:t>
            </a:r>
            <a:r>
              <a:rPr sz="1500" spc="-5" dirty="0">
                <a:latin typeface="Times New Roman"/>
                <a:cs typeface="Times New Roman"/>
              </a:rPr>
              <a:t>after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2020.</a:t>
            </a:r>
            <a:endParaRPr sz="1500">
              <a:latin typeface="Times New Roman"/>
              <a:cs typeface="Times New Roman"/>
            </a:endParaRPr>
          </a:p>
          <a:p>
            <a:pPr marL="356235" marR="8890" indent="-344170" algn="just">
              <a:lnSpc>
                <a:spcPct val="114999"/>
              </a:lnSpc>
              <a:buFont typeface="Arial MT"/>
              <a:buChar char="●"/>
              <a:tabLst>
                <a:tab pos="356870" algn="l"/>
              </a:tabLst>
            </a:pPr>
            <a:r>
              <a:rPr sz="1500" dirty="0">
                <a:latin typeface="Times New Roman"/>
                <a:cs typeface="Times New Roman"/>
              </a:rPr>
              <a:t>It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appears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that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Netflix</a:t>
            </a:r>
            <a:r>
              <a:rPr sz="1500" dirty="0">
                <a:latin typeface="Times New Roman"/>
                <a:cs typeface="Times New Roman"/>
              </a:rPr>
              <a:t> has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focused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more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attention</a:t>
            </a:r>
            <a:r>
              <a:rPr sz="1500" dirty="0">
                <a:latin typeface="Times New Roman"/>
                <a:cs typeface="Times New Roman"/>
              </a:rPr>
              <a:t> on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increasing Movie content that TV Shows. Movies </a:t>
            </a:r>
            <a:r>
              <a:rPr sz="1500" dirty="0">
                <a:latin typeface="Times New Roman"/>
                <a:cs typeface="Times New Roman"/>
              </a:rPr>
              <a:t>have 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increased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much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more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dramatically</a:t>
            </a:r>
            <a:r>
              <a:rPr sz="1500" spc="-5" dirty="0">
                <a:latin typeface="Times New Roman"/>
                <a:cs typeface="Times New Roman"/>
              </a:rPr>
              <a:t> than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TV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shows.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010" y="569575"/>
            <a:ext cx="3169932" cy="14670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2711" y="742375"/>
            <a:ext cx="3665839" cy="194594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79268" y="3357274"/>
            <a:ext cx="3132606" cy="17862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228549" y="279189"/>
            <a:ext cx="1013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tv_shows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53600" y="2808352"/>
            <a:ext cx="901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movies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34400" y="28875"/>
            <a:ext cx="45720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5001"/>
            <a:ext cx="19729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0" spc="-10" dirty="0">
                <a:latin typeface="Times New Roman"/>
                <a:cs typeface="Times New Roman"/>
              </a:rPr>
              <a:t>Release</a:t>
            </a:r>
            <a:r>
              <a:rPr sz="2600" b="0" spc="-85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month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5371" y="3702696"/>
            <a:ext cx="3801745" cy="866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 above </a:t>
            </a:r>
            <a:r>
              <a:rPr sz="1600" dirty="0">
                <a:latin typeface="Times New Roman"/>
                <a:cs typeface="Times New Roman"/>
              </a:rPr>
              <a:t>graph </a:t>
            </a:r>
            <a:r>
              <a:rPr sz="1600" spc="-5" dirty="0">
                <a:latin typeface="Times New Roman"/>
                <a:cs typeface="Times New Roman"/>
              </a:rPr>
              <a:t>shows that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 </a:t>
            </a:r>
            <a:r>
              <a:rPr sz="1600" dirty="0">
                <a:latin typeface="Times New Roman"/>
                <a:cs typeface="Times New Roman"/>
              </a:rPr>
              <a:t>both </a:t>
            </a:r>
            <a:r>
              <a:rPr sz="1600" spc="-5" dirty="0">
                <a:latin typeface="Times New Roman"/>
                <a:cs typeface="Times New Roman"/>
              </a:rPr>
              <a:t>cases </a:t>
            </a:r>
            <a:r>
              <a:rPr sz="1600" spc="-3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 most content is added to Netflix </a:t>
            </a:r>
            <a:r>
              <a:rPr sz="1600" dirty="0">
                <a:latin typeface="Times New Roman"/>
                <a:cs typeface="Times New Roman"/>
              </a:rPr>
              <a:t>from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october</a:t>
            </a:r>
            <a:r>
              <a:rPr sz="1600" spc="-5" dirty="0">
                <a:latin typeface="Times New Roman"/>
                <a:cs typeface="Times New Roman"/>
              </a:rPr>
              <a:t> to january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569" y="1035650"/>
            <a:ext cx="2920481" cy="23808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5345" y="1188050"/>
            <a:ext cx="3675101" cy="21947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534400" y="28875"/>
            <a:ext cx="45720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2622" y="465001"/>
            <a:ext cx="7588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0" dirty="0">
                <a:latin typeface="Times New Roman"/>
                <a:cs typeface="Times New Roman"/>
              </a:rPr>
              <a:t>genre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3946" y="1273221"/>
            <a:ext cx="286321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 algn="just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64490" algn="l"/>
              </a:tabLst>
            </a:pPr>
            <a:r>
              <a:rPr sz="1600" spc="-5" dirty="0">
                <a:latin typeface="Times New Roman"/>
                <a:cs typeface="Times New Roman"/>
              </a:rPr>
              <a:t>Documentaries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top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most </a:t>
            </a:r>
            <a:r>
              <a:rPr sz="1600" dirty="0">
                <a:latin typeface="Times New Roman"/>
                <a:cs typeface="Times New Roman"/>
              </a:rPr>
              <a:t>genre </a:t>
            </a:r>
            <a:r>
              <a:rPr sz="1600" spc="-5" dirty="0">
                <a:latin typeface="Times New Roman"/>
                <a:cs typeface="Times New Roman"/>
              </a:rPr>
              <a:t>in </a:t>
            </a:r>
            <a:r>
              <a:rPr sz="1600" dirty="0">
                <a:latin typeface="Times New Roman"/>
                <a:cs typeface="Times New Roman"/>
              </a:rPr>
              <a:t>netflix </a:t>
            </a:r>
            <a:r>
              <a:rPr sz="1600" spc="-5" dirty="0">
                <a:latin typeface="Times New Roman"/>
                <a:cs typeface="Times New Roman"/>
              </a:rPr>
              <a:t>which is </a:t>
            </a:r>
            <a:r>
              <a:rPr sz="1600" dirty="0">
                <a:latin typeface="Times New Roman"/>
                <a:cs typeface="Times New Roman"/>
              </a:rPr>
              <a:t> fllowed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standup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comedy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Drams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international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movies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5546" y="3405596"/>
            <a:ext cx="2752090" cy="58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  <a:tab pos="364490" algn="l"/>
                <a:tab pos="2468245" algn="l"/>
              </a:tabLst>
            </a:pPr>
            <a:r>
              <a:rPr sz="1600" dirty="0">
                <a:latin typeface="Times New Roman"/>
                <a:cs typeface="Times New Roman"/>
              </a:rPr>
              <a:t>kids </a:t>
            </a:r>
            <a:r>
              <a:rPr sz="1600" spc="-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dirty="0">
                <a:latin typeface="Times New Roman"/>
                <a:cs typeface="Times New Roman"/>
              </a:rPr>
              <a:t>v </a:t>
            </a:r>
            <a:r>
              <a:rPr sz="1600" spc="-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</a:t>
            </a:r>
            <a:r>
              <a:rPr sz="1600" dirty="0">
                <a:latin typeface="Times New Roman"/>
                <a:cs typeface="Times New Roman"/>
              </a:rPr>
              <a:t>s </a:t>
            </a:r>
            <a:r>
              <a:rPr sz="1600" spc="-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</a:t>
            </a:r>
            <a:r>
              <a:rPr sz="1600" dirty="0">
                <a:latin typeface="Times New Roman"/>
                <a:cs typeface="Times New Roman"/>
              </a:rPr>
              <a:t>e </a:t>
            </a:r>
            <a:r>
              <a:rPr sz="1600" spc="-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dirty="0">
                <a:latin typeface="Times New Roman"/>
                <a:cs typeface="Times New Roman"/>
              </a:rPr>
              <a:t>p </a:t>
            </a:r>
            <a:r>
              <a:rPr sz="1600" spc="-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mos</a:t>
            </a:r>
            <a:r>
              <a:rPr sz="1600" dirty="0">
                <a:latin typeface="Times New Roman"/>
                <a:cs typeface="Times New Roman"/>
              </a:rPr>
              <a:t>t	</a:t>
            </a:r>
            <a:r>
              <a:rPr sz="1600" spc="-5" dirty="0">
                <a:latin typeface="Times New Roman"/>
                <a:cs typeface="Times New Roman"/>
              </a:rPr>
              <a:t>TV  show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genre</a:t>
            </a:r>
            <a:r>
              <a:rPr sz="1600" spc="-5" dirty="0">
                <a:latin typeface="Times New Roman"/>
                <a:cs typeface="Times New Roman"/>
              </a:rPr>
              <a:t> in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netflix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258" y="972875"/>
            <a:ext cx="5389755" cy="20888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6723" y="3139875"/>
            <a:ext cx="5427275" cy="18407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34400" y="28875"/>
            <a:ext cx="45720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1668" y="390759"/>
            <a:ext cx="11988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0" spc="-5" dirty="0">
                <a:latin typeface="Times New Roman"/>
                <a:cs typeface="Times New Roman"/>
              </a:rPr>
              <a:t>Duration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9475" y="4392353"/>
            <a:ext cx="66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621" y="3655046"/>
            <a:ext cx="3307079" cy="58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Times New Roman"/>
                <a:cs typeface="Times New Roman"/>
              </a:rPr>
              <a:t>most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movies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have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duration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between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50</a:t>
            </a:r>
            <a:r>
              <a:rPr sz="1600" spc="-5" dirty="0">
                <a:latin typeface="Times New Roman"/>
                <a:cs typeface="Times New Roman"/>
              </a:rPr>
              <a:t> to </a:t>
            </a:r>
            <a:r>
              <a:rPr sz="1600" dirty="0">
                <a:latin typeface="Times New Roman"/>
                <a:cs typeface="Times New Roman"/>
              </a:rPr>
              <a:t>150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0246" y="2232547"/>
            <a:ext cx="36614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dirty="0">
                <a:latin typeface="Times New Roman"/>
                <a:cs typeface="Times New Roman"/>
              </a:rPr>
              <a:t>highest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number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tv_shows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consistig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single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season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121" y="1039675"/>
            <a:ext cx="3618484" cy="26053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1" y="0"/>
            <a:ext cx="4571999" cy="21169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35816" y="2998650"/>
            <a:ext cx="3743608" cy="140251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240871" y="4463246"/>
            <a:ext cx="3181350" cy="58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Those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movies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that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have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rating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 </a:t>
            </a:r>
            <a:r>
              <a:rPr sz="1600" spc="-3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NC-17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have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longest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average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34F5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1265</Words>
  <Application>Microsoft Office PowerPoint</Application>
  <PresentationFormat>On-screen Show (16:9)</PresentationFormat>
  <Paragraphs>137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Capstone Project</vt:lpstr>
      <vt:lpstr>Problem statement</vt:lpstr>
      <vt:lpstr>Points to discuss</vt:lpstr>
      <vt:lpstr>Data description</vt:lpstr>
      <vt:lpstr>Type</vt:lpstr>
      <vt:lpstr>Release year</vt:lpstr>
      <vt:lpstr>Release month</vt:lpstr>
      <vt:lpstr>genre</vt:lpstr>
      <vt:lpstr>Duration</vt:lpstr>
      <vt:lpstr>Country</vt:lpstr>
      <vt:lpstr>Originals</vt:lpstr>
      <vt:lpstr>1.HYPOTHESIS TESTING</vt:lpstr>
      <vt:lpstr>2. H1:The duration which is more than 90 mins are  movies  HO:The duration which is more than 90 mins are NOT movies</vt:lpstr>
      <vt:lpstr>Features selection</vt:lpstr>
      <vt:lpstr>ML algorithms(unsupervised</vt:lpstr>
      <vt:lpstr>K-Means:</vt:lpstr>
      <vt:lpstr>evaluation</vt:lpstr>
      <vt:lpstr>2.Agglomerative Clustering</vt:lpstr>
      <vt:lpstr>Conclusion</vt:lpstr>
      <vt:lpstr>Slide 20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netflix movies and tv shows-apoorva.pdf</dc:title>
  <cp:lastModifiedBy>Abhishek Rajvanshi</cp:lastModifiedBy>
  <cp:revision>1</cp:revision>
  <dcterms:created xsi:type="dcterms:W3CDTF">2024-01-04T08:07:03Z</dcterms:created>
  <dcterms:modified xsi:type="dcterms:W3CDTF">2024-01-04T08:18:33Z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