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regular.fntdata"/><Relationship Id="rId47" Type="http://schemas.openxmlformats.org/officeDocument/2006/relationships/slide" Target="slides/slide43.xml"/><Relationship Id="rId49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7.xml"/><Relationship Id="rId55" Type="http://schemas.openxmlformats.org/officeDocument/2006/relationships/font" Target="fonts/Lato-boldItalic.fntdata"/><Relationship Id="rId10" Type="http://schemas.openxmlformats.org/officeDocument/2006/relationships/slide" Target="slides/slide6.xml"/><Relationship Id="rId54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Zipf's_law#/media/File:Zipf_30wiki_en_labels.png" TargetMode="External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Active Research Areas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in Deep Learning for NLP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4670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Sam Bowman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NYU DS-GA 3001</a:t>
            </a:r>
          </a:p>
        </p:txBody>
      </p:sp>
      <p:pic>
        <p:nvPicPr>
          <p:cNvPr descr="Screen Shot 2016-08-31 at 4.18.58 P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950" y="2263725"/>
            <a:ext cx="3905050" cy="13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Words?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Tokenization is easy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Reasonably close to the basic unit of meaning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...if we ignore synthetic/morphologically rich languages.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Disadvantages: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Large vocabulary sizes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Morphemes?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Advantages: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Basic unit of meaning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Disadvantages: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Tokenization is difficult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Vocabulary sizes still large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Morphemes-ish? </a:t>
            </a:r>
            <a:br>
              <a:rPr i="1" lang="en"/>
            </a:br>
            <a:r>
              <a:rPr i="1" lang="en"/>
              <a:t>Byte pair encoding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Tokenization is easy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Vocabulary size can be tuned freely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Reasonably close to the basic unit of meaning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...if we ignore </a:t>
            </a:r>
            <a:r>
              <a:rPr lang="en"/>
              <a:t>languages with infixing or complex morphophonology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mixed so far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Characters?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Tokenization is </a:t>
            </a:r>
            <a:r>
              <a:rPr i="1" lang="en"/>
              <a:t>very</a:t>
            </a:r>
            <a:r>
              <a:rPr lang="en"/>
              <a:t> easy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rare word problem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Far from the basic unit of meaning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Word2vec-style unsupervised pretraining likely to be less effective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</a:t>
            </a:r>
            <a:r>
              <a:rPr i="1" lang="en"/>
              <a:t>few</a:t>
            </a:r>
            <a:r>
              <a:rPr lang="en"/>
              <a:t>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Attention becomes expensive (too many tokens)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Recent 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</a:t>
            </a:r>
            <a:r>
              <a:rPr i="1" lang="en"/>
              <a:t>n</a:t>
            </a:r>
            <a:r>
              <a:rPr lang="en"/>
              <a:t>-Gram Embeddings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400"/>
              <a:t>Enriching Word Vectors with Subword Information</a:t>
            </a:r>
            <a:br>
              <a:rPr i="1" lang="en" sz="1400"/>
            </a:br>
            <a:r>
              <a:rPr lang="en" sz="1400"/>
              <a:t>Bojanowski, Grave, et al., arXiv ‘16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Unsupervised word learning with Skip-Gram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but represent words as bags of character 3/4/5/6-grams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Great similarity/analogy performance w/ rare words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875" y="3436125"/>
            <a:ext cx="32480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Hybrid Model for NMT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975" y="1135148"/>
            <a:ext cx="2619974" cy="33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" type="body"/>
          </p:nvPr>
        </p:nvSpPr>
        <p:spPr>
          <a:xfrm>
            <a:off x="4423050" y="3636000"/>
            <a:ext cx="4362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400"/>
              <a:t>Achieving Open Vocabulary Neural Machine Translation with Hybrid Word-Character Models</a:t>
            </a:r>
            <a:br>
              <a:rPr lang="en" sz="1400"/>
            </a:br>
            <a:r>
              <a:rPr lang="en" sz="1400"/>
              <a:t>Luong &amp; Manning, ACL ‘16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Characters + Pooling for NMT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400"/>
              <a:t>Fully Character-Level Neural Machine Translation without Explicit Segmentation</a:t>
            </a:r>
            <a:br>
              <a:rPr lang="en" sz="1400"/>
            </a:br>
            <a:r>
              <a:rPr lang="en" sz="1400"/>
              <a:t>Lee et al., arXiv ‘16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425" y="2345425"/>
            <a:ext cx="4568950" cy="22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Multi-Hop Attention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Structured 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large inputs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your model needs to understand 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… a word or short window of words,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feed it in using an MLP.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… a sentence,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feed it in using an RNN/CNN/TreeRNN, maybe add attention.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… a short document,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single vector probably isn’t enough,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 understanding it may require glancing around while reading,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 attention over large unstructured sets gets expensive.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Evaluation before class today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Meihao gone early (thanks Meihao!)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 office hours: Tian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A4 questions/grading: Tian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Labs: 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Memory Network framing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975" y="1595770"/>
            <a:ext cx="5617849" cy="2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" type="body"/>
          </p:nvPr>
        </p:nvSpPr>
        <p:spPr>
          <a:xfrm>
            <a:off x="2410100" y="2510175"/>
            <a:ext cx="6321600" cy="21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457200" rtl="0" algn="r">
              <a:spcBef>
                <a:spcPts val="0"/>
              </a:spcBef>
              <a:buNone/>
            </a:pPr>
            <a:r>
              <a:rPr lang="en" sz="1400"/>
              <a:t>(Jason Weston)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original Memory Network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385" y="1308987"/>
            <a:ext cx="5226224" cy="31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" type="body"/>
          </p:nvPr>
        </p:nvSpPr>
        <p:spPr>
          <a:xfrm>
            <a:off x="2410100" y="2510175"/>
            <a:ext cx="6321600" cy="21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457200" rtl="0" algn="r">
              <a:spcBef>
                <a:spcPts val="0"/>
              </a:spcBef>
              <a:buNone/>
            </a:pPr>
            <a:r>
              <a:rPr lang="en" sz="1400"/>
              <a:t>(Jason Weston)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variations!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recent work on </a:t>
            </a:r>
            <a:r>
              <a:rPr i="1" lang="en"/>
              <a:t>reading comprehension</a:t>
            </a:r>
            <a:r>
              <a:rPr lang="en"/>
              <a:t> involves some kind of structured memory.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CNN/DailyMail, WDW, SQuAD, CBT, SNLI (some instances)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Nearly arbitrary combinations of: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RNNs/CNNs over multiple inputs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Attention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Pooling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Clever gating/windowing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also: More powerful/brittle Neural Turing Machine framing (Graves et al. ‘14)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Recent 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Networks over 5-Grams for Story Comprehension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i="1" lang="en" sz="1400"/>
              <a:t>The Goldilocks Principle: Reading Children's Books with Explicit Memory Representations, </a:t>
            </a:r>
            <a:r>
              <a:rPr lang="en" sz="1400"/>
              <a:t>Hill et al., ICLR ‘16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62" y="2247679"/>
            <a:ext cx="4963774" cy="2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Attention + Attention + Incremental Output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400"/>
              <a:t>Dynamic Coattention Networks for Question Answering</a:t>
            </a:r>
            <a:br>
              <a:rPr lang="en" sz="1400"/>
            </a:br>
            <a:r>
              <a:rPr lang="en" sz="1400"/>
              <a:t>Xiong et al., arxiv ‘16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420" y="2309275"/>
            <a:ext cx="4949274" cy="21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Reinforcement Learning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reinforcement learning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Reinforcement learning with distributed representations under the hood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reinforcement learning?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alternative to fully supervised machine learning: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Take a sequence of actions: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Observe some information about </a:t>
            </a:r>
            <a:r>
              <a:rPr i="1" lang="en"/>
              <a:t>environment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Take an </a:t>
            </a:r>
            <a:r>
              <a:rPr i="1" lang="en"/>
              <a:t>action </a:t>
            </a:r>
            <a:r>
              <a:rPr lang="en"/>
              <a:t>(produce an output)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Sometimes get scalar-valued </a:t>
            </a:r>
            <a:r>
              <a:rPr i="1" lang="en"/>
              <a:t>reward </a:t>
            </a:r>
            <a:r>
              <a:rPr lang="en"/>
              <a:t>from </a:t>
            </a:r>
            <a:r>
              <a:rPr i="1" lang="en"/>
              <a:t>environment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Monitor what rewards you get so that you can pick more rewarding actions next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reinforcement learning in NLP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common setting in current research: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You’re doing </a:t>
            </a:r>
            <a:r>
              <a:rPr i="1" lang="en"/>
              <a:t>supervised</a:t>
            </a:r>
            <a:r>
              <a:rPr lang="en"/>
              <a:t> learning on some problem, but to solve the problem, your model needs to make a discrete decision for which no supervision is available.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Discrete decision = no gradients = no gradient descent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Reinforcement learning allows you to compute noisy approximate gradients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Methods: 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Policy Gradient/REINFORCE/... (simple)</a:t>
            </a:r>
          </a:p>
          <a:p>
            <a:pPr indent="-228600" lvl="3" marL="1828800">
              <a:spcBef>
                <a:spcPts val="0"/>
              </a:spcBef>
            </a:pPr>
            <a:r>
              <a:rPr lang="en"/>
              <a:t>Q-learning/actor critic/... (more complex)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motivating example: QA	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you have to take Siri/Watson/etc.’s job for a day: answering arbitrary factual questions.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Reasonable recipe: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 and understand the question.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Google something relevant to the question.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Skim the first few results.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there’s a clear answer, you’re done.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there isn’t, take what you’ve learned, use it to refine what you’re searching for, and repeat.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rest of the semester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410112" y="14433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Tomorrow: Lab with 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Parsing + review – you bring the questions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Dec. 6: Final exam!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Usual place, usual time – 1h45 exam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calculators/phones/printed notes/etc. – just a pen/pencil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understood the lectures and remember their key points, you should do fine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Dec. 7: Lab with 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Extra office hours for project help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Dec. 13: Legislative day, no meeting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Dec. 19: Paper due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hard.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reward might be non-zero for only a tiny set of possible actions (infinitely many wrong things to search for)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get exploration/exploitation tradeoff just right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May need pretraining/good initialization strategies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might get only one reward after a large number of 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Credit assignment problem: Which actions helped you, which were irrelevant, which were actually harmful?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hard.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practice, deep reinforcement learning for NLP is…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unstable and difficult to tune.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…  several orders of magnitude </a:t>
            </a:r>
            <a:r>
              <a:rPr lang="en"/>
              <a:t>slower than backprop-based learning for a comparable number of parameters.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the only way that we can reap the benefits of end-to-end training (if that’s what we want...) in many important NLP problems.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125" y="3421350"/>
            <a:ext cx="3431849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Recent 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Warning: Murder/Suicide/Domestic Violence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Real-Time Translation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400"/>
              <a:t>Learning to Translate in Real-time with Neural Machine Translation</a:t>
            </a:r>
            <a:br>
              <a:rPr lang="en" sz="1400"/>
            </a:br>
            <a:r>
              <a:rPr lang="en" sz="1400"/>
              <a:t>Gu et al., arXiv ‘16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498" y="2171200"/>
            <a:ext cx="4515124" cy="25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Parsing for Interpretation with SPINN and SNLI 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975" y="2093962"/>
            <a:ext cx="5070149" cy="20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Extraction with Repeated Search Queries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400"/>
              <a:t>Improving Information Extraction by Acquiring External Evidence with Reinforcement Learning</a:t>
            </a:r>
            <a:r>
              <a:rPr lang="en" sz="1400"/>
              <a:t>, Narasimhan et al., ACL ‘16 (Best Paper)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674" y="2257300"/>
            <a:ext cx="4440749" cy="23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Major Issues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Low-resource learning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class has focused on English (lots of speakers/researchers/$) and on high-profile tasks (lots of researchers/$), so you might reasonably have gotten used to operating in a data-rich environment.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not usually the case.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Broad open issue: Operating with limited training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Transfer learning and indirect supervision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Unsupervised learning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Interpretability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We’d like to know, in human-understandable terms: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aspects of language does our model understand and use?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Why did our model make a specific decision?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Especially important for high-stakes decisions: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What if an automated resume-sorting system throws out your job application? Was it being discriminatory?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Similar issues in finance, standardized testing, law enforcement…</a:t>
            </a:r>
            <a:r>
              <a:rPr lang="en"/>
              <a:t> 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Currently, there’s a tradeoff: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Neural network models: Interpretation hard, can be misleading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Symbolic models: Interpretation fairly easy, but often less effective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sense knowledge and common sense inference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Knowledge: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dogs fly?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Inference: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 just went swimming in a body of water. Was the water </a:t>
            </a:r>
            <a:r>
              <a:rPr lang="en"/>
              <a:t>carbonated</a:t>
            </a:r>
            <a:r>
              <a:rPr lang="en"/>
              <a:t> or still? </a:t>
            </a:r>
            <a:r>
              <a:rPr lang="en">
                <a:solidFill>
                  <a:srgbClr val="999999"/>
                </a:solidFill>
              </a:rPr>
              <a:t>(h/t Zhang et al.: Ordinal Common-sense Inference)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Major issue in any serious error analysis for an NLU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Training data hard to come by (people rarely state the obvious)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Vision?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There’s a lot we still can’t do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i="1" lang="en" sz="1400"/>
              <a:t>It will be all too easy for our somewhat artificial prosperity to collapse overnight when it is realized that the use of a few exciting words like in- formation, entropy, redundancy, do not solve all our problems.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/>
              <a:t>Claude Shannon, on Information Theory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/>
              <a:t>Most of the things a six-year-old can do with language are still far, far out of reach … 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lang="en"/>
              <a:t>… but we’re making rapid progress!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linguistics?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2295587" y="1500742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can we learn from linguistics?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can linguistics learn from NLP?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91440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52525"/>
                </a:solidFill>
              </a:rPr>
              <a:t>Every time I fire a linguist, the performance of the speech recognizer goes up.</a:t>
            </a:r>
          </a:p>
          <a:p>
            <a:pPr indent="-69850" lvl="0" marL="91440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52525"/>
                </a:solidFill>
              </a:rPr>
              <a:t>		(probably apocryphal, attributed to Fred Jelinek, 1988)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closing reminder	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any resemblance is purely coincidental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97" y="1487375"/>
            <a:ext cx="4242749" cy="316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6124125" y="2340275"/>
            <a:ext cx="1896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designed solely to </a:t>
            </a:r>
            <a:br>
              <a:rPr lang="en">
                <a:solidFill>
                  <a:srgbClr val="FFFFFF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be useful tools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911948" y="3118200"/>
            <a:ext cx="1654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neurons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380283" y="1919830"/>
            <a:ext cx="1654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neurons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So, get to work!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Stay in touch!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Active methodological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research areas in DL for NLP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Any such list is inevitably both redundant and incomplete, but: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Words, characters, or morphemes?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Multi-hop attention and learning with structured memory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Deep reinforcement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Effective sentence representation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 resource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Unsupervised learning above the word level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Interpretability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Common sense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Active methodological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research areas in DL for NLP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Any such list is inevitably both redundant and incomplete, but: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Words, characters, or morphemes?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Multi-hop attention and learning with structured memory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Deep reinforcement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Effective sentence representation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 resource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Unsupervised learning above the word level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Interpretability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Common sense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Words, Characters,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Morphemes?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question	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represent spans of text as inputs or outputs for an NN model?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other words: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kinds of symbol should the encoder see?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What kinds of symbol should the decoder produce?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 with words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28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via Wikipedia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287" y="1415300"/>
            <a:ext cx="4243823" cy="31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