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86" r:id="rId6"/>
    <p:sldId id="28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9266" y="3932902"/>
            <a:ext cx="9851921" cy="1661655"/>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66" y="5594556"/>
            <a:ext cx="9843077" cy="904568"/>
          </a:xfrm>
        </p:spPr>
        <p:txBody>
          <a:bodyPr>
            <a:normAutofit/>
          </a:bodyPr>
          <a:lstStyle>
            <a:lvl1pPr marL="0" indent="0" algn="r">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37335540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B2D7675-0C81-42EB-9ACF-BDC6F11768B8}"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37651365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26173687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37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8928" y="544923"/>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828800"/>
            <a:ext cx="10994760" cy="4542501"/>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26929111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342" y="424062"/>
            <a:ext cx="8721353"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39098" y="1425678"/>
            <a:ext cx="8750711" cy="4825652"/>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13629604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D7675-0C81-42EB-9ACF-BDC6F11768B8}"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19279109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D7675-0C81-42EB-9ACF-BDC6F11768B8}"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1488331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928" y="549009"/>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079536"/>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709399"/>
            <a:ext cx="5386917"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079536"/>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709399"/>
            <a:ext cx="5389033"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D7675-0C81-42EB-9ACF-BDC6F11768B8}"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6913495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2D7675-0C81-42EB-9ACF-BDC6F11768B8}"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5293499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D7675-0C81-42EB-9ACF-BDC6F11768B8}"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29590421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B2D7675-0C81-42EB-9ACF-BDC6F11768B8}"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F37C4-7A54-4794-854A-CB31CF4EA47F}" type="slidenum">
              <a:rPr lang="en-US" smtClean="0"/>
              <a:t>‹#›</a:t>
            </a:fld>
            <a:endParaRPr lang="en-US"/>
          </a:p>
        </p:txBody>
      </p:sp>
    </p:spTree>
    <p:extLst>
      <p:ext uri="{BB962C8B-B14F-4D97-AF65-F5344CB8AC3E}">
        <p14:creationId xmlns:p14="http://schemas.microsoft.com/office/powerpoint/2010/main" val="24549217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B2D7675-0C81-42EB-9ACF-BDC6F11768B8}" type="datetimeFigureOut">
              <a:rPr lang="en-US" smtClean="0"/>
              <a:t>8/13/2019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5BF37C4-7A54-4794-854A-CB31CF4EA47F}"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47298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9835-5FF6-4EA0-9F8D-DB10B8BF5262}"/>
              </a:ext>
            </a:extLst>
          </p:cNvPr>
          <p:cNvSpPr>
            <a:spLocks noGrp="1"/>
          </p:cNvSpPr>
          <p:nvPr>
            <p:ph type="ctrTitle"/>
          </p:nvPr>
        </p:nvSpPr>
        <p:spPr/>
        <p:txBody>
          <a:bodyPr/>
          <a:lstStyle/>
          <a:p>
            <a:r>
              <a:rPr lang="nl-NL" dirty="0"/>
              <a:t>Women’s cloth prediction system</a:t>
            </a:r>
            <a:endParaRPr lang="en-US" dirty="0"/>
          </a:p>
        </p:txBody>
      </p:sp>
      <p:sp>
        <p:nvSpPr>
          <p:cNvPr id="3" name="Subtitle 2">
            <a:extLst>
              <a:ext uri="{FF2B5EF4-FFF2-40B4-BE49-F238E27FC236}">
                <a16:creationId xmlns:a16="http://schemas.microsoft.com/office/drawing/2014/main" id="{57DF7ED7-F4B9-427C-8B33-5F590ED6B6BD}"/>
              </a:ext>
            </a:extLst>
          </p:cNvPr>
          <p:cNvSpPr>
            <a:spLocks noGrp="1"/>
          </p:cNvSpPr>
          <p:nvPr>
            <p:ph type="subTitle" idx="1"/>
          </p:nvPr>
        </p:nvSpPr>
        <p:spPr/>
        <p:txBody>
          <a:bodyPr/>
          <a:lstStyle/>
          <a:p>
            <a:r>
              <a:rPr lang="nl-NL" dirty="0"/>
              <a:t>-Using KNN Clustering</a:t>
            </a:r>
            <a:endParaRPr lang="en-US" dirty="0"/>
          </a:p>
        </p:txBody>
      </p:sp>
    </p:spTree>
    <p:extLst>
      <p:ext uri="{BB962C8B-B14F-4D97-AF65-F5344CB8AC3E}">
        <p14:creationId xmlns:p14="http://schemas.microsoft.com/office/powerpoint/2010/main" val="5689354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NL" dirty="0"/>
              <a:t>PRE-PROCESSING</a:t>
            </a:r>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nl-NL" dirty="0"/>
              <a:t>Firstly, We import the dataset using the pandas variable(pd in our case) </a:t>
            </a:r>
            <a:endParaRPr lang="en-US" dirty="0"/>
          </a:p>
          <a:p>
            <a:pPr marL="0" indent="0">
              <a:buNone/>
            </a:pPr>
            <a:r>
              <a:rPr lang="nl-NL" b="1" dirty="0"/>
              <a:t>dataset=pd.read_csv("C:/Users/aweso/Desktop/intern/WomensClothi   				ngE-CommerceReviews1.csv")</a:t>
            </a:r>
            <a:endParaRPr lang="en-US" dirty="0"/>
          </a:p>
          <a:p>
            <a:pPr marL="0" indent="0">
              <a:buNone/>
            </a:pPr>
            <a:r>
              <a:rPr lang="nl-NL" b="1" dirty="0"/>
              <a:t>dataset.head()</a:t>
            </a:r>
            <a:endParaRPr lang="en-US" dirty="0"/>
          </a:p>
          <a:p>
            <a:pPr marL="0" indent="0">
              <a:buNone/>
            </a:pPr>
            <a:r>
              <a:rPr lang="nl-NL" dirty="0"/>
              <a:t> </a:t>
            </a:r>
            <a:endParaRPr lang="en-US" dirty="0"/>
          </a:p>
          <a:p>
            <a:pPr marL="0" indent="0">
              <a:buNone/>
            </a:pPr>
            <a:r>
              <a:rPr lang="nl-NL" dirty="0"/>
              <a:t> we  remove the unwanted columns in our dataset, and fill the blank reviews with unknown </a:t>
            </a:r>
            <a:endParaRPr lang="en-US" dirty="0"/>
          </a:p>
          <a:p>
            <a:pPr marL="0" indent="0">
              <a:buNone/>
            </a:pPr>
            <a:r>
              <a:rPr lang="nl-NL" b="1" dirty="0"/>
              <a:t>dataset['Review Text'].fillna('unknown', inplace=True)</a:t>
            </a:r>
            <a:endParaRPr lang="en-US" dirty="0"/>
          </a:p>
          <a:p>
            <a:pPr marL="0" indent="0">
              <a:buNone/>
            </a:pPr>
            <a:r>
              <a:rPr lang="nl-NL" b="1" dirty="0"/>
              <a:t> </a:t>
            </a:r>
            <a:endParaRPr lang="en-US" dirty="0"/>
          </a:p>
          <a:p>
            <a:pPr marL="0" indent="0">
              <a:buNone/>
            </a:pPr>
            <a:r>
              <a:rPr lang="nl-NL" b="1" dirty="0"/>
              <a:t>reduced_dataset = dataset[['Clothing ID', 'Review Text', 'Recommended IND','Age','Class Name','Rating’]]</a:t>
            </a:r>
          </a:p>
          <a:p>
            <a:pPr marL="0" indent="0">
              <a:buNone/>
            </a:pPr>
            <a:endParaRPr lang="en-US" dirty="0"/>
          </a:p>
          <a:p>
            <a:pPr marL="0" indent="0">
              <a:buNone/>
            </a:pPr>
            <a:r>
              <a:rPr lang="nl-NL" b="1" dirty="0"/>
              <a:t>reduced_dataset.columns = ['CID', 'Review', 'Recommend','age','Class','Rating']</a:t>
            </a:r>
            <a:endParaRPr lang="en-US" dirty="0"/>
          </a:p>
          <a:p>
            <a:endParaRPr lang="nl-NL" dirty="0"/>
          </a:p>
          <a:p>
            <a:pPr marL="742950" indent="-742950">
              <a:buFont typeface="+mj-lt"/>
              <a:buAutoNum type="arabicPeriod"/>
            </a:pPr>
            <a:endParaRPr lang="en-US" dirty="0"/>
          </a:p>
        </p:txBody>
      </p:sp>
    </p:spTree>
    <p:extLst>
      <p:ext uri="{BB962C8B-B14F-4D97-AF65-F5344CB8AC3E}">
        <p14:creationId xmlns:p14="http://schemas.microsoft.com/office/powerpoint/2010/main" val="17447289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NL" dirty="0"/>
              <a:t>PRE-PROCESSING</a:t>
            </a:r>
            <a:endParaRPr lang="en-US" dirty="0"/>
          </a:p>
        </p:txBody>
      </p:sp>
      <p:pic>
        <p:nvPicPr>
          <p:cNvPr id="6" name="Content Placeholder 5">
            <a:extLst>
              <a:ext uri="{FF2B5EF4-FFF2-40B4-BE49-F238E27FC236}">
                <a16:creationId xmlns:a16="http://schemas.microsoft.com/office/drawing/2014/main" id="{EA642B89-B41E-47D5-9760-EE674CA543A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9763" y="1468702"/>
            <a:ext cx="4429542" cy="4965236"/>
          </a:xfrm>
          <a:prstGeom prst="rect">
            <a:avLst/>
          </a:prstGeom>
          <a:noFill/>
          <a:ln>
            <a:noFill/>
          </a:ln>
        </p:spPr>
      </p:pic>
      <p:pic>
        <p:nvPicPr>
          <p:cNvPr id="7" name="Picture 6">
            <a:extLst>
              <a:ext uri="{FF2B5EF4-FFF2-40B4-BE49-F238E27FC236}">
                <a16:creationId xmlns:a16="http://schemas.microsoft.com/office/drawing/2014/main" id="{27714455-16B1-4461-9FED-48515861BE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9413" y="1468702"/>
            <a:ext cx="4102282" cy="4965236"/>
          </a:xfrm>
          <a:prstGeom prst="rect">
            <a:avLst/>
          </a:prstGeom>
          <a:noFill/>
          <a:ln>
            <a:noFill/>
          </a:ln>
        </p:spPr>
      </p:pic>
    </p:spTree>
    <p:extLst>
      <p:ext uri="{BB962C8B-B14F-4D97-AF65-F5344CB8AC3E}">
        <p14:creationId xmlns:p14="http://schemas.microsoft.com/office/powerpoint/2010/main" val="22212456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NL" dirty="0"/>
              <a:t>REMOVING NOISE</a:t>
            </a:r>
            <a:endParaRPr lang="en-US" dirty="0"/>
          </a:p>
        </p:txBody>
      </p:sp>
      <p:sp>
        <p:nvSpPr>
          <p:cNvPr id="5" name="Content Placeholder 4"/>
          <p:cNvSpPr>
            <a:spLocks noGrp="1"/>
          </p:cNvSpPr>
          <p:nvPr>
            <p:ph idx="1"/>
          </p:nvPr>
        </p:nvSpPr>
        <p:spPr/>
        <p:txBody>
          <a:bodyPr>
            <a:normAutofit fontScale="47500" lnSpcReduction="20000"/>
          </a:bodyPr>
          <a:lstStyle/>
          <a:p>
            <a:pPr marL="0" indent="0">
              <a:buNone/>
            </a:pPr>
            <a:r>
              <a:rPr lang="nl-NL" b="1" dirty="0"/>
              <a:t>stop = text.ENGLISH_STOP_WORDS</a:t>
            </a:r>
            <a:endParaRPr lang="en-US" dirty="0"/>
          </a:p>
          <a:p>
            <a:pPr marL="0" indent="0">
              <a:buNone/>
            </a:pPr>
            <a:r>
              <a:rPr lang="nl-NL" b="1" dirty="0"/>
              <a:t>def remove_noise(text):</a:t>
            </a:r>
            <a:endParaRPr lang="en-US" dirty="0"/>
          </a:p>
          <a:p>
            <a:pPr marL="0" indent="0">
              <a:buNone/>
            </a:pPr>
            <a:r>
              <a:rPr lang="nl-NL" b="1" dirty="0"/>
              <a:t>       # Make lowercase</a:t>
            </a:r>
            <a:endParaRPr lang="en-US" dirty="0"/>
          </a:p>
          <a:p>
            <a:pPr marL="0" indent="0">
              <a:buNone/>
            </a:pPr>
            <a:r>
              <a:rPr lang="nl-NL" b="1" dirty="0"/>
              <a:t>    text = text.apply(lambda x: " ".join(x.lower() for x in x.split()))</a:t>
            </a:r>
            <a:endParaRPr lang="en-US" dirty="0"/>
          </a:p>
          <a:p>
            <a:pPr marL="0" indent="0">
              <a:buNone/>
            </a:pPr>
            <a:r>
              <a:rPr lang="nl-NL" b="1" dirty="0"/>
              <a:t>     # Remove whitespaces</a:t>
            </a:r>
            <a:endParaRPr lang="en-US" dirty="0"/>
          </a:p>
          <a:p>
            <a:pPr marL="0" indent="0">
              <a:buNone/>
            </a:pPr>
            <a:r>
              <a:rPr lang="nl-NL" b="1" dirty="0"/>
              <a:t>    text = text.apply(lambda x: " ".join(x.strip() for x in x.split()))</a:t>
            </a:r>
            <a:endParaRPr lang="en-US" dirty="0"/>
          </a:p>
          <a:p>
            <a:pPr marL="0" indent="0">
              <a:buNone/>
            </a:pPr>
            <a:r>
              <a:rPr lang="nl-NL" b="1" dirty="0"/>
              <a:t>    # Remove special characters</a:t>
            </a:r>
            <a:endParaRPr lang="en-US" dirty="0"/>
          </a:p>
          <a:p>
            <a:pPr marL="0" indent="0">
              <a:buNone/>
            </a:pPr>
            <a:r>
              <a:rPr lang="nl-NL" b="1" dirty="0"/>
              <a:t>    text = text.apply(lambda x: "".join([" " if ord(i) &lt; 32 or ord(i) &gt; 126 else i for i in x]))</a:t>
            </a:r>
            <a:endParaRPr lang="en-US" dirty="0"/>
          </a:p>
          <a:p>
            <a:pPr marL="0" indent="0">
              <a:buNone/>
            </a:pPr>
            <a:r>
              <a:rPr lang="nl-NL" b="1" dirty="0"/>
              <a:t>    # Remove punctuation</a:t>
            </a:r>
            <a:endParaRPr lang="en-US" dirty="0"/>
          </a:p>
          <a:p>
            <a:pPr marL="0" indent="0">
              <a:buNone/>
            </a:pPr>
            <a:r>
              <a:rPr lang="nl-NL" b="1" dirty="0"/>
              <a:t>    text = text.str.replace('[^\w\s]', '')</a:t>
            </a:r>
            <a:endParaRPr lang="en-US" dirty="0"/>
          </a:p>
          <a:p>
            <a:pPr marL="0" indent="0">
              <a:buNone/>
            </a:pPr>
            <a:r>
              <a:rPr lang="nl-NL" b="1" dirty="0"/>
              <a:t>        # Remove numbers</a:t>
            </a:r>
            <a:endParaRPr lang="en-US" dirty="0"/>
          </a:p>
          <a:p>
            <a:pPr marL="0" indent="0">
              <a:buNone/>
            </a:pPr>
            <a:r>
              <a:rPr lang="nl-NL" b="1" dirty="0"/>
              <a:t>    text = text.str.replace('\d+', '')</a:t>
            </a:r>
            <a:endParaRPr lang="en-US" dirty="0"/>
          </a:p>
          <a:p>
            <a:pPr marL="0" indent="0">
              <a:buNone/>
            </a:pPr>
            <a:r>
              <a:rPr lang="nl-NL" b="1" dirty="0"/>
              <a:t>        # Remove Stopwords</a:t>
            </a:r>
            <a:endParaRPr lang="en-US" dirty="0"/>
          </a:p>
          <a:p>
            <a:pPr marL="0" indent="0">
              <a:buNone/>
            </a:pPr>
            <a:r>
              <a:rPr lang="nl-NL" b="1" dirty="0"/>
              <a:t>    text = text.apply(lambda x: ' '.join([word for word in x.split() if word not in (stop)]))</a:t>
            </a:r>
            <a:endParaRPr lang="en-US" dirty="0"/>
          </a:p>
          <a:p>
            <a:pPr marL="0" indent="0">
              <a:buNone/>
            </a:pPr>
            <a:r>
              <a:rPr lang="nl-NL" b="1" dirty="0"/>
              <a:t>        # Convert to string</a:t>
            </a:r>
            <a:endParaRPr lang="en-US" dirty="0"/>
          </a:p>
          <a:p>
            <a:pPr marL="0" indent="0">
              <a:buNone/>
            </a:pPr>
            <a:r>
              <a:rPr lang="nl-NL" b="1" dirty="0"/>
              <a:t>    text = text.astype(str)</a:t>
            </a:r>
            <a:endParaRPr lang="en-US" dirty="0"/>
          </a:p>
          <a:p>
            <a:pPr marL="0" indent="0">
              <a:buNone/>
            </a:pPr>
            <a:r>
              <a:rPr lang="nl-NL" b="1" dirty="0"/>
              <a:t>    return text</a:t>
            </a:r>
            <a:endParaRPr lang="en-US" dirty="0"/>
          </a:p>
          <a:p>
            <a:pPr marL="0" indent="0">
              <a:buNone/>
            </a:pPr>
            <a:endParaRPr lang="nl-NL" dirty="0"/>
          </a:p>
        </p:txBody>
      </p:sp>
    </p:spTree>
    <p:extLst>
      <p:ext uri="{BB962C8B-B14F-4D97-AF65-F5344CB8AC3E}">
        <p14:creationId xmlns:p14="http://schemas.microsoft.com/office/powerpoint/2010/main" val="447903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NL" dirty="0"/>
              <a:t>REMOVING NOISE</a:t>
            </a:r>
            <a:endParaRPr lang="en-US" dirty="0"/>
          </a:p>
        </p:txBody>
      </p:sp>
      <p:sp>
        <p:nvSpPr>
          <p:cNvPr id="5" name="Content Placeholder 4"/>
          <p:cNvSpPr>
            <a:spLocks noGrp="1"/>
          </p:cNvSpPr>
          <p:nvPr>
            <p:ph idx="1"/>
          </p:nvPr>
        </p:nvSpPr>
        <p:spPr/>
        <p:txBody>
          <a:bodyPr>
            <a:normAutofit/>
          </a:bodyPr>
          <a:lstStyle/>
          <a:p>
            <a:pPr marL="0" indent="0">
              <a:buNone/>
            </a:pPr>
            <a:endParaRPr lang="nl-NL" dirty="0"/>
          </a:p>
        </p:txBody>
      </p:sp>
      <p:sp>
        <p:nvSpPr>
          <p:cNvPr id="2" name="Rectangle 2">
            <a:extLst>
              <a:ext uri="{FF2B5EF4-FFF2-40B4-BE49-F238E27FC236}">
                <a16:creationId xmlns:a16="http://schemas.microsoft.com/office/drawing/2014/main" id="{34FAEE5D-94C6-4B42-8A39-7BDE816051F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9">
            <a:extLst>
              <a:ext uri="{FF2B5EF4-FFF2-40B4-BE49-F238E27FC236}">
                <a16:creationId xmlns:a16="http://schemas.microsoft.com/office/drawing/2014/main" id="{C9894C29-E45F-4B87-8E55-F2262CCC1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98" y="1391193"/>
            <a:ext cx="3951926" cy="4825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6DAD4E8-222D-49A8-BDDC-CD0766637085}"/>
              </a:ext>
            </a:extLst>
          </p:cNvPr>
          <p:cNvSpPr>
            <a:spLocks noChangeArrowheads="1"/>
          </p:cNvSpPr>
          <p:nvPr/>
        </p:nvSpPr>
        <p:spPr bwMode="auto">
          <a:xfrm>
            <a:off x="639098" y="6421040"/>
            <a:ext cx="5413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nl-NL" altLang="en-US" sz="1200" b="1" i="0" u="none" strike="noStrike" cap="none" normalizeH="0" baseline="0" dirty="0">
                <a:ln>
                  <a:noFill/>
                </a:ln>
                <a:solidFill>
                  <a:srgbClr val="2E74B5"/>
                </a:solidFill>
                <a:effectLst/>
                <a:latin typeface="Arial" panose="020B0604020202020204" pitchFamily="34" charset="0"/>
                <a:ea typeface="Calibri" panose="020F0502020204030204" pitchFamily="34" charset="0"/>
              </a:rPr>
              <a:t>Reduced dataset after removing noise words from filtered review text</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4126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NL" dirty="0"/>
              <a:t>TOKENIZE AND LEMMATIZE</a:t>
            </a:r>
            <a:endParaRPr lang="en-US" dirty="0"/>
          </a:p>
        </p:txBody>
      </p:sp>
      <p:sp>
        <p:nvSpPr>
          <p:cNvPr id="5" name="Content Placeholder 4"/>
          <p:cNvSpPr>
            <a:spLocks noGrp="1"/>
          </p:cNvSpPr>
          <p:nvPr>
            <p:ph idx="1"/>
          </p:nvPr>
        </p:nvSpPr>
        <p:spPr/>
        <p:txBody>
          <a:bodyPr>
            <a:normAutofit fontScale="47500" lnSpcReduction="20000"/>
          </a:bodyPr>
          <a:lstStyle/>
          <a:p>
            <a:pPr marL="0" indent="0">
              <a:buNone/>
            </a:pPr>
            <a:r>
              <a:rPr lang="nl-NL" b="1" dirty="0"/>
              <a:t>def sentiment_analyser(text):</a:t>
            </a:r>
            <a:endParaRPr lang="en-US" dirty="0"/>
          </a:p>
          <a:p>
            <a:pPr marL="0" indent="0">
              <a:buNone/>
            </a:pPr>
            <a:r>
              <a:rPr lang="nl-NL" b="1" dirty="0"/>
              <a:t>    return text.apply(lambda Text: pd.Series(TextBlob(Text).sentiment.polarity))</a:t>
            </a:r>
            <a:endParaRPr lang="en-US" dirty="0"/>
          </a:p>
          <a:p>
            <a:pPr marL="0" indent="0">
              <a:buNone/>
            </a:pPr>
            <a:r>
              <a:rPr lang="nl-NL" b="1" dirty="0"/>
              <a:t> </a:t>
            </a:r>
            <a:endParaRPr lang="en-US" dirty="0"/>
          </a:p>
          <a:p>
            <a:pPr marL="0" indent="0">
              <a:buNone/>
            </a:pPr>
            <a:r>
              <a:rPr lang="nl-NL" b="1" dirty="0"/>
              <a:t># Applying function to reviews</a:t>
            </a:r>
            <a:endParaRPr lang="en-US" dirty="0"/>
          </a:p>
          <a:p>
            <a:pPr marL="0" indent="0">
              <a:buNone/>
            </a:pPr>
            <a:r>
              <a:rPr lang="nl-NL" b="1" dirty="0"/>
              <a:t>reduced_dataset['Polarity'] = sentiment_analyser(reduced_dataset['Filtered Review Text'])</a:t>
            </a:r>
            <a:endParaRPr lang="en-US" dirty="0"/>
          </a:p>
          <a:p>
            <a:pPr marL="0" indent="0">
              <a:buNone/>
            </a:pPr>
            <a:r>
              <a:rPr lang="nl-NL" b="1" dirty="0"/>
              <a:t> </a:t>
            </a:r>
            <a:endParaRPr lang="en-US" dirty="0"/>
          </a:p>
          <a:p>
            <a:pPr marL="0" indent="0">
              <a:buNone/>
            </a:pPr>
            <a:r>
              <a:rPr lang="nl-NL" b="1" dirty="0"/>
              <a:t>w_tokenizer = nltk.tokenize.WhitespaceTokenizer()</a:t>
            </a:r>
            <a:endParaRPr lang="en-US" dirty="0"/>
          </a:p>
          <a:p>
            <a:pPr marL="0" indent="0">
              <a:buNone/>
            </a:pPr>
            <a:r>
              <a:rPr lang="nl-NL" b="1" dirty="0"/>
              <a:t>lemmatizer = nltk.stem.WordNetLemmatizer()</a:t>
            </a:r>
            <a:endParaRPr lang="en-US" dirty="0"/>
          </a:p>
          <a:p>
            <a:pPr marL="0" indent="0">
              <a:buNone/>
            </a:pPr>
            <a:r>
              <a:rPr lang="nl-NL" b="1" dirty="0"/>
              <a:t> </a:t>
            </a:r>
            <a:endParaRPr lang="en-US" dirty="0"/>
          </a:p>
          <a:p>
            <a:pPr marL="0" indent="0">
              <a:buNone/>
            </a:pPr>
            <a:r>
              <a:rPr lang="nl-NL" b="1" dirty="0"/>
              <a:t>def lemmatize_text(text):</a:t>
            </a:r>
            <a:endParaRPr lang="en-US" dirty="0"/>
          </a:p>
          <a:p>
            <a:pPr marL="0" indent="0">
              <a:buNone/>
            </a:pPr>
            <a:r>
              <a:rPr lang="nl-NL" b="1" dirty="0"/>
              <a:t>    return [lemmatizer.lemmatize(w) for w in w_tokenizer.tokenize(text)]</a:t>
            </a:r>
            <a:endParaRPr lang="en-US" dirty="0"/>
          </a:p>
          <a:p>
            <a:pPr marL="0" indent="0">
              <a:buNone/>
            </a:pPr>
            <a:r>
              <a:rPr lang="nl-NL" b="1" dirty="0"/>
              <a:t> </a:t>
            </a:r>
            <a:endParaRPr lang="en-US" dirty="0"/>
          </a:p>
          <a:p>
            <a:pPr marL="0" indent="0">
              <a:buNone/>
            </a:pPr>
            <a:r>
              <a:rPr lang="nl-NL" b="1" dirty="0"/>
              <a:t>reduced_dataset['Filtered Review Text'] = reduced_dataset['Filtered Review Text'].apply(lemmatize_text)</a:t>
            </a:r>
            <a:endParaRPr lang="en-US" dirty="0"/>
          </a:p>
          <a:p>
            <a:pPr marL="0" indent="0">
              <a:buNone/>
            </a:pPr>
            <a:endParaRPr lang="nl-NL" dirty="0"/>
          </a:p>
        </p:txBody>
      </p:sp>
    </p:spTree>
    <p:extLst>
      <p:ext uri="{BB962C8B-B14F-4D97-AF65-F5344CB8AC3E}">
        <p14:creationId xmlns:p14="http://schemas.microsoft.com/office/powerpoint/2010/main" val="10480712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dirty="0"/>
          </a:p>
        </p:txBody>
      </p:sp>
      <p:sp>
        <p:nvSpPr>
          <p:cNvPr id="5" name="Content Placeholder 4"/>
          <p:cNvSpPr>
            <a:spLocks noGrp="1"/>
          </p:cNvSpPr>
          <p:nvPr>
            <p:ph idx="1"/>
          </p:nvPr>
        </p:nvSpPr>
        <p:spPr/>
        <p:txBody>
          <a:bodyPr>
            <a:normAutofit/>
          </a:bodyPr>
          <a:lstStyle/>
          <a:p>
            <a:pPr marL="0" indent="0">
              <a:buNone/>
            </a:pPr>
            <a:endParaRPr lang="nl-NL" dirty="0"/>
          </a:p>
        </p:txBody>
      </p:sp>
      <p:pic>
        <p:nvPicPr>
          <p:cNvPr id="6" name="Picture 5">
            <a:extLst>
              <a:ext uri="{FF2B5EF4-FFF2-40B4-BE49-F238E27FC236}">
                <a16:creationId xmlns:a16="http://schemas.microsoft.com/office/drawing/2014/main" id="{FB05F5C4-AF57-4851-8190-5843DA91BC14}"/>
              </a:ext>
            </a:extLst>
          </p:cNvPr>
          <p:cNvPicPr/>
          <p:nvPr/>
        </p:nvPicPr>
        <p:blipFill>
          <a:blip r:embed="rId2">
            <a:extLst>
              <a:ext uri="{28A0092B-C50C-407E-A947-70E740481C1C}">
                <a14:useLocalDpi xmlns:a14="http://schemas.microsoft.com/office/drawing/2010/main" val="0"/>
              </a:ext>
            </a:extLst>
          </a:blip>
          <a:srcRect l="13530" t="16920" r="12854" b="-841"/>
          <a:stretch>
            <a:fillRect/>
          </a:stretch>
        </p:blipFill>
        <p:spPr bwMode="auto">
          <a:xfrm>
            <a:off x="-1" y="0"/>
            <a:ext cx="9389810" cy="6251330"/>
          </a:xfrm>
          <a:prstGeom prst="rect">
            <a:avLst/>
          </a:prstGeom>
          <a:noFill/>
          <a:ln>
            <a:noFill/>
          </a:ln>
        </p:spPr>
      </p:pic>
    </p:spTree>
    <p:extLst>
      <p:ext uri="{BB962C8B-B14F-4D97-AF65-F5344CB8AC3E}">
        <p14:creationId xmlns:p14="http://schemas.microsoft.com/office/powerpoint/2010/main" val="36987142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POLARITY</a:t>
            </a:r>
          </a:p>
        </p:txBody>
      </p:sp>
      <p:sp>
        <p:nvSpPr>
          <p:cNvPr id="5" name="Content Placeholder 4"/>
          <p:cNvSpPr>
            <a:spLocks noGrp="1"/>
          </p:cNvSpPr>
          <p:nvPr>
            <p:ph idx="1"/>
          </p:nvPr>
        </p:nvSpPr>
        <p:spPr/>
        <p:txBody>
          <a:bodyPr>
            <a:normAutofit fontScale="92500" lnSpcReduction="10000"/>
          </a:bodyPr>
          <a:lstStyle/>
          <a:p>
            <a:pPr marL="0" indent="0" algn="just">
              <a:buNone/>
            </a:pPr>
            <a:r>
              <a:rPr lang="en-IN" dirty="0"/>
              <a:t>The pre-processed data is polarized to obtain positive , negative, neutral emotions of the review. </a:t>
            </a:r>
            <a:endParaRPr lang="en-US" dirty="0"/>
          </a:p>
          <a:p>
            <a:pPr marL="0" indent="0" algn="just">
              <a:buNone/>
            </a:pPr>
            <a:r>
              <a:rPr lang="en-IN" dirty="0"/>
              <a:t>Now, the analyser takes the best positive emotions( with value 1) along with user interests to provide with appropriate suggestions. </a:t>
            </a:r>
            <a:r>
              <a:rPr lang="en-IN" sz="4000" dirty="0"/>
              <a:t>Polarity value ranges from -1 to +1.</a:t>
            </a:r>
            <a:endParaRPr lang="en-US" sz="4000" dirty="0"/>
          </a:p>
          <a:p>
            <a:pPr marL="0" indent="0" algn="just">
              <a:buNone/>
            </a:pPr>
            <a:r>
              <a:rPr lang="en-IN" b="1" dirty="0"/>
              <a:t>         </a:t>
            </a:r>
            <a:endParaRPr lang="en-US" dirty="0"/>
          </a:p>
          <a:p>
            <a:pPr marL="0" indent="0">
              <a:buNone/>
            </a:pPr>
            <a:endParaRPr lang="nl-NL" dirty="0"/>
          </a:p>
        </p:txBody>
      </p:sp>
    </p:spTree>
    <p:extLst>
      <p:ext uri="{BB962C8B-B14F-4D97-AF65-F5344CB8AC3E}">
        <p14:creationId xmlns:p14="http://schemas.microsoft.com/office/powerpoint/2010/main" val="2080470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POLARITY</a:t>
            </a:r>
          </a:p>
        </p:txBody>
      </p:sp>
      <p:pic>
        <p:nvPicPr>
          <p:cNvPr id="6" name="Content Placeholder 5">
            <a:extLst>
              <a:ext uri="{FF2B5EF4-FFF2-40B4-BE49-F238E27FC236}">
                <a16:creationId xmlns:a16="http://schemas.microsoft.com/office/drawing/2014/main" id="{DD7875BC-6647-43E6-B7F8-C5D09A65F08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2598" t="525" r="13390" b="26947"/>
          <a:stretch/>
        </p:blipFill>
        <p:spPr bwMode="auto">
          <a:xfrm>
            <a:off x="328130" y="1391194"/>
            <a:ext cx="4344918" cy="5042743"/>
          </a:xfrm>
          <a:prstGeom prst="rect">
            <a:avLst/>
          </a:prstGeom>
          <a:noFill/>
          <a:ln>
            <a:noFill/>
          </a:ln>
        </p:spPr>
      </p:pic>
      <p:pic>
        <p:nvPicPr>
          <p:cNvPr id="7" name="Picture 6">
            <a:extLst>
              <a:ext uri="{FF2B5EF4-FFF2-40B4-BE49-F238E27FC236}">
                <a16:creationId xmlns:a16="http://schemas.microsoft.com/office/drawing/2014/main" id="{C2CBF116-B58C-46D0-8610-03608CB533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73048" y="1391194"/>
            <a:ext cx="4904089" cy="5042744"/>
          </a:xfrm>
          <a:prstGeom prst="rect">
            <a:avLst/>
          </a:prstGeom>
          <a:noFill/>
          <a:ln>
            <a:noFill/>
          </a:ln>
        </p:spPr>
      </p:pic>
      <p:sp>
        <p:nvSpPr>
          <p:cNvPr id="2" name="Rectangle 1">
            <a:extLst>
              <a:ext uri="{FF2B5EF4-FFF2-40B4-BE49-F238E27FC236}">
                <a16:creationId xmlns:a16="http://schemas.microsoft.com/office/drawing/2014/main" id="{D7EA47CB-0FF2-44BB-B12B-0C246416FFA7}"/>
              </a:ext>
            </a:extLst>
          </p:cNvPr>
          <p:cNvSpPr/>
          <p:nvPr/>
        </p:nvSpPr>
        <p:spPr>
          <a:xfrm>
            <a:off x="4701306" y="6488668"/>
            <a:ext cx="4314001" cy="369332"/>
          </a:xfrm>
          <a:prstGeom prst="rect">
            <a:avLst/>
          </a:prstGeom>
        </p:spPr>
        <p:txBody>
          <a:bodyPr wrap="none">
            <a:spAutoFit/>
          </a:bodyPr>
          <a:lstStyle/>
          <a:p>
            <a:r>
              <a:rPr lang="en-IN" b="1" dirty="0" err="1">
                <a:solidFill>
                  <a:srgbClr val="2E74B5"/>
                </a:solidFill>
                <a:latin typeface="Times New Roman" panose="02020603050405020304" pitchFamily="18" charset="0"/>
                <a:ea typeface="Calibri" panose="020F0502020204030204" pitchFamily="34" charset="0"/>
              </a:rPr>
              <a:t>Dataframe</a:t>
            </a:r>
            <a:r>
              <a:rPr lang="en-IN" b="1" dirty="0">
                <a:solidFill>
                  <a:srgbClr val="2E74B5"/>
                </a:solidFill>
                <a:latin typeface="Times New Roman" panose="02020603050405020304" pitchFamily="18" charset="0"/>
                <a:ea typeface="Calibri" panose="020F0502020204030204" pitchFamily="34" charset="0"/>
              </a:rPr>
              <a:t> with calculated polarity values</a:t>
            </a:r>
            <a:endParaRPr lang="en-US" dirty="0"/>
          </a:p>
        </p:txBody>
      </p:sp>
    </p:spTree>
    <p:extLst>
      <p:ext uri="{BB962C8B-B14F-4D97-AF65-F5344CB8AC3E}">
        <p14:creationId xmlns:p14="http://schemas.microsoft.com/office/powerpoint/2010/main" val="2051100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nl-NL" b="1" dirty="0">
                <a:effectLst/>
              </a:rPr>
              <a:t>Count Vectorizer</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p:txBody>
          <a:bodyPr>
            <a:normAutofit fontScale="40000" lnSpcReduction="20000"/>
          </a:bodyPr>
          <a:lstStyle/>
          <a:p>
            <a:pPr marL="0" indent="0">
              <a:buNone/>
            </a:pPr>
            <a:r>
              <a:rPr lang="en-US" dirty="0"/>
              <a:t>We now use </a:t>
            </a:r>
            <a:r>
              <a:rPr lang="en-US" dirty="0" err="1"/>
              <a:t>Countvectoriser</a:t>
            </a:r>
            <a:r>
              <a:rPr lang="en-US" dirty="0"/>
              <a:t> to convert a collection of text documents to a matrix of token counts</a:t>
            </a:r>
          </a:p>
          <a:p>
            <a:pPr marL="0" indent="0">
              <a:buNone/>
            </a:pPr>
            <a:r>
              <a:rPr lang="en-US" dirty="0"/>
              <a:t>This implementation produces a sparse representation of the counts using </a:t>
            </a:r>
            <a:r>
              <a:rPr lang="en-US" i="1" dirty="0"/>
              <a:t>scipy.sparse.csr_matrix</a:t>
            </a:r>
            <a:r>
              <a:rPr lang="en-US" dirty="0"/>
              <a:t>.</a:t>
            </a:r>
          </a:p>
          <a:p>
            <a:pPr marL="0" indent="0">
              <a:buNone/>
            </a:pPr>
            <a:r>
              <a:rPr lang="en-US" dirty="0"/>
              <a:t>If you do not provide an a-priori dictionary and you do not use an analyzer that does some kind of feature selection then the number of features will be equal to the vocabulary size found by analyzing the data.</a:t>
            </a:r>
          </a:p>
          <a:p>
            <a:pPr marL="0" indent="0">
              <a:buNone/>
            </a:pPr>
            <a:r>
              <a:rPr lang="en-IN" dirty="0"/>
              <a:t> </a:t>
            </a:r>
            <a:endParaRPr lang="en-US" dirty="0"/>
          </a:p>
          <a:p>
            <a:pPr marL="0" indent="0">
              <a:buNone/>
            </a:pPr>
            <a:r>
              <a:rPr lang="en-IN" dirty="0"/>
              <a:t> </a:t>
            </a:r>
            <a:endParaRPr lang="en-US" dirty="0"/>
          </a:p>
          <a:p>
            <a:pPr marL="0" indent="0">
              <a:buNone/>
            </a:pPr>
            <a:r>
              <a:rPr lang="en-IN" b="1" dirty="0" err="1"/>
              <a:t>cvec</a:t>
            </a:r>
            <a:r>
              <a:rPr lang="en-IN" b="1" dirty="0"/>
              <a:t> = </a:t>
            </a:r>
            <a:r>
              <a:rPr lang="en-IN" b="1" dirty="0" err="1"/>
              <a:t>CountVectorizer</a:t>
            </a:r>
            <a:r>
              <a:rPr lang="en-IN" b="1" dirty="0"/>
              <a:t>(</a:t>
            </a:r>
            <a:r>
              <a:rPr lang="en-IN" b="1" dirty="0" err="1"/>
              <a:t>min_df</a:t>
            </a:r>
            <a:r>
              <a:rPr lang="en-IN" b="1" dirty="0"/>
              <a:t>=.005, </a:t>
            </a:r>
            <a:r>
              <a:rPr lang="en-IN" b="1" dirty="0" err="1"/>
              <a:t>max_df</a:t>
            </a:r>
            <a:r>
              <a:rPr lang="en-IN" b="1" dirty="0"/>
              <a:t>=.9, </a:t>
            </a:r>
            <a:r>
              <a:rPr lang="en-IN" b="1" dirty="0" err="1"/>
              <a:t>ngram_range</a:t>
            </a:r>
            <a:r>
              <a:rPr lang="en-IN" b="1" dirty="0"/>
              <a:t>=(1,2), tokenizer=lambda doc: doc, lowercase=False)</a:t>
            </a:r>
            <a:endParaRPr lang="en-US" dirty="0"/>
          </a:p>
          <a:p>
            <a:pPr marL="0" indent="0">
              <a:buNone/>
            </a:pPr>
            <a:r>
              <a:rPr lang="en-IN" b="1" dirty="0"/>
              <a:t> </a:t>
            </a:r>
            <a:endParaRPr lang="en-US" dirty="0"/>
          </a:p>
          <a:p>
            <a:pPr marL="0" indent="0">
              <a:buNone/>
            </a:pPr>
            <a:r>
              <a:rPr lang="en-IN" b="1" dirty="0" err="1"/>
              <a:t>cvec.fit</a:t>
            </a:r>
            <a:r>
              <a:rPr lang="en-IN" b="1" dirty="0"/>
              <a:t>(</a:t>
            </a:r>
            <a:r>
              <a:rPr lang="en-IN" b="1" dirty="0" err="1"/>
              <a:t>reduced_dataset</a:t>
            </a:r>
            <a:r>
              <a:rPr lang="en-IN" b="1" dirty="0"/>
              <a:t>['Filtered Review Text'])</a:t>
            </a:r>
            <a:endParaRPr lang="en-US" dirty="0"/>
          </a:p>
          <a:p>
            <a:pPr marL="0" indent="0">
              <a:buNone/>
            </a:pPr>
            <a:r>
              <a:rPr lang="en-IN" b="1" dirty="0"/>
              <a:t> </a:t>
            </a:r>
            <a:endParaRPr lang="en-US" dirty="0"/>
          </a:p>
          <a:p>
            <a:pPr marL="0" indent="0">
              <a:buNone/>
            </a:pPr>
            <a:r>
              <a:rPr lang="en-IN" b="1" dirty="0" err="1"/>
              <a:t>cvec_counts</a:t>
            </a:r>
            <a:r>
              <a:rPr lang="en-IN" b="1" dirty="0"/>
              <a:t> = </a:t>
            </a:r>
            <a:r>
              <a:rPr lang="en-IN" b="1" dirty="0" err="1"/>
              <a:t>cvec.transform</a:t>
            </a:r>
            <a:r>
              <a:rPr lang="en-IN" b="1" dirty="0"/>
              <a:t>(</a:t>
            </a:r>
            <a:r>
              <a:rPr lang="en-IN" b="1" dirty="0" err="1"/>
              <a:t>reduced_dataset</a:t>
            </a:r>
            <a:r>
              <a:rPr lang="en-IN" b="1" dirty="0"/>
              <a:t>['Filtered Review Text'])</a:t>
            </a:r>
            <a:endParaRPr lang="en-US" dirty="0"/>
          </a:p>
          <a:p>
            <a:pPr marL="0" indent="0">
              <a:buNone/>
            </a:pPr>
            <a:r>
              <a:rPr lang="en-IN" b="1" dirty="0"/>
              <a:t> </a:t>
            </a:r>
            <a:endParaRPr lang="en-US" dirty="0"/>
          </a:p>
          <a:p>
            <a:pPr marL="0" indent="0">
              <a:buNone/>
            </a:pPr>
            <a:r>
              <a:rPr lang="en-IN" b="1" dirty="0" err="1"/>
              <a:t>occ</a:t>
            </a:r>
            <a:r>
              <a:rPr lang="en-IN" b="1" dirty="0"/>
              <a:t> = </a:t>
            </a:r>
            <a:r>
              <a:rPr lang="en-IN" b="1" dirty="0" err="1"/>
              <a:t>np.asarray</a:t>
            </a:r>
            <a:r>
              <a:rPr lang="en-IN" b="1" dirty="0"/>
              <a:t>(</a:t>
            </a:r>
            <a:r>
              <a:rPr lang="en-IN" b="1" dirty="0" err="1"/>
              <a:t>cvec_counts.sum</a:t>
            </a:r>
            <a:r>
              <a:rPr lang="en-IN" b="1" dirty="0"/>
              <a:t>(axis=0)).ravel().</a:t>
            </a:r>
            <a:r>
              <a:rPr lang="en-IN" b="1" dirty="0" err="1"/>
              <a:t>tolist</a:t>
            </a:r>
            <a:r>
              <a:rPr lang="en-IN" b="1" dirty="0"/>
              <a:t>()</a:t>
            </a:r>
            <a:endParaRPr lang="en-US" dirty="0"/>
          </a:p>
          <a:p>
            <a:pPr marL="0" indent="0">
              <a:buNone/>
            </a:pPr>
            <a:r>
              <a:rPr lang="en-IN" b="1" dirty="0"/>
              <a:t> </a:t>
            </a:r>
            <a:endParaRPr lang="en-US" dirty="0"/>
          </a:p>
          <a:p>
            <a:pPr marL="0" indent="0">
              <a:buNone/>
            </a:pPr>
            <a:r>
              <a:rPr lang="en-IN" b="1" dirty="0" err="1"/>
              <a:t>counts_df</a:t>
            </a:r>
            <a:r>
              <a:rPr lang="en-IN" b="1" dirty="0"/>
              <a:t> = </a:t>
            </a:r>
            <a:r>
              <a:rPr lang="en-IN" b="1" dirty="0" err="1"/>
              <a:t>pd.DataFrame</a:t>
            </a:r>
            <a:r>
              <a:rPr lang="en-IN" b="1" dirty="0"/>
              <a:t>({'Term': </a:t>
            </a:r>
            <a:r>
              <a:rPr lang="en-IN" b="1" dirty="0" err="1"/>
              <a:t>cvec.get_feature_names</a:t>
            </a:r>
            <a:r>
              <a:rPr lang="en-IN" b="1" dirty="0"/>
              <a:t>(), 'Occurrences': </a:t>
            </a:r>
            <a:r>
              <a:rPr lang="en-IN" b="1" dirty="0" err="1"/>
              <a:t>occ</a:t>
            </a:r>
            <a:r>
              <a:rPr lang="en-IN" b="1" dirty="0"/>
              <a:t>})</a:t>
            </a:r>
            <a:endParaRPr lang="en-US" dirty="0"/>
          </a:p>
          <a:p>
            <a:pPr marL="0" indent="0">
              <a:buNone/>
            </a:pPr>
            <a:r>
              <a:rPr lang="en-IN" b="1" dirty="0"/>
              <a:t> </a:t>
            </a:r>
            <a:endParaRPr lang="en-US" dirty="0"/>
          </a:p>
          <a:p>
            <a:pPr marL="0" indent="0">
              <a:buNone/>
            </a:pPr>
            <a:r>
              <a:rPr lang="en-IN" b="1" dirty="0" err="1"/>
              <a:t>counts_df.sort_values</a:t>
            </a:r>
            <a:r>
              <a:rPr lang="en-IN" b="1" dirty="0"/>
              <a:t>(by='Occurrences', ascending=False)</a:t>
            </a:r>
            <a:endParaRPr lang="en-US" dirty="0"/>
          </a:p>
          <a:p>
            <a:pPr marL="0" indent="0">
              <a:buNone/>
            </a:pPr>
            <a:r>
              <a:rPr lang="en-IN" b="1" dirty="0"/>
              <a:t> </a:t>
            </a:r>
            <a:endParaRPr lang="en-US" dirty="0"/>
          </a:p>
          <a:p>
            <a:pPr marL="0" indent="0">
              <a:buNone/>
            </a:pPr>
            <a:endParaRPr lang="en-US" dirty="0"/>
          </a:p>
        </p:txBody>
      </p:sp>
    </p:spTree>
    <p:extLst>
      <p:ext uri="{BB962C8B-B14F-4D97-AF65-F5344CB8AC3E}">
        <p14:creationId xmlns:p14="http://schemas.microsoft.com/office/powerpoint/2010/main" val="2224629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en-IN" b="1" dirty="0">
                <a:effectLst/>
              </a:rPr>
              <a:t>CLASSIFIER MODEL</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p:txBody>
          <a:bodyPr>
            <a:normAutofit fontScale="62500" lnSpcReduction="20000"/>
          </a:bodyPr>
          <a:lstStyle/>
          <a:p>
            <a:pPr marL="0" indent="0">
              <a:buNone/>
            </a:pPr>
            <a:r>
              <a:rPr lang="nl-NL" dirty="0"/>
              <a:t>Before passing the dataframe into the classifier we drop all columns that are not a part of the test matrix.</a:t>
            </a:r>
            <a:endParaRPr lang="en-US" dirty="0"/>
          </a:p>
          <a:p>
            <a:pPr marL="0" indent="0">
              <a:buNone/>
            </a:pPr>
            <a:r>
              <a:rPr lang="nl-NL" b="1" dirty="0"/>
              <a:t># Drop all columns not part of the text matrix</a:t>
            </a:r>
            <a:endParaRPr lang="en-US" dirty="0"/>
          </a:p>
          <a:p>
            <a:pPr marL="0" indent="0">
              <a:buNone/>
            </a:pPr>
            <a:r>
              <a:rPr lang="nl-NL" b="1" dirty="0"/>
              <a:t>ml_model = reduced_dataset</a:t>
            </a:r>
            <a:endParaRPr lang="en-US" dirty="0"/>
          </a:p>
          <a:p>
            <a:pPr marL="0" indent="0">
              <a:buNone/>
            </a:pPr>
            <a:r>
              <a:rPr lang="nl-NL" b="1" dirty="0"/>
              <a:t> </a:t>
            </a:r>
            <a:endParaRPr lang="en-US" dirty="0"/>
          </a:p>
          <a:p>
            <a:pPr marL="0" indent="0">
              <a:buNone/>
            </a:pPr>
            <a:r>
              <a:rPr lang="nl-NL" dirty="0"/>
              <a:t>We now create 2 variables namely X and y where X holds the attributes age and rating, while y holds Recommend attribute.</a:t>
            </a:r>
            <a:endParaRPr lang="en-US" dirty="0"/>
          </a:p>
          <a:p>
            <a:pPr marL="0" indent="0">
              <a:buNone/>
            </a:pPr>
            <a:r>
              <a:rPr lang="nl-NL" b="1" dirty="0"/>
              <a:t># Create X &amp; y variables for Machine Learning</a:t>
            </a:r>
            <a:endParaRPr lang="en-US" dirty="0"/>
          </a:p>
          <a:p>
            <a:pPr marL="0" indent="0">
              <a:buNone/>
            </a:pPr>
            <a:r>
              <a:rPr lang="nl-NL" b="1" dirty="0"/>
              <a:t>X = ml_model[['age','Rating']]</a:t>
            </a:r>
            <a:endParaRPr lang="en-US" dirty="0"/>
          </a:p>
          <a:p>
            <a:pPr marL="0" indent="0">
              <a:buNone/>
            </a:pPr>
            <a:r>
              <a:rPr lang="nl-NL" b="1" dirty="0"/>
              <a:t>y = ml_model['Recommend']</a:t>
            </a:r>
            <a:endParaRPr lang="en-US" dirty="0"/>
          </a:p>
          <a:p>
            <a:pPr marL="0" indent="0">
              <a:buNone/>
            </a:pPr>
            <a:r>
              <a:rPr lang="nl-NL" dirty="0"/>
              <a:t>We now split the model into train and test sets.</a:t>
            </a:r>
            <a:endParaRPr lang="en-US" dirty="0"/>
          </a:p>
          <a:p>
            <a:pPr marL="0" indent="0">
              <a:buNone/>
            </a:pPr>
            <a:r>
              <a:rPr lang="nl-NL" b="1" dirty="0"/>
              <a:t># Create a train-test split of these variables</a:t>
            </a:r>
            <a:endParaRPr lang="en-US" dirty="0"/>
          </a:p>
          <a:p>
            <a:pPr marL="0" indent="0">
              <a:buNone/>
            </a:pPr>
            <a:r>
              <a:rPr lang="nl-NL" b="1" dirty="0"/>
              <a:t>X_train, X_test, y_train, y_test = train_test_split(X, y, test_size = 0.3, random_state=42)</a:t>
            </a:r>
            <a:endParaRPr lang="en-US" dirty="0"/>
          </a:p>
          <a:p>
            <a:pPr marL="0" indent="0">
              <a:buNone/>
            </a:pPr>
            <a:endParaRPr lang="en-US" dirty="0"/>
          </a:p>
        </p:txBody>
      </p:sp>
    </p:spTree>
    <p:extLst>
      <p:ext uri="{BB962C8B-B14F-4D97-AF65-F5344CB8AC3E}">
        <p14:creationId xmlns:p14="http://schemas.microsoft.com/office/powerpoint/2010/main" val="24346095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Provide a simple yet effective way to pick clothes</a:t>
            </a:r>
          </a:p>
          <a:p>
            <a:r>
              <a:rPr lang="en-US" dirty="0"/>
              <a:t>Help narrow the current genre based on user bias</a:t>
            </a:r>
          </a:p>
          <a:p>
            <a:r>
              <a:rPr lang="en-IN" dirty="0"/>
              <a:t>To help the retailers and e-commerce platforms to use the summary of customer feedback to improve the quality of the products.</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en-IN" b="1" dirty="0">
                <a:effectLst/>
              </a:rPr>
              <a:t>CLASSIFIER MODEL</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p:txBody>
          <a:bodyPr>
            <a:normAutofit/>
          </a:bodyPr>
          <a:lstStyle/>
          <a:p>
            <a:pPr marL="0" indent="0">
              <a:buNone/>
            </a:pPr>
            <a:endParaRPr lang="en-US" dirty="0"/>
          </a:p>
        </p:txBody>
      </p:sp>
      <p:pic>
        <p:nvPicPr>
          <p:cNvPr id="4" name="Picture 3">
            <a:extLst>
              <a:ext uri="{FF2B5EF4-FFF2-40B4-BE49-F238E27FC236}">
                <a16:creationId xmlns:a16="http://schemas.microsoft.com/office/drawing/2014/main" id="{860EA3A1-78CD-437B-BE4E-9128BBF776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2" y="1425678"/>
            <a:ext cx="8750711" cy="4006644"/>
          </a:xfrm>
          <a:prstGeom prst="rect">
            <a:avLst/>
          </a:prstGeom>
          <a:noFill/>
          <a:ln>
            <a:noFill/>
          </a:ln>
        </p:spPr>
      </p:pic>
      <p:sp>
        <p:nvSpPr>
          <p:cNvPr id="5" name="Rectangle 4">
            <a:extLst>
              <a:ext uri="{FF2B5EF4-FFF2-40B4-BE49-F238E27FC236}">
                <a16:creationId xmlns:a16="http://schemas.microsoft.com/office/drawing/2014/main" id="{30CBED97-9FBF-464E-B629-1FCA4069A785}"/>
              </a:ext>
            </a:extLst>
          </p:cNvPr>
          <p:cNvSpPr/>
          <p:nvPr/>
        </p:nvSpPr>
        <p:spPr>
          <a:xfrm>
            <a:off x="3209954" y="5657160"/>
            <a:ext cx="2886046" cy="369332"/>
          </a:xfrm>
          <a:prstGeom prst="rect">
            <a:avLst/>
          </a:prstGeom>
        </p:spPr>
        <p:txBody>
          <a:bodyPr wrap="none">
            <a:spAutoFit/>
          </a:bodyPr>
          <a:lstStyle/>
          <a:p>
            <a:r>
              <a:rPr lang="nl-NL" b="1" spc="-5" dirty="0">
                <a:solidFill>
                  <a:srgbClr val="2E74B5"/>
                </a:solidFill>
                <a:latin typeface="Times New Roman" panose="02020603050405020304" pitchFamily="18" charset="0"/>
                <a:ea typeface="Times New Roman" panose="02020603050405020304" pitchFamily="18" charset="0"/>
              </a:rPr>
              <a:t>X test and train dataframes</a:t>
            </a:r>
            <a:endParaRPr lang="en-US" dirty="0"/>
          </a:p>
        </p:txBody>
      </p:sp>
    </p:spTree>
    <p:extLst>
      <p:ext uri="{BB962C8B-B14F-4D97-AF65-F5344CB8AC3E}">
        <p14:creationId xmlns:p14="http://schemas.microsoft.com/office/powerpoint/2010/main" val="38182583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en-IN" b="1" dirty="0">
                <a:effectLst/>
              </a:rPr>
              <a:t>CLASSIFIER MODEL</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p:txBody>
          <a:bodyPr>
            <a:normAutofit/>
          </a:bodyPr>
          <a:lstStyle/>
          <a:p>
            <a:pPr marL="0" indent="0">
              <a:buNone/>
            </a:pPr>
            <a:endParaRPr lang="en-US" dirty="0"/>
          </a:p>
        </p:txBody>
      </p:sp>
      <p:sp>
        <p:nvSpPr>
          <p:cNvPr id="5" name="Rectangle 4">
            <a:extLst>
              <a:ext uri="{FF2B5EF4-FFF2-40B4-BE49-F238E27FC236}">
                <a16:creationId xmlns:a16="http://schemas.microsoft.com/office/drawing/2014/main" id="{30CBED97-9FBF-464E-B629-1FCA4069A785}"/>
              </a:ext>
            </a:extLst>
          </p:cNvPr>
          <p:cNvSpPr/>
          <p:nvPr/>
        </p:nvSpPr>
        <p:spPr>
          <a:xfrm>
            <a:off x="3209954" y="5657160"/>
            <a:ext cx="2877454" cy="369332"/>
          </a:xfrm>
          <a:prstGeom prst="rect">
            <a:avLst/>
          </a:prstGeom>
        </p:spPr>
        <p:txBody>
          <a:bodyPr wrap="none">
            <a:spAutoFit/>
          </a:bodyPr>
          <a:lstStyle/>
          <a:p>
            <a:r>
              <a:rPr lang="nl-NL" b="1" spc="-5" dirty="0">
                <a:solidFill>
                  <a:srgbClr val="2E74B5"/>
                </a:solidFill>
                <a:latin typeface="Times New Roman" panose="02020603050405020304" pitchFamily="18" charset="0"/>
                <a:ea typeface="Times New Roman" panose="02020603050405020304" pitchFamily="18" charset="0"/>
              </a:rPr>
              <a:t>Y test and train dataframes</a:t>
            </a:r>
            <a:endParaRPr lang="en-US" dirty="0"/>
          </a:p>
        </p:txBody>
      </p:sp>
      <p:pic>
        <p:nvPicPr>
          <p:cNvPr id="6" name="Picture 5">
            <a:extLst>
              <a:ext uri="{FF2B5EF4-FFF2-40B4-BE49-F238E27FC236}">
                <a16:creationId xmlns:a16="http://schemas.microsoft.com/office/drawing/2014/main" id="{B3C53F5A-5E96-400C-9AEB-CED202F011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1" y="1425678"/>
            <a:ext cx="8721353" cy="4006644"/>
          </a:xfrm>
          <a:prstGeom prst="rect">
            <a:avLst/>
          </a:prstGeom>
          <a:noFill/>
          <a:ln>
            <a:noFill/>
          </a:ln>
        </p:spPr>
      </p:pic>
    </p:spTree>
    <p:extLst>
      <p:ext uri="{BB962C8B-B14F-4D97-AF65-F5344CB8AC3E}">
        <p14:creationId xmlns:p14="http://schemas.microsoft.com/office/powerpoint/2010/main" val="19011267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a:xfrm>
            <a:off x="29358" y="139231"/>
            <a:ext cx="8721353" cy="967132"/>
          </a:xfrm>
        </p:spPr>
        <p:txBody>
          <a:bodyPr>
            <a:normAutofit fontScale="90000"/>
          </a:bodyPr>
          <a:lstStyle/>
          <a:p>
            <a:r>
              <a:rPr lang="nl-NL" b="1" dirty="0">
                <a:effectLst/>
              </a:rPr>
              <a:t>K Nearest Neighbours</a:t>
            </a:r>
            <a:br>
              <a:rPr lang="en-US" dirty="0">
                <a:effectLst/>
              </a:rPr>
            </a:b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0" y="1106363"/>
            <a:ext cx="8750711" cy="1796493"/>
          </a:xfrm>
        </p:spPr>
        <p:txBody>
          <a:bodyPr>
            <a:normAutofit fontScale="47500" lnSpcReduction="20000"/>
          </a:bodyPr>
          <a:lstStyle/>
          <a:p>
            <a:pPr marL="0" indent="0">
              <a:buNone/>
            </a:pPr>
            <a:r>
              <a:rPr lang="en-US" dirty="0"/>
              <a:t>KNN can be used for both classification and regression predictive problems. However, it is more widely used in classification problems in the industry. To evaluate any technique we generally look at 3 important aspects:</a:t>
            </a:r>
          </a:p>
          <a:p>
            <a:pPr marL="0" indent="0">
              <a:buNone/>
            </a:pPr>
            <a:r>
              <a:rPr lang="en-US" dirty="0"/>
              <a:t>1. Ease to interpret output</a:t>
            </a:r>
          </a:p>
          <a:p>
            <a:pPr marL="0" indent="0">
              <a:buNone/>
            </a:pPr>
            <a:r>
              <a:rPr lang="en-US" dirty="0"/>
              <a:t>2. Calculation time</a:t>
            </a:r>
          </a:p>
          <a:p>
            <a:pPr marL="0" indent="0">
              <a:buNone/>
            </a:pPr>
            <a:r>
              <a:rPr lang="en-US" dirty="0"/>
              <a:t>3. Predictive Power</a:t>
            </a:r>
          </a:p>
          <a:p>
            <a:pPr marL="0" indent="0">
              <a:buNone/>
            </a:pPr>
            <a:endParaRPr lang="en-US" dirty="0"/>
          </a:p>
          <a:p>
            <a:pPr marL="0" indent="0">
              <a:buNone/>
            </a:pPr>
            <a:endParaRPr lang="en-US" dirty="0"/>
          </a:p>
        </p:txBody>
      </p:sp>
      <p:pic>
        <p:nvPicPr>
          <p:cNvPr id="4" name="Picture 3" descr="C:\Users\aweso\Desktop\intern\knn3.png">
            <a:extLst>
              <a:ext uri="{FF2B5EF4-FFF2-40B4-BE49-F238E27FC236}">
                <a16:creationId xmlns:a16="http://schemas.microsoft.com/office/drawing/2014/main" id="{F331FF09-595C-433B-B128-C31121A7F7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1605" y="2073495"/>
            <a:ext cx="4288790" cy="3870960"/>
          </a:xfrm>
          <a:prstGeom prst="rect">
            <a:avLst/>
          </a:prstGeom>
          <a:noFill/>
          <a:ln>
            <a:noFill/>
          </a:ln>
        </p:spPr>
      </p:pic>
      <p:sp>
        <p:nvSpPr>
          <p:cNvPr id="5" name="Rectangle 4">
            <a:extLst>
              <a:ext uri="{FF2B5EF4-FFF2-40B4-BE49-F238E27FC236}">
                <a16:creationId xmlns:a16="http://schemas.microsoft.com/office/drawing/2014/main" id="{69BCC07D-60C0-4CB5-9652-DAF98FA82BFF}"/>
              </a:ext>
            </a:extLst>
          </p:cNvPr>
          <p:cNvSpPr/>
          <p:nvPr/>
        </p:nvSpPr>
        <p:spPr>
          <a:xfrm>
            <a:off x="5394526" y="5944455"/>
            <a:ext cx="1402948" cy="369332"/>
          </a:xfrm>
          <a:prstGeom prst="rect">
            <a:avLst/>
          </a:prstGeom>
        </p:spPr>
        <p:txBody>
          <a:bodyPr wrap="none">
            <a:spAutoFit/>
          </a:bodyPr>
          <a:lstStyle/>
          <a:p>
            <a:r>
              <a:rPr lang="nl-NL" dirty="0">
                <a:solidFill>
                  <a:schemeClr val="accent1"/>
                </a:solidFill>
                <a:latin typeface="Times New Roman" panose="02020603050405020304" pitchFamily="18" charset="0"/>
                <a:ea typeface="Times New Roman" panose="02020603050405020304" pitchFamily="18" charset="0"/>
              </a:rPr>
              <a:t>KNN Model </a:t>
            </a:r>
            <a:endParaRPr lang="en-US" dirty="0">
              <a:solidFill>
                <a:schemeClr val="accent1"/>
              </a:solidFill>
            </a:endParaRPr>
          </a:p>
        </p:txBody>
      </p:sp>
    </p:spTree>
    <p:extLst>
      <p:ext uri="{BB962C8B-B14F-4D97-AF65-F5344CB8AC3E}">
        <p14:creationId xmlns:p14="http://schemas.microsoft.com/office/powerpoint/2010/main" val="1452975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nl-NL" b="1" dirty="0">
                <a:effectLst/>
              </a:rPr>
              <a:t>KNN implementation</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p:txBody>
          <a:bodyPr>
            <a:normAutofit fontScale="55000" lnSpcReduction="20000"/>
          </a:bodyPr>
          <a:lstStyle/>
          <a:p>
            <a:pPr marL="0" indent="0">
              <a:buNone/>
            </a:pPr>
            <a:r>
              <a:rPr lang="nl-NL" dirty="0"/>
              <a:t>We now pass our classified data into the recomendation engine that takes user age and minimum rating as input and recommend 100 neighbouring ID’s of the cloths out of which we’ll display the top 10 to the user.</a:t>
            </a:r>
            <a:endParaRPr lang="en-US" dirty="0"/>
          </a:p>
          <a:p>
            <a:pPr marL="0" indent="0">
              <a:buNone/>
            </a:pPr>
            <a:r>
              <a:rPr lang="nl-NL" b="1" dirty="0"/>
              <a:t> </a:t>
            </a:r>
            <a:endParaRPr lang="en-US" dirty="0"/>
          </a:p>
          <a:p>
            <a:pPr marL="0" indent="0">
              <a:buNone/>
            </a:pPr>
            <a:r>
              <a:rPr lang="nl-NL" b="1" dirty="0"/>
              <a:t>def cloth_recommendation(age,rating):</a:t>
            </a:r>
            <a:endParaRPr lang="en-US" dirty="0"/>
          </a:p>
          <a:p>
            <a:pPr marL="0" indent="0">
              <a:buNone/>
            </a:pPr>
            <a:r>
              <a:rPr lang="nl-NL" b="1" dirty="0"/>
              <a:t>    neigh = NearestNeighbors(n_neighbors=100)</a:t>
            </a:r>
            <a:endParaRPr lang="en-US" dirty="0"/>
          </a:p>
          <a:p>
            <a:pPr marL="0" indent="0">
              <a:buNone/>
            </a:pPr>
            <a:r>
              <a:rPr lang="nl-NL" b="1" dirty="0"/>
              <a:t>    neigh.fit(X_train,y_train) </a:t>
            </a:r>
            <a:endParaRPr lang="en-US" dirty="0"/>
          </a:p>
          <a:p>
            <a:pPr marL="0" indent="0">
              <a:buNone/>
            </a:pPr>
            <a:r>
              <a:rPr lang="nl-NL" b="1" dirty="0"/>
              <a:t>    recomended_items=neigh.kneighbors([[age,rating]],return_distance=False)</a:t>
            </a:r>
            <a:endParaRPr lang="en-US" dirty="0"/>
          </a:p>
          <a:p>
            <a:pPr marL="0" indent="0">
              <a:buNone/>
            </a:pPr>
            <a:r>
              <a:rPr lang="nl-NL" b="1" dirty="0"/>
              <a:t>    recomended_items=recomended_items.transpose()</a:t>
            </a:r>
            <a:endParaRPr lang="en-US" dirty="0"/>
          </a:p>
          <a:p>
            <a:pPr marL="0" indent="0">
              <a:buNone/>
            </a:pPr>
            <a:r>
              <a:rPr lang="nl-NL" b="1" dirty="0"/>
              <a:t>    recomended_items=recomended_items.flatten()</a:t>
            </a:r>
            <a:endParaRPr lang="en-US" dirty="0"/>
          </a:p>
          <a:p>
            <a:pPr marL="0" indent="0">
              <a:buNone/>
            </a:pPr>
            <a:r>
              <a:rPr lang="nl-NL" b="1" dirty="0"/>
              <a:t>    nearest_data=reduced_dataset.loc[recomended_items,:]</a:t>
            </a:r>
            <a:endParaRPr lang="en-US" dirty="0"/>
          </a:p>
          <a:p>
            <a:pPr marL="0" indent="0">
              <a:buNone/>
            </a:pPr>
            <a:r>
              <a:rPr lang="nl-NL" b="1" dirty="0"/>
              <a:t>    high_rated_df=nearest_data[nearest_data['Rating']&gt;=rating]</a:t>
            </a:r>
            <a:endParaRPr lang="en-US" dirty="0"/>
          </a:p>
          <a:p>
            <a:pPr marL="0" indent="0">
              <a:buNone/>
            </a:pPr>
            <a:r>
              <a:rPr lang="nl-NL" b="1" dirty="0"/>
              <a:t>    final_output=high_rated_df[high_rated_df['Recommend']==1]  </a:t>
            </a:r>
            <a:endParaRPr lang="en-US" dirty="0"/>
          </a:p>
          <a:p>
            <a:pPr marL="0" indent="0">
              <a:buNone/>
            </a:pPr>
            <a:r>
              <a:rPr lang="nl-NL" b="1" dirty="0"/>
              <a:t>    sorted_output=final_output.sort_values(by=['Polarity'],ascending=False)</a:t>
            </a:r>
            <a:endParaRPr lang="en-US" dirty="0"/>
          </a:p>
          <a:p>
            <a:pPr marL="0" indent="0">
              <a:buNone/>
            </a:pPr>
            <a:r>
              <a:rPr lang="nl-NL" b="1" dirty="0"/>
              <a:t>return sorted_output</a:t>
            </a:r>
            <a:endParaRPr lang="en-US" dirty="0"/>
          </a:p>
          <a:p>
            <a:pPr marL="0" indent="0">
              <a:buNone/>
            </a:pPr>
            <a:endParaRPr lang="en-US" dirty="0"/>
          </a:p>
        </p:txBody>
      </p:sp>
    </p:spTree>
    <p:extLst>
      <p:ext uri="{BB962C8B-B14F-4D97-AF65-F5344CB8AC3E}">
        <p14:creationId xmlns:p14="http://schemas.microsoft.com/office/powerpoint/2010/main" val="3719377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nl-NL" b="1" dirty="0">
                <a:effectLst/>
              </a:rPr>
              <a:t>KNN implementation</a:t>
            </a:r>
            <a:endParaRPr lang="en-US" dirty="0"/>
          </a:p>
        </p:txBody>
      </p:sp>
      <p:pic>
        <p:nvPicPr>
          <p:cNvPr id="4" name="Content Placeholder 3">
            <a:extLst>
              <a:ext uri="{FF2B5EF4-FFF2-40B4-BE49-F238E27FC236}">
                <a16:creationId xmlns:a16="http://schemas.microsoft.com/office/drawing/2014/main" id="{61A5B97D-CD32-434A-B856-3852FCDB759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42" y="1391194"/>
            <a:ext cx="4328042" cy="4826000"/>
          </a:xfrm>
          <a:prstGeom prst="rect">
            <a:avLst/>
          </a:prstGeom>
          <a:noFill/>
          <a:ln>
            <a:noFill/>
          </a:ln>
        </p:spPr>
      </p:pic>
      <p:sp>
        <p:nvSpPr>
          <p:cNvPr id="5" name="Rectangle 4">
            <a:extLst>
              <a:ext uri="{FF2B5EF4-FFF2-40B4-BE49-F238E27FC236}">
                <a16:creationId xmlns:a16="http://schemas.microsoft.com/office/drawing/2014/main" id="{B2B9C96F-0866-4510-9730-D0E4211D631E}"/>
              </a:ext>
            </a:extLst>
          </p:cNvPr>
          <p:cNvSpPr/>
          <p:nvPr/>
        </p:nvSpPr>
        <p:spPr>
          <a:xfrm>
            <a:off x="0" y="6249362"/>
            <a:ext cx="5066452" cy="369332"/>
          </a:xfrm>
          <a:prstGeom prst="rect">
            <a:avLst/>
          </a:prstGeom>
        </p:spPr>
        <p:txBody>
          <a:bodyPr wrap="none">
            <a:spAutoFit/>
          </a:bodyPr>
          <a:lstStyle/>
          <a:p>
            <a:r>
              <a:rPr lang="nl-NL" b="1" dirty="0">
                <a:solidFill>
                  <a:srgbClr val="2E74B5"/>
                </a:solidFill>
                <a:latin typeface="Times New Roman" panose="02020603050405020304" pitchFamily="18" charset="0"/>
                <a:ea typeface="Times New Roman" panose="02020603050405020304" pitchFamily="18" charset="0"/>
              </a:rPr>
              <a:t>Sorted dataframe from the KNN implementation.</a:t>
            </a:r>
            <a:endParaRPr lang="en-US"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1971AE4-2BF2-453B-9591-3D5F7205F4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91194"/>
            <a:ext cx="1756229" cy="4826000"/>
          </a:xfrm>
          <a:prstGeom prst="rect">
            <a:avLst/>
          </a:prstGeom>
          <a:noFill/>
          <a:ln>
            <a:noFill/>
          </a:ln>
        </p:spPr>
      </p:pic>
      <p:sp>
        <p:nvSpPr>
          <p:cNvPr id="7" name="Rectangle 6">
            <a:extLst>
              <a:ext uri="{FF2B5EF4-FFF2-40B4-BE49-F238E27FC236}">
                <a16:creationId xmlns:a16="http://schemas.microsoft.com/office/drawing/2014/main" id="{DD9B85C2-B728-4726-9BA7-8FADEA64AB69}"/>
              </a:ext>
            </a:extLst>
          </p:cNvPr>
          <p:cNvSpPr/>
          <p:nvPr/>
        </p:nvSpPr>
        <p:spPr>
          <a:xfrm>
            <a:off x="5315818" y="6218926"/>
            <a:ext cx="4699039" cy="646331"/>
          </a:xfrm>
          <a:prstGeom prst="rect">
            <a:avLst/>
          </a:prstGeom>
        </p:spPr>
        <p:txBody>
          <a:bodyPr wrap="square">
            <a:spAutoFit/>
          </a:bodyPr>
          <a:lstStyle/>
          <a:p>
            <a:r>
              <a:rPr lang="nl-NL" b="1" dirty="0">
                <a:solidFill>
                  <a:srgbClr val="2E74B5"/>
                </a:solidFill>
                <a:latin typeface="Times New Roman" panose="02020603050405020304" pitchFamily="18" charset="0"/>
                <a:ea typeface="Times New Roman" panose="02020603050405020304" pitchFamily="18" charset="0"/>
              </a:rPr>
              <a:t>100 recomended items stored in recomended items.</a:t>
            </a:r>
            <a:endParaRPr lang="en-US" dirty="0"/>
          </a:p>
        </p:txBody>
      </p:sp>
    </p:spTree>
    <p:extLst>
      <p:ext uri="{BB962C8B-B14F-4D97-AF65-F5344CB8AC3E}">
        <p14:creationId xmlns:p14="http://schemas.microsoft.com/office/powerpoint/2010/main" val="11907059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nl-NL" b="1" dirty="0">
                <a:effectLst/>
              </a:rPr>
              <a:t>Graphical User Interface</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639098" y="1425678"/>
            <a:ext cx="8750711" cy="4825652"/>
          </a:xfrm>
        </p:spPr>
        <p:txBody>
          <a:bodyPr>
            <a:normAutofit fontScale="77500" lnSpcReduction="20000"/>
          </a:bodyPr>
          <a:lstStyle/>
          <a:p>
            <a:pPr marL="0" indent="0">
              <a:buNone/>
            </a:pPr>
            <a:r>
              <a:rPr lang="nl-NL" dirty="0"/>
              <a:t>For the GUI we are gonna use an python library known as Tkinter that provides us with a shell based windowed interface, which can be easily customised to suit our needs.</a:t>
            </a:r>
          </a:p>
          <a:p>
            <a:pPr marL="0" indent="0">
              <a:buNone/>
            </a:pPr>
            <a:endParaRPr lang="en-US" dirty="0"/>
          </a:p>
          <a:p>
            <a:pPr marL="0" indent="0">
              <a:buNone/>
            </a:pPr>
            <a:r>
              <a:rPr lang="nl-NL" b="1" i="1" dirty="0"/>
              <a:t>Importing Tkinter</a:t>
            </a:r>
            <a:endParaRPr lang="en-US" b="1" i="1" dirty="0"/>
          </a:p>
          <a:p>
            <a:pPr marL="0" indent="0">
              <a:buNone/>
            </a:pPr>
            <a:r>
              <a:rPr lang="nl-NL" b="1" dirty="0"/>
              <a:t> </a:t>
            </a:r>
            <a:endParaRPr lang="en-US" dirty="0"/>
          </a:p>
          <a:p>
            <a:pPr marL="0" indent="0">
              <a:buNone/>
            </a:pPr>
            <a:r>
              <a:rPr lang="nl-NL" b="1" dirty="0"/>
              <a:t>from tkinter import *</a:t>
            </a:r>
            <a:endParaRPr lang="en-US" dirty="0"/>
          </a:p>
          <a:p>
            <a:pPr marL="0" indent="0">
              <a:buNone/>
            </a:pPr>
            <a:r>
              <a:rPr lang="nl-NL" b="1" dirty="0"/>
              <a:t> </a:t>
            </a:r>
            <a:endParaRPr lang="en-US" dirty="0"/>
          </a:p>
          <a:p>
            <a:pPr marL="0" indent="0">
              <a:buNone/>
            </a:pPr>
            <a:r>
              <a:rPr lang="nl-NL" b="1" dirty="0"/>
              <a:t>from tkinter.ttk import *</a:t>
            </a:r>
            <a:endParaRPr lang="en-US" dirty="0"/>
          </a:p>
          <a:p>
            <a:pPr marL="0" indent="0">
              <a:buNone/>
            </a:pPr>
            <a:r>
              <a:rPr lang="nl-NL" b="1" dirty="0"/>
              <a:t>from tkinter import messagebox</a:t>
            </a:r>
            <a:endParaRPr lang="en-US" dirty="0"/>
          </a:p>
          <a:p>
            <a:pPr marL="0" indent="0">
              <a:buNone/>
            </a:pPr>
            <a:endParaRPr lang="en-US" dirty="0"/>
          </a:p>
        </p:txBody>
      </p:sp>
    </p:spTree>
    <p:extLst>
      <p:ext uri="{BB962C8B-B14F-4D97-AF65-F5344CB8AC3E}">
        <p14:creationId xmlns:p14="http://schemas.microsoft.com/office/powerpoint/2010/main" val="18070937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a:xfrm>
            <a:off x="0" y="162805"/>
            <a:ext cx="8721353" cy="967132"/>
          </a:xfrm>
        </p:spPr>
        <p:txBody>
          <a:bodyPr/>
          <a:lstStyle/>
          <a:p>
            <a:r>
              <a:rPr lang="nl-NL" b="1" dirty="0">
                <a:effectLst/>
              </a:rPr>
              <a:t>Graphical User Interface</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0" y="1266020"/>
            <a:ext cx="4978400" cy="5591979"/>
          </a:xfrm>
        </p:spPr>
        <p:txBody>
          <a:bodyPr>
            <a:normAutofit fontScale="32500" lnSpcReduction="20000"/>
          </a:bodyPr>
          <a:lstStyle/>
          <a:p>
            <a:pPr marL="0" indent="0">
              <a:buNone/>
            </a:pPr>
            <a:r>
              <a:rPr lang="nl-NL" b="1" dirty="0"/>
              <a:t>Implementing the GUI using Tkinter</a:t>
            </a:r>
            <a:endParaRPr lang="en-US" dirty="0"/>
          </a:p>
          <a:p>
            <a:pPr marL="0" indent="0">
              <a:buNone/>
            </a:pPr>
            <a:r>
              <a:rPr lang="nl-NL" b="1" dirty="0"/>
              <a:t> </a:t>
            </a:r>
            <a:endParaRPr lang="en-US" dirty="0"/>
          </a:p>
          <a:p>
            <a:pPr marL="0" indent="0">
              <a:buNone/>
            </a:pPr>
            <a:r>
              <a:rPr lang="nl-NL" b="1" dirty="0"/>
              <a:t> </a:t>
            </a:r>
            <a:endParaRPr lang="en-US" dirty="0"/>
          </a:p>
          <a:p>
            <a:pPr marL="0" indent="0">
              <a:buNone/>
            </a:pPr>
            <a:r>
              <a:rPr lang="nl-NL" b="1" dirty="0"/>
              <a:t>window = Tk()</a:t>
            </a:r>
            <a:endParaRPr lang="en-US" dirty="0"/>
          </a:p>
          <a:p>
            <a:pPr marL="0" indent="0">
              <a:buNone/>
            </a:pPr>
            <a:r>
              <a:rPr lang="nl-NL" b="1" dirty="0"/>
              <a:t> </a:t>
            </a:r>
            <a:endParaRPr lang="en-US" dirty="0"/>
          </a:p>
          <a:p>
            <a:pPr marL="0" indent="0">
              <a:buNone/>
            </a:pPr>
            <a:r>
              <a:rPr lang="nl-NL" b="1" dirty="0"/>
              <a:t>window.title("Predictor")</a:t>
            </a:r>
            <a:endParaRPr lang="en-US" dirty="0"/>
          </a:p>
          <a:p>
            <a:pPr marL="0" indent="0">
              <a:buNone/>
            </a:pPr>
            <a:r>
              <a:rPr lang="nl-NL" b="1" dirty="0"/>
              <a:t> </a:t>
            </a:r>
            <a:endParaRPr lang="en-US" dirty="0"/>
          </a:p>
          <a:p>
            <a:pPr marL="0" indent="0">
              <a:buNone/>
            </a:pPr>
            <a:r>
              <a:rPr lang="nl-NL" b="1" dirty="0"/>
              <a:t>window.geometry('1000x1000+300+0')</a:t>
            </a:r>
            <a:endParaRPr lang="en-US" dirty="0"/>
          </a:p>
          <a:p>
            <a:pPr marL="0" indent="0">
              <a:buNone/>
            </a:pPr>
            <a:r>
              <a:rPr lang="nl-NL" b="1" dirty="0"/>
              <a:t> </a:t>
            </a:r>
            <a:endParaRPr lang="en-US" dirty="0"/>
          </a:p>
          <a:p>
            <a:pPr marL="0" indent="0">
              <a:buNone/>
            </a:pPr>
            <a:r>
              <a:rPr lang="nl-NL" b="1" dirty="0"/>
              <a:t>lbl = Label(window, text="Enter your Age:",font = ("Times 16 bold",20))</a:t>
            </a:r>
            <a:endParaRPr lang="en-US" dirty="0"/>
          </a:p>
          <a:p>
            <a:pPr marL="0" indent="0">
              <a:buNone/>
            </a:pPr>
            <a:r>
              <a:rPr lang="nl-NL" b="1" dirty="0"/>
              <a:t>lbl.grid(column=0, row=0)</a:t>
            </a:r>
            <a:endParaRPr lang="en-US" dirty="0"/>
          </a:p>
          <a:p>
            <a:pPr marL="0" indent="0">
              <a:buNone/>
            </a:pPr>
            <a:r>
              <a:rPr lang="nl-NL" b="1" dirty="0"/>
              <a:t>txt = Entry(window,width=10)</a:t>
            </a:r>
            <a:endParaRPr lang="en-US" dirty="0"/>
          </a:p>
          <a:p>
            <a:pPr marL="0" indent="0">
              <a:buNone/>
            </a:pPr>
            <a:r>
              <a:rPr lang="nl-NL" b="1" dirty="0"/>
              <a:t>txt.grid(column=1, row=0)</a:t>
            </a:r>
            <a:endParaRPr lang="en-US" dirty="0"/>
          </a:p>
          <a:p>
            <a:pPr marL="0" indent="0">
              <a:buNone/>
            </a:pPr>
            <a:r>
              <a:rPr lang="nl-NL" b="1" dirty="0"/>
              <a:t> </a:t>
            </a:r>
            <a:endParaRPr lang="en-US" dirty="0"/>
          </a:p>
          <a:p>
            <a:pPr marL="0" indent="0">
              <a:buNone/>
            </a:pPr>
            <a:r>
              <a:rPr lang="nl-NL" b="1" dirty="0"/>
              <a:t>lbl2 = Label(window, text="Enter the minimum rating:",font = ("Times 16 bold",20))</a:t>
            </a:r>
            <a:endParaRPr lang="en-US" dirty="0"/>
          </a:p>
          <a:p>
            <a:pPr marL="0" indent="0">
              <a:buNone/>
            </a:pPr>
            <a:r>
              <a:rPr lang="nl-NL" b="1" dirty="0"/>
              <a:t>lbl2.grid(column=0, row=2)</a:t>
            </a:r>
            <a:endParaRPr lang="en-US" dirty="0"/>
          </a:p>
          <a:p>
            <a:pPr marL="0" indent="0">
              <a:buNone/>
            </a:pPr>
            <a:r>
              <a:rPr lang="nl-NL" b="1" dirty="0"/>
              <a:t>txt2 = Entry(window,width=10)</a:t>
            </a:r>
            <a:endParaRPr lang="en-US" dirty="0"/>
          </a:p>
          <a:p>
            <a:pPr marL="0" indent="0">
              <a:buNone/>
            </a:pPr>
            <a:r>
              <a:rPr lang="nl-NL" b="1" dirty="0"/>
              <a:t>txt2.grid(column=1, row=2)</a:t>
            </a:r>
            <a:endParaRPr lang="en-US" dirty="0"/>
          </a:p>
          <a:p>
            <a:pPr marL="0" indent="0">
              <a:buNone/>
            </a:pPr>
            <a:r>
              <a:rPr lang="nl-NL" b="1" dirty="0"/>
              <a:t> </a:t>
            </a:r>
            <a:endParaRPr lang="en-US" dirty="0"/>
          </a:p>
          <a:p>
            <a:pPr marL="0" indent="0">
              <a:buNone/>
            </a:pPr>
            <a:r>
              <a:rPr lang="nl-NL" b="1" dirty="0"/>
              <a:t>#tex=Text(window)</a:t>
            </a:r>
            <a:endParaRPr lang="en-US" dirty="0"/>
          </a:p>
          <a:p>
            <a:pPr marL="0" indent="0">
              <a:buNone/>
            </a:pPr>
            <a:r>
              <a:rPr lang="nl-NL" b="1" dirty="0"/>
              <a:t>#tex.grid(column=1,row=3)</a:t>
            </a:r>
            <a:endParaRPr lang="en-US" dirty="0"/>
          </a:p>
          <a:p>
            <a:pPr marL="0" indent="0">
              <a:buNone/>
            </a:pPr>
            <a:r>
              <a:rPr lang="nl-NL" b="1" dirty="0"/>
              <a:t>text1 = Text(window)</a:t>
            </a:r>
            <a:endParaRPr lang="en-US" dirty="0"/>
          </a:p>
          <a:p>
            <a:pPr marL="0" indent="0">
              <a:buNone/>
            </a:pPr>
            <a:r>
              <a:rPr lang="nl-NL" b="1" dirty="0"/>
              <a:t>text1.grid(column=1,row=3)</a:t>
            </a:r>
            <a:endParaRPr lang="en-US" dirty="0"/>
          </a:p>
          <a:p>
            <a:pPr marL="0" indent="0">
              <a:buNone/>
            </a:pPr>
            <a:r>
              <a:rPr lang="nl-NL" b="1" dirty="0"/>
              <a:t> </a:t>
            </a:r>
            <a:endParaRPr lang="en-US" dirty="0"/>
          </a:p>
          <a:p>
            <a:pPr marL="0" indent="0">
              <a:buNone/>
            </a:pPr>
            <a:r>
              <a:rPr lang="nl-NL" b="1" dirty="0"/>
              <a:t> </a:t>
            </a:r>
            <a:endParaRPr lang="en-US" dirty="0"/>
          </a:p>
          <a:p>
            <a:pPr marL="0" indent="0">
              <a:buNone/>
            </a:pPr>
            <a:endParaRPr lang="en-US" dirty="0"/>
          </a:p>
        </p:txBody>
      </p:sp>
      <p:sp>
        <p:nvSpPr>
          <p:cNvPr id="4" name="TextBox 3">
            <a:extLst>
              <a:ext uri="{FF2B5EF4-FFF2-40B4-BE49-F238E27FC236}">
                <a16:creationId xmlns:a16="http://schemas.microsoft.com/office/drawing/2014/main" id="{6188AF3A-D167-45DA-8E8C-D7132E133011}"/>
              </a:ext>
            </a:extLst>
          </p:cNvPr>
          <p:cNvSpPr txBox="1"/>
          <p:nvPr/>
        </p:nvSpPr>
        <p:spPr>
          <a:xfrm>
            <a:off x="4978400" y="1266020"/>
            <a:ext cx="4630056" cy="4555093"/>
          </a:xfrm>
          <a:prstGeom prst="rect">
            <a:avLst/>
          </a:prstGeom>
          <a:noFill/>
        </p:spPr>
        <p:txBody>
          <a:bodyPr wrap="square" rtlCol="0">
            <a:spAutoFit/>
          </a:bodyPr>
          <a:lstStyle/>
          <a:p>
            <a:r>
              <a:rPr lang="nl-NL" sz="1600" b="1" dirty="0">
                <a:solidFill>
                  <a:schemeClr val="accent1">
                    <a:lumMod val="50000"/>
                  </a:schemeClr>
                </a:solidFill>
              </a:rPr>
              <a:t> def clicked():</a:t>
            </a:r>
            <a:endParaRPr lang="en-US" sz="1600" dirty="0">
              <a:solidFill>
                <a:schemeClr val="accent1">
                  <a:lumMod val="50000"/>
                </a:schemeClr>
              </a:solidFill>
            </a:endParaRPr>
          </a:p>
          <a:p>
            <a:r>
              <a:rPr lang="nl-NL" sz="1600" b="1" dirty="0">
                <a:solidFill>
                  <a:schemeClr val="accent1">
                    <a:lumMod val="50000"/>
                  </a:schemeClr>
                </a:solidFill>
              </a:rPr>
              <a:t> </a:t>
            </a:r>
            <a:endParaRPr lang="en-US" sz="1600" dirty="0">
              <a:solidFill>
                <a:schemeClr val="accent1">
                  <a:lumMod val="50000"/>
                </a:schemeClr>
              </a:solidFill>
            </a:endParaRPr>
          </a:p>
          <a:p>
            <a:r>
              <a:rPr lang="nl-NL" sz="1600" b="1" dirty="0">
                <a:solidFill>
                  <a:schemeClr val="accent1">
                    <a:lumMod val="50000"/>
                  </a:schemeClr>
                </a:solidFill>
              </a:rPr>
              <a:t>    a=int(txt.get())</a:t>
            </a:r>
            <a:endParaRPr lang="en-US" sz="1600" dirty="0">
              <a:solidFill>
                <a:schemeClr val="accent1">
                  <a:lumMod val="50000"/>
                </a:schemeClr>
              </a:solidFill>
            </a:endParaRPr>
          </a:p>
          <a:p>
            <a:r>
              <a:rPr lang="nl-NL" sz="1600" b="1" dirty="0">
                <a:solidFill>
                  <a:schemeClr val="accent1">
                    <a:lumMod val="50000"/>
                  </a:schemeClr>
                </a:solidFill>
              </a:rPr>
              <a:t>    b=int(txt2.get())</a:t>
            </a:r>
            <a:endParaRPr lang="en-US" sz="1600" dirty="0">
              <a:solidFill>
                <a:schemeClr val="accent1">
                  <a:lumMod val="50000"/>
                </a:schemeClr>
              </a:solidFill>
            </a:endParaRPr>
          </a:p>
          <a:p>
            <a:r>
              <a:rPr lang="nl-NL" sz="1600" b="1" dirty="0">
                <a:solidFill>
                  <a:schemeClr val="accent1">
                    <a:lumMod val="50000"/>
                  </a:schemeClr>
                </a:solidFill>
              </a:rPr>
              <a:t>    </a:t>
            </a:r>
            <a:r>
              <a:rPr lang="nl-NL" sz="1600" i="1" dirty="0">
                <a:solidFill>
                  <a:schemeClr val="accent1">
                    <a:lumMod val="50000"/>
                  </a:schemeClr>
                </a:solidFill>
              </a:rPr>
              <a:t>#We now pass the age and minimum rating value to the recomendation engine</a:t>
            </a:r>
            <a:endParaRPr lang="en-US" sz="1600" dirty="0">
              <a:solidFill>
                <a:schemeClr val="accent1">
                  <a:lumMod val="50000"/>
                </a:schemeClr>
              </a:solidFill>
            </a:endParaRPr>
          </a:p>
          <a:p>
            <a:r>
              <a:rPr lang="nl-NL" sz="1600" b="1" dirty="0">
                <a:solidFill>
                  <a:schemeClr val="accent1">
                    <a:lumMod val="50000"/>
                  </a:schemeClr>
                </a:solidFill>
              </a:rPr>
              <a:t>    recomended_data=cloth_recommendation(a,b)</a:t>
            </a:r>
            <a:endParaRPr lang="en-US" sz="1600" dirty="0">
              <a:solidFill>
                <a:schemeClr val="accent1">
                  <a:lumMod val="50000"/>
                </a:schemeClr>
              </a:solidFill>
            </a:endParaRPr>
          </a:p>
          <a:p>
            <a:r>
              <a:rPr lang="nl-NL" sz="1600" b="1" dirty="0">
                <a:solidFill>
                  <a:schemeClr val="accent1">
                    <a:lumMod val="50000"/>
                  </a:schemeClr>
                </a:solidFill>
              </a:rPr>
              <a:t>    </a:t>
            </a:r>
            <a:endParaRPr lang="en-US" sz="1600" dirty="0">
              <a:solidFill>
                <a:schemeClr val="accent1">
                  <a:lumMod val="50000"/>
                </a:schemeClr>
              </a:solidFill>
            </a:endParaRPr>
          </a:p>
          <a:p>
            <a:r>
              <a:rPr lang="nl-NL" sz="1600" b="1" dirty="0">
                <a:solidFill>
                  <a:schemeClr val="accent1">
                    <a:lumMod val="50000"/>
                  </a:schemeClr>
                </a:solidFill>
              </a:rPr>
              <a:t>    text1.insert(END, str(recomended_data.iloc[:10,0]))</a:t>
            </a:r>
            <a:endParaRPr lang="en-US" sz="1600" dirty="0">
              <a:solidFill>
                <a:schemeClr val="accent1">
                  <a:lumMod val="50000"/>
                </a:schemeClr>
              </a:solidFill>
            </a:endParaRPr>
          </a:p>
          <a:p>
            <a:endParaRPr lang="nl-NL" sz="1600" b="1" dirty="0">
              <a:solidFill>
                <a:schemeClr val="accent1">
                  <a:lumMod val="50000"/>
                </a:schemeClr>
              </a:solidFill>
            </a:endParaRPr>
          </a:p>
          <a:p>
            <a:r>
              <a:rPr lang="nl-NL" sz="1600" b="1" dirty="0">
                <a:solidFill>
                  <a:schemeClr val="accent1">
                    <a:lumMod val="50000"/>
                  </a:schemeClr>
                </a:solidFill>
              </a:rPr>
              <a:t>btn = Button(window, text="Submit", command=clicked)</a:t>
            </a:r>
            <a:endParaRPr lang="en-US" sz="1600" dirty="0">
              <a:solidFill>
                <a:schemeClr val="accent1">
                  <a:lumMod val="50000"/>
                </a:schemeClr>
              </a:solidFill>
            </a:endParaRPr>
          </a:p>
          <a:p>
            <a:r>
              <a:rPr lang="nl-NL" sz="1600" b="1" dirty="0">
                <a:solidFill>
                  <a:schemeClr val="accent1">
                    <a:lumMod val="50000"/>
                  </a:schemeClr>
                </a:solidFill>
              </a:rPr>
              <a:t> </a:t>
            </a:r>
            <a:endParaRPr lang="en-US" sz="1600" dirty="0">
              <a:solidFill>
                <a:schemeClr val="accent1">
                  <a:lumMod val="50000"/>
                </a:schemeClr>
              </a:solidFill>
            </a:endParaRPr>
          </a:p>
          <a:p>
            <a:r>
              <a:rPr lang="nl-NL" sz="1600" b="1" dirty="0">
                <a:solidFill>
                  <a:schemeClr val="accent1">
                    <a:lumMod val="50000"/>
                  </a:schemeClr>
                </a:solidFill>
              </a:rPr>
              <a:t>btn.grid(column=1, row=8)</a:t>
            </a:r>
            <a:endParaRPr lang="en-US" sz="1600" dirty="0">
              <a:solidFill>
                <a:schemeClr val="accent1">
                  <a:lumMod val="50000"/>
                </a:schemeClr>
              </a:solidFill>
            </a:endParaRPr>
          </a:p>
          <a:p>
            <a:r>
              <a:rPr lang="nl-NL" sz="1600" b="1" dirty="0">
                <a:solidFill>
                  <a:schemeClr val="accent1">
                    <a:lumMod val="50000"/>
                  </a:schemeClr>
                </a:solidFill>
              </a:rPr>
              <a:t> </a:t>
            </a:r>
            <a:endParaRPr lang="en-US" sz="1600" dirty="0">
              <a:solidFill>
                <a:schemeClr val="accent1">
                  <a:lumMod val="50000"/>
                </a:schemeClr>
              </a:solidFill>
            </a:endParaRPr>
          </a:p>
          <a:p>
            <a:r>
              <a:rPr lang="nl-NL" sz="1600" b="1" dirty="0">
                <a:solidFill>
                  <a:schemeClr val="accent1">
                    <a:lumMod val="50000"/>
                  </a:schemeClr>
                </a:solidFill>
              </a:rPr>
              <a:t>window.mainloop()</a:t>
            </a:r>
            <a:endParaRPr lang="en-US" sz="1600" dirty="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30620734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a:xfrm>
            <a:off x="0" y="162805"/>
            <a:ext cx="8721353" cy="967132"/>
          </a:xfrm>
        </p:spPr>
        <p:txBody>
          <a:bodyPr/>
          <a:lstStyle/>
          <a:p>
            <a:r>
              <a:rPr lang="nl-NL" b="1" dirty="0">
                <a:effectLst/>
              </a:rPr>
              <a:t>Graphical User Interface</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0" y="1266020"/>
            <a:ext cx="4978400" cy="5591979"/>
          </a:xfrm>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6CED5ADD-0AA0-4FA5-84D6-8FC2D34C6A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266020"/>
            <a:ext cx="9681029" cy="5591980"/>
          </a:xfrm>
          <a:prstGeom prst="rect">
            <a:avLst/>
          </a:prstGeom>
          <a:noFill/>
          <a:ln>
            <a:noFill/>
          </a:ln>
        </p:spPr>
      </p:pic>
    </p:spTree>
    <p:extLst>
      <p:ext uri="{BB962C8B-B14F-4D97-AF65-F5344CB8AC3E}">
        <p14:creationId xmlns:p14="http://schemas.microsoft.com/office/powerpoint/2010/main" val="14105648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p:txBody>
          <a:bodyPr/>
          <a:lstStyle/>
          <a:p>
            <a:r>
              <a:rPr lang="nl-NL" b="1" dirty="0">
                <a:effectLst/>
              </a:rPr>
              <a:t>Conclusion and Future Scope</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639098" y="1425678"/>
            <a:ext cx="8750711" cy="4825652"/>
          </a:xfrm>
        </p:spPr>
        <p:txBody>
          <a:bodyPr>
            <a:normAutofit fontScale="40000" lnSpcReduction="20000"/>
          </a:bodyPr>
          <a:lstStyle/>
          <a:p>
            <a:pPr marL="0" indent="0">
              <a:buNone/>
            </a:pPr>
            <a:r>
              <a:rPr lang="en-IN" b="1" dirty="0"/>
              <a:t>CONCLUSION</a:t>
            </a:r>
            <a:endParaRPr lang="en-US" dirty="0"/>
          </a:p>
          <a:p>
            <a:pPr marL="0" indent="0">
              <a:buNone/>
            </a:pPr>
            <a:endParaRPr lang="en-IN" dirty="0"/>
          </a:p>
          <a:p>
            <a:pPr marL="0" indent="0">
              <a:buNone/>
            </a:pPr>
            <a:r>
              <a:rPr lang="en-IN" dirty="0"/>
              <a:t>Through this project we were able to explore the vast libraries and modules present in NLP and also understand and implement few of machine learning algorithms. Sentiment analysis helped us to provide the users with best recommended clothing ID. Also, K Nearest Neighbours algorithm helped us to provides the customers an easy and efficient way to know which type of cloth would suit their style based on their age and overall rating, resulting in a formation of a mart of brands and clothing style that match the ID.</a:t>
            </a:r>
            <a:endParaRPr lang="en-US" dirty="0"/>
          </a:p>
          <a:p>
            <a:pPr marL="0" indent="0">
              <a:buNone/>
            </a:pPr>
            <a:r>
              <a:rPr lang="en-IN" dirty="0"/>
              <a:t> </a:t>
            </a:r>
            <a:endParaRPr lang="en-US" dirty="0"/>
          </a:p>
          <a:p>
            <a:pPr marL="0" indent="0">
              <a:buNone/>
            </a:pPr>
            <a:r>
              <a:rPr lang="en-IN" dirty="0"/>
              <a:t> </a:t>
            </a:r>
            <a:endParaRPr lang="en-US" dirty="0"/>
          </a:p>
          <a:p>
            <a:pPr marL="0" indent="0">
              <a:buNone/>
            </a:pPr>
            <a:r>
              <a:rPr lang="en-IN" b="1" dirty="0"/>
              <a:t>FUTURE SCOPE</a:t>
            </a:r>
            <a:endParaRPr lang="en-US" dirty="0"/>
          </a:p>
          <a:p>
            <a:pPr marL="0" indent="0">
              <a:buNone/>
            </a:pPr>
            <a:r>
              <a:rPr lang="en-IN" b="1" dirty="0"/>
              <a:t> </a:t>
            </a:r>
            <a:endParaRPr lang="en-US" dirty="0"/>
          </a:p>
          <a:p>
            <a:r>
              <a:rPr lang="en-IN" dirty="0"/>
              <a:t>Differentiating between fake and honest reviews.</a:t>
            </a:r>
            <a:endParaRPr lang="en-US" dirty="0"/>
          </a:p>
          <a:p>
            <a:r>
              <a:rPr lang="en-IN" dirty="0"/>
              <a:t>Provision for removal of redundant and old reviews.</a:t>
            </a:r>
            <a:endParaRPr lang="en-US" dirty="0"/>
          </a:p>
          <a:p>
            <a:r>
              <a:rPr lang="en-IN" dirty="0"/>
              <a:t>Provision for adding of new reviews, updating the dataset.</a:t>
            </a:r>
            <a:endParaRPr lang="en-US" dirty="0"/>
          </a:p>
          <a:p>
            <a:r>
              <a:rPr lang="en-IN" dirty="0"/>
              <a:t>Increasing the capacity of training set and hence increasing the efficiency of the prediction model for future data.</a:t>
            </a:r>
            <a:endParaRPr lang="en-US" dirty="0"/>
          </a:p>
          <a:p>
            <a:r>
              <a:rPr lang="en-IN" dirty="0"/>
              <a:t>Ability to try out various Machine learning algorithms such as Multinomial Naïve Bayes algorithm, Random Forest Tree Classifier, etc.</a:t>
            </a:r>
            <a:endParaRPr lang="en-US" dirty="0"/>
          </a:p>
          <a:p>
            <a:r>
              <a:rPr lang="en-IN" dirty="0"/>
              <a:t>We could also implement a Confusion Matrix to better understand the accuracy of the algorithm.</a:t>
            </a:r>
            <a:endParaRPr lang="en-US" dirty="0"/>
          </a:p>
        </p:txBody>
      </p:sp>
    </p:spTree>
    <p:extLst>
      <p:ext uri="{BB962C8B-B14F-4D97-AF65-F5344CB8AC3E}">
        <p14:creationId xmlns:p14="http://schemas.microsoft.com/office/powerpoint/2010/main" val="2174831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D4D-EFA8-4661-B890-081FF78C4279}"/>
              </a:ext>
            </a:extLst>
          </p:cNvPr>
          <p:cNvSpPr>
            <a:spLocks noGrp="1"/>
          </p:cNvSpPr>
          <p:nvPr>
            <p:ph type="title"/>
          </p:nvPr>
        </p:nvSpPr>
        <p:spPr>
          <a:xfrm>
            <a:off x="795485" y="2945434"/>
            <a:ext cx="8721353" cy="967132"/>
          </a:xfrm>
        </p:spPr>
        <p:txBody>
          <a:bodyPr/>
          <a:lstStyle/>
          <a:p>
            <a:pPr algn="ctr"/>
            <a:r>
              <a:rPr lang="nl-NL" b="1" dirty="0">
                <a:effectLst/>
              </a:rPr>
              <a:t>Thank You!!!</a:t>
            </a:r>
            <a:endParaRPr lang="en-US" dirty="0"/>
          </a:p>
        </p:txBody>
      </p:sp>
      <p:sp>
        <p:nvSpPr>
          <p:cNvPr id="3" name="Content Placeholder 2">
            <a:extLst>
              <a:ext uri="{FF2B5EF4-FFF2-40B4-BE49-F238E27FC236}">
                <a16:creationId xmlns:a16="http://schemas.microsoft.com/office/drawing/2014/main" id="{1B5CE921-79C9-4EAD-8AE1-5163D8DC372B}"/>
              </a:ext>
            </a:extLst>
          </p:cNvPr>
          <p:cNvSpPr>
            <a:spLocks noGrp="1"/>
          </p:cNvSpPr>
          <p:nvPr>
            <p:ph idx="1"/>
          </p:nvPr>
        </p:nvSpPr>
        <p:spPr>
          <a:xfrm>
            <a:off x="639098" y="1425678"/>
            <a:ext cx="8750711" cy="4825652"/>
          </a:xfrm>
        </p:spPr>
        <p:txBody>
          <a:bodyPr>
            <a:normAutofit/>
          </a:bodyPr>
          <a:lstStyle/>
          <a:p>
            <a:pPr marL="0" indent="0">
              <a:buNone/>
            </a:pPr>
            <a:endParaRPr lang="en-US" dirty="0"/>
          </a:p>
        </p:txBody>
      </p:sp>
    </p:spTree>
    <p:extLst>
      <p:ext uri="{BB962C8B-B14F-4D97-AF65-F5344CB8AC3E}">
        <p14:creationId xmlns:p14="http://schemas.microsoft.com/office/powerpoint/2010/main" val="10942205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the need?</a:t>
            </a:r>
          </a:p>
        </p:txBody>
      </p:sp>
      <p:sp>
        <p:nvSpPr>
          <p:cNvPr id="5" name="Content Placeholder 4"/>
          <p:cNvSpPr>
            <a:spLocks noGrp="1"/>
          </p:cNvSpPr>
          <p:nvPr>
            <p:ph idx="1"/>
          </p:nvPr>
        </p:nvSpPr>
        <p:spPr/>
        <p:txBody>
          <a:bodyPr>
            <a:normAutofit fontScale="77500" lnSpcReduction="20000"/>
          </a:bodyPr>
          <a:lstStyle/>
          <a:p>
            <a:pPr marL="0" indent="0" algn="just">
              <a:buNone/>
            </a:pPr>
            <a:r>
              <a:rPr lang="en-IN" dirty="0"/>
              <a:t>When choosing a particular cloth the customer at present has to go through the reviews presented to them. </a:t>
            </a:r>
            <a:r>
              <a:rPr lang="nl-NL" dirty="0"/>
              <a:t>When selecting through just a few reviews, it can be most effectively done through simply reading the comments. However, if you have thousands and sometimes even hundreds of thousands of reviews on a consistent basis, reading all the feedback can be difficult if not impossible. Currently, Sentiment analysis can be very useful because it can help businesses to differentiate themselves in certain ways and therefore stand out from the crowd of competitors to vie for the attention of customers.</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do we achieve it?</a:t>
            </a:r>
          </a:p>
        </p:txBody>
      </p:sp>
      <p:sp>
        <p:nvSpPr>
          <p:cNvPr id="5" name="Content Placeholder 4"/>
          <p:cNvSpPr>
            <a:spLocks noGrp="1"/>
          </p:cNvSpPr>
          <p:nvPr>
            <p:ph idx="1"/>
          </p:nvPr>
        </p:nvSpPr>
        <p:spPr/>
        <p:txBody>
          <a:bodyPr>
            <a:normAutofit lnSpcReduction="10000"/>
          </a:bodyPr>
          <a:lstStyle/>
          <a:p>
            <a:pPr marL="0" indent="0" algn="just">
              <a:buNone/>
            </a:pPr>
            <a:r>
              <a:rPr lang="en-IN" dirty="0"/>
              <a:t>We analyse the whole dataset and come up with a classifier by using machine learning concepts like K Nearest Neighbours algorithm. We also analyse the whole dataset to support the correctness of our classifier. </a:t>
            </a:r>
            <a:r>
              <a:rPr lang="nl-NL" dirty="0"/>
              <a:t>Thus, sentiment analysis can be of great help in providing directional insight and for paving the way for further analysis, insight and appropriate action.</a:t>
            </a:r>
            <a:endParaRPr lang="en-US" dirty="0"/>
          </a:p>
          <a:p>
            <a:pPr marL="0" indent="0">
              <a:buNone/>
            </a:pPr>
            <a:endParaRPr lang="en-US" dirty="0"/>
          </a:p>
        </p:txBody>
      </p:sp>
    </p:spTree>
    <p:extLst>
      <p:ext uri="{BB962C8B-B14F-4D97-AF65-F5344CB8AC3E}">
        <p14:creationId xmlns:p14="http://schemas.microsoft.com/office/powerpoint/2010/main" val="3004284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do we achieve it?</a:t>
            </a:r>
          </a:p>
        </p:txBody>
      </p:sp>
      <p:sp>
        <p:nvSpPr>
          <p:cNvPr id="5" name="Content Placeholder 4"/>
          <p:cNvSpPr>
            <a:spLocks noGrp="1"/>
          </p:cNvSpPr>
          <p:nvPr>
            <p:ph idx="1"/>
          </p:nvPr>
        </p:nvSpPr>
        <p:spPr/>
        <p:txBody>
          <a:bodyPr>
            <a:normAutofit/>
          </a:bodyPr>
          <a:lstStyle/>
          <a:p>
            <a:pPr marL="0" indent="0">
              <a:buNone/>
            </a:pPr>
            <a:endParaRPr lang="en-US" dirty="0"/>
          </a:p>
        </p:txBody>
      </p:sp>
      <p:sp>
        <p:nvSpPr>
          <p:cNvPr id="3" name="Oval 2">
            <a:extLst>
              <a:ext uri="{FF2B5EF4-FFF2-40B4-BE49-F238E27FC236}">
                <a16:creationId xmlns:a16="http://schemas.microsoft.com/office/drawing/2014/main" id="{84262E73-3C3B-401F-B6CB-109F35CF98BB}"/>
              </a:ext>
            </a:extLst>
          </p:cNvPr>
          <p:cNvSpPr/>
          <p:nvPr/>
        </p:nvSpPr>
        <p:spPr>
          <a:xfrm>
            <a:off x="-11671" y="1391194"/>
            <a:ext cx="2885242" cy="1606858"/>
          </a:xfrm>
          <a:prstGeom prst="ellipse">
            <a:avLst/>
          </a:prstGeom>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000" b="1" dirty="0"/>
              <a:t>PRE-PROCESSING</a:t>
            </a:r>
          </a:p>
        </p:txBody>
      </p:sp>
      <p:sp>
        <p:nvSpPr>
          <p:cNvPr id="6" name="Oval 5">
            <a:extLst>
              <a:ext uri="{FF2B5EF4-FFF2-40B4-BE49-F238E27FC236}">
                <a16:creationId xmlns:a16="http://schemas.microsoft.com/office/drawing/2014/main" id="{C0C75251-B009-41A0-BF11-EB5B548E4120}"/>
              </a:ext>
            </a:extLst>
          </p:cNvPr>
          <p:cNvSpPr/>
          <p:nvPr/>
        </p:nvSpPr>
        <p:spPr>
          <a:xfrm>
            <a:off x="7060351" y="1410099"/>
            <a:ext cx="2885242" cy="1606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t>DISPLAYING THE TOP TEN RESULTS THROUGH A SIMPLE GUI</a:t>
            </a:r>
          </a:p>
          <a:p>
            <a:pPr algn="ctr"/>
            <a:endParaRPr lang="en-US" dirty="0"/>
          </a:p>
        </p:txBody>
      </p:sp>
      <p:sp>
        <p:nvSpPr>
          <p:cNvPr id="7" name="Oval 6">
            <a:extLst>
              <a:ext uri="{FF2B5EF4-FFF2-40B4-BE49-F238E27FC236}">
                <a16:creationId xmlns:a16="http://schemas.microsoft.com/office/drawing/2014/main" id="{A6A7C5BE-6CE3-40F0-A40F-E3B2FBD45981}"/>
              </a:ext>
            </a:extLst>
          </p:cNvPr>
          <p:cNvSpPr/>
          <p:nvPr/>
        </p:nvSpPr>
        <p:spPr>
          <a:xfrm>
            <a:off x="5772160" y="3859949"/>
            <a:ext cx="2885242" cy="1606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t>APPLYING THE KNN ALGORITHM</a:t>
            </a:r>
          </a:p>
          <a:p>
            <a:pPr algn="ctr"/>
            <a:endParaRPr lang="en-US" dirty="0"/>
          </a:p>
        </p:txBody>
      </p:sp>
      <p:sp>
        <p:nvSpPr>
          <p:cNvPr id="8" name="Oval 7">
            <a:extLst>
              <a:ext uri="{FF2B5EF4-FFF2-40B4-BE49-F238E27FC236}">
                <a16:creationId xmlns:a16="http://schemas.microsoft.com/office/drawing/2014/main" id="{727C40DC-E4DD-40A3-8BA5-E23159498770}"/>
              </a:ext>
            </a:extLst>
          </p:cNvPr>
          <p:cNvSpPr/>
          <p:nvPr/>
        </p:nvSpPr>
        <p:spPr>
          <a:xfrm>
            <a:off x="3519806" y="1787658"/>
            <a:ext cx="2885242" cy="1606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t>SPLITTING THE MODEL INTO TEST AND TRAIN DATASET</a:t>
            </a:r>
          </a:p>
          <a:p>
            <a:pPr algn="ctr"/>
            <a:endParaRPr lang="en-US" dirty="0"/>
          </a:p>
        </p:txBody>
      </p:sp>
      <p:sp>
        <p:nvSpPr>
          <p:cNvPr id="9" name="Oval 8">
            <a:extLst>
              <a:ext uri="{FF2B5EF4-FFF2-40B4-BE49-F238E27FC236}">
                <a16:creationId xmlns:a16="http://schemas.microsoft.com/office/drawing/2014/main" id="{A5F2A6E6-02E5-413A-AFFE-AAA56F8A1C87}"/>
              </a:ext>
            </a:extLst>
          </p:cNvPr>
          <p:cNvSpPr/>
          <p:nvPr/>
        </p:nvSpPr>
        <p:spPr>
          <a:xfrm>
            <a:off x="1763008" y="3859949"/>
            <a:ext cx="2885242" cy="1606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t>CALCULATING THE POLARITY</a:t>
            </a:r>
          </a:p>
          <a:p>
            <a:pPr algn="ctr"/>
            <a:endParaRPr lang="en-US" dirty="0"/>
          </a:p>
        </p:txBody>
      </p:sp>
      <p:sp>
        <p:nvSpPr>
          <p:cNvPr id="12" name="Arrow: Right 11">
            <a:extLst>
              <a:ext uri="{FF2B5EF4-FFF2-40B4-BE49-F238E27FC236}">
                <a16:creationId xmlns:a16="http://schemas.microsoft.com/office/drawing/2014/main" id="{7F20D26E-7348-4D1B-AB61-2FF9F00F6E64}"/>
              </a:ext>
            </a:extLst>
          </p:cNvPr>
          <p:cNvSpPr/>
          <p:nvPr/>
        </p:nvSpPr>
        <p:spPr>
          <a:xfrm rot="3907878">
            <a:off x="1828883" y="3144674"/>
            <a:ext cx="1133236" cy="52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63FCB8CF-B313-4FF0-9AC4-0D3CC06E1ACE}"/>
              </a:ext>
            </a:extLst>
          </p:cNvPr>
          <p:cNvSpPr/>
          <p:nvPr/>
        </p:nvSpPr>
        <p:spPr>
          <a:xfrm rot="17693447">
            <a:off x="4033290" y="3446046"/>
            <a:ext cx="881390" cy="64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071BBF9B-662D-43D0-AD16-11D53F68B2C8}"/>
              </a:ext>
            </a:extLst>
          </p:cNvPr>
          <p:cNvSpPr/>
          <p:nvPr/>
        </p:nvSpPr>
        <p:spPr>
          <a:xfrm rot="3227659">
            <a:off x="5673860" y="33709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83A3BD2C-EF6A-4E3D-8417-CD140FFCC2D5}"/>
              </a:ext>
            </a:extLst>
          </p:cNvPr>
          <p:cNvSpPr/>
          <p:nvPr/>
        </p:nvSpPr>
        <p:spPr>
          <a:xfrm rot="17426421">
            <a:off x="7529479" y="32458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26825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Life-Cycle</a:t>
            </a:r>
          </a:p>
        </p:txBody>
      </p:sp>
      <p:pic>
        <p:nvPicPr>
          <p:cNvPr id="5" name="Content Placeholder 4">
            <a:extLst>
              <a:ext uri="{FF2B5EF4-FFF2-40B4-BE49-F238E27FC236}">
                <a16:creationId xmlns:a16="http://schemas.microsoft.com/office/drawing/2014/main" id="{DB54A08A-F929-42E6-87B4-B5030C345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805" y="1782878"/>
            <a:ext cx="7440104" cy="5075122"/>
          </a:xfrm>
          <a:prstGeom prst="rect">
            <a:avLst/>
          </a:prstGeom>
          <a:ln>
            <a:noFill/>
          </a:ln>
          <a:effectLst>
            <a:softEdge rad="112500"/>
          </a:effectLst>
        </p:spPr>
      </p:pic>
    </p:spTree>
    <p:extLst>
      <p:ext uri="{BB962C8B-B14F-4D97-AF65-F5344CB8AC3E}">
        <p14:creationId xmlns:p14="http://schemas.microsoft.com/office/powerpoint/2010/main" val="3881596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a:t>
            </a:r>
          </a:p>
        </p:txBody>
      </p:sp>
      <p:sp>
        <p:nvSpPr>
          <p:cNvPr id="3" name="Content Placeholder 2"/>
          <p:cNvSpPr>
            <a:spLocks noGrp="1"/>
          </p:cNvSpPr>
          <p:nvPr>
            <p:ph idx="1"/>
          </p:nvPr>
        </p:nvSpPr>
        <p:spPr/>
        <p:txBody>
          <a:bodyPr/>
          <a:lstStyle/>
          <a:p>
            <a:pPr marL="0" indent="0">
              <a:buNone/>
            </a:pPr>
            <a:r>
              <a:rPr lang="nl-NL" b="1" dirty="0"/>
              <a:t>HARDWARE REQUIREMENT</a:t>
            </a:r>
          </a:p>
          <a:p>
            <a:r>
              <a:rPr lang="en-IN" dirty="0"/>
              <a:t>RAM of minimum configuration.</a:t>
            </a:r>
            <a:endParaRPr lang="en-US" dirty="0"/>
          </a:p>
          <a:p>
            <a:r>
              <a:rPr lang="en-IN" dirty="0"/>
              <a:t>Hard disk of minimum configuration or higher.</a:t>
            </a:r>
            <a:endParaRPr lang="en-US" dirty="0"/>
          </a:p>
          <a:p>
            <a:pPr lvl="0"/>
            <a:r>
              <a:rPr lang="en-IN" dirty="0"/>
              <a:t>Any Intel/AMD Processor</a:t>
            </a:r>
            <a:endParaRPr lang="en-US" dirty="0"/>
          </a:p>
          <a:p>
            <a:pPr lvl="0"/>
            <a:r>
              <a:rPr lang="en-IN" dirty="0"/>
              <a:t>Speed 1Ghz  or more</a:t>
            </a:r>
            <a:endParaRPr lang="en-US" dirty="0"/>
          </a:p>
          <a:p>
            <a:endParaRPr lang="en-US" dirty="0"/>
          </a:p>
        </p:txBody>
      </p:sp>
    </p:spTree>
    <p:extLst>
      <p:ext uri="{BB962C8B-B14F-4D97-AF65-F5344CB8AC3E}">
        <p14:creationId xmlns:p14="http://schemas.microsoft.com/office/powerpoint/2010/main" val="34987053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a:t>
            </a:r>
          </a:p>
        </p:txBody>
      </p:sp>
      <p:sp>
        <p:nvSpPr>
          <p:cNvPr id="3" name="Content Placeholder 2"/>
          <p:cNvSpPr>
            <a:spLocks noGrp="1"/>
          </p:cNvSpPr>
          <p:nvPr>
            <p:ph idx="1"/>
          </p:nvPr>
        </p:nvSpPr>
        <p:spPr/>
        <p:txBody>
          <a:bodyPr>
            <a:normAutofit fontScale="77500" lnSpcReduction="20000"/>
          </a:bodyPr>
          <a:lstStyle/>
          <a:p>
            <a:pPr marL="0" indent="0">
              <a:buNone/>
            </a:pPr>
            <a:r>
              <a:rPr lang="nl-NL" b="1" dirty="0"/>
              <a:t>SOFTWARE REQUIREMENT</a:t>
            </a:r>
          </a:p>
          <a:p>
            <a:pPr lvl="1"/>
            <a:r>
              <a:rPr lang="en-IN" sz="4000" dirty="0"/>
              <a:t>Dataset of an e-commerce platform</a:t>
            </a:r>
            <a:endParaRPr lang="en-US" sz="4000" dirty="0"/>
          </a:p>
          <a:p>
            <a:pPr lvl="1"/>
            <a:r>
              <a:rPr lang="en-IN" sz="4000" dirty="0"/>
              <a:t>Python-V 3</a:t>
            </a:r>
            <a:endParaRPr lang="en-US" sz="4000" dirty="0"/>
          </a:p>
          <a:p>
            <a:pPr lvl="1"/>
            <a:r>
              <a:rPr lang="en-IN" sz="4000" dirty="0"/>
              <a:t>Virtual python environment</a:t>
            </a:r>
            <a:endParaRPr lang="en-US" sz="4000" dirty="0"/>
          </a:p>
          <a:p>
            <a:pPr lvl="1"/>
            <a:r>
              <a:rPr lang="en-IN" sz="4000" dirty="0"/>
              <a:t>Spyder IDE</a:t>
            </a:r>
            <a:endParaRPr lang="en-US" sz="4000" dirty="0"/>
          </a:p>
          <a:p>
            <a:pPr lvl="1"/>
            <a:r>
              <a:rPr lang="en-IN" sz="4000" dirty="0"/>
              <a:t>NLTK Library</a:t>
            </a:r>
            <a:endParaRPr lang="en-US" sz="4000" dirty="0"/>
          </a:p>
          <a:p>
            <a:pPr lvl="1"/>
            <a:r>
              <a:rPr lang="en-IN" sz="4000" dirty="0"/>
              <a:t>Matplotlib Library</a:t>
            </a:r>
            <a:endParaRPr lang="en-US" sz="4000" dirty="0"/>
          </a:p>
          <a:p>
            <a:pPr lvl="1"/>
            <a:r>
              <a:rPr lang="en-IN" sz="4000" dirty="0"/>
              <a:t>Pandas and </a:t>
            </a:r>
            <a:r>
              <a:rPr lang="en-IN" sz="4000" dirty="0" err="1"/>
              <a:t>numpy</a:t>
            </a:r>
            <a:r>
              <a:rPr lang="en-IN" sz="4000" dirty="0"/>
              <a:t> libraries.</a:t>
            </a:r>
            <a:endParaRPr lang="en-US" sz="4000" dirty="0"/>
          </a:p>
          <a:p>
            <a:pPr lvl="1"/>
            <a:r>
              <a:rPr lang="en-IN" sz="4000" dirty="0" err="1"/>
              <a:t>Tkinter</a:t>
            </a:r>
            <a:r>
              <a:rPr lang="en-IN" sz="4000" dirty="0"/>
              <a:t> library</a:t>
            </a:r>
            <a:endParaRPr lang="en-US" sz="4000" dirty="0"/>
          </a:p>
          <a:p>
            <a:endParaRPr lang="en-US" dirty="0"/>
          </a:p>
        </p:txBody>
      </p:sp>
    </p:spTree>
    <p:extLst>
      <p:ext uri="{BB962C8B-B14F-4D97-AF65-F5344CB8AC3E}">
        <p14:creationId xmlns:p14="http://schemas.microsoft.com/office/powerpoint/2010/main" val="214292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nl-NL" b="1" dirty="0">
                <a:effectLst/>
              </a:rPr>
              <a:t>WORK FLOW</a:t>
            </a:r>
            <a:br>
              <a:rPr lang="en-US" dirty="0">
                <a:effectLst/>
              </a:rPr>
            </a:br>
            <a:endParaRPr lang="en-US" dirty="0"/>
          </a:p>
        </p:txBody>
      </p:sp>
      <p:sp>
        <p:nvSpPr>
          <p:cNvPr id="5" name="Content Placeholder 4"/>
          <p:cNvSpPr>
            <a:spLocks noGrp="1"/>
          </p:cNvSpPr>
          <p:nvPr>
            <p:ph idx="1"/>
          </p:nvPr>
        </p:nvSpPr>
        <p:spPr/>
        <p:txBody>
          <a:bodyPr>
            <a:normAutofit/>
          </a:bodyPr>
          <a:lstStyle/>
          <a:p>
            <a:pPr marL="742950" indent="-742950">
              <a:buFont typeface="+mj-lt"/>
              <a:buAutoNum type="arabicPeriod"/>
            </a:pPr>
            <a:r>
              <a:rPr lang="nl-NL" dirty="0"/>
              <a:t>PRE-PROCESSING</a:t>
            </a:r>
          </a:p>
          <a:p>
            <a:pPr marL="742950" indent="-742950">
              <a:buFont typeface="+mj-lt"/>
              <a:buAutoNum type="arabicPeriod"/>
            </a:pPr>
            <a:r>
              <a:rPr lang="nl-NL" dirty="0"/>
              <a:t>CALCULATING THE POLARITY</a:t>
            </a:r>
          </a:p>
          <a:p>
            <a:pPr marL="742950" indent="-742950">
              <a:buFont typeface="+mj-lt"/>
              <a:buAutoNum type="arabicPeriod"/>
            </a:pPr>
            <a:r>
              <a:rPr lang="nl-NL" dirty="0"/>
              <a:t>SPLITTING THE MODEL INTO TEST AND TRAIN DATASET</a:t>
            </a:r>
          </a:p>
          <a:p>
            <a:pPr marL="742950" indent="-742950">
              <a:buFont typeface="+mj-lt"/>
              <a:buAutoNum type="arabicPeriod"/>
            </a:pPr>
            <a:r>
              <a:rPr lang="nl-NL" dirty="0"/>
              <a:t>APPLYING THE KNN ALGORITHM</a:t>
            </a:r>
          </a:p>
          <a:p>
            <a:pPr marL="742950" indent="-742950">
              <a:buFont typeface="+mj-lt"/>
              <a:buAutoNum type="arabicPeriod"/>
            </a:pPr>
            <a:r>
              <a:rPr lang="nl-NL" dirty="0"/>
              <a:t>DISPLAYING THE TOP TEN RESULTS THROUGH A SIMPLE GUI</a:t>
            </a:r>
          </a:p>
          <a:p>
            <a:pPr marL="742950" indent="-742950">
              <a:buFont typeface="+mj-lt"/>
              <a:buAutoNum type="arabicPeriod"/>
            </a:pPr>
            <a:endParaRPr lang="en-US" dirty="0"/>
          </a:p>
        </p:txBody>
      </p:sp>
    </p:spTree>
    <p:extLst>
      <p:ext uri="{BB962C8B-B14F-4D97-AF65-F5344CB8AC3E}">
        <p14:creationId xmlns:p14="http://schemas.microsoft.com/office/powerpoint/2010/main" val="19633816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160860-backgroun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160860-background-template-16x9</Template>
  <TotalTime>198</TotalTime>
  <Words>1074</Words>
  <Application>Microsoft Office PowerPoint</Application>
  <PresentationFormat>Widescreen</PresentationFormat>
  <Paragraphs>213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160860-background-template-16x9</vt:lpstr>
      <vt:lpstr>Women’s cloth prediction system</vt:lpstr>
      <vt:lpstr>Agenda</vt:lpstr>
      <vt:lpstr>What is the need?</vt:lpstr>
      <vt:lpstr>How do we achieve it?</vt:lpstr>
      <vt:lpstr>How do we achieve it?</vt:lpstr>
      <vt:lpstr>Model Life-Cycle</vt:lpstr>
      <vt:lpstr>Requirements</vt:lpstr>
      <vt:lpstr>Requirements</vt:lpstr>
      <vt:lpstr>WORK FLOW </vt:lpstr>
      <vt:lpstr>PRE-PROCESSING</vt:lpstr>
      <vt:lpstr>PRE-PROCESSING</vt:lpstr>
      <vt:lpstr>REMOVING NOISE</vt:lpstr>
      <vt:lpstr>REMOVING NOISE</vt:lpstr>
      <vt:lpstr>TOKENIZE AND LEMMATIZE</vt:lpstr>
      <vt:lpstr>PowerPoint Presentation</vt:lpstr>
      <vt:lpstr>POLARITY</vt:lpstr>
      <vt:lpstr>POLARITY</vt:lpstr>
      <vt:lpstr>Count Vectorizer</vt:lpstr>
      <vt:lpstr>CLASSIFIER MODEL</vt:lpstr>
      <vt:lpstr>CLASSIFIER MODEL</vt:lpstr>
      <vt:lpstr>CLASSIFIER MODEL</vt:lpstr>
      <vt:lpstr>K Nearest Neighbours </vt:lpstr>
      <vt:lpstr>KNN implementation</vt:lpstr>
      <vt:lpstr>KNN implementation</vt:lpstr>
      <vt:lpstr>Graphical User Interface</vt:lpstr>
      <vt:lpstr>Graphical User Interface</vt:lpstr>
      <vt:lpstr>Graphical User Interface</vt:lpstr>
      <vt:lpstr>Conclusion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dc:creator>
  <cp:lastModifiedBy>Abhishek M</cp:lastModifiedBy>
  <cp:revision>41</cp:revision>
  <dcterms:created xsi:type="dcterms:W3CDTF">2019-08-12T16:05:14Z</dcterms:created>
  <dcterms:modified xsi:type="dcterms:W3CDTF">2019-08-13T09:19:20Z</dcterms:modified>
</cp:coreProperties>
</file>