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2"/>
    <p:sldId id="273" r:id="rId3"/>
    <p:sldId id="257" r:id="rId4"/>
    <p:sldId id="262" r:id="rId5"/>
    <p:sldId id="263" r:id="rId6"/>
    <p:sldId id="264" r:id="rId7"/>
    <p:sldId id="265" r:id="rId8"/>
    <p:sldId id="258" r:id="rId9"/>
    <p:sldId id="259" r:id="rId10"/>
    <p:sldId id="260" r:id="rId11"/>
    <p:sldId id="261"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5/11/2018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98472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4758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2858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1398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1965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3406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1789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3143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391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0586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9833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3862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741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0605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853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305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251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5/11/2018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1363977"/>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A763-2F5E-4F36-872B-26CA77125D73}"/>
              </a:ext>
            </a:extLst>
          </p:cNvPr>
          <p:cNvSpPr>
            <a:spLocks noGrp="1"/>
          </p:cNvSpPr>
          <p:nvPr>
            <p:ph type="ctrTitle"/>
          </p:nvPr>
        </p:nvSpPr>
        <p:spPr>
          <a:xfrm>
            <a:off x="913795" y="1257301"/>
            <a:ext cx="6672865" cy="4343399"/>
          </a:xfrm>
        </p:spPr>
        <p:txBody>
          <a:bodyPr anchor="ctr">
            <a:normAutofit/>
          </a:bodyPr>
          <a:lstStyle/>
          <a:p>
            <a:r>
              <a:rPr lang="en-IN" sz="5400" dirty="0">
                <a:latin typeface="Adobe Gothic Std B" panose="020B0800000000000000" pitchFamily="34" charset="-128"/>
                <a:ea typeface="Adobe Gothic Std B" panose="020B0800000000000000" pitchFamily="34" charset="-128"/>
              </a:rPr>
              <a:t>Solar tracker</a:t>
            </a:r>
            <a:br>
              <a:rPr lang="en-IN" dirty="0"/>
            </a:br>
            <a:r>
              <a:rPr lang="en-IN" sz="4000" dirty="0">
                <a:latin typeface="Adobe Gurmukhi" panose="01010101010101010101" pitchFamily="50" charset="0"/>
                <a:ea typeface="Adobe Kaiti Std R" panose="02020400000000000000" pitchFamily="18" charset="-128"/>
                <a:cs typeface="Adobe Gurmukhi" panose="01010101010101010101" pitchFamily="50" charset="0"/>
              </a:rPr>
              <a:t>using arduino</a:t>
            </a:r>
            <a:endParaRPr lang="en-IN" dirty="0">
              <a:latin typeface="Adobe Gurmukhi" panose="01010101010101010101" pitchFamily="50" charset="0"/>
              <a:ea typeface="Adobe Kaiti Std R" panose="02020400000000000000" pitchFamily="18" charset="-128"/>
              <a:cs typeface="Adobe Gurmukhi" panose="01010101010101010101" pitchFamily="50" charset="0"/>
            </a:endParaRPr>
          </a:p>
        </p:txBody>
      </p:sp>
      <p:sp>
        <p:nvSpPr>
          <p:cNvPr id="3" name="Subtitle 2">
            <a:extLst>
              <a:ext uri="{FF2B5EF4-FFF2-40B4-BE49-F238E27FC236}">
                <a16:creationId xmlns:a16="http://schemas.microsoft.com/office/drawing/2014/main" id="{2BEEEE22-2D9D-4FF5-A141-60A3F6F53569}"/>
              </a:ext>
            </a:extLst>
          </p:cNvPr>
          <p:cNvSpPr>
            <a:spLocks noGrp="1"/>
          </p:cNvSpPr>
          <p:nvPr>
            <p:ph type="subTitle" idx="1"/>
          </p:nvPr>
        </p:nvSpPr>
        <p:spPr>
          <a:xfrm>
            <a:off x="8817428" y="1257301"/>
            <a:ext cx="2450127" cy="4343399"/>
          </a:xfrm>
          <a:effectLst/>
        </p:spPr>
        <p:txBody>
          <a:bodyPr anchor="ctr">
            <a:normAutofit/>
          </a:bodyPr>
          <a:lstStyle/>
          <a:p>
            <a:pPr algn="l"/>
            <a:r>
              <a:rPr lang="en-IN" sz="2400" u="sng" dirty="0"/>
              <a:t>SUBMITTED BY-</a:t>
            </a:r>
          </a:p>
          <a:p>
            <a:pPr algn="l"/>
            <a:endParaRPr lang="en-IN" sz="2400" u="sng" dirty="0"/>
          </a:p>
          <a:p>
            <a:pPr marL="457200" indent="-457200" algn="l">
              <a:buFont typeface="Arial" panose="020B0604020202020204" pitchFamily="34" charset="0"/>
              <a:buChar char="•"/>
            </a:pPr>
            <a:r>
              <a:rPr lang="en-IN" sz="2400" dirty="0"/>
              <a:t>Abhishek M</a:t>
            </a:r>
          </a:p>
          <a:p>
            <a:pPr marL="457200" indent="-457200" algn="l">
              <a:buFont typeface="Arial" panose="020B0604020202020204" pitchFamily="34" charset="0"/>
              <a:buChar char="•"/>
            </a:pPr>
            <a:r>
              <a:rPr lang="en-IN" sz="2400" dirty="0"/>
              <a:t>Avinash M J</a:t>
            </a:r>
          </a:p>
          <a:p>
            <a:pPr marL="457200" indent="-457200" algn="l">
              <a:buFont typeface="Arial" panose="020B0604020202020204" pitchFamily="34" charset="0"/>
              <a:buChar char="•"/>
            </a:pPr>
            <a:r>
              <a:rPr lang="en-IN" sz="2400" dirty="0"/>
              <a:t>Ayush Garg</a:t>
            </a:r>
          </a:p>
          <a:p>
            <a:pPr marL="457200" indent="-457200" algn="l">
              <a:buFont typeface="Arial" panose="020B0604020202020204" pitchFamily="34" charset="0"/>
              <a:buChar char="•"/>
            </a:pPr>
            <a:r>
              <a:rPr lang="en-IN" sz="2400" dirty="0"/>
              <a:t>Jay Dev Rai M</a:t>
            </a:r>
          </a:p>
          <a:p>
            <a:pPr algn="l"/>
            <a:endParaRPr lang="en-IN" dirty="0"/>
          </a:p>
        </p:txBody>
      </p:sp>
      <p:cxnSp>
        <p:nvCxnSpPr>
          <p:cNvPr id="5" name="Straight Connector 4">
            <a:extLst>
              <a:ext uri="{FF2B5EF4-FFF2-40B4-BE49-F238E27FC236}">
                <a16:creationId xmlns:a16="http://schemas.microsoft.com/office/drawing/2014/main" id="{5719C6AC-E3B7-44CC-9F98-C5AA3997EB28}"/>
              </a:ext>
            </a:extLst>
          </p:cNvPr>
          <p:cNvCxnSpPr>
            <a:cxnSpLocks/>
          </p:cNvCxnSpPr>
          <p:nvPr/>
        </p:nvCxnSpPr>
        <p:spPr>
          <a:xfrm>
            <a:off x="8176591" y="1881808"/>
            <a:ext cx="0" cy="3034748"/>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C5286BEB-36D0-4885-8B25-C48154EE1889}"/>
              </a:ext>
            </a:extLst>
          </p:cNvPr>
          <p:cNvSpPr/>
          <p:nvPr/>
        </p:nvSpPr>
        <p:spPr>
          <a:xfrm>
            <a:off x="8062687" y="1775790"/>
            <a:ext cx="218870" cy="212035"/>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132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5D13-04DD-4B80-A8A2-D7B8AC76AEA5}"/>
              </a:ext>
            </a:extLst>
          </p:cNvPr>
          <p:cNvSpPr>
            <a:spLocks noGrp="1"/>
          </p:cNvSpPr>
          <p:nvPr>
            <p:ph type="title"/>
          </p:nvPr>
        </p:nvSpPr>
        <p:spPr>
          <a:xfrm>
            <a:off x="685801" y="1"/>
            <a:ext cx="8961782" cy="1325216"/>
          </a:xfrm>
        </p:spPr>
        <p:txBody>
          <a:bodyPr>
            <a:normAutofit/>
          </a:bodyPr>
          <a:lstStyle/>
          <a:p>
            <a:r>
              <a:rPr lang="en-IN" sz="4400" b="1" u="sng" dirty="0"/>
              <a:t>explanation</a:t>
            </a:r>
          </a:p>
        </p:txBody>
      </p:sp>
      <p:sp>
        <p:nvSpPr>
          <p:cNvPr id="3" name="Content Placeholder 2">
            <a:extLst>
              <a:ext uri="{FF2B5EF4-FFF2-40B4-BE49-F238E27FC236}">
                <a16:creationId xmlns:a16="http://schemas.microsoft.com/office/drawing/2014/main" id="{7B530501-6A1C-463D-AD99-002D43D5A38F}"/>
              </a:ext>
            </a:extLst>
          </p:cNvPr>
          <p:cNvSpPr>
            <a:spLocks noGrp="1"/>
          </p:cNvSpPr>
          <p:nvPr>
            <p:ph idx="1"/>
          </p:nvPr>
        </p:nvSpPr>
        <p:spPr>
          <a:xfrm>
            <a:off x="685801" y="1126435"/>
            <a:ext cx="10131425" cy="5375965"/>
          </a:xfrm>
        </p:spPr>
        <p:txBody>
          <a:bodyPr>
            <a:normAutofit lnSpcReduction="10000"/>
          </a:bodyPr>
          <a:lstStyle/>
          <a:p>
            <a:pPr algn="just"/>
            <a:r>
              <a:rPr lang="en-IN" sz="2800" dirty="0"/>
              <a:t>In this </a:t>
            </a:r>
            <a:r>
              <a:rPr lang="en-IN" sz="2800" b="1" dirty="0"/>
              <a:t>Arduino Solar Panel Tracker</a:t>
            </a:r>
            <a:r>
              <a:rPr lang="en-IN" sz="2800" dirty="0"/>
              <a:t>, Arduino is powered by the 9V battery and all the other parts are powered by the Arduino. Arduino recommended input voltage is from 7 to 12 volts but you can power it within the range of 6 to 20 volts which is the limit. Try to power it within the recommended input voltage. So connect the positive wire of the battery to the Vin of the Arduino and the negative wire of the battery to the ground of the Arduino.</a:t>
            </a:r>
          </a:p>
          <a:p>
            <a:pPr algn="just"/>
            <a:r>
              <a:rPr lang="en-IN" sz="2800" dirty="0"/>
              <a:t>Next connect the servo to arduino. Connect the positive wire of the servo to the 5V of Arduino and ground wire to the ground of the Arduino and then connect the signal wire of Servo to the digital pin 9 of Arduino. The servo will help in moving the solar panel.</a:t>
            </a:r>
          </a:p>
          <a:p>
            <a:endParaRPr lang="en-IN" dirty="0"/>
          </a:p>
        </p:txBody>
      </p:sp>
    </p:spTree>
    <p:extLst>
      <p:ext uri="{BB962C8B-B14F-4D97-AF65-F5344CB8AC3E}">
        <p14:creationId xmlns:p14="http://schemas.microsoft.com/office/powerpoint/2010/main" val="61913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C0412-6E06-457C-8345-F135905A1E8E}"/>
              </a:ext>
            </a:extLst>
          </p:cNvPr>
          <p:cNvSpPr>
            <a:spLocks noGrp="1"/>
          </p:cNvSpPr>
          <p:nvPr>
            <p:ph idx="1"/>
          </p:nvPr>
        </p:nvSpPr>
        <p:spPr>
          <a:xfrm>
            <a:off x="685801" y="251791"/>
            <a:ext cx="10131425" cy="6268279"/>
          </a:xfrm>
        </p:spPr>
        <p:txBody>
          <a:bodyPr>
            <a:normAutofit/>
          </a:bodyPr>
          <a:lstStyle/>
          <a:p>
            <a:pPr algn="just"/>
            <a:r>
              <a:rPr lang="en-IN" sz="2800" dirty="0"/>
              <a:t>Now connect the </a:t>
            </a:r>
            <a:r>
              <a:rPr lang="en-IN" sz="2800" b="1" dirty="0"/>
              <a:t>LDRs to the Arduino</a:t>
            </a:r>
            <a:r>
              <a:rPr lang="en-IN" sz="2800" dirty="0"/>
              <a:t>. Connect one end of the LDR to the one end of the 10k resistor and also connect this end to the A0 of the Arduino and connect the other end of that resistor to the ground and connect the other end of LDR to the 5V. Similarly, connect the one end of second LDR to the one end of other 10k resistor and also connect that end to the A1 of Arduino and connect the other end of that resistor to ground and connect the other end of LDR to 5V of Arduino.</a:t>
            </a:r>
          </a:p>
          <a:p>
            <a:pPr algn="just"/>
            <a:endParaRPr lang="en-IN" sz="2400" dirty="0"/>
          </a:p>
        </p:txBody>
      </p:sp>
    </p:spTree>
    <p:extLst>
      <p:ext uri="{BB962C8B-B14F-4D97-AF65-F5344CB8AC3E}">
        <p14:creationId xmlns:p14="http://schemas.microsoft.com/office/powerpoint/2010/main" val="285831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0F53-1F9F-4045-8DE2-D7298DD3E829}"/>
              </a:ext>
            </a:extLst>
          </p:cNvPr>
          <p:cNvSpPr>
            <a:spLocks noGrp="1"/>
          </p:cNvSpPr>
          <p:nvPr>
            <p:ph type="title"/>
          </p:nvPr>
        </p:nvSpPr>
        <p:spPr>
          <a:xfrm>
            <a:off x="1" y="1"/>
            <a:ext cx="6096000" cy="1066800"/>
          </a:xfrm>
        </p:spPr>
        <p:txBody>
          <a:bodyPr>
            <a:normAutofit/>
          </a:bodyPr>
          <a:lstStyle/>
          <a:p>
            <a:r>
              <a:rPr lang="en-IN" sz="4000" b="1" u="sng" dirty="0"/>
              <a:t>Code </a:t>
            </a:r>
            <a:r>
              <a:rPr lang="en-IN" sz="4000" b="1" u="sng" dirty="0" err="1"/>
              <a:t>explaination</a:t>
            </a:r>
            <a:endParaRPr lang="en-IN" sz="4000" b="1" u="sng" dirty="0"/>
          </a:p>
        </p:txBody>
      </p:sp>
      <p:sp>
        <p:nvSpPr>
          <p:cNvPr id="3" name="Content Placeholder 2">
            <a:extLst>
              <a:ext uri="{FF2B5EF4-FFF2-40B4-BE49-F238E27FC236}">
                <a16:creationId xmlns:a16="http://schemas.microsoft.com/office/drawing/2014/main" id="{B8CC3A60-E955-46DD-8719-46E5D1B4F476}"/>
              </a:ext>
            </a:extLst>
          </p:cNvPr>
          <p:cNvSpPr>
            <a:spLocks noGrp="1"/>
          </p:cNvSpPr>
          <p:nvPr>
            <p:ph idx="1"/>
          </p:nvPr>
        </p:nvSpPr>
        <p:spPr>
          <a:xfrm>
            <a:off x="145143" y="1066801"/>
            <a:ext cx="11920311" cy="5667828"/>
          </a:xfrm>
        </p:spPr>
        <p:txBody>
          <a:bodyPr/>
          <a:lstStyle/>
          <a:p>
            <a:pPr marL="0" indent="0">
              <a:buNone/>
            </a:pPr>
            <a:r>
              <a:rPr lang="en-IN" sz="2400" dirty="0"/>
              <a:t> </a:t>
            </a:r>
            <a:r>
              <a:rPr lang="en-IN" sz="2800" dirty="0"/>
              <a:t>First of all, we will include the library for servo motor. Then we will initialize the variable for the initial position of the servo motor. After that, we will initialize the variables to read from the LDR sensors and Servo.</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dirty="0"/>
          </a:p>
        </p:txBody>
      </p:sp>
      <p:pic>
        <p:nvPicPr>
          <p:cNvPr id="5" name="Picture 4">
            <a:extLst>
              <a:ext uri="{FF2B5EF4-FFF2-40B4-BE49-F238E27FC236}">
                <a16:creationId xmlns:a16="http://schemas.microsoft.com/office/drawing/2014/main" id="{91A115B8-5115-41D9-B552-D2EC22D271A4}"/>
              </a:ext>
            </a:extLst>
          </p:cNvPr>
          <p:cNvPicPr>
            <a:picLocks noChangeAspect="1"/>
          </p:cNvPicPr>
          <p:nvPr/>
        </p:nvPicPr>
        <p:blipFill>
          <a:blip r:embed="rId2"/>
          <a:stretch>
            <a:fillRect/>
          </a:stretch>
        </p:blipFill>
        <p:spPr>
          <a:xfrm>
            <a:off x="798286" y="3114793"/>
            <a:ext cx="10595428" cy="2979441"/>
          </a:xfrm>
          <a:prstGeom prst="rect">
            <a:avLst/>
          </a:prstGeom>
        </p:spPr>
      </p:pic>
    </p:spTree>
    <p:extLst>
      <p:ext uri="{BB962C8B-B14F-4D97-AF65-F5344CB8AC3E}">
        <p14:creationId xmlns:p14="http://schemas.microsoft.com/office/powerpoint/2010/main" val="3583026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BA3EF5-75F3-4193-9DA3-CE68FFA726EF}"/>
              </a:ext>
            </a:extLst>
          </p:cNvPr>
          <p:cNvSpPr>
            <a:spLocks noGrp="1"/>
          </p:cNvSpPr>
          <p:nvPr>
            <p:ph idx="1"/>
          </p:nvPr>
        </p:nvSpPr>
        <p:spPr>
          <a:xfrm>
            <a:off x="319315" y="348343"/>
            <a:ext cx="11495314" cy="6139543"/>
          </a:xfrm>
        </p:spPr>
        <p:txBody>
          <a:bodyPr/>
          <a:lstStyle/>
          <a:p>
            <a:pPr marL="0" indent="0">
              <a:buNone/>
            </a:pPr>
            <a:r>
              <a:rPr lang="en-IN" sz="2800" i="1" dirty="0"/>
              <a:t>sg90.atach(servopin)</a:t>
            </a:r>
            <a:r>
              <a:rPr lang="en-IN" sz="2800" dirty="0"/>
              <a:t> command will read Servo from the pin 9 of Arduino. Next we set the LDR pins as input pins so that we can read the values from the sensors and move the solar panel according to that. Then we set the servo motor at 90 degree which is the initial position for the servo.</a:t>
            </a:r>
          </a:p>
          <a:p>
            <a:pPr marL="0" indent="0">
              <a:buNone/>
            </a:pPr>
            <a:endParaRPr lang="en-IN" sz="2800" dirty="0"/>
          </a:p>
          <a:p>
            <a:pPr marL="0" indent="0">
              <a:buNone/>
            </a:pPr>
            <a:endParaRPr lang="en-IN" sz="2800" dirty="0"/>
          </a:p>
          <a:p>
            <a:pPr marL="0" indent="0">
              <a:buNone/>
            </a:pPr>
            <a:endParaRPr lang="en-IN" sz="2800" dirty="0"/>
          </a:p>
          <a:p>
            <a:pPr marL="0" indent="0">
              <a:buNone/>
            </a:pPr>
            <a:endParaRPr lang="en-IN" sz="2800" dirty="0"/>
          </a:p>
          <a:p>
            <a:pPr marL="0" indent="0">
              <a:buNone/>
            </a:pPr>
            <a:endParaRPr lang="en-IN" sz="2800" dirty="0"/>
          </a:p>
          <a:p>
            <a:pPr marL="0" indent="0">
              <a:buNone/>
            </a:pPr>
            <a:endParaRPr lang="en-IN" sz="2800" dirty="0"/>
          </a:p>
          <a:p>
            <a:pPr marL="0" indent="0">
              <a:buNone/>
            </a:pPr>
            <a:endParaRPr lang="en-IN" dirty="0"/>
          </a:p>
        </p:txBody>
      </p:sp>
      <p:pic>
        <p:nvPicPr>
          <p:cNvPr id="4" name="Picture 3">
            <a:extLst>
              <a:ext uri="{FF2B5EF4-FFF2-40B4-BE49-F238E27FC236}">
                <a16:creationId xmlns:a16="http://schemas.microsoft.com/office/drawing/2014/main" id="{189EE309-DDDD-45AC-838E-F0CABB176B2D}"/>
              </a:ext>
            </a:extLst>
          </p:cNvPr>
          <p:cNvPicPr>
            <a:picLocks noChangeAspect="1"/>
          </p:cNvPicPr>
          <p:nvPr/>
        </p:nvPicPr>
        <p:blipFill>
          <a:blip r:embed="rId2"/>
          <a:stretch>
            <a:fillRect/>
          </a:stretch>
        </p:blipFill>
        <p:spPr>
          <a:xfrm>
            <a:off x="587198" y="3196089"/>
            <a:ext cx="11017604" cy="2986995"/>
          </a:xfrm>
          <a:prstGeom prst="rect">
            <a:avLst/>
          </a:prstGeom>
        </p:spPr>
      </p:pic>
    </p:spTree>
    <p:extLst>
      <p:ext uri="{BB962C8B-B14F-4D97-AF65-F5344CB8AC3E}">
        <p14:creationId xmlns:p14="http://schemas.microsoft.com/office/powerpoint/2010/main" val="1347582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FB88A-35BA-4798-AFA6-C17ACB38F7D7}"/>
              </a:ext>
            </a:extLst>
          </p:cNvPr>
          <p:cNvSpPr>
            <a:spLocks noGrp="1"/>
          </p:cNvSpPr>
          <p:nvPr>
            <p:ph idx="1"/>
          </p:nvPr>
        </p:nvSpPr>
        <p:spPr>
          <a:xfrm>
            <a:off x="333829" y="290287"/>
            <a:ext cx="11437257" cy="6357256"/>
          </a:xfrm>
        </p:spPr>
        <p:txBody>
          <a:bodyPr/>
          <a:lstStyle/>
          <a:p>
            <a:pPr marL="0" indent="0">
              <a:buNone/>
            </a:pPr>
            <a:r>
              <a:rPr lang="en-IN" sz="2000" dirty="0"/>
              <a:t>Then we will read the values from the LDRs and will save in R1 and R2. Then we will take the difference between the two LDRs to move the servo accordingly. If the difference between them will be zero that it means that same amount of light is falling on both the LDR’s so the solar panel will not move. We have used a variable named </a:t>
            </a:r>
            <a:r>
              <a:rPr lang="en-IN" sz="2000" i="1" dirty="0"/>
              <a:t>error</a:t>
            </a:r>
            <a:r>
              <a:rPr lang="en-IN" sz="2000" dirty="0"/>
              <a:t> and its value is 5, the use of this variable is that if the difference between the two LDRs will be under 5 then the servo will not move. If we will not do this then the servo will keep on rotating. And if the difference is greater than error value (5) then servo will move the solar panel in the direction of the LDR, on which light is falling</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CAAF3D20-A4C6-472E-8A74-643BAA5EADB8}"/>
              </a:ext>
            </a:extLst>
          </p:cNvPr>
          <p:cNvPicPr>
            <a:picLocks noChangeAspect="1"/>
          </p:cNvPicPr>
          <p:nvPr/>
        </p:nvPicPr>
        <p:blipFill>
          <a:blip r:embed="rId2"/>
          <a:stretch>
            <a:fillRect/>
          </a:stretch>
        </p:blipFill>
        <p:spPr>
          <a:xfrm>
            <a:off x="653143" y="2518227"/>
            <a:ext cx="10493829" cy="4049486"/>
          </a:xfrm>
          <a:prstGeom prst="rect">
            <a:avLst/>
          </a:prstGeom>
        </p:spPr>
      </p:pic>
    </p:spTree>
    <p:extLst>
      <p:ext uri="{BB962C8B-B14F-4D97-AF65-F5344CB8AC3E}">
        <p14:creationId xmlns:p14="http://schemas.microsoft.com/office/powerpoint/2010/main" val="3712644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F624-FBC3-41FC-A041-8A4F30407FD9}"/>
              </a:ext>
            </a:extLst>
          </p:cNvPr>
          <p:cNvSpPr>
            <a:spLocks noGrp="1"/>
          </p:cNvSpPr>
          <p:nvPr>
            <p:ph type="title"/>
          </p:nvPr>
        </p:nvSpPr>
        <p:spPr>
          <a:xfrm>
            <a:off x="1" y="1"/>
            <a:ext cx="3251199" cy="711200"/>
          </a:xfrm>
        </p:spPr>
        <p:txBody>
          <a:bodyPr>
            <a:normAutofit/>
          </a:bodyPr>
          <a:lstStyle/>
          <a:p>
            <a:r>
              <a:rPr lang="en-IN" sz="4000" b="1" u="sng" dirty="0"/>
              <a:t>Final code</a:t>
            </a:r>
          </a:p>
        </p:txBody>
      </p:sp>
      <p:pic>
        <p:nvPicPr>
          <p:cNvPr id="5" name="Picture 4">
            <a:extLst>
              <a:ext uri="{FF2B5EF4-FFF2-40B4-BE49-F238E27FC236}">
                <a16:creationId xmlns:a16="http://schemas.microsoft.com/office/drawing/2014/main" id="{7D8D393D-4EF2-45C6-9013-1C388B5DAFC9}"/>
              </a:ext>
            </a:extLst>
          </p:cNvPr>
          <p:cNvPicPr>
            <a:picLocks noChangeAspect="1"/>
          </p:cNvPicPr>
          <p:nvPr/>
        </p:nvPicPr>
        <p:blipFill>
          <a:blip r:embed="rId2"/>
          <a:stretch>
            <a:fillRect/>
          </a:stretch>
        </p:blipFill>
        <p:spPr>
          <a:xfrm>
            <a:off x="246742" y="870858"/>
            <a:ext cx="11553371" cy="5762172"/>
          </a:xfrm>
          <a:prstGeom prst="rect">
            <a:avLst/>
          </a:prstGeom>
        </p:spPr>
      </p:pic>
    </p:spTree>
    <p:extLst>
      <p:ext uri="{BB962C8B-B14F-4D97-AF65-F5344CB8AC3E}">
        <p14:creationId xmlns:p14="http://schemas.microsoft.com/office/powerpoint/2010/main" val="967026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3E530B-8FB8-4AA9-A4C2-A909DB5C4311}"/>
              </a:ext>
            </a:extLst>
          </p:cNvPr>
          <p:cNvPicPr>
            <a:picLocks noChangeAspect="1"/>
          </p:cNvPicPr>
          <p:nvPr/>
        </p:nvPicPr>
        <p:blipFill>
          <a:blip r:embed="rId2"/>
          <a:stretch>
            <a:fillRect/>
          </a:stretch>
        </p:blipFill>
        <p:spPr>
          <a:xfrm>
            <a:off x="337572" y="348343"/>
            <a:ext cx="11563233" cy="6139543"/>
          </a:xfrm>
          <a:prstGeom prst="rect">
            <a:avLst/>
          </a:prstGeom>
        </p:spPr>
      </p:pic>
    </p:spTree>
    <p:extLst>
      <p:ext uri="{BB962C8B-B14F-4D97-AF65-F5344CB8AC3E}">
        <p14:creationId xmlns:p14="http://schemas.microsoft.com/office/powerpoint/2010/main" val="3715799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BC6A-05E2-44AC-ADE4-E9A4DE572D90}"/>
              </a:ext>
            </a:extLst>
          </p:cNvPr>
          <p:cNvSpPr>
            <a:spLocks noGrp="1"/>
          </p:cNvSpPr>
          <p:nvPr>
            <p:ph type="title"/>
          </p:nvPr>
        </p:nvSpPr>
        <p:spPr>
          <a:xfrm>
            <a:off x="101601" y="130630"/>
            <a:ext cx="5370285" cy="936170"/>
          </a:xfrm>
        </p:spPr>
        <p:txBody>
          <a:bodyPr>
            <a:normAutofit/>
          </a:bodyPr>
          <a:lstStyle/>
          <a:p>
            <a:r>
              <a:rPr lang="en-IN" sz="4400" b="1" u="sng" dirty="0"/>
              <a:t>conclusion</a:t>
            </a:r>
          </a:p>
        </p:txBody>
      </p:sp>
      <p:sp>
        <p:nvSpPr>
          <p:cNvPr id="3" name="Content Placeholder 2">
            <a:extLst>
              <a:ext uri="{FF2B5EF4-FFF2-40B4-BE49-F238E27FC236}">
                <a16:creationId xmlns:a16="http://schemas.microsoft.com/office/drawing/2014/main" id="{5D8D21B3-67B7-4746-B21B-C7FB485645EF}"/>
              </a:ext>
            </a:extLst>
          </p:cNvPr>
          <p:cNvSpPr>
            <a:spLocks noGrp="1"/>
          </p:cNvSpPr>
          <p:nvPr>
            <p:ph idx="1"/>
          </p:nvPr>
        </p:nvSpPr>
        <p:spPr>
          <a:xfrm>
            <a:off x="290287" y="0"/>
            <a:ext cx="11742056" cy="7199085"/>
          </a:xfrm>
        </p:spPr>
        <p:txBody>
          <a:bodyPr>
            <a:normAutofit/>
          </a:bodyPr>
          <a:lstStyle/>
          <a:p>
            <a:pPr marL="0" indent="0">
              <a:buNone/>
            </a:pPr>
            <a:r>
              <a:rPr lang="en-IN" sz="2800" dirty="0"/>
              <a:t>After executing this project we learned the basics of arduino and its uses in various electronic devices used in our daily life. We even learned to program the arduino to use it as per our project requires. We learned about various electronic components such as LDR and Servo motor</a:t>
            </a:r>
          </a:p>
          <a:p>
            <a:pPr marL="0" indent="0">
              <a:buNone/>
            </a:pPr>
            <a:endParaRPr lang="en-IN" sz="2400" dirty="0"/>
          </a:p>
          <a:p>
            <a:pPr marL="0" indent="0">
              <a:buNone/>
            </a:pPr>
            <a:endParaRPr lang="en-IN" sz="2800" dirty="0"/>
          </a:p>
        </p:txBody>
      </p:sp>
    </p:spTree>
    <p:extLst>
      <p:ext uri="{BB962C8B-B14F-4D97-AF65-F5344CB8AC3E}">
        <p14:creationId xmlns:p14="http://schemas.microsoft.com/office/powerpoint/2010/main" val="2957488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7E27-C982-48E9-B038-14F30A1E9592}"/>
              </a:ext>
            </a:extLst>
          </p:cNvPr>
          <p:cNvSpPr>
            <a:spLocks noGrp="1"/>
          </p:cNvSpPr>
          <p:nvPr>
            <p:ph type="title"/>
          </p:nvPr>
        </p:nvSpPr>
        <p:spPr>
          <a:xfrm>
            <a:off x="319314" y="2278744"/>
            <a:ext cx="10972800" cy="2351314"/>
          </a:xfrm>
        </p:spPr>
        <p:txBody>
          <a:bodyPr>
            <a:normAutofit/>
          </a:bodyPr>
          <a:lstStyle/>
          <a:p>
            <a:pPr algn="ctr"/>
            <a:r>
              <a:rPr lang="en-IN" sz="10700" dirty="0">
                <a:latin typeface="Adobe Gothic Std B" panose="020B0800000000000000" pitchFamily="34" charset="-128"/>
                <a:ea typeface="Adobe Gothic Std B" panose="020B0800000000000000" pitchFamily="34" charset="-128"/>
              </a:rPr>
              <a:t>Thank you</a:t>
            </a:r>
            <a:endParaRPr lang="en-IN" sz="6600"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180225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E51EFF-FC93-42EF-A537-D0084D81A0BF}"/>
              </a:ext>
            </a:extLst>
          </p:cNvPr>
          <p:cNvSpPr>
            <a:spLocks noGrp="1"/>
          </p:cNvSpPr>
          <p:nvPr>
            <p:ph idx="1"/>
          </p:nvPr>
        </p:nvSpPr>
        <p:spPr>
          <a:xfrm>
            <a:off x="799013" y="104502"/>
            <a:ext cx="10131425" cy="5869577"/>
          </a:xfrm>
        </p:spPr>
        <p:txBody>
          <a:bodyPr/>
          <a:lstStyle/>
          <a:p>
            <a:pPr marL="0" indent="0">
              <a:buNone/>
            </a:pPr>
            <a:r>
              <a:rPr lang="en-IN" sz="4000" b="1" u="sng" dirty="0"/>
              <a:t>AIM OF PROJECT</a:t>
            </a:r>
          </a:p>
          <a:p>
            <a:pPr marL="0" indent="0">
              <a:buNone/>
            </a:pPr>
            <a:endParaRPr lang="en-IN" sz="2800" dirty="0"/>
          </a:p>
          <a:p>
            <a:pPr marL="0" indent="0">
              <a:buNone/>
            </a:pPr>
            <a:r>
              <a:rPr lang="en-IN" sz="2400" dirty="0"/>
              <a:t>Usually fixed solar panels cannot absorb entire sunlight throughout the day time so this system helps the solar panel to rotate such that it faces the sun throughout the day which results in maximum usage and productivity of the solar panels to produce electricity</a:t>
            </a:r>
          </a:p>
          <a:p>
            <a:pPr marL="0" indent="0">
              <a:buNone/>
            </a:pPr>
            <a:r>
              <a:rPr lang="en-IN" sz="2400" dirty="0"/>
              <a:t>Our project is based on Arduino Uno and LDR, we placed LDR on both the ends of the solar panel and when the light falls on either of the LDR the panel turns towards that side with the help servo motor and the program stored in Arduino board</a:t>
            </a:r>
            <a:endParaRPr lang="en-US" dirty="0"/>
          </a:p>
        </p:txBody>
      </p:sp>
    </p:spTree>
    <p:extLst>
      <p:ext uri="{BB962C8B-B14F-4D97-AF65-F5344CB8AC3E}">
        <p14:creationId xmlns:p14="http://schemas.microsoft.com/office/powerpoint/2010/main" val="2540434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FF61-DF23-4C74-9692-D684901483D6}"/>
              </a:ext>
            </a:extLst>
          </p:cNvPr>
          <p:cNvSpPr>
            <a:spLocks noGrp="1"/>
          </p:cNvSpPr>
          <p:nvPr>
            <p:ph type="title"/>
          </p:nvPr>
        </p:nvSpPr>
        <p:spPr>
          <a:xfrm>
            <a:off x="685801" y="609600"/>
            <a:ext cx="10131425" cy="1456267"/>
          </a:xfrm>
        </p:spPr>
        <p:txBody>
          <a:bodyPr>
            <a:normAutofit/>
          </a:bodyPr>
          <a:lstStyle/>
          <a:p>
            <a:r>
              <a:rPr lang="en-IN" sz="4400" b="1" u="sng"/>
              <a:t>COMPONENTS USED</a:t>
            </a:r>
            <a:endParaRPr lang="en-IN" sz="4400" b="1" u="sng" dirty="0"/>
          </a:p>
        </p:txBody>
      </p:sp>
      <p:sp>
        <p:nvSpPr>
          <p:cNvPr id="3" name="Content Placeholder 2">
            <a:extLst>
              <a:ext uri="{FF2B5EF4-FFF2-40B4-BE49-F238E27FC236}">
                <a16:creationId xmlns:a16="http://schemas.microsoft.com/office/drawing/2014/main" id="{06021AA8-64B7-4B81-B3E6-A40F62C1BE39}"/>
              </a:ext>
            </a:extLst>
          </p:cNvPr>
          <p:cNvSpPr>
            <a:spLocks noGrp="1"/>
          </p:cNvSpPr>
          <p:nvPr>
            <p:ph idx="1"/>
          </p:nvPr>
        </p:nvSpPr>
        <p:spPr>
          <a:xfrm>
            <a:off x="685800" y="2475170"/>
            <a:ext cx="10131425" cy="4182532"/>
          </a:xfrm>
        </p:spPr>
        <p:txBody>
          <a:bodyPr>
            <a:normAutofit lnSpcReduction="10000"/>
          </a:bodyPr>
          <a:lstStyle/>
          <a:p>
            <a:r>
              <a:rPr lang="en-IN" sz="2800" dirty="0"/>
              <a:t>Servo Motor (sg90)</a:t>
            </a:r>
          </a:p>
          <a:p>
            <a:r>
              <a:rPr lang="en-IN" sz="2800" dirty="0"/>
              <a:t>Solar panel</a:t>
            </a:r>
          </a:p>
          <a:p>
            <a:r>
              <a:rPr lang="en-IN" sz="2800" dirty="0"/>
              <a:t>Arduino Uno</a:t>
            </a:r>
          </a:p>
          <a:p>
            <a:r>
              <a:rPr lang="en-IN" sz="2800" dirty="0"/>
              <a:t>LDR’s X 2 (Light Dependent Resistor)</a:t>
            </a:r>
          </a:p>
          <a:p>
            <a:r>
              <a:rPr lang="en-IN" sz="2800" dirty="0"/>
              <a:t>10K resistors X 2</a:t>
            </a:r>
          </a:p>
          <a:p>
            <a:r>
              <a:rPr lang="en-IN" sz="2800" dirty="0"/>
              <a:t>Battery (6 to 12V)</a:t>
            </a:r>
          </a:p>
          <a:p>
            <a:r>
              <a:rPr lang="en-IN" sz="2800" dirty="0"/>
              <a:t>Bread Board</a:t>
            </a:r>
          </a:p>
          <a:p>
            <a:r>
              <a:rPr lang="en-IN" sz="2800" dirty="0"/>
              <a:t>Connecting Wires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13560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29CFF38-7726-4532-9626-9AD513EA695A}"/>
              </a:ext>
            </a:extLst>
          </p:cNvPr>
          <p:cNvSpPr>
            <a:spLocks noGrp="1"/>
          </p:cNvSpPr>
          <p:nvPr>
            <p:ph idx="1"/>
          </p:nvPr>
        </p:nvSpPr>
        <p:spPr>
          <a:xfrm>
            <a:off x="239150" y="464234"/>
            <a:ext cx="6205193" cy="7533137"/>
          </a:xfrm>
        </p:spPr>
        <p:txBody>
          <a:bodyPr>
            <a:normAutofit/>
          </a:bodyPr>
          <a:lstStyle/>
          <a:p>
            <a:pPr marL="0" indent="0" algn="just">
              <a:buNone/>
            </a:pPr>
            <a:r>
              <a:rPr lang="en-IN" sz="3200" dirty="0"/>
              <a:t>SERVO MOTORS-</a:t>
            </a:r>
          </a:p>
          <a:p>
            <a:pPr marL="0" indent="0" algn="just">
              <a:buNone/>
            </a:pPr>
            <a:r>
              <a:rPr lang="en-IN" sz="2800" dirty="0"/>
              <a:t>A </a:t>
            </a:r>
            <a:r>
              <a:rPr lang="en-IN" sz="2800" b="1" dirty="0"/>
              <a:t>servomotor</a:t>
            </a:r>
            <a:r>
              <a:rPr lang="en-IN" sz="2800" dirty="0"/>
              <a:t> is a rotary actuator or linear actuator that allows for precise control of angular or linear position, velocity and acceleration. It consists of a suitable motor coupled to a sensor for position feedback. It also requires a relatively sophisticated controller, often a dedicated module designed specifically for use with servomotors.</a:t>
            </a:r>
          </a:p>
          <a:p>
            <a:pPr marL="0" indent="0" algn="just">
              <a:buNone/>
            </a:pPr>
            <a:r>
              <a:rPr lang="en-IN" sz="2800" dirty="0"/>
              <a:t>They are most commonly used in robotics.</a:t>
            </a:r>
            <a:endParaRPr lang="en-IN" sz="3600" dirty="0"/>
          </a:p>
          <a:p>
            <a:pPr marL="0" indent="0" algn="just">
              <a:buNone/>
            </a:pPr>
            <a:endParaRPr lang="en-IN" sz="2400" dirty="0"/>
          </a:p>
          <a:p>
            <a:pPr marL="0" indent="0" algn="just">
              <a:buNone/>
            </a:pPr>
            <a:endParaRPr lang="en-IN" sz="2400" dirty="0"/>
          </a:p>
          <a:p>
            <a:pPr marL="0" indent="0" algn="just">
              <a:buNone/>
            </a:pPr>
            <a:endParaRPr lang="en-IN" sz="3200" dirty="0"/>
          </a:p>
        </p:txBody>
      </p:sp>
      <p:pic>
        <p:nvPicPr>
          <p:cNvPr id="1028" name="Picture 4" descr="Image result for servo">
            <a:extLst>
              <a:ext uri="{FF2B5EF4-FFF2-40B4-BE49-F238E27FC236}">
                <a16:creationId xmlns:a16="http://schemas.microsoft.com/office/drawing/2014/main" id="{BD3C40F5-5E16-4A45-A7C3-A4E15C725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433" y="1195752"/>
            <a:ext cx="4866537" cy="45809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4020930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E630E5-49D8-4D92-956B-D2C114153655}"/>
              </a:ext>
            </a:extLst>
          </p:cNvPr>
          <p:cNvSpPr>
            <a:spLocks noGrp="1"/>
          </p:cNvSpPr>
          <p:nvPr>
            <p:ph idx="1"/>
          </p:nvPr>
        </p:nvSpPr>
        <p:spPr>
          <a:xfrm>
            <a:off x="142463" y="0"/>
            <a:ext cx="6969538" cy="6705600"/>
          </a:xfrm>
        </p:spPr>
        <p:txBody>
          <a:bodyPr/>
          <a:lstStyle/>
          <a:p>
            <a:pPr marL="0" indent="0" algn="just">
              <a:buNone/>
            </a:pPr>
            <a:endParaRPr lang="en-IN" sz="2400" dirty="0"/>
          </a:p>
          <a:p>
            <a:pPr marL="0" indent="0" algn="just">
              <a:buNone/>
            </a:pPr>
            <a:r>
              <a:rPr lang="en-IN" sz="2800" dirty="0"/>
              <a:t>LDR-</a:t>
            </a:r>
          </a:p>
          <a:p>
            <a:pPr marL="0" indent="0" algn="just">
              <a:buNone/>
            </a:pPr>
            <a:r>
              <a:rPr lang="en-IN" sz="2800" dirty="0"/>
              <a:t>A </a:t>
            </a:r>
            <a:r>
              <a:rPr lang="en-IN" sz="2800" b="1" dirty="0"/>
              <a:t>photoresistor</a:t>
            </a:r>
            <a:r>
              <a:rPr lang="en-IN" sz="2800" dirty="0"/>
              <a:t> (or </a:t>
            </a:r>
            <a:r>
              <a:rPr lang="en-IN" sz="2800" b="1" dirty="0"/>
              <a:t>light-dependent resistor</a:t>
            </a:r>
            <a:r>
              <a:rPr lang="en-IN" sz="2800" dirty="0"/>
              <a:t>, </a:t>
            </a:r>
            <a:r>
              <a:rPr lang="en-IN" sz="2800" b="1" dirty="0"/>
              <a:t>LDR</a:t>
            </a:r>
            <a:r>
              <a:rPr lang="en-IN" sz="2800" dirty="0"/>
              <a:t>, or </a:t>
            </a:r>
            <a:r>
              <a:rPr lang="en-IN" sz="2800" b="1" dirty="0"/>
              <a:t>photo-conductive cell</a:t>
            </a:r>
            <a:r>
              <a:rPr lang="en-IN" sz="2800" dirty="0"/>
              <a:t>) is a light-controlled variable resistor. The resistance of a photoresistor decreases with increasing incident light intensity; in other words, it exhibits photoconductivity. A photoresistor can be applied in light-sensitive detector circuits, and light-activated and dark-activated switching circuits</a:t>
            </a:r>
            <a:endParaRPr lang="en-IN" sz="2400" dirty="0"/>
          </a:p>
          <a:p>
            <a:pPr marL="0" indent="0">
              <a:buNone/>
            </a:pPr>
            <a:endParaRPr lang="en-IN" dirty="0"/>
          </a:p>
        </p:txBody>
      </p:sp>
      <p:pic>
        <p:nvPicPr>
          <p:cNvPr id="2050" name="Picture 2" descr="LDR 1480405 6 7 HDR Enhancer 1.jpg">
            <a:extLst>
              <a:ext uri="{FF2B5EF4-FFF2-40B4-BE49-F238E27FC236}">
                <a16:creationId xmlns:a16="http://schemas.microsoft.com/office/drawing/2014/main" id="{82D0072F-41C1-41CE-9B3F-F859FEE14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6966" y="1390002"/>
            <a:ext cx="4199219" cy="38931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41577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0A68D0-373C-48D1-96E1-E8B950561966}"/>
              </a:ext>
            </a:extLst>
          </p:cNvPr>
          <p:cNvSpPr>
            <a:spLocks noGrp="1"/>
          </p:cNvSpPr>
          <p:nvPr>
            <p:ph idx="1"/>
          </p:nvPr>
        </p:nvSpPr>
        <p:spPr>
          <a:xfrm>
            <a:off x="172279" y="172279"/>
            <a:ext cx="6228521" cy="6308034"/>
          </a:xfrm>
        </p:spPr>
        <p:txBody>
          <a:bodyPr/>
          <a:lstStyle/>
          <a:p>
            <a:pPr marL="0" indent="0">
              <a:buNone/>
            </a:pPr>
            <a:r>
              <a:rPr lang="en-IN" sz="3200" dirty="0"/>
              <a:t>ARDUINO UNO</a:t>
            </a:r>
          </a:p>
          <a:p>
            <a:pPr marL="0" indent="0" algn="just">
              <a:buNone/>
            </a:pPr>
            <a:r>
              <a:rPr lang="en-IN" sz="2400" dirty="0"/>
              <a:t>The Arduino UNO is a widely used open-source microcontroller board based on the ATmega328P microcontroller and developed by Arduino.cc. The board is equipped with sets of digital and </a:t>
            </a:r>
            <a:r>
              <a:rPr lang="en-IN" sz="2400" dirty="0" err="1"/>
              <a:t>analog</a:t>
            </a:r>
            <a:r>
              <a:rPr lang="en-IN" sz="2400" dirty="0"/>
              <a:t> input/output (I/O) pins that may be interfaced to various expansion boards (shields) and other circuits. The board features 14 Digital pins and 6 Analog pins. It is programmable with the Arduino IDE(Integrated Development Environment) via a type B USB cable. It can be powered by a USB cable or by an external 9 volt battery, though it accepts voltages between 7 and 20 volts</a:t>
            </a:r>
            <a:endParaRPr lang="en-IN" sz="3200" dirty="0"/>
          </a:p>
          <a:p>
            <a:pPr marL="0" indent="0">
              <a:buNone/>
            </a:pPr>
            <a:endParaRPr lang="en-IN" dirty="0"/>
          </a:p>
        </p:txBody>
      </p:sp>
      <p:pic>
        <p:nvPicPr>
          <p:cNvPr id="3074" name="Picture 2" descr="Arduino Uno - R3.jpg">
            <a:extLst>
              <a:ext uri="{FF2B5EF4-FFF2-40B4-BE49-F238E27FC236}">
                <a16:creationId xmlns:a16="http://schemas.microsoft.com/office/drawing/2014/main" id="{B580FAA5-2635-4343-B35B-9FD081E40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575" y="679059"/>
            <a:ext cx="4756933" cy="47569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15769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9624C10F-3412-42CA-B46B-72A5ACF307D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76" name="Freeform 98">
              <a:extLst>
                <a:ext uri="{FF2B5EF4-FFF2-40B4-BE49-F238E27FC236}">
                  <a16:creationId xmlns:a16="http://schemas.microsoft.com/office/drawing/2014/main" id="{EE12EFC9-905E-44A8-9DC2-3D8DFC8DFBB4}"/>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28280BB0-0CAE-4573-B221-359D88D14110}"/>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78" name="Straight Connector 77">
                <a:extLst>
                  <a:ext uri="{FF2B5EF4-FFF2-40B4-BE49-F238E27FC236}">
                    <a16:creationId xmlns:a16="http://schemas.microsoft.com/office/drawing/2014/main" id="{A19080F2-9917-45DC-9455-3037543BD70C}"/>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1E48598-7893-40F4-9672-7C759F86907D}"/>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B989AE-E13F-4942-88D7-3163F1DBE357}"/>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952651B-3EE8-422F-8194-A5CF4C1A59E5}"/>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78C64D6-8C1D-4349-AA37-C248DC6D5C05}"/>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1B2FC2C-D26F-4BE4-BC2B-313946C2CEB6}"/>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F9D66A2-DFEC-432A-82D0-5516571F9C58}"/>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91EB4EC-4537-4E42-9F07-357CA7EF93CC}"/>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454BDF6-9F84-4C25-A65E-EE6E4A616723}"/>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88B3BF0-81D0-4DBE-987B-087D223BF1C4}"/>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D3D588A-1D03-4D54-934A-4D1405A813CB}"/>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F1B7B7B-F834-4882-B978-55E03CFC3857}"/>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6BFBA9B-D100-48C0-BEA5-DBB2CDE72770}"/>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53CE90E-8ED1-44A3-8C2F-DC25B807D5C7}"/>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19D2437-C3F9-43BB-9F5E-70722C51ECED}"/>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3313ACA-D7CF-49E0-8F95-6CEBE9A5A523}"/>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D7921A7-D73A-43D6-BAA6-0B64EF145190}"/>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DCB9466-445C-41C6-ACC9-7097C7F9AC80}"/>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57C037B-B231-4FC3-A1D0-52650A01516E}"/>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20C5B69-C416-46E9-B3E3-9C108BB54F58}"/>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F68351D-5FD3-418D-9394-DC53FFE58C05}"/>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3E38090-DF9F-425D-9201-144C7C64A1F8}"/>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9B95176-16D6-435A-8C65-D70E70CF45A3}"/>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7FFD3A8-5ECF-4BB9-9904-8E56A2CA3D96}"/>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FC4418F-3BE7-4FCC-82CA-9F9802996C02}"/>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57B0E9-DE7D-47B5-A465-D7C068BCD8CF}"/>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B9B0006-3DB9-445C-9C07-A35747AB0040}"/>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A1248C5-AF19-4FDB-BDCF-A07E5D2D41EC}"/>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0016099-3580-4454-8937-DFA6B4EB1C52}"/>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C756983-B0D0-4EC2-B8C8-F09F8DCD6205}"/>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5942A62-D8D3-478D-B882-EEA1288D4BAD}"/>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AD2BB4E-2D54-43C1-B512-1F4F1919B9F3}"/>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8EDDC20-DB61-4B00-924C-CB5CBE6D67EC}"/>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336F35F-8E5E-4A7B-8C08-C017E2C3CF0F}"/>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4D45B06-93C4-433A-A010-35741BD5273F}"/>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C57400E-9852-4B39-8056-BDABDCBC6F3B}"/>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2E9FCD9-8F62-4296-B7E4-2773B1916910}"/>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2ECFE30-FE82-40BA-B8C0-88EBF83C5810}"/>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C74E728-0341-491A-AF23-F1894819A2FD}"/>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92339FD-6F72-4171-9B67-6210C1823356}"/>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9C0996B-64F5-44D4-8497-263D6F2CDBEB}"/>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74FD39D-E9A9-4B01-B462-7DB55530EBCA}"/>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D8B3764-5804-4A89-A704-5A89E13463F9}"/>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7A936D0-9C2A-4260-B853-3FBCCA6B0C37}"/>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D1E6C27-6ECD-4B32-88C7-7CC5AA76015C}"/>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36EFD43-D25B-4F4B-A78C-ADDD6255038A}"/>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973AE7B-0DED-42FD-8815-4CAEC4A496DD}"/>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5093062-0964-4B43-9795-0EF21ED3B9BD}"/>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CEC16C4-15D6-4E1F-B477-EDE519EF8338}"/>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38047AB-17C0-421F-9D1C-98DC1713DF65}"/>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EAD125FF-95A6-48FA-932E-8B2767BC3DD2}"/>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257A47-9512-4857-82FC-715CE45EC4EF}"/>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FB9FDBF-E678-4B55-950C-D33A76CDB569}"/>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7573DD3-AAB9-4B71-9302-99FFD28004E7}"/>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DDEAC7A-02D3-458E-8541-47B0BFD32B7B}"/>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7B59F61-1C20-4E1E-BD7A-219648F49150}"/>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0EB8EA-D68A-4B1B-BE20-B7265A76F375}"/>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5E90A46-391B-4456-8964-CB21B1EE7D3C}"/>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FAFCEBE-9CD5-4B9A-BD4D-0687E065D848}"/>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E712763-DAB8-4710-94D2-F7DB6A03138E}"/>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BAF0F0C-2BAA-4A1E-8F66-432C100FE9FC}"/>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97A1F41-7384-4B0E-9050-7AD1B0F85E29}"/>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3B67D23-D05E-4D2A-841F-7283A69ACA26}"/>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83E53BB-BC76-44B6-8BE1-E62FAE372027}"/>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4C016D0-72B4-4425-8AD8-3224C01625ED}"/>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EC493AE-99C8-4DA3-9F45-4D64E3FA90DF}"/>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E7488F4-1240-4ACA-A321-72F21AEEB58F}"/>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BE2A9D79-89FC-41D7-A46F-DCC3D675A79A}"/>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C506B24-43D3-4673-803B-AEEE385215CB}"/>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33D34E8-DB2E-4D92-B2F1-AD30A73A1C09}"/>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1F2ADE7-A6D8-495A-8DF3-BEAD6C24AB0A}"/>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3180E597-CFC6-43F1-8ADC-AD1EF47709E7}"/>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E6A62C95-4918-445F-8BBE-864828C61BCF}"/>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53EC6B15-EE76-4813-988D-246D8D62CBEB}"/>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4838198-F523-4857-93C5-68BD062686FB}"/>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D07304C5-3C68-4A45-A0BD-3F37FE1431DE}"/>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4B952D9-00F8-40F7-AFA6-9B49E8847F40}"/>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244FB29-BC31-497A-BF08-DCCC7BDF4752}"/>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157" name="Group 156">
            <a:extLst>
              <a:ext uri="{FF2B5EF4-FFF2-40B4-BE49-F238E27FC236}">
                <a16:creationId xmlns:a16="http://schemas.microsoft.com/office/drawing/2014/main" id="{FE5720EF-51BD-4BC1-84B2-665FC03103B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158" name="Freeform 17">
              <a:extLst>
                <a:ext uri="{FF2B5EF4-FFF2-40B4-BE49-F238E27FC236}">
                  <a16:creationId xmlns:a16="http://schemas.microsoft.com/office/drawing/2014/main" id="{E5B1C0AC-637F-4E05-8FA7-C97284854B85}"/>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9" name="Group 158">
              <a:extLst>
                <a:ext uri="{FF2B5EF4-FFF2-40B4-BE49-F238E27FC236}">
                  <a16:creationId xmlns:a16="http://schemas.microsoft.com/office/drawing/2014/main" id="{2F95825D-EF3C-4E33-93D9-A944690DDF72}"/>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60" name="Straight Connector 159">
                <a:extLst>
                  <a:ext uri="{FF2B5EF4-FFF2-40B4-BE49-F238E27FC236}">
                    <a16:creationId xmlns:a16="http://schemas.microsoft.com/office/drawing/2014/main" id="{931C252F-6B9E-4520-A1D5-A11A733F84A2}"/>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B2301E2-0E29-4C32-B687-7DF9DA19B696}"/>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B7F89D44-D0A4-4A91-B444-A883D4441454}"/>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4991FF9-B5A2-4E31-A923-F9781429E34C}"/>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C41EDC6-3D4F-4C4D-AB7A-43E4CA14EF10}"/>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72EE7D6F-5868-4ABC-AF27-6D11310D2C28}"/>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A05F4A89-D49A-4526-96BB-DE99A06DEE7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D4BED963-D7AD-4BC1-BDF0-8285A41AD48A}"/>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8D4DC82-A1E9-479E-818C-1F072D42E0A3}"/>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129BE4A-506C-499F-BA59-DC0FBFA22947}"/>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DF8622AC-9388-45AB-9F0F-6B37546A6D06}"/>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6439DC63-2F0F-4FF9-BCF9-182DCEE6E8E0}"/>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20F6279-E8D7-4BF9-8EB4-2833B63853A4}"/>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A906223-17D7-4EA3-B085-618E788FEDF8}"/>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7885CE7-28C2-4162-B06D-0F76F013CBBB}"/>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85098B4-6472-4691-B05A-1BF4C6980BD0}"/>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E60BBDE-4347-40AB-AFA6-5BFBBDCBFBBF}"/>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EF6875E-37EF-407E-A82C-3F54CAE5617A}"/>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E0C40554-9C95-4102-9151-16E6205D74B4}"/>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C35609B5-93CA-4402-912D-86DF44639C12}"/>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F5B37DF-A154-409D-88A9-60229F7368D9}"/>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11021AD-5F61-4DB3-862F-2659AA31B8F8}"/>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74010B9-4347-4E4E-805A-0FDAED26E4DE}"/>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250DB99-4C63-4DBA-AD8A-143D33768A0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B5FD7FB-0456-4EF7-91EF-07527A44C862}"/>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77F81EE-EA21-41C4-8D13-35C7CB5E3A3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CFA53E16-1B52-4AF0-96B6-66B6EBF2CB82}"/>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53EAEED9-5F4B-47D7-A502-83A08648586B}"/>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4FB3028-7F93-4736-89BD-C241F1CD25DB}"/>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D640D6C-370C-404A-BCD6-6B4DBBB3DED3}"/>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E1156078-CD66-4E5C-9C17-C250EDAF0ECB}"/>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2A22316E-ABE6-42F0-A2FB-CDB47097EED3}"/>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4BB2A903-D0BE-4FE6-BD8C-62F72DC024AC}"/>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0BFF665-35A6-49BA-96C3-49963D7D1EA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5E5FFB9D-00C9-4D02-B223-5D8A7961982E}"/>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E836A95E-2B0A-4F13-B78D-38ED1529B779}"/>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3B2B824-5CCF-4FEE-B139-7C8CCD2E1254}"/>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DAE1F50B-901C-4839-983C-841CF0072034}"/>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8EA1C69F-5C0A-4212-B2CC-6E92E8B2DB0E}"/>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98B221D-DB70-40F4-AAF8-D77E50181937}"/>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2CCCD06-AF75-4ABC-A74E-4E38ECCA0673}"/>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CBA5AD4-31C8-4A41-9305-98A87B63C66F}"/>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D417D36-0367-45CB-8611-A5A4096A39DF}"/>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FD5F79D-66F5-4044-A5C6-EA7E33BC4913}"/>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1768A8CB-6901-41AD-9754-26028397E596}"/>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34E65170-FD80-4D76-A6A5-C275DA7332F7}"/>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8AAEFBD7-C0D1-4C3E-BFD1-B4448DA49876}"/>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896ADBB-E488-4EFC-A837-51C18FEDFF38}"/>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23E9BBE5-46B0-4161-BCDF-2A671B8C0F66}"/>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EC18794B-1248-43D7-9825-67FC06E41B7B}"/>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DBD7F91D-D92C-40C4-924F-641DD331A315}"/>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60D92DEE-CE16-490E-B106-BD2D59F91C00}"/>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622272A5-4E81-4509-8A06-0A5341136BB8}"/>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D3B8594-7296-4E13-8378-93B5A0F5709D}"/>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AFD3CFE-3D9C-4F22-9ABB-3860E4FF830A}"/>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D3968F1-11A1-495E-A2A6-FDD3AC9CD3F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27898BB-7165-4345-B70D-3DEC37603652}"/>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FFEF348-2178-4A15-A165-A44F1C476E05}"/>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C8E9EB16-5546-4780-9548-818238ED21B5}"/>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7E8F1ACB-61A5-4148-BB02-EE1EDD2D405E}"/>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29BB75B5-95BF-4B11-B5FF-40360E63265F}"/>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3B24E939-01F9-46B6-A8CA-266B61E746C7}"/>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3415BB6-B979-4FDB-9994-5A6B2CE4198C}"/>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FBE1BDE-1CA9-4DCB-B00A-807A54008D15}"/>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C9C4E1B6-83D5-4F1F-A5EA-8E5475B08202}"/>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BA7787E7-16F7-4DFF-B2F1-C0112C173F46}"/>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C2BB3AC0-ED9F-4543-939F-5021D115A589}"/>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6F0F554C-4E6F-49D0-9E0A-85DF74B438BF}"/>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587ACA3-432D-44C5-A670-64B12393D67C}"/>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705D16D7-5D6D-40FE-B444-0E92C997DB18}"/>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3625D8CD-9E73-47D9-8992-882E27E41D67}"/>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0E920E9-F7FE-48C8-8840-F4BEC3B48DE3}"/>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307C46E3-EA71-4FDA-B55E-2C44EE2A977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C24458C4-D7F4-4B07-BF3A-AA5F3C3C3170}"/>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FBBF26D-F5C0-4FA5-872B-D1AFE5311AD7}"/>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305D8FD1-DA2A-493F-A900-824A13B4B4D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59257472-E83A-43A8-9C15-2B4A7702417D}"/>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23E9EED-DF24-47EA-A9DA-D02135987646}"/>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39" name="Group 238">
            <a:extLst>
              <a:ext uri="{FF2B5EF4-FFF2-40B4-BE49-F238E27FC236}">
                <a16:creationId xmlns:a16="http://schemas.microsoft.com/office/drawing/2014/main" id="{F0C43330-BBB4-451D-B456-412D2DFC2D4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739066">
            <a:off x="5520984" y="3122486"/>
            <a:ext cx="2928062" cy="2544637"/>
            <a:chOff x="5281603" y="104899"/>
            <a:chExt cx="6910397" cy="6005491"/>
          </a:xfrm>
        </p:grpSpPr>
        <p:sp>
          <p:nvSpPr>
            <p:cNvPr id="240" name="Freeform 183">
              <a:extLst>
                <a:ext uri="{FF2B5EF4-FFF2-40B4-BE49-F238E27FC236}">
                  <a16:creationId xmlns:a16="http://schemas.microsoft.com/office/drawing/2014/main" id="{D143E951-F028-4CDE-8639-70C7AA88C9B2}"/>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1" name="Group 240">
              <a:extLst>
                <a:ext uri="{FF2B5EF4-FFF2-40B4-BE49-F238E27FC236}">
                  <a16:creationId xmlns:a16="http://schemas.microsoft.com/office/drawing/2014/main" id="{12EC115D-C144-4D98-9313-18242EAD8E77}"/>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42" name="Straight Connector 241">
                <a:extLst>
                  <a:ext uri="{FF2B5EF4-FFF2-40B4-BE49-F238E27FC236}">
                    <a16:creationId xmlns:a16="http://schemas.microsoft.com/office/drawing/2014/main" id="{85DCD5AC-0835-4CAA-973A-F5BA80546D1D}"/>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25E3910-1E1E-4DA0-92F6-1C1EF72CB2D6}"/>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833A0851-BC0E-42BD-B519-A337BFE4D1C4}"/>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A444F00A-06B7-4D1E-9141-399B8D57B16A}"/>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D942FA40-6D99-4B57-919A-6BA0413D5344}"/>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385B1C9-0614-45C9-BBAB-9BDE007A0BF7}"/>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70E05D19-75E7-4318-B9AD-3E1CCC6484C7}"/>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D3D1B614-92E5-4C2A-9B9B-E589E23E0609}"/>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71BC485-F87C-4E8A-8D26-191D357F41E5}"/>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F362FC54-FCD4-483D-AFCA-0F246B60ACF3}"/>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392BB85-CBDB-4219-B281-9EDAA1A801C2}"/>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CEC9A29-F4B0-43D6-A6BC-CA9D0C0DD48F}"/>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5C80B055-3195-4FEA-A1D8-8980F1EB0F0C}"/>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8222165-1EFA-432F-9D45-E163B3038002}"/>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F1010E9-5E8D-4F60-83E2-262B99ADB9AB}"/>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46772DBD-B1DA-4A0D-B964-E68E9B2C7D5E}"/>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5B29174-C2D7-49D0-81D9-7751B771A010}"/>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29DC0A18-B392-4768-A792-B7196E5D387A}"/>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293DA32-BD49-4EF9-9C3E-1667B87B2AB6}"/>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D277DD2F-5367-487E-A54E-E6B9A628D0E4}"/>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A781E596-28BB-42D7-B3AA-84EC04E4BB9F}"/>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06757251-89AE-451C-B3C0-7D64961FDF1E}"/>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3D09B37D-73CC-42F0-B78E-595B0E46B2C6}"/>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3F4C2B23-F77D-432B-91F1-2090B59B02C3}"/>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E06177C-7EED-408F-95E6-19D147ED8B69}"/>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0036E45C-5A32-4C52-AA3C-501E7F570A47}"/>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894207DC-486C-498F-A36A-4750A2F55253}"/>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4AF578A0-3977-4548-9C3A-AB41911F7139}"/>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D5356F1B-7E2D-4CA2-BCE7-8BDD835D93A4}"/>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C9A3982E-A4C2-42EF-85CA-CDA3F3CE4238}"/>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BA45C537-57E8-41E0-9A41-6D5E4E3A31E0}"/>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01E0CD70-ACCC-4F9F-9FEB-ACF6462E0473}"/>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F145641E-4CB9-4B4C-88E5-22873CDB3C1D}"/>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32C5BEB-1C86-4838-BEE0-346F7DBF3FBD}"/>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9D13E59-43D2-47E7-A17F-43D1AB911F92}"/>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F2CBD494-57AD-4247-AD7E-240589120536}"/>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35E6DA-9C6A-4EE3-AF0D-B54604B3A3FE}"/>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C4132660-7D48-459C-B969-BA8C11BD42B3}"/>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712CF45-1CC0-45EF-9CCA-92E114EE02C5}"/>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7E6857AD-5D11-4249-93E5-B89941D0C2FD}"/>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93B9189-5304-4891-8F5B-46003F204867}"/>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410F758-90F3-4D3E-820F-0490E55BF66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2EEB087F-A4DC-4C72-8518-242629752806}"/>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D2F8BD85-BC66-4636-B15E-90BC798A88A5}"/>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5F7092FE-1552-4178-9CA7-4A9E33DDAADC}"/>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DF565839-4739-46B9-8C76-56C8758167E3}"/>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B421948B-EBBD-4BAE-8777-00F98AAD066C}"/>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BC92D44C-A7DB-478B-98D6-00BCA004967C}"/>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CD6DB32-32A3-4D06-85FB-4278560B846C}"/>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4D4AC4CD-6F77-4B23-A6C8-7853D78D63DA}"/>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16CA2B07-B5C0-4174-A17D-D7CFF14C816C}"/>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A0C8E8FF-86E1-4E92-9C8B-E7E8DCC5530F}"/>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E4FC3C1E-5EF5-4F07-B93C-8D0B50FE6C0E}"/>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4E8998D1-D87C-4FC0-BB7D-0EC4917D9000}"/>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AF79AF73-6585-472C-BB25-6B15A95BCF9C}"/>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A9E73C31-90A4-49D8-BB83-671597E418C2}"/>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25DEC167-01EE-48C3-991F-5F8D1D2C43B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FF392C56-2ABC-45A3-8DBD-10426ED6611A}"/>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0DE0EDB1-D4DB-4535-9E5D-E8E2DD1C5645}"/>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0F8B66F-54E8-43E3-8C6B-47D5C9D19508}"/>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C3B5CE3C-AE34-4179-9047-FAF418459D8B}"/>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B14CD80F-B94B-4CDF-BFE4-88E0688A9F2E}"/>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AC88BD7D-AFE5-4118-A4DF-8A7D444EA540}"/>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6B8DB079-33DB-4489-83B7-0E6F8EE4C905}"/>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316FAC28-1076-432B-8450-2E006E2E7DF0}"/>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1276C9FD-22CB-4CBB-8FFC-CC0ED0F178DA}"/>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87785805-250C-4EC1-8A52-0F3C31F2C0B7}"/>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B92CCD4A-B48E-4DDF-AB69-208DFA4C65B8}"/>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30A272C-4125-4B3F-8555-552C6E113AA7}"/>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7E9C2C1-9A5A-4B75-A4BC-36EF4F72FF66}"/>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642782F-F6F4-47A0-9350-999E8A561502}"/>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2BF15673-8D5A-4D82-A92E-F18A0D21D067}"/>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92BBC3ED-828E-4225-BD6A-BF5F75B2476D}"/>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46218297-34EF-4B45-BFB0-CB8E9792109F}"/>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7BA6F53-0AF5-4096-8572-F37E9D69107E}"/>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2699566E-2FDD-4DA4-9B7B-CAB89DEFC2D0}"/>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A7C120CC-F8E3-4AE0-8767-79F15A0DBA5F}"/>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BB3E111B-499D-4D5C-B26F-680CAF37D932}"/>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4102" name="Picture 6" descr="Batteries.jpg">
            <a:extLst>
              <a:ext uri="{FF2B5EF4-FFF2-40B4-BE49-F238E27FC236}">
                <a16:creationId xmlns:a16="http://schemas.microsoft.com/office/drawing/2014/main" id="{0C77A832-6E8B-4314-A770-1A3BB6602A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05" r="19243" b="-3"/>
          <a:stretch/>
        </p:blipFill>
        <p:spPr bwMode="auto">
          <a:xfrm>
            <a:off x="5959325" y="2806240"/>
            <a:ext cx="2902538" cy="2902537"/>
          </a:xfrm>
          <a:custGeom>
            <a:avLst/>
            <a:gdLst>
              <a:gd name="connsiteX0" fmla="*/ 1425981 w 2851962"/>
              <a:gd name="connsiteY0" fmla="*/ 0 h 2851962"/>
              <a:gd name="connsiteX1" fmla="*/ 2851962 w 2851962"/>
              <a:gd name="connsiteY1" fmla="*/ 1425981 h 2851962"/>
              <a:gd name="connsiteX2" fmla="*/ 1425981 w 2851962"/>
              <a:gd name="connsiteY2" fmla="*/ 2851962 h 2851962"/>
              <a:gd name="connsiteX3" fmla="*/ 0 w 2851962"/>
              <a:gd name="connsiteY3" fmla="*/ 1425981 h 2851962"/>
              <a:gd name="connsiteX4" fmla="*/ 1425981 w 2851962"/>
              <a:gd name="connsiteY4" fmla="*/ 0 h 2851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1962" h="2851962">
                <a:moveTo>
                  <a:pt x="1425981" y="0"/>
                </a:moveTo>
                <a:cubicBezTo>
                  <a:pt x="2213529" y="0"/>
                  <a:pt x="2851962" y="638433"/>
                  <a:pt x="2851962" y="1425981"/>
                </a:cubicBezTo>
                <a:cubicBezTo>
                  <a:pt x="2851962" y="2213529"/>
                  <a:pt x="2213529" y="2851962"/>
                  <a:pt x="1425981" y="2851962"/>
                </a:cubicBezTo>
                <a:cubicBezTo>
                  <a:pt x="638433" y="2851962"/>
                  <a:pt x="0" y="2213529"/>
                  <a:pt x="0" y="1425981"/>
                </a:cubicBezTo>
                <a:cubicBezTo>
                  <a:pt x="0" y="638433"/>
                  <a:pt x="638433" y="0"/>
                  <a:pt x="1425981" y="0"/>
                </a:cubicBezTo>
                <a:close/>
              </a:path>
            </a:pathLst>
          </a:custGeom>
          <a:noFill/>
          <a:extLst>
            <a:ext uri="{909E8E84-426E-40DD-AFC4-6F175D3DCCD1}">
              <a14:hiddenFill xmlns:a14="http://schemas.microsoft.com/office/drawing/2010/main">
                <a:solidFill>
                  <a:srgbClr val="FFFFFF"/>
                </a:solidFill>
              </a14:hiddenFill>
            </a:ext>
          </a:extLst>
        </p:spPr>
      </p:pic>
      <p:pic>
        <p:nvPicPr>
          <p:cNvPr id="4100" name="Picture 4" descr="Solar PV modules mounted on a flat roof.">
            <a:extLst>
              <a:ext uri="{FF2B5EF4-FFF2-40B4-BE49-F238E27FC236}">
                <a16:creationId xmlns:a16="http://schemas.microsoft.com/office/drawing/2014/main" id="{3C120925-7D52-4D26-B8CF-6C9DA62841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568" r="8685" b="-1"/>
          <a:stretch/>
        </p:blipFill>
        <p:spPr bwMode="auto">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a:noFill/>
          <a:extLst>
            <a:ext uri="{909E8E84-426E-40DD-AFC4-6F175D3DCCD1}">
              <a14:hiddenFill xmlns:a14="http://schemas.microsoft.com/office/drawing/2010/main">
                <a:solidFill>
                  <a:srgbClr val="FFFFFF"/>
                </a:solidFill>
              </a14:hiddenFill>
            </a:ext>
          </a:extLst>
        </p:spPr>
      </p:pic>
      <p:pic>
        <p:nvPicPr>
          <p:cNvPr id="4098" name="Picture 2" descr="Resistor.jpg">
            <a:extLst>
              <a:ext uri="{FF2B5EF4-FFF2-40B4-BE49-F238E27FC236}">
                <a16:creationId xmlns:a16="http://schemas.microsoft.com/office/drawing/2014/main" id="{685E87CA-C7CA-41F7-B7FE-4598DB343A2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63" r="19282" b="-1"/>
          <a:stretch/>
        </p:blipFill>
        <p:spPr bwMode="auto">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E93C3DF-437E-47C4-8221-DAF44575CADF}"/>
              </a:ext>
            </a:extLst>
          </p:cNvPr>
          <p:cNvSpPr>
            <a:spLocks noGrp="1"/>
          </p:cNvSpPr>
          <p:nvPr>
            <p:ph idx="1"/>
          </p:nvPr>
        </p:nvSpPr>
        <p:spPr>
          <a:xfrm>
            <a:off x="200826" y="1"/>
            <a:ext cx="5433389" cy="6739952"/>
          </a:xfrm>
        </p:spPr>
        <p:txBody>
          <a:bodyPr>
            <a:normAutofit/>
          </a:bodyPr>
          <a:lstStyle/>
          <a:p>
            <a:pPr marL="0" indent="0" algn="just">
              <a:lnSpc>
                <a:spcPct val="90000"/>
              </a:lnSpc>
              <a:buNone/>
            </a:pPr>
            <a:r>
              <a:rPr lang="en-IN" sz="2800" b="1" u="sng" dirty="0"/>
              <a:t>SOLAR PANEL</a:t>
            </a:r>
          </a:p>
          <a:p>
            <a:pPr marL="0" indent="0">
              <a:lnSpc>
                <a:spcPct val="90000"/>
              </a:lnSpc>
              <a:buNone/>
            </a:pPr>
            <a:r>
              <a:rPr lang="en-IN" sz="2800" b="1" dirty="0"/>
              <a:t>Photovoltaic solar panels</a:t>
            </a:r>
            <a:r>
              <a:rPr lang="en-IN" sz="2800" dirty="0"/>
              <a:t> absorb sunlight as a source of energy to generate electricity.</a:t>
            </a:r>
          </a:p>
          <a:p>
            <a:pPr marL="0" indent="0">
              <a:lnSpc>
                <a:spcPct val="90000"/>
              </a:lnSpc>
              <a:buNone/>
            </a:pPr>
            <a:endParaRPr lang="en-IN" sz="2800" dirty="0"/>
          </a:p>
          <a:p>
            <a:pPr marL="0" indent="0">
              <a:lnSpc>
                <a:spcPct val="90000"/>
              </a:lnSpc>
              <a:buNone/>
            </a:pPr>
            <a:r>
              <a:rPr lang="en-IN" sz="2800" b="1" u="sng" dirty="0"/>
              <a:t>RESISTORS</a:t>
            </a:r>
          </a:p>
          <a:p>
            <a:pPr marL="0" indent="0">
              <a:lnSpc>
                <a:spcPct val="90000"/>
              </a:lnSpc>
              <a:buNone/>
            </a:pPr>
            <a:r>
              <a:rPr lang="en-IN" sz="2800" dirty="0"/>
              <a:t>A </a:t>
            </a:r>
            <a:r>
              <a:rPr lang="en-IN" sz="2800" b="1" dirty="0"/>
              <a:t>resistor</a:t>
            </a:r>
            <a:r>
              <a:rPr lang="en-IN" sz="2800" dirty="0"/>
              <a:t> is a passive two-terminal electrical component that implements electrical resistance as a circuit element</a:t>
            </a:r>
          </a:p>
          <a:p>
            <a:pPr marL="0" indent="0">
              <a:lnSpc>
                <a:spcPct val="90000"/>
              </a:lnSpc>
              <a:buNone/>
            </a:pPr>
            <a:endParaRPr lang="en-IN" sz="2800" b="1" u="sng" dirty="0"/>
          </a:p>
          <a:p>
            <a:pPr marL="0" indent="0">
              <a:lnSpc>
                <a:spcPct val="90000"/>
              </a:lnSpc>
              <a:buNone/>
            </a:pPr>
            <a:r>
              <a:rPr lang="en-IN" sz="2800" b="1" u="sng" dirty="0"/>
              <a:t>BATTERY</a:t>
            </a:r>
          </a:p>
          <a:p>
            <a:pPr marL="0" indent="0">
              <a:lnSpc>
                <a:spcPct val="90000"/>
              </a:lnSpc>
              <a:buNone/>
            </a:pPr>
            <a:r>
              <a:rPr lang="en-IN" sz="2800" dirty="0"/>
              <a:t>power source(6v – 12v)</a:t>
            </a:r>
          </a:p>
          <a:p>
            <a:pPr marL="0" indent="0">
              <a:lnSpc>
                <a:spcPct val="90000"/>
              </a:lnSpc>
              <a:buNone/>
            </a:pPr>
            <a:endParaRPr lang="en-IN" sz="1500" dirty="0"/>
          </a:p>
          <a:p>
            <a:pPr marL="0" indent="0">
              <a:lnSpc>
                <a:spcPct val="90000"/>
              </a:lnSpc>
              <a:buNone/>
            </a:pPr>
            <a:endParaRPr lang="en-IN" sz="1500" dirty="0"/>
          </a:p>
        </p:txBody>
      </p:sp>
    </p:spTree>
    <p:extLst>
      <p:ext uri="{BB962C8B-B14F-4D97-AF65-F5344CB8AC3E}">
        <p14:creationId xmlns:p14="http://schemas.microsoft.com/office/powerpoint/2010/main" val="262826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D1D1E-B74A-4DF3-AE78-C997333B3EDA}"/>
              </a:ext>
            </a:extLst>
          </p:cNvPr>
          <p:cNvSpPr>
            <a:spLocks noGrp="1"/>
          </p:cNvSpPr>
          <p:nvPr>
            <p:ph type="title"/>
          </p:nvPr>
        </p:nvSpPr>
        <p:spPr>
          <a:xfrm>
            <a:off x="685800" y="29450"/>
            <a:ext cx="10131425" cy="1456267"/>
          </a:xfrm>
        </p:spPr>
        <p:txBody>
          <a:bodyPr/>
          <a:lstStyle/>
          <a:p>
            <a:r>
              <a:rPr lang="en-IN" sz="4400" b="1" u="sng" dirty="0"/>
              <a:t>How it Works</a:t>
            </a:r>
            <a:br>
              <a:rPr lang="en-IN" b="1" dirty="0"/>
            </a:br>
            <a:endParaRPr lang="en-IN" dirty="0"/>
          </a:p>
        </p:txBody>
      </p:sp>
      <p:sp>
        <p:nvSpPr>
          <p:cNvPr id="3" name="Content Placeholder 2">
            <a:extLst>
              <a:ext uri="{FF2B5EF4-FFF2-40B4-BE49-F238E27FC236}">
                <a16:creationId xmlns:a16="http://schemas.microsoft.com/office/drawing/2014/main" id="{64E49720-D60F-4537-A09E-D36A1079E6FB}"/>
              </a:ext>
            </a:extLst>
          </p:cNvPr>
          <p:cNvSpPr>
            <a:spLocks noGrp="1"/>
          </p:cNvSpPr>
          <p:nvPr>
            <p:ph idx="1"/>
          </p:nvPr>
        </p:nvSpPr>
        <p:spPr>
          <a:xfrm>
            <a:off x="685801" y="1045029"/>
            <a:ext cx="10131425" cy="5580321"/>
          </a:xfrm>
        </p:spPr>
        <p:txBody>
          <a:bodyPr>
            <a:normAutofit/>
          </a:bodyPr>
          <a:lstStyle/>
          <a:p>
            <a:pPr algn="just"/>
            <a:r>
              <a:rPr lang="en-IN" sz="2600" dirty="0"/>
              <a:t>LDR’s are working as light detector. </a:t>
            </a:r>
            <a:r>
              <a:rPr lang="en-IN" sz="2600" b="1" dirty="0"/>
              <a:t>LDR (Light Dependent Resistor)</a:t>
            </a:r>
            <a:r>
              <a:rPr lang="en-IN" sz="2600" dirty="0"/>
              <a:t> also known as photo resistor is the light sensitive device. Its resistance decrease when the light falls on it and that’s why it is frequently used in Dark or Light Detector Circuit.</a:t>
            </a:r>
          </a:p>
          <a:p>
            <a:pPr algn="just"/>
            <a:r>
              <a:rPr lang="en-IN" sz="2600" dirty="0"/>
              <a:t>The two LDR’s are placed at the two sides of solar panel and the </a:t>
            </a:r>
            <a:r>
              <a:rPr lang="en-IN" sz="2600" b="1" u="sng" dirty="0"/>
              <a:t>Servo Motors</a:t>
            </a:r>
            <a:r>
              <a:rPr lang="en-IN" sz="2600" dirty="0"/>
              <a:t> is used to rotate the solar panel. The servo will move the solar panel towards the LDR whose resistance will be low, mean towards the LDR on which light is falling, that way it will keep following the light. And if there is same amount of light falling on both the LDR, then servo will not rotate. The servo will try to move the solar panel in the position where both LDR’s will have the same resistance means where same amount of light will fall on both the resistors and if resistance of one of the LDR will change then it rotates towards lower resistance LDR. </a:t>
            </a:r>
          </a:p>
          <a:p>
            <a:endParaRPr lang="en-IN" sz="2000" dirty="0"/>
          </a:p>
        </p:txBody>
      </p:sp>
    </p:spTree>
    <p:extLst>
      <p:ext uri="{BB962C8B-B14F-4D97-AF65-F5344CB8AC3E}">
        <p14:creationId xmlns:p14="http://schemas.microsoft.com/office/powerpoint/2010/main" val="3370283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EDFFD-B254-465C-8B78-5F60352412D6}"/>
              </a:ext>
            </a:extLst>
          </p:cNvPr>
          <p:cNvSpPr>
            <a:spLocks noGrp="1"/>
          </p:cNvSpPr>
          <p:nvPr>
            <p:ph type="title"/>
          </p:nvPr>
        </p:nvSpPr>
        <p:spPr>
          <a:xfrm>
            <a:off x="1" y="1"/>
            <a:ext cx="10817226" cy="927652"/>
          </a:xfrm>
        </p:spPr>
        <p:txBody>
          <a:bodyPr>
            <a:normAutofit/>
          </a:bodyPr>
          <a:lstStyle/>
          <a:p>
            <a:r>
              <a:rPr lang="en-IN" sz="4400" b="1" u="sng" dirty="0">
                <a:effectLst>
                  <a:outerShdw blurRad="38100" dist="38100" dir="2700000" algn="tl">
                    <a:srgbClr val="000000">
                      <a:alpha val="43137"/>
                    </a:srgbClr>
                  </a:outerShdw>
                </a:effectLst>
              </a:rPr>
              <a:t>Circuit diagram</a:t>
            </a:r>
          </a:p>
        </p:txBody>
      </p:sp>
      <p:pic>
        <p:nvPicPr>
          <p:cNvPr id="5" name="Content Placeholder 4">
            <a:extLst>
              <a:ext uri="{FF2B5EF4-FFF2-40B4-BE49-F238E27FC236}">
                <a16:creationId xmlns:a16="http://schemas.microsoft.com/office/drawing/2014/main" id="{3963E6C6-B301-454E-A9C7-58467B80F6CA}"/>
              </a:ext>
            </a:extLst>
          </p:cNvPr>
          <p:cNvPicPr>
            <a:picLocks noGrp="1" noChangeAspect="1"/>
          </p:cNvPicPr>
          <p:nvPr>
            <p:ph idx="1"/>
          </p:nvPr>
        </p:nvPicPr>
        <p:blipFill>
          <a:blip r:embed="rId2"/>
          <a:stretch>
            <a:fillRect/>
          </a:stretch>
        </p:blipFill>
        <p:spPr>
          <a:xfrm>
            <a:off x="362857" y="1045029"/>
            <a:ext cx="11422743" cy="5556171"/>
          </a:xfrm>
        </p:spPr>
      </p:pic>
      <p:sp>
        <p:nvSpPr>
          <p:cNvPr id="6" name="Rectangle 5">
            <a:extLst>
              <a:ext uri="{FF2B5EF4-FFF2-40B4-BE49-F238E27FC236}">
                <a16:creationId xmlns:a16="http://schemas.microsoft.com/office/drawing/2014/main" id="{3883AB9A-DC53-4024-8886-E71667A62ACB}"/>
              </a:ext>
            </a:extLst>
          </p:cNvPr>
          <p:cNvSpPr/>
          <p:nvPr/>
        </p:nvSpPr>
        <p:spPr>
          <a:xfrm>
            <a:off x="10315871" y="5928772"/>
            <a:ext cx="1364973" cy="5698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49334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221</TotalTime>
  <Words>366</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Adobe Gothic Std B</vt:lpstr>
      <vt:lpstr>Adobe Gurmukhi</vt:lpstr>
      <vt:lpstr>Adobe Kaiti Std R</vt:lpstr>
      <vt:lpstr>Arial</vt:lpstr>
      <vt:lpstr>Calibri</vt:lpstr>
      <vt:lpstr>Calibri Light</vt:lpstr>
      <vt:lpstr>Celestial</vt:lpstr>
      <vt:lpstr>Solar tracker using arduino</vt:lpstr>
      <vt:lpstr>PowerPoint Presentation</vt:lpstr>
      <vt:lpstr>COMPONENTS USED</vt:lpstr>
      <vt:lpstr>PowerPoint Presentation</vt:lpstr>
      <vt:lpstr>PowerPoint Presentation</vt:lpstr>
      <vt:lpstr>PowerPoint Presentation</vt:lpstr>
      <vt:lpstr>PowerPoint Presentation</vt:lpstr>
      <vt:lpstr>How it Works </vt:lpstr>
      <vt:lpstr>Circuit diagram</vt:lpstr>
      <vt:lpstr>explanation</vt:lpstr>
      <vt:lpstr>PowerPoint Presentation</vt:lpstr>
      <vt:lpstr>Code explaination</vt:lpstr>
      <vt:lpstr>PowerPoint Presentation</vt:lpstr>
      <vt:lpstr>PowerPoint Presentation</vt:lpstr>
      <vt:lpstr>Final code</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tracker using arduino</dc:title>
  <dc:creator>Jay Dev</dc:creator>
  <cp:lastModifiedBy>Abhishek M</cp:lastModifiedBy>
  <cp:revision>26</cp:revision>
  <dcterms:created xsi:type="dcterms:W3CDTF">2018-05-01T09:53:23Z</dcterms:created>
  <dcterms:modified xsi:type="dcterms:W3CDTF">2018-05-11T07:59:29Z</dcterms:modified>
</cp:coreProperties>
</file>