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58" r:id="rId3"/>
    <p:sldId id="260" r:id="rId4"/>
    <p:sldId id="280" r:id="rId5"/>
    <p:sldId id="279" r:id="rId6"/>
    <p:sldId id="281" r:id="rId7"/>
    <p:sldId id="282" r:id="rId8"/>
    <p:sldId id="283" r:id="rId9"/>
    <p:sldId id="284" r:id="rId10"/>
    <p:sldId id="285" r:id="rId11"/>
    <p:sldId id="264" r:id="rId12"/>
    <p:sldId id="286" r:id="rId13"/>
    <p:sldId id="262" r:id="rId14"/>
    <p:sldId id="263" r:id="rId15"/>
    <p:sldId id="287" r:id="rId16"/>
    <p:sldId id="272" r:id="rId17"/>
    <p:sldId id="270" r:id="rId18"/>
    <p:sldId id="273" r:id="rId19"/>
    <p:sldId id="271" r:id="rId20"/>
    <p:sldId id="274" r:id="rId21"/>
    <p:sldId id="275" r:id="rId22"/>
    <p:sldId id="276" r:id="rId23"/>
    <p:sldId id="277" r:id="rId24"/>
    <p:sldId id="278" r:id="rId25"/>
    <p:sldId id="269" r:id="rId26"/>
    <p:sldId id="265" r:id="rId27"/>
    <p:sldId id="266" r:id="rId28"/>
    <p:sldId id="26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7FC310A8-06B6-41F9-92BE-3A49B2C4D726}"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xmlns="" val="202173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F782-724B-49EE-99EF-1F28AAF00F38}"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330658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119843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1782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413318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77520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58664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3217871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27205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41742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F782-724B-49EE-99EF-1F28AAF00F38}"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50499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9F782-724B-49EE-99EF-1F28AAF00F38}"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383906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9F782-724B-49EE-99EF-1F28AAF00F38}" type="datetimeFigureOut">
              <a:rPr lang="en-US" smtClean="0"/>
              <a:pPr/>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9946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9F782-724B-49EE-99EF-1F28AAF00F38}" type="datetimeFigureOut">
              <a:rPr lang="en-US" smtClean="0"/>
              <a:pPr/>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2739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F782-724B-49EE-99EF-1F28AAF00F38}" type="datetimeFigureOut">
              <a:rPr lang="en-US" smtClean="0"/>
              <a:pPr/>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9433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F782-724B-49EE-99EF-1F28AAF00F38}"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142472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F782-724B-49EE-99EF-1F28AAF00F38}"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40189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39F782-724B-49EE-99EF-1F28AAF00F38}" type="datetimeFigureOut">
              <a:rPr lang="en-US" smtClean="0"/>
              <a:pPr/>
              <a:t>7/18/2020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C310A8-06B6-41F9-92BE-3A49B2C4D726}" type="slidenum">
              <a:rPr lang="en-US" smtClean="0"/>
              <a:pPr/>
              <a:t>‹#›</a:t>
            </a:fld>
            <a:endParaRPr lang="en-US"/>
          </a:p>
        </p:txBody>
      </p:sp>
    </p:spTree>
    <p:extLst>
      <p:ext uri="{BB962C8B-B14F-4D97-AF65-F5344CB8AC3E}">
        <p14:creationId xmlns:p14="http://schemas.microsoft.com/office/powerpoint/2010/main" xmlns="" val="33206443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38" y="76200"/>
            <a:ext cx="7704667" cy="1981200"/>
          </a:xfrm>
        </p:spPr>
        <p:txBody>
          <a:bodyPr>
            <a:normAutofit fontScale="90000"/>
          </a:bodyPr>
          <a:lstStyle/>
          <a:p>
            <a:pPr algn="ctr"/>
            <a:r>
              <a:rPr lang="en-IN" b="1" dirty="0">
                <a:latin typeface="Cambria" pitchFamily="18" charset="0"/>
                <a:ea typeface="Cambria" pitchFamily="18" charset="0"/>
                <a:cs typeface="Times New Roman" pitchFamily="18" charset="0"/>
              </a:rPr>
              <a:t/>
            </a:r>
            <a:br>
              <a:rPr lang="en-IN" b="1" dirty="0">
                <a:latin typeface="Cambria" pitchFamily="18" charset="0"/>
                <a:ea typeface="Cambria" pitchFamily="18" charset="0"/>
                <a:cs typeface="Times New Roman" pitchFamily="18" charset="0"/>
              </a:rPr>
            </a:br>
            <a:r>
              <a:rPr lang="en-IN" b="1" dirty="0">
                <a:latin typeface="Cambria" pitchFamily="18" charset="0"/>
                <a:ea typeface="Cambria" pitchFamily="18" charset="0"/>
                <a:cs typeface="Times New Roman" pitchFamily="18" charset="0"/>
              </a:rPr>
              <a:t/>
            </a:r>
            <a:br>
              <a:rPr lang="en-IN" b="1" dirty="0">
                <a:latin typeface="Cambria" pitchFamily="18" charset="0"/>
                <a:ea typeface="Cambria" pitchFamily="18" charset="0"/>
                <a:cs typeface="Times New Roman" pitchFamily="18" charset="0"/>
              </a:rPr>
            </a:br>
            <a:r>
              <a:rPr lang="en-IN" b="1" dirty="0">
                <a:latin typeface="Cambria" pitchFamily="18" charset="0"/>
                <a:ea typeface="Cambria" pitchFamily="18" charset="0"/>
                <a:cs typeface="Times New Roman" pitchFamily="18" charset="0"/>
              </a:rPr>
              <a:t>SELF LEARNING BINARY SEARCH TREE FOR JAVA OBJECTS</a:t>
            </a:r>
            <a:r>
              <a:rPr lang="en-US" dirty="0">
                <a:latin typeface="Cambria" pitchFamily="18" charset="0"/>
                <a:ea typeface="Cambria" pitchFamily="18" charset="0"/>
              </a:rPr>
              <a:t/>
            </a:r>
            <a:br>
              <a:rPr lang="en-US" dirty="0">
                <a:latin typeface="Cambria" pitchFamily="18" charset="0"/>
                <a:ea typeface="Cambria" pitchFamily="18" charset="0"/>
              </a:rPr>
            </a:br>
            <a:endParaRPr lang="en-US" dirty="0">
              <a:latin typeface="Cambria" pitchFamily="18" charset="0"/>
              <a:ea typeface="Cambria" pitchFamily="18" charset="0"/>
            </a:endParaRPr>
          </a:p>
        </p:txBody>
      </p:sp>
      <p:sp>
        <p:nvSpPr>
          <p:cNvPr id="3" name="Content Placeholder 2"/>
          <p:cNvSpPr>
            <a:spLocks noGrp="1"/>
          </p:cNvSpPr>
          <p:nvPr>
            <p:ph idx="1"/>
          </p:nvPr>
        </p:nvSpPr>
        <p:spPr>
          <a:xfrm>
            <a:off x="457200" y="2057400"/>
            <a:ext cx="8229600" cy="4572000"/>
          </a:xfrm>
        </p:spPr>
        <p:txBody>
          <a:bodyPr>
            <a:normAutofit/>
          </a:bodyPr>
          <a:lstStyle/>
          <a:p>
            <a:pPr algn="ctr">
              <a:buNone/>
            </a:pPr>
            <a:endParaRPr lang="en-US" sz="3000" b="1" dirty="0">
              <a:latin typeface="Cambria" pitchFamily="18" charset="0"/>
              <a:ea typeface="Cambria" pitchFamily="18" charset="0"/>
              <a:cs typeface="Times New Roman" pitchFamily="18" charset="0"/>
            </a:endParaRPr>
          </a:p>
          <a:p>
            <a:pPr>
              <a:buNone/>
            </a:pPr>
            <a:r>
              <a:rPr lang="en-US" b="1" u="sng" dirty="0">
                <a:latin typeface="Cambria" pitchFamily="18" charset="0"/>
                <a:ea typeface="Cambria" pitchFamily="18" charset="0"/>
                <a:cs typeface="Times New Roman" pitchFamily="18" charset="0"/>
              </a:rPr>
              <a:t>TEAM MEMBERS</a:t>
            </a:r>
          </a:p>
          <a:p>
            <a:pPr marL="514350" indent="-514350">
              <a:buNone/>
            </a:pPr>
            <a:r>
              <a:rPr lang="en-US" sz="1800" dirty="0">
                <a:latin typeface="Cambria" pitchFamily="18" charset="0"/>
                <a:ea typeface="Cambria" pitchFamily="18" charset="0"/>
                <a:cs typeface="Times New Roman" pitchFamily="18" charset="0"/>
              </a:rPr>
              <a:t>1.ABHISHEK M (</a:t>
            </a:r>
            <a:r>
              <a:rPr lang="en-US" sz="1800" b="1" dirty="0">
                <a:latin typeface="Cambria" pitchFamily="18" charset="0"/>
                <a:ea typeface="Cambria" pitchFamily="18" charset="0"/>
                <a:cs typeface="Times New Roman" pitchFamily="18" charset="0"/>
              </a:rPr>
              <a:t>16030141CSE006</a:t>
            </a:r>
            <a:r>
              <a:rPr lang="en-US" sz="1800" dirty="0">
                <a:latin typeface="Cambria" pitchFamily="18" charset="0"/>
                <a:ea typeface="Cambria" pitchFamily="18" charset="0"/>
                <a:cs typeface="Times New Roman" pitchFamily="18" charset="0"/>
              </a:rPr>
              <a:t>)</a:t>
            </a:r>
          </a:p>
          <a:p>
            <a:pPr marL="514350" indent="-514350">
              <a:buNone/>
            </a:pPr>
            <a:r>
              <a:rPr lang="en-US" sz="1800" dirty="0">
                <a:latin typeface="Cambria" pitchFamily="18" charset="0"/>
                <a:ea typeface="Cambria" pitchFamily="18" charset="0"/>
                <a:cs typeface="Times New Roman" pitchFamily="18" charset="0"/>
              </a:rPr>
              <a:t>2.JAY DEV RAI M  (</a:t>
            </a:r>
            <a:r>
              <a:rPr lang="en-US" sz="1800" b="1" dirty="0">
                <a:latin typeface="Cambria" pitchFamily="18" charset="0"/>
                <a:ea typeface="Cambria" pitchFamily="18" charset="0"/>
                <a:cs typeface="Times New Roman" pitchFamily="18" charset="0"/>
              </a:rPr>
              <a:t>16030141CSE037</a:t>
            </a:r>
            <a:r>
              <a:rPr lang="en-US" sz="1800" dirty="0">
                <a:latin typeface="Cambria" pitchFamily="18" charset="0"/>
                <a:ea typeface="Cambria" pitchFamily="18" charset="0"/>
                <a:cs typeface="Times New Roman" pitchFamily="18" charset="0"/>
              </a:rPr>
              <a:t>)</a:t>
            </a:r>
          </a:p>
          <a:p>
            <a:pPr marL="514350" indent="-514350">
              <a:buNone/>
            </a:pPr>
            <a:r>
              <a:rPr lang="en-US" sz="1800" dirty="0">
                <a:latin typeface="Cambria" pitchFamily="18" charset="0"/>
                <a:ea typeface="Cambria" pitchFamily="18" charset="0"/>
                <a:cs typeface="Times New Roman" pitchFamily="18" charset="0"/>
              </a:rPr>
              <a:t>3.MEGHANA S (</a:t>
            </a:r>
            <a:r>
              <a:rPr lang="en-US" sz="1800" b="1" dirty="0">
                <a:latin typeface="Cambria" pitchFamily="18" charset="0"/>
                <a:ea typeface="Cambria" pitchFamily="18" charset="0"/>
                <a:cs typeface="Times New Roman" pitchFamily="18" charset="0"/>
              </a:rPr>
              <a:t>16030141CSE054</a:t>
            </a:r>
            <a:r>
              <a:rPr lang="en-US" sz="1800" dirty="0">
                <a:latin typeface="Cambria" pitchFamily="18" charset="0"/>
                <a:ea typeface="Cambria" pitchFamily="18" charset="0"/>
                <a:cs typeface="Times New Roman" pitchFamily="18" charset="0"/>
              </a:rPr>
              <a:t>)</a:t>
            </a:r>
          </a:p>
          <a:p>
            <a:pPr marL="514350" indent="-514350">
              <a:buNone/>
            </a:pPr>
            <a:r>
              <a:rPr lang="en-US" sz="1800" dirty="0">
                <a:latin typeface="Cambria" pitchFamily="18" charset="0"/>
                <a:ea typeface="Cambria" pitchFamily="18" charset="0"/>
                <a:cs typeface="Times New Roman" pitchFamily="18" charset="0"/>
              </a:rPr>
              <a:t>4.NAVEEN KUMAR J R (</a:t>
            </a:r>
            <a:r>
              <a:rPr lang="en-US" sz="1800" b="1" dirty="0">
                <a:latin typeface="Cambria" pitchFamily="18" charset="0"/>
                <a:ea typeface="Cambria" pitchFamily="18" charset="0"/>
                <a:cs typeface="Times New Roman" pitchFamily="18" charset="0"/>
              </a:rPr>
              <a:t>16030141CSE059</a:t>
            </a:r>
            <a:r>
              <a:rPr lang="en-US" sz="1800" dirty="0">
                <a:latin typeface="Cambria" pitchFamily="18" charset="0"/>
                <a:ea typeface="Cambria" pitchFamily="18" charset="0"/>
                <a:cs typeface="Times New Roman" pitchFamily="18" charset="0"/>
              </a:rPr>
              <a:t>)</a:t>
            </a:r>
            <a:endParaRPr lang="en-US" sz="2000" dirty="0">
              <a:latin typeface="Cambria" pitchFamily="18" charset="0"/>
              <a:ea typeface="Cambria" pitchFamily="18" charset="0"/>
              <a:cs typeface="Times New Roman" pitchFamily="18" charset="0"/>
            </a:endParaRPr>
          </a:p>
          <a:p>
            <a:pPr marL="514350" indent="-514350">
              <a:buNone/>
            </a:pPr>
            <a:r>
              <a:rPr lang="en-US" b="1" u="sng" dirty="0">
                <a:latin typeface="Cambria" pitchFamily="18" charset="0"/>
                <a:ea typeface="Cambria" pitchFamily="18" charset="0"/>
                <a:cs typeface="Times New Roman" pitchFamily="18" charset="0"/>
              </a:rPr>
              <a:t>UNDER THE GUIDANCE</a:t>
            </a:r>
          </a:p>
          <a:p>
            <a:pPr marL="514350" indent="-514350">
              <a:buNone/>
            </a:pPr>
            <a:r>
              <a:rPr lang="en-US" sz="2000" dirty="0">
                <a:latin typeface="Cambria" pitchFamily="18" charset="0"/>
                <a:ea typeface="Cambria" pitchFamily="18" charset="0"/>
                <a:cs typeface="Times New Roman" pitchFamily="18" charset="0"/>
              </a:rPr>
              <a:t>Prof. VIJAYALAKSHMI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0"/>
            <a:ext cx="7704667" cy="5543567"/>
          </a:xfrm>
        </p:spPr>
        <p:txBody>
          <a:bodyPr>
            <a:normAutofit/>
          </a:bodyPr>
          <a:lstStyle/>
          <a:p>
            <a:r>
              <a:rPr lang="en-US" sz="4400" b="1" dirty="0" smtClean="0">
                <a:latin typeface="Cambria" pitchFamily="18" charset="0"/>
                <a:ea typeface="Cambria" pitchFamily="18" charset="0"/>
                <a:cs typeface="Arial" pitchFamily="34" charset="0"/>
              </a:rPr>
              <a:t>CHAPTER </a:t>
            </a:r>
            <a:r>
              <a:rPr lang="en-US" sz="4400" b="1" dirty="0" smtClean="0">
                <a:latin typeface="Cambria" pitchFamily="18" charset="0"/>
                <a:ea typeface="Cambria" pitchFamily="18" charset="0"/>
                <a:cs typeface="Arial" pitchFamily="34" charset="0"/>
              </a:rPr>
              <a:t>-3</a:t>
            </a:r>
            <a:br>
              <a:rPr lang="en-US" sz="4400" b="1" dirty="0" smtClean="0">
                <a:latin typeface="Cambria" pitchFamily="18" charset="0"/>
                <a:ea typeface="Cambria" pitchFamily="18" charset="0"/>
                <a:cs typeface="Arial" pitchFamily="34" charset="0"/>
              </a:rPr>
            </a:br>
            <a:r>
              <a:rPr lang="en-US" sz="4400" b="1" dirty="0" smtClean="0">
                <a:latin typeface="Cambria" pitchFamily="18" charset="0"/>
                <a:ea typeface="Cambria" pitchFamily="18" charset="0"/>
                <a:cs typeface="Arial" pitchFamily="34" charset="0"/>
              </a:rPr>
              <a:t>SYSTEM </a:t>
            </a:r>
            <a:r>
              <a:rPr lang="en-US" sz="4400" b="1" dirty="0" smtClean="0">
                <a:latin typeface="Cambria" pitchFamily="18" charset="0"/>
                <a:ea typeface="Cambria" pitchFamily="18" charset="0"/>
                <a:cs typeface="Arial" pitchFamily="34" charset="0"/>
              </a:rPr>
              <a:t>REQUIREMENTS</a:t>
            </a:r>
            <a:r>
              <a:rPr lang="en-US" sz="4400" b="1" dirty="0" smtClean="0"/>
              <a:t/>
            </a:r>
            <a:br>
              <a:rPr lang="en-US" sz="4400" b="1" dirty="0" smtClean="0"/>
            </a:br>
            <a:endParaRPr 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304800"/>
            <a:ext cx="7704667" cy="1447801"/>
          </a:xfrm>
        </p:spPr>
        <p:txBody>
          <a:bodyPr>
            <a:normAutofit/>
          </a:bodyPr>
          <a:lstStyle/>
          <a:p>
            <a:r>
              <a:rPr lang="en-US" sz="3200" b="1" u="sng" dirty="0">
                <a:latin typeface="Cambria" pitchFamily="18" charset="0"/>
                <a:ea typeface="Cambria" pitchFamily="18" charset="0"/>
                <a:cs typeface="Times New Roman" pitchFamily="18" charset="0"/>
              </a:rPr>
              <a:t>SOFTWARE AND HARDWARE REQUIREMENTS</a:t>
            </a:r>
          </a:p>
        </p:txBody>
      </p:sp>
      <p:sp>
        <p:nvSpPr>
          <p:cNvPr id="3" name="Content Placeholder 2"/>
          <p:cNvSpPr>
            <a:spLocks noGrp="1"/>
          </p:cNvSpPr>
          <p:nvPr>
            <p:ph idx="1"/>
          </p:nvPr>
        </p:nvSpPr>
        <p:spPr>
          <a:xfrm>
            <a:off x="966091" y="2143116"/>
            <a:ext cx="7704667" cy="3628100"/>
          </a:xfrm>
        </p:spPr>
        <p:txBody>
          <a:bodyPr>
            <a:normAutofit lnSpcReduction="10000"/>
          </a:bodyPr>
          <a:lstStyle/>
          <a:p>
            <a:pPr>
              <a:buNone/>
            </a:pPr>
            <a:r>
              <a:rPr lang="en-US" sz="2000" b="1" dirty="0">
                <a:latin typeface="Cambria" pitchFamily="18" charset="0"/>
                <a:ea typeface="Cambria" pitchFamily="18" charset="0"/>
                <a:cs typeface="Times New Roman" pitchFamily="18" charset="0"/>
              </a:rPr>
              <a:t>SOFTWARE REQUIREMENTS</a:t>
            </a:r>
          </a:p>
          <a:p>
            <a:pPr lvl="3"/>
            <a:r>
              <a:rPr lang="en-US" dirty="0" smtClean="0">
                <a:latin typeface="Cambria" pitchFamily="18" charset="0"/>
                <a:ea typeface="Cambria" pitchFamily="18" charset="0"/>
              </a:rPr>
              <a:t>Operating system	:	Windows 10, </a:t>
            </a:r>
            <a:r>
              <a:rPr lang="en-US" dirty="0" err="1" smtClean="0">
                <a:latin typeface="Cambria" pitchFamily="18" charset="0"/>
                <a:ea typeface="Cambria" pitchFamily="18" charset="0"/>
              </a:rPr>
              <a:t>Ubuntu</a:t>
            </a:r>
            <a:endParaRPr lang="en-US" sz="1400" dirty="0" smtClean="0">
              <a:latin typeface="Cambria" pitchFamily="18" charset="0"/>
              <a:ea typeface="Cambria" pitchFamily="18" charset="0"/>
            </a:endParaRPr>
          </a:p>
          <a:p>
            <a:pPr lvl="3"/>
            <a:r>
              <a:rPr lang="en-US" dirty="0" smtClean="0">
                <a:latin typeface="Cambria" pitchFamily="18" charset="0"/>
                <a:ea typeface="Cambria" pitchFamily="18" charset="0"/>
              </a:rPr>
              <a:t>Coding Language	:	Python 3, Java </a:t>
            </a:r>
            <a:r>
              <a:rPr lang="en-US" dirty="0" smtClean="0">
                <a:latin typeface="Cambria" pitchFamily="18" charset="0"/>
                <a:ea typeface="Cambria" pitchFamily="18" charset="0"/>
              </a:rPr>
              <a:t>8</a:t>
            </a:r>
            <a:endParaRPr lang="en-US" sz="2000" dirty="0">
              <a:latin typeface="Cambria" pitchFamily="18" charset="0"/>
              <a:ea typeface="Cambria" pitchFamily="18" charset="0"/>
              <a:cs typeface="Times New Roman" pitchFamily="18" charset="0"/>
            </a:endParaRPr>
          </a:p>
          <a:p>
            <a:pPr>
              <a:buNone/>
            </a:pPr>
            <a:endParaRPr lang="en-US" sz="2000" dirty="0">
              <a:latin typeface="Cambria" pitchFamily="18" charset="0"/>
              <a:ea typeface="Cambria" pitchFamily="18" charset="0"/>
              <a:cs typeface="Times New Roman" pitchFamily="18" charset="0"/>
            </a:endParaRPr>
          </a:p>
          <a:p>
            <a:pPr>
              <a:buNone/>
            </a:pPr>
            <a:r>
              <a:rPr lang="en-US" sz="2000" b="1" dirty="0">
                <a:latin typeface="Cambria" pitchFamily="18" charset="0"/>
                <a:ea typeface="Cambria" pitchFamily="18" charset="0"/>
                <a:cs typeface="Times New Roman" pitchFamily="18" charset="0"/>
              </a:rPr>
              <a:t>HARDWARE </a:t>
            </a:r>
            <a:r>
              <a:rPr lang="en-US" sz="2000" b="1" dirty="0" smtClean="0">
                <a:latin typeface="Cambria" pitchFamily="18" charset="0"/>
                <a:ea typeface="Cambria" pitchFamily="18" charset="0"/>
                <a:cs typeface="Times New Roman" pitchFamily="18" charset="0"/>
              </a:rPr>
              <a:t>REQUIREMENTS</a:t>
            </a:r>
          </a:p>
          <a:p>
            <a:pPr lvl="3"/>
            <a:r>
              <a:rPr lang="en-US" dirty="0" smtClean="0">
                <a:latin typeface="Cambria" pitchFamily="18" charset="0"/>
                <a:ea typeface="Cambria" pitchFamily="18" charset="0"/>
              </a:rPr>
              <a:t>System	: Intel Core i3 and above</a:t>
            </a:r>
            <a:endParaRPr lang="en-US" sz="1400" dirty="0" smtClean="0">
              <a:latin typeface="Cambria" pitchFamily="18" charset="0"/>
              <a:ea typeface="Cambria" pitchFamily="18" charset="0"/>
            </a:endParaRPr>
          </a:p>
          <a:p>
            <a:pPr lvl="3"/>
            <a:r>
              <a:rPr lang="en-US" dirty="0" smtClean="0">
                <a:latin typeface="Cambria" pitchFamily="18" charset="0"/>
                <a:ea typeface="Cambria" pitchFamily="18" charset="0"/>
              </a:rPr>
              <a:t>Hard Disk	: 512GB</a:t>
            </a:r>
            <a:endParaRPr lang="en-US" sz="1400" dirty="0" smtClean="0">
              <a:latin typeface="Cambria" pitchFamily="18" charset="0"/>
              <a:ea typeface="Cambria" pitchFamily="18" charset="0"/>
            </a:endParaRPr>
          </a:p>
          <a:p>
            <a:pPr lvl="3"/>
            <a:r>
              <a:rPr lang="en-US" dirty="0" smtClean="0">
                <a:latin typeface="Cambria" pitchFamily="18" charset="0"/>
                <a:ea typeface="Cambria" pitchFamily="18" charset="0"/>
              </a:rPr>
              <a:t>Monitor	: 15’’LED</a:t>
            </a:r>
            <a:endParaRPr lang="en-US" sz="1400" dirty="0" smtClean="0">
              <a:latin typeface="Cambria" pitchFamily="18" charset="0"/>
              <a:ea typeface="Cambria" pitchFamily="18" charset="0"/>
            </a:endParaRPr>
          </a:p>
          <a:p>
            <a:pPr lvl="3"/>
            <a:r>
              <a:rPr lang="en-US" dirty="0" smtClean="0">
                <a:latin typeface="Cambria" pitchFamily="18" charset="0"/>
                <a:ea typeface="Cambria" pitchFamily="18" charset="0"/>
              </a:rPr>
              <a:t>Input Device	: Keyboard , Mouse</a:t>
            </a:r>
            <a:endParaRPr lang="en-US" sz="1400" dirty="0" smtClean="0">
              <a:latin typeface="Cambria" pitchFamily="18" charset="0"/>
              <a:ea typeface="Cambria" pitchFamily="18" charset="0"/>
            </a:endParaRPr>
          </a:p>
          <a:p>
            <a:pPr lvl="3"/>
            <a:r>
              <a:rPr lang="en-US" dirty="0" smtClean="0">
                <a:latin typeface="Cambria" pitchFamily="18" charset="0"/>
                <a:ea typeface="Cambria" pitchFamily="18" charset="0"/>
              </a:rPr>
              <a:t>Ram	: 8GB DDR4</a:t>
            </a:r>
            <a:endParaRPr lang="en-US" sz="1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0"/>
            <a:ext cx="7704667" cy="5400691"/>
          </a:xfrm>
        </p:spPr>
        <p:txBody>
          <a:bodyPr>
            <a:normAutofit/>
          </a:bodyPr>
          <a:lstStyle/>
          <a:p>
            <a:r>
              <a:rPr lang="en-US" sz="4400" b="1" dirty="0" smtClean="0">
                <a:latin typeface="Cambria" pitchFamily="18" charset="0"/>
                <a:ea typeface="Cambria" pitchFamily="18" charset="0"/>
              </a:rPr>
              <a:t>CHAPTER </a:t>
            </a:r>
            <a:r>
              <a:rPr lang="en-US" sz="4400" b="1" dirty="0" smtClean="0">
                <a:latin typeface="Cambria" pitchFamily="18" charset="0"/>
                <a:ea typeface="Cambria" pitchFamily="18" charset="0"/>
              </a:rPr>
              <a:t>-4</a:t>
            </a:r>
            <a:br>
              <a:rPr lang="en-US" sz="4400" b="1" dirty="0" smtClean="0">
                <a:latin typeface="Cambria" pitchFamily="18" charset="0"/>
                <a:ea typeface="Cambria" pitchFamily="18" charset="0"/>
              </a:rPr>
            </a:br>
            <a:r>
              <a:rPr lang="en-US" sz="4400" b="1" dirty="0" smtClean="0">
                <a:latin typeface="Cambria" pitchFamily="18" charset="0"/>
                <a:ea typeface="Cambria" pitchFamily="18" charset="0"/>
              </a:rPr>
              <a:t> </a:t>
            </a:r>
            <a:r>
              <a:rPr lang="en-US" sz="4400" b="1" dirty="0" smtClean="0">
                <a:latin typeface="Cambria" pitchFamily="18" charset="0"/>
                <a:ea typeface="Cambria" pitchFamily="18" charset="0"/>
              </a:rPr>
              <a:t>ANALYSIS</a:t>
            </a:r>
            <a:endParaRPr lang="en-US" sz="4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439736"/>
            <a:ext cx="7704667" cy="838201"/>
          </a:xfrm>
        </p:spPr>
        <p:txBody>
          <a:bodyPr/>
          <a:lstStyle/>
          <a:p>
            <a:r>
              <a:rPr lang="en-US" b="1" dirty="0">
                <a:latin typeface="Cambria" pitchFamily="18" charset="0"/>
                <a:ea typeface="Cambria" pitchFamily="18" charset="0"/>
                <a:cs typeface="Times New Roman" pitchFamily="18" charset="0"/>
              </a:rPr>
              <a:t>EXISTING SYSTEM</a:t>
            </a:r>
          </a:p>
        </p:txBody>
      </p:sp>
      <p:pic>
        <p:nvPicPr>
          <p:cNvPr id="4" name="Picture 2" descr="C:\Users\User\Desktop\collection.png"/>
          <p:cNvPicPr>
            <a:picLocks noGrp="1" noChangeAspect="1" noChangeArrowheads="1"/>
          </p:cNvPicPr>
          <p:nvPr>
            <p:ph idx="1"/>
          </p:nvPr>
        </p:nvPicPr>
        <p:blipFill>
          <a:blip r:embed="rId2"/>
          <a:stretch>
            <a:fillRect/>
          </a:stretch>
        </p:blipFill>
        <p:spPr bwMode="auto">
          <a:xfrm>
            <a:off x="719666" y="1539006"/>
            <a:ext cx="7332204" cy="491535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normAutofit/>
          </a:bodyPr>
          <a:lstStyle/>
          <a:p>
            <a:r>
              <a:rPr lang="en-US" sz="3600" b="1" dirty="0">
                <a:latin typeface="Cambria" pitchFamily="18" charset="0"/>
                <a:ea typeface="Cambria" pitchFamily="18" charset="0"/>
                <a:cs typeface="Times New Roman" pitchFamily="18" charset="0"/>
              </a:rPr>
              <a:t>PROPOSED SYSTEM</a:t>
            </a:r>
          </a:p>
        </p:txBody>
      </p:sp>
      <p:sp>
        <p:nvSpPr>
          <p:cNvPr id="5" name="Content Placeholder 4"/>
          <p:cNvSpPr>
            <a:spLocks noGrp="1"/>
          </p:cNvSpPr>
          <p:nvPr>
            <p:ph idx="1"/>
          </p:nvPr>
        </p:nvSpPr>
        <p:spPr>
          <a:xfrm>
            <a:off x="982133" y="1884948"/>
            <a:ext cx="7704667" cy="3332816"/>
          </a:xfrm>
        </p:spPr>
        <p:txBody>
          <a:bodyPr>
            <a:normAutofit/>
          </a:bodyPr>
          <a:lstStyle/>
          <a:p>
            <a:pPr>
              <a:buNone/>
            </a:pPr>
            <a:r>
              <a:rPr lang="en-US" sz="2000" b="1" dirty="0">
                <a:latin typeface="Cambria" pitchFamily="18" charset="0"/>
                <a:ea typeface="Cambria" pitchFamily="18" charset="0"/>
                <a:cs typeface="Times New Roman" pitchFamily="18" charset="0"/>
              </a:rPr>
              <a:t>Smart Structure</a:t>
            </a:r>
          </a:p>
          <a:p>
            <a:pPr>
              <a:buNone/>
            </a:pPr>
            <a:r>
              <a:rPr lang="en-US" sz="2000" dirty="0">
                <a:latin typeface="Cambria" pitchFamily="18" charset="0"/>
                <a:ea typeface="Cambria" pitchFamily="18" charset="0"/>
                <a:cs typeface="Times New Roman" pitchFamily="18" charset="0"/>
              </a:rPr>
              <a:t>A  jar file containing the data structure along with the integrated</a:t>
            </a:r>
          </a:p>
          <a:p>
            <a:pPr>
              <a:buNone/>
            </a:pPr>
            <a:r>
              <a:rPr lang="en-US" sz="2000" dirty="0">
                <a:latin typeface="Cambria" pitchFamily="18" charset="0"/>
                <a:ea typeface="Cambria" pitchFamily="18" charset="0"/>
                <a:cs typeface="Times New Roman" pitchFamily="18" charset="0"/>
              </a:rPr>
              <a:t>functioning machine learning algorithm</a:t>
            </a:r>
            <a:r>
              <a:rPr lang="en-US" sz="2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5829320"/>
          </a:xfrm>
        </p:spPr>
        <p:txBody>
          <a:bodyPr>
            <a:normAutofit/>
          </a:bodyPr>
          <a:lstStyle/>
          <a:p>
            <a:r>
              <a:rPr lang="en-US" sz="3600" b="1" dirty="0" smtClean="0">
                <a:latin typeface="Cambria" pitchFamily="18" charset="0"/>
                <a:ea typeface="Cambria" pitchFamily="18" charset="0"/>
              </a:rPr>
              <a:t>CHAPTER 5</a:t>
            </a:r>
            <a:br>
              <a:rPr lang="en-US" sz="3600" b="1" dirty="0" smtClean="0">
                <a:latin typeface="Cambria" pitchFamily="18" charset="0"/>
                <a:ea typeface="Cambria" pitchFamily="18" charset="0"/>
              </a:rPr>
            </a:br>
            <a:r>
              <a:rPr lang="en-US" sz="3600" b="1" dirty="0" smtClean="0">
                <a:latin typeface="Cambria" pitchFamily="18" charset="0"/>
                <a:ea typeface="Cambria" pitchFamily="18" charset="0"/>
              </a:rPr>
              <a:t>DESIGN AND IMPLEMENTATION</a:t>
            </a:r>
            <a:r>
              <a:rPr lang="en-US" sz="3600" dirty="0" smtClean="0">
                <a:latin typeface="Cambria" pitchFamily="18" charset="0"/>
                <a:ea typeface="Cambria" pitchFamily="18" charset="0"/>
              </a:rPr>
              <a:t/>
            </a:r>
            <a:br>
              <a:rPr lang="en-US" sz="3600" dirty="0" smtClean="0">
                <a:latin typeface="Cambria" pitchFamily="18" charset="0"/>
                <a:ea typeface="Cambria" pitchFamily="18" charset="0"/>
              </a:rPr>
            </a:br>
            <a:endParaRPr lang="en-US" sz="3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AF870D-87E9-4CBF-A8AE-48D63E05041C}"/>
              </a:ext>
            </a:extLst>
          </p:cNvPr>
          <p:cNvSpPr>
            <a:spLocks noGrp="1"/>
          </p:cNvSpPr>
          <p:nvPr>
            <p:ph type="title"/>
          </p:nvPr>
        </p:nvSpPr>
        <p:spPr>
          <a:xfrm>
            <a:off x="982133" y="49014"/>
            <a:ext cx="7704667" cy="838199"/>
          </a:xfrm>
        </p:spPr>
        <p:txBody>
          <a:bodyPr>
            <a:normAutofit/>
          </a:bodyPr>
          <a:lstStyle/>
          <a:p>
            <a:r>
              <a:rPr lang="en-IN" sz="3200" dirty="0">
                <a:latin typeface="Cambria" pitchFamily="18" charset="0"/>
                <a:ea typeface="Cambria" pitchFamily="18" charset="0"/>
              </a:rPr>
              <a:t>SYSTEM ARCHITECTURE</a:t>
            </a:r>
          </a:p>
        </p:txBody>
      </p:sp>
      <p:sp>
        <p:nvSpPr>
          <p:cNvPr id="22" name="TextBox 21"/>
          <p:cNvSpPr txBox="1"/>
          <p:nvPr/>
        </p:nvSpPr>
        <p:spPr>
          <a:xfrm>
            <a:off x="1071538" y="1071546"/>
            <a:ext cx="7858180" cy="646331"/>
          </a:xfrm>
          <a:prstGeom prst="rect">
            <a:avLst/>
          </a:prstGeom>
          <a:noFill/>
        </p:spPr>
        <p:txBody>
          <a:bodyPr wrap="square" rtlCol="0">
            <a:spAutoFit/>
          </a:bodyPr>
          <a:lstStyle/>
          <a:p>
            <a:pPr marL="342900" indent="-342900">
              <a:buAutoNum type="alphaUcPeriod"/>
            </a:pPr>
            <a:r>
              <a:rPr lang="en-US" b="1" dirty="0" smtClean="0">
                <a:latin typeface="Cambria" pitchFamily="18" charset="0"/>
                <a:ea typeface="Cambria" pitchFamily="18" charset="0"/>
              </a:rPr>
              <a:t>Smart </a:t>
            </a:r>
            <a:r>
              <a:rPr lang="en-US" b="1" dirty="0" smtClean="0">
                <a:latin typeface="Cambria" pitchFamily="18" charset="0"/>
                <a:ea typeface="Cambria" pitchFamily="18" charset="0"/>
              </a:rPr>
              <a:t>Tree </a:t>
            </a:r>
            <a:r>
              <a:rPr lang="en-US" b="1" dirty="0" smtClean="0">
                <a:latin typeface="Cambria" pitchFamily="18" charset="0"/>
                <a:ea typeface="Cambria" pitchFamily="18" charset="0"/>
              </a:rPr>
              <a:t>Architecture</a:t>
            </a:r>
          </a:p>
          <a:p>
            <a:pPr marL="342900" indent="-342900"/>
            <a:endParaRPr lang="en-US" b="1" dirty="0">
              <a:latin typeface="Cambria" pitchFamily="18" charset="0"/>
              <a:ea typeface="Cambria" pitchFamily="18" charset="0"/>
            </a:endParaRPr>
          </a:p>
        </p:txBody>
      </p:sp>
      <p:pic>
        <p:nvPicPr>
          <p:cNvPr id="23" name="image12.jpeg"/>
          <p:cNvPicPr/>
          <p:nvPr/>
        </p:nvPicPr>
        <p:blipFill>
          <a:blip r:embed="rId2" cstate="print"/>
          <a:stretch>
            <a:fillRect/>
          </a:stretch>
        </p:blipFill>
        <p:spPr>
          <a:xfrm>
            <a:off x="1797381" y="1591044"/>
            <a:ext cx="5549237" cy="3766782"/>
          </a:xfrm>
          <a:prstGeom prst="rect">
            <a:avLst/>
          </a:prstGeom>
        </p:spPr>
      </p:pic>
    </p:spTree>
    <p:extLst>
      <p:ext uri="{BB962C8B-B14F-4D97-AF65-F5344CB8AC3E}">
        <p14:creationId xmlns:p14="http://schemas.microsoft.com/office/powerpoint/2010/main" xmlns="" val="3511910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03502-1967-4041-ACDC-09D0EC609D26}"/>
              </a:ext>
            </a:extLst>
          </p:cNvPr>
          <p:cNvSpPr>
            <a:spLocks noGrp="1"/>
          </p:cNvSpPr>
          <p:nvPr>
            <p:ph type="title"/>
          </p:nvPr>
        </p:nvSpPr>
        <p:spPr>
          <a:xfrm>
            <a:off x="982133" y="152401"/>
            <a:ext cx="7704667" cy="990599"/>
          </a:xfrm>
        </p:spPr>
        <p:txBody>
          <a:bodyPr/>
          <a:lstStyle/>
          <a:p>
            <a:r>
              <a:rPr lang="en-IN" b="1" dirty="0">
                <a:latin typeface="Cambria" pitchFamily="18" charset="0"/>
                <a:ea typeface="Cambria" pitchFamily="18" charset="0"/>
              </a:rPr>
              <a:t>SYSTEM MODULES</a:t>
            </a:r>
          </a:p>
        </p:txBody>
      </p:sp>
      <p:sp>
        <p:nvSpPr>
          <p:cNvPr id="3" name="Content Placeholder 2">
            <a:extLst>
              <a:ext uri="{FF2B5EF4-FFF2-40B4-BE49-F238E27FC236}">
                <a16:creationId xmlns:a16="http://schemas.microsoft.com/office/drawing/2014/main" xmlns="" id="{0B87946E-2834-4D6F-8934-A783717DFC47}"/>
              </a:ext>
            </a:extLst>
          </p:cNvPr>
          <p:cNvSpPr>
            <a:spLocks noGrp="1"/>
          </p:cNvSpPr>
          <p:nvPr>
            <p:ph idx="1"/>
          </p:nvPr>
        </p:nvSpPr>
        <p:spPr>
          <a:xfrm>
            <a:off x="685801" y="762000"/>
            <a:ext cx="8001000" cy="5237816"/>
          </a:xfrm>
        </p:spPr>
        <p:txBody>
          <a:bodyPr>
            <a:normAutofit/>
          </a:bodyPr>
          <a:lstStyle/>
          <a:p>
            <a:pPr marL="0" indent="0">
              <a:lnSpc>
                <a:spcPct val="150000"/>
              </a:lnSpc>
              <a:buNone/>
            </a:pPr>
            <a:endParaRPr lang="en-IN" sz="2800" b="1" u="sng" dirty="0"/>
          </a:p>
          <a:p>
            <a:pPr marL="0" indent="0">
              <a:lnSpc>
                <a:spcPct val="150000"/>
              </a:lnSpc>
              <a:buNone/>
            </a:pPr>
            <a:r>
              <a:rPr lang="en-IN" sz="1800" b="1" u="sng" dirty="0">
                <a:latin typeface="Cambria" pitchFamily="18" charset="0"/>
                <a:ea typeface="Cambria" pitchFamily="18" charset="0"/>
              </a:rPr>
              <a:t>DATA STRUCTURE</a:t>
            </a:r>
          </a:p>
          <a:p>
            <a:pPr marL="457200" indent="-457200">
              <a:lnSpc>
                <a:spcPct val="150000"/>
              </a:lnSpc>
              <a:buFont typeface="+mj-lt"/>
              <a:buAutoNum type="arabicPeriod"/>
            </a:pPr>
            <a:r>
              <a:rPr lang="en-IN" sz="1800" dirty="0">
                <a:latin typeface="Cambria" pitchFamily="18" charset="0"/>
                <a:ea typeface="Cambria" pitchFamily="18" charset="0"/>
              </a:rPr>
              <a:t>CUSTOM BINARY SEARCH TREE</a:t>
            </a:r>
          </a:p>
          <a:p>
            <a:pPr marL="457200" indent="-457200">
              <a:buFont typeface="+mj-lt"/>
              <a:buAutoNum type="arabicPeriod"/>
            </a:pPr>
            <a:r>
              <a:rPr lang="en-IN" sz="1800" dirty="0">
                <a:latin typeface="Cambria" pitchFamily="18" charset="0"/>
                <a:ea typeface="Cambria" pitchFamily="18" charset="0"/>
              </a:rPr>
              <a:t>OBJECT UNDERSTANDER</a:t>
            </a:r>
          </a:p>
          <a:p>
            <a:pPr marL="457200" indent="-457200">
              <a:buFont typeface="+mj-lt"/>
              <a:buAutoNum type="arabicPeriod"/>
            </a:pPr>
            <a:r>
              <a:rPr lang="en-IN" sz="1800" dirty="0">
                <a:latin typeface="Cambria" pitchFamily="18" charset="0"/>
                <a:ea typeface="Cambria" pitchFamily="18" charset="0"/>
              </a:rPr>
              <a:t>OBJECT DATA WRITER </a:t>
            </a:r>
          </a:p>
          <a:p>
            <a:pPr marL="457200" indent="-457200">
              <a:buFont typeface="+mj-lt"/>
              <a:buAutoNum type="arabicPeriod"/>
            </a:pPr>
            <a:r>
              <a:rPr lang="en-IN" sz="1800" dirty="0">
                <a:latin typeface="Cambria" pitchFamily="18" charset="0"/>
                <a:ea typeface="Cambria" pitchFamily="18" charset="0"/>
              </a:rPr>
              <a:t>PYTHON API</a:t>
            </a:r>
          </a:p>
          <a:p>
            <a:pPr marL="457200" indent="-457200">
              <a:buFont typeface="+mj-lt"/>
              <a:buAutoNum type="arabicPeriod"/>
            </a:pPr>
            <a:r>
              <a:rPr lang="en-IN" sz="1800" dirty="0">
                <a:latin typeface="Cambria" pitchFamily="18" charset="0"/>
                <a:ea typeface="Cambria" pitchFamily="18" charset="0"/>
              </a:rPr>
              <a:t>PRIORITY READER</a:t>
            </a:r>
          </a:p>
          <a:p>
            <a:pPr marL="457200" indent="-457200">
              <a:buFont typeface="+mj-lt"/>
              <a:buAutoNum type="arabicPeriod"/>
            </a:pPr>
            <a:r>
              <a:rPr lang="en-IN" sz="1800" dirty="0">
                <a:latin typeface="Cambria" pitchFamily="18" charset="0"/>
                <a:ea typeface="Cambria" pitchFamily="18" charset="0"/>
              </a:rPr>
              <a:t>PRIORITY SETTER</a:t>
            </a:r>
          </a:p>
          <a:p>
            <a:pPr marL="457200" indent="-457200">
              <a:buFont typeface="+mj-lt"/>
              <a:buAutoNum type="arabicPeriod"/>
            </a:pPr>
            <a:r>
              <a:rPr lang="en-IN" sz="1800" dirty="0">
                <a:latin typeface="Cambria" pitchFamily="18" charset="0"/>
                <a:ea typeface="Cambria" pitchFamily="18" charset="0"/>
              </a:rPr>
              <a:t>TREE RESTRUCTURING</a:t>
            </a:r>
          </a:p>
          <a:p>
            <a:pPr marL="457200" indent="-457200">
              <a:buFont typeface="+mj-lt"/>
              <a:buAutoNum type="arabicPeriod"/>
            </a:pPr>
            <a:endParaRPr lang="en-IN" dirty="0"/>
          </a:p>
        </p:txBody>
      </p:sp>
    </p:spTree>
    <p:extLst>
      <p:ext uri="{BB962C8B-B14F-4D97-AF65-F5344CB8AC3E}">
        <p14:creationId xmlns:p14="http://schemas.microsoft.com/office/powerpoint/2010/main" xmlns="" val="641838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AC911-8993-46B5-9D08-1113D051E844}"/>
              </a:ext>
            </a:extLst>
          </p:cNvPr>
          <p:cNvSpPr>
            <a:spLocks noGrp="1"/>
          </p:cNvSpPr>
          <p:nvPr>
            <p:ph type="title"/>
          </p:nvPr>
        </p:nvSpPr>
        <p:spPr>
          <a:xfrm>
            <a:off x="982133" y="1"/>
            <a:ext cx="7704667" cy="1371600"/>
          </a:xfrm>
        </p:spPr>
        <p:txBody>
          <a:bodyPr>
            <a:normAutofit/>
          </a:bodyPr>
          <a:lstStyle/>
          <a:p>
            <a:r>
              <a:rPr lang="en-IN" sz="1800" b="1" dirty="0" err="1" smtClean="0">
                <a:latin typeface="Cambria" pitchFamily="18" charset="0"/>
                <a:ea typeface="Cambria" pitchFamily="18" charset="0"/>
              </a:rPr>
              <a:t>B.Machine</a:t>
            </a:r>
            <a:r>
              <a:rPr lang="en-IN" sz="1800" b="1" dirty="0" smtClean="0">
                <a:latin typeface="Cambria" pitchFamily="18" charset="0"/>
                <a:ea typeface="Cambria" pitchFamily="18" charset="0"/>
              </a:rPr>
              <a:t> Learning Architecture</a:t>
            </a:r>
            <a:endParaRPr lang="en-IN" sz="1800" b="1" dirty="0">
              <a:latin typeface="Cambria" pitchFamily="18" charset="0"/>
              <a:ea typeface="Cambria" pitchFamily="18" charset="0"/>
            </a:endParaRPr>
          </a:p>
        </p:txBody>
      </p:sp>
      <p:sp>
        <p:nvSpPr>
          <p:cNvPr id="4" name="Rectangle: Rounded Corners 3">
            <a:extLst>
              <a:ext uri="{FF2B5EF4-FFF2-40B4-BE49-F238E27FC236}">
                <a16:creationId xmlns:a16="http://schemas.microsoft.com/office/drawing/2014/main" xmlns="" id="{AABB84E7-CC53-4730-90B9-859CB7475B50}"/>
              </a:ext>
            </a:extLst>
          </p:cNvPr>
          <p:cNvSpPr/>
          <p:nvPr/>
        </p:nvSpPr>
        <p:spPr>
          <a:xfrm>
            <a:off x="533400" y="1905000"/>
            <a:ext cx="1066800" cy="4343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CSV FILE</a:t>
            </a:r>
          </a:p>
        </p:txBody>
      </p:sp>
      <p:sp>
        <p:nvSpPr>
          <p:cNvPr id="5" name="Rectangle: Rounded Corners 4">
            <a:extLst>
              <a:ext uri="{FF2B5EF4-FFF2-40B4-BE49-F238E27FC236}">
                <a16:creationId xmlns:a16="http://schemas.microsoft.com/office/drawing/2014/main" xmlns="" id="{8C99E765-7D55-4864-9CFF-21BF6326B2E6}"/>
              </a:ext>
            </a:extLst>
          </p:cNvPr>
          <p:cNvSpPr/>
          <p:nvPr/>
        </p:nvSpPr>
        <p:spPr>
          <a:xfrm>
            <a:off x="2305050" y="1900897"/>
            <a:ext cx="1676400" cy="838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OBJECT READER</a:t>
            </a:r>
          </a:p>
        </p:txBody>
      </p:sp>
      <p:sp>
        <p:nvSpPr>
          <p:cNvPr id="6" name="Rectangle: Rounded Corners 5">
            <a:extLst>
              <a:ext uri="{FF2B5EF4-FFF2-40B4-BE49-F238E27FC236}">
                <a16:creationId xmlns:a16="http://schemas.microsoft.com/office/drawing/2014/main" xmlns="" id="{E117D5AC-3B3F-4268-9747-EA9EACA9A2CF}"/>
              </a:ext>
            </a:extLst>
          </p:cNvPr>
          <p:cNvSpPr/>
          <p:nvPr/>
        </p:nvSpPr>
        <p:spPr>
          <a:xfrm>
            <a:off x="4686300" y="1912034"/>
            <a:ext cx="1676400" cy="838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DATA SPLITTER</a:t>
            </a:r>
          </a:p>
        </p:txBody>
      </p:sp>
      <p:sp>
        <p:nvSpPr>
          <p:cNvPr id="7" name="Rectangle: Rounded Corners 6">
            <a:extLst>
              <a:ext uri="{FF2B5EF4-FFF2-40B4-BE49-F238E27FC236}">
                <a16:creationId xmlns:a16="http://schemas.microsoft.com/office/drawing/2014/main" xmlns="" id="{1AE0638C-5026-48E0-BDF7-0C6C459ACF7B}"/>
              </a:ext>
            </a:extLst>
          </p:cNvPr>
          <p:cNvSpPr/>
          <p:nvPr/>
        </p:nvSpPr>
        <p:spPr>
          <a:xfrm>
            <a:off x="7162800" y="1828800"/>
            <a:ext cx="1524000" cy="4343400"/>
          </a:xfrm>
          <a:prstGeom prst="roundRect">
            <a:avLst/>
          </a:prstGeom>
        </p:spPr>
        <p:style>
          <a:lnRef idx="0">
            <a:schemeClr val="accent5"/>
          </a:lnRef>
          <a:fillRef idx="3">
            <a:schemeClr val="accent5"/>
          </a:fillRef>
          <a:effectRef idx="3">
            <a:schemeClr val="accent5"/>
          </a:effectRef>
          <a:fontRef idx="minor">
            <a:schemeClr val="lt1"/>
          </a:fontRef>
        </p:style>
        <p:txBody>
          <a:bodyPr vert="vert" rtlCol="0" anchor="ctr"/>
          <a:lstStyle/>
          <a:p>
            <a:pPr algn="ctr"/>
            <a:r>
              <a:rPr lang="en-IN" dirty="0"/>
              <a:t>UNSUPERVISED MACHINE LEARNING</a:t>
            </a:r>
          </a:p>
          <a:p>
            <a:pPr algn="ctr"/>
            <a:endParaRPr lang="en-IN" dirty="0"/>
          </a:p>
        </p:txBody>
      </p:sp>
      <p:sp>
        <p:nvSpPr>
          <p:cNvPr id="8" name="Rectangle: Rounded Corners 7">
            <a:extLst>
              <a:ext uri="{FF2B5EF4-FFF2-40B4-BE49-F238E27FC236}">
                <a16:creationId xmlns:a16="http://schemas.microsoft.com/office/drawing/2014/main" xmlns="" id="{446246E8-5C51-40B0-ABDB-415D27C98F17}"/>
              </a:ext>
            </a:extLst>
          </p:cNvPr>
          <p:cNvSpPr/>
          <p:nvPr/>
        </p:nvSpPr>
        <p:spPr>
          <a:xfrm>
            <a:off x="4679135" y="4953000"/>
            <a:ext cx="1676400" cy="838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PRIORITY CALCULATOR</a:t>
            </a:r>
          </a:p>
        </p:txBody>
      </p:sp>
      <p:sp>
        <p:nvSpPr>
          <p:cNvPr id="9" name="Rectangle: Rounded Corners 8">
            <a:extLst>
              <a:ext uri="{FF2B5EF4-FFF2-40B4-BE49-F238E27FC236}">
                <a16:creationId xmlns:a16="http://schemas.microsoft.com/office/drawing/2014/main" xmlns="" id="{A7A72278-7EA9-41F6-94F6-D591D4BE3372}"/>
              </a:ext>
            </a:extLst>
          </p:cNvPr>
          <p:cNvSpPr/>
          <p:nvPr/>
        </p:nvSpPr>
        <p:spPr>
          <a:xfrm>
            <a:off x="2195470" y="4953000"/>
            <a:ext cx="1676400" cy="8382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PRIORITY WRITER</a:t>
            </a:r>
          </a:p>
          <a:p>
            <a:pPr algn="ctr"/>
            <a:endParaRPr lang="en-IN" dirty="0"/>
          </a:p>
        </p:txBody>
      </p:sp>
      <p:sp>
        <p:nvSpPr>
          <p:cNvPr id="10" name="Arrow: Right 9">
            <a:extLst>
              <a:ext uri="{FF2B5EF4-FFF2-40B4-BE49-F238E27FC236}">
                <a16:creationId xmlns:a16="http://schemas.microsoft.com/office/drawing/2014/main" xmlns="" id="{EEA8354C-598C-47C4-8988-9DA4B808CD30}"/>
              </a:ext>
            </a:extLst>
          </p:cNvPr>
          <p:cNvSpPr/>
          <p:nvPr/>
        </p:nvSpPr>
        <p:spPr>
          <a:xfrm>
            <a:off x="1600200" y="2209800"/>
            <a:ext cx="70485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xmlns="" id="{15CA7287-B16A-44A0-8404-1838B4727CC8}"/>
              </a:ext>
            </a:extLst>
          </p:cNvPr>
          <p:cNvSpPr/>
          <p:nvPr/>
        </p:nvSpPr>
        <p:spPr>
          <a:xfrm>
            <a:off x="3961127" y="2209800"/>
            <a:ext cx="70485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xmlns="" id="{724FC615-41A8-471C-8F0C-EF74B16B7C9B}"/>
              </a:ext>
            </a:extLst>
          </p:cNvPr>
          <p:cNvSpPr/>
          <p:nvPr/>
        </p:nvSpPr>
        <p:spPr>
          <a:xfrm>
            <a:off x="6362700" y="2209800"/>
            <a:ext cx="80010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xmlns="" id="{96527FB4-90B8-4E06-B87B-52AD90BA739A}"/>
              </a:ext>
            </a:extLst>
          </p:cNvPr>
          <p:cNvSpPr/>
          <p:nvPr/>
        </p:nvSpPr>
        <p:spPr>
          <a:xfrm rot="10800000">
            <a:off x="1600200" y="5219700"/>
            <a:ext cx="59527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xmlns="" id="{A3564E1E-5214-4B4F-98A4-9CDAD22243AB}"/>
              </a:ext>
            </a:extLst>
          </p:cNvPr>
          <p:cNvSpPr/>
          <p:nvPr/>
        </p:nvSpPr>
        <p:spPr>
          <a:xfrm rot="10800000">
            <a:off x="3895387" y="5245491"/>
            <a:ext cx="77059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B9BA3943-4253-4DD2-B06B-295CC307298C}"/>
              </a:ext>
            </a:extLst>
          </p:cNvPr>
          <p:cNvSpPr/>
          <p:nvPr/>
        </p:nvSpPr>
        <p:spPr>
          <a:xfrm rot="10800000">
            <a:off x="6355534" y="5219700"/>
            <a:ext cx="807265"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2524641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C8330-84E8-4865-A6CC-9D93B3C169AC}"/>
              </a:ext>
            </a:extLst>
          </p:cNvPr>
          <p:cNvSpPr>
            <a:spLocks noGrp="1"/>
          </p:cNvSpPr>
          <p:nvPr>
            <p:ph type="title"/>
          </p:nvPr>
        </p:nvSpPr>
        <p:spPr>
          <a:xfrm>
            <a:off x="982133" y="304800"/>
            <a:ext cx="7704667" cy="761999"/>
          </a:xfrm>
        </p:spPr>
        <p:txBody>
          <a:bodyPr/>
          <a:lstStyle/>
          <a:p>
            <a:r>
              <a:rPr lang="en-IN" b="1" dirty="0">
                <a:latin typeface="Cambria" pitchFamily="18" charset="0"/>
                <a:ea typeface="Cambria" pitchFamily="18" charset="0"/>
              </a:rPr>
              <a:t>SYSTEM MODULES</a:t>
            </a:r>
          </a:p>
        </p:txBody>
      </p:sp>
      <p:sp>
        <p:nvSpPr>
          <p:cNvPr id="3" name="Content Placeholder 2">
            <a:extLst>
              <a:ext uri="{FF2B5EF4-FFF2-40B4-BE49-F238E27FC236}">
                <a16:creationId xmlns:a16="http://schemas.microsoft.com/office/drawing/2014/main" xmlns="" id="{044C636B-1E7F-433A-9B6A-41CDB78DDF68}"/>
              </a:ext>
            </a:extLst>
          </p:cNvPr>
          <p:cNvSpPr>
            <a:spLocks noGrp="1"/>
          </p:cNvSpPr>
          <p:nvPr>
            <p:ph idx="1"/>
          </p:nvPr>
        </p:nvSpPr>
        <p:spPr>
          <a:xfrm>
            <a:off x="982133" y="1447800"/>
            <a:ext cx="7704667" cy="4552016"/>
          </a:xfrm>
        </p:spPr>
        <p:txBody>
          <a:bodyPr>
            <a:normAutofit/>
          </a:bodyPr>
          <a:lstStyle/>
          <a:p>
            <a:pPr marL="0" indent="0">
              <a:buNone/>
            </a:pPr>
            <a:endParaRPr lang="en-IN" b="1" u="sng" dirty="0"/>
          </a:p>
          <a:p>
            <a:pPr marL="0" indent="0">
              <a:buNone/>
            </a:pPr>
            <a:endParaRPr lang="en-IN" b="1" u="sng" dirty="0"/>
          </a:p>
          <a:p>
            <a:pPr marL="0" indent="0">
              <a:buNone/>
            </a:pPr>
            <a:r>
              <a:rPr lang="en-IN" sz="1800" b="1" u="sng" dirty="0">
                <a:latin typeface="Cambria" pitchFamily="18" charset="0"/>
                <a:ea typeface="Cambria" pitchFamily="18" charset="0"/>
              </a:rPr>
              <a:t>MACHINE LEARNING</a:t>
            </a:r>
          </a:p>
          <a:p>
            <a:pPr marL="0" indent="0">
              <a:buNone/>
            </a:pPr>
            <a:endParaRPr lang="en-IN" sz="1800" b="1" u="sng" dirty="0">
              <a:latin typeface="Cambria" pitchFamily="18" charset="0"/>
              <a:ea typeface="Cambria" pitchFamily="18" charset="0"/>
            </a:endParaRPr>
          </a:p>
          <a:p>
            <a:pPr marL="457200" indent="-457200">
              <a:buFont typeface="+mj-lt"/>
              <a:buAutoNum type="arabicPeriod"/>
            </a:pPr>
            <a:r>
              <a:rPr lang="en-IN" sz="1800" dirty="0">
                <a:latin typeface="Cambria" pitchFamily="18" charset="0"/>
                <a:ea typeface="Cambria" pitchFamily="18" charset="0"/>
              </a:rPr>
              <a:t>OBJECT DATA READER</a:t>
            </a:r>
          </a:p>
          <a:p>
            <a:pPr marL="457200" indent="-457200">
              <a:buFont typeface="+mj-lt"/>
              <a:buAutoNum type="arabicPeriod"/>
            </a:pPr>
            <a:r>
              <a:rPr lang="en-IN" sz="1800" dirty="0">
                <a:latin typeface="Cambria" pitchFamily="18" charset="0"/>
                <a:ea typeface="Cambria" pitchFamily="18" charset="0"/>
              </a:rPr>
              <a:t>DATA PARTITIONING</a:t>
            </a:r>
          </a:p>
          <a:p>
            <a:pPr marL="457200" indent="-457200">
              <a:buFont typeface="+mj-lt"/>
              <a:buAutoNum type="arabicPeriod"/>
            </a:pPr>
            <a:r>
              <a:rPr lang="en-IN" sz="1800" dirty="0">
                <a:latin typeface="Cambria" pitchFamily="18" charset="0"/>
                <a:ea typeface="Cambria" pitchFamily="18" charset="0"/>
              </a:rPr>
              <a:t>DISTANCE BASED UNSUPERVISED LEARNING</a:t>
            </a:r>
          </a:p>
          <a:p>
            <a:pPr marL="457200" indent="-457200">
              <a:buFont typeface="+mj-lt"/>
              <a:buAutoNum type="arabicPeriod"/>
            </a:pPr>
            <a:r>
              <a:rPr lang="en-IN" sz="1800" dirty="0">
                <a:latin typeface="Cambria" pitchFamily="18" charset="0"/>
                <a:ea typeface="Cambria" pitchFamily="18" charset="0"/>
              </a:rPr>
              <a:t>PRIORITY CALCULATOR</a:t>
            </a:r>
          </a:p>
          <a:p>
            <a:pPr marL="457200" indent="-457200">
              <a:buFont typeface="+mj-lt"/>
              <a:buAutoNum type="arabicPeriod"/>
            </a:pPr>
            <a:r>
              <a:rPr lang="en-IN" sz="1800" dirty="0">
                <a:latin typeface="Cambria" pitchFamily="18" charset="0"/>
                <a:ea typeface="Cambria" pitchFamily="18" charset="0"/>
              </a:rPr>
              <a:t>PRIORITY WRITER</a:t>
            </a:r>
          </a:p>
          <a:p>
            <a:pPr marL="457200" indent="-457200">
              <a:buFont typeface="+mj-lt"/>
              <a:buAutoNum type="arabicPeriod"/>
            </a:pPr>
            <a:endParaRPr lang="en-IN" dirty="0"/>
          </a:p>
          <a:p>
            <a:pPr marL="457200" indent="-457200">
              <a:buFont typeface="+mj-lt"/>
              <a:buAutoNum type="arabicPeriod"/>
            </a:pPr>
            <a:endParaRPr lang="en-IN" dirty="0"/>
          </a:p>
          <a:p>
            <a:endParaRPr lang="en-IN" b="1" u="sng" dirty="0"/>
          </a:p>
        </p:txBody>
      </p:sp>
    </p:spTree>
    <p:extLst>
      <p:ext uri="{BB962C8B-B14F-4D97-AF65-F5344CB8AC3E}">
        <p14:creationId xmlns:p14="http://schemas.microsoft.com/office/powerpoint/2010/main" xmlns="" val="416370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ea typeface="Cambria" pitchFamily="18" charset="0"/>
                <a:cs typeface="Times New Roman" pitchFamily="18" charset="0"/>
              </a:rPr>
              <a:t>ABSTRACT</a:t>
            </a:r>
          </a:p>
        </p:txBody>
      </p:sp>
      <p:sp>
        <p:nvSpPr>
          <p:cNvPr id="3" name="Content Placeholder 2"/>
          <p:cNvSpPr>
            <a:spLocks noGrp="1"/>
          </p:cNvSpPr>
          <p:nvPr>
            <p:ph idx="1"/>
          </p:nvPr>
        </p:nvSpPr>
        <p:spPr>
          <a:xfrm>
            <a:off x="685801" y="2057400"/>
            <a:ext cx="8001000" cy="3942416"/>
          </a:xfrm>
        </p:spPr>
        <p:txBody>
          <a:bodyPr/>
          <a:lstStyle/>
          <a:p>
            <a:pPr algn="ctr">
              <a:buNone/>
            </a:pPr>
            <a:r>
              <a:rPr lang="en-US" dirty="0">
                <a:latin typeface="Cambria" pitchFamily="18" charset="0"/>
                <a:ea typeface="Cambria" pitchFamily="18" charset="0"/>
                <a:cs typeface="Times New Roman" pitchFamily="18" charset="0"/>
              </a:rPr>
              <a:t>A smart data structure which combines two of</a:t>
            </a:r>
          </a:p>
          <a:p>
            <a:pPr algn="ctr">
              <a:buNone/>
            </a:pPr>
            <a:r>
              <a:rPr lang="en-US" dirty="0">
                <a:latin typeface="Cambria" pitchFamily="18" charset="0"/>
                <a:ea typeface="Cambria" pitchFamily="18" charset="0"/>
                <a:cs typeface="Times New Roman" pitchFamily="18" charset="0"/>
              </a:rPr>
              <a:t>the technologies that is </a:t>
            </a:r>
            <a:r>
              <a:rPr lang="en-US" b="1" dirty="0">
                <a:latin typeface="Cambria" pitchFamily="18" charset="0"/>
                <a:ea typeface="Cambria" pitchFamily="18" charset="0"/>
                <a:cs typeface="Times New Roman" pitchFamily="18" charset="0"/>
              </a:rPr>
              <a:t>Binary Search Tree </a:t>
            </a:r>
            <a:r>
              <a:rPr lang="en-US" dirty="0">
                <a:latin typeface="Cambria" pitchFamily="18" charset="0"/>
                <a:ea typeface="Cambria" pitchFamily="18" charset="0"/>
                <a:cs typeface="Times New Roman" pitchFamily="18" charset="0"/>
              </a:rPr>
              <a:t>data</a:t>
            </a:r>
          </a:p>
          <a:p>
            <a:pPr algn="ctr">
              <a:buNone/>
            </a:pPr>
            <a:r>
              <a:rPr lang="en-US" dirty="0">
                <a:latin typeface="Cambria" pitchFamily="18" charset="0"/>
                <a:ea typeface="Cambria" pitchFamily="18" charset="0"/>
                <a:cs typeface="Times New Roman" pitchFamily="18" charset="0"/>
              </a:rPr>
              <a:t>structure and </a:t>
            </a:r>
            <a:r>
              <a:rPr lang="en-US" b="1" dirty="0">
                <a:latin typeface="Cambria" pitchFamily="18" charset="0"/>
                <a:ea typeface="Cambria" pitchFamily="18" charset="0"/>
                <a:cs typeface="Times New Roman" pitchFamily="18" charset="0"/>
              </a:rPr>
              <a:t>Unsupervised</a:t>
            </a:r>
            <a:r>
              <a:rPr lang="en-US" dirty="0">
                <a:latin typeface="Cambria" pitchFamily="18" charset="0"/>
                <a:ea typeface="Cambria" pitchFamily="18" charset="0"/>
                <a:cs typeface="Times New Roman" pitchFamily="18" charset="0"/>
              </a:rPr>
              <a:t> machine learning in</a:t>
            </a:r>
          </a:p>
          <a:p>
            <a:pPr algn="ctr">
              <a:buNone/>
            </a:pPr>
            <a:r>
              <a:rPr lang="en-US" dirty="0">
                <a:latin typeface="Cambria" pitchFamily="18" charset="0"/>
                <a:ea typeface="Cambria" pitchFamily="18" charset="0"/>
                <a:cs typeface="Times New Roman" pitchFamily="18" charset="0"/>
              </a:rPr>
              <a:t>order to make the retrieval of the data faster</a:t>
            </a:r>
          </a:p>
          <a:p>
            <a:pPr algn="ctr">
              <a:buNone/>
            </a:pPr>
            <a:r>
              <a:rPr lang="en-US" dirty="0">
                <a:latin typeface="Cambria" pitchFamily="18" charset="0"/>
                <a:ea typeface="Cambria" pitchFamily="18" charset="0"/>
                <a:cs typeface="Times New Roman" pitchFamily="18" charset="0"/>
              </a:rPr>
              <a:t>based on the type of the data that is stored in this</a:t>
            </a:r>
          </a:p>
          <a:p>
            <a:pPr algn="ctr">
              <a:buNone/>
            </a:pPr>
            <a:r>
              <a:rPr lang="en-US" dirty="0">
                <a:latin typeface="Cambria" pitchFamily="18" charset="0"/>
                <a:ea typeface="Cambria" pitchFamily="18" charset="0"/>
                <a:cs typeface="Times New Roman" pitchFamily="18" charset="0"/>
              </a:rPr>
              <a:t>data structure.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F1580-DC87-4AE2-A113-84313E8E88AB}"/>
              </a:ext>
            </a:extLst>
          </p:cNvPr>
          <p:cNvSpPr>
            <a:spLocks noGrp="1"/>
          </p:cNvSpPr>
          <p:nvPr>
            <p:ph type="title"/>
          </p:nvPr>
        </p:nvSpPr>
        <p:spPr>
          <a:xfrm>
            <a:off x="982133" y="152400"/>
            <a:ext cx="7704667" cy="914399"/>
          </a:xfrm>
        </p:spPr>
        <p:txBody>
          <a:bodyPr/>
          <a:lstStyle/>
          <a:p>
            <a:r>
              <a:rPr lang="en-IN" dirty="0">
                <a:latin typeface="Cambria" pitchFamily="18" charset="0"/>
                <a:ea typeface="Cambria" pitchFamily="18" charset="0"/>
              </a:rPr>
              <a:t>ALGORITHMS – TREE ROTATION</a:t>
            </a:r>
          </a:p>
        </p:txBody>
      </p:sp>
      <p:pic>
        <p:nvPicPr>
          <p:cNvPr id="5" name="Picture 4">
            <a:extLst>
              <a:ext uri="{FF2B5EF4-FFF2-40B4-BE49-F238E27FC236}">
                <a16:creationId xmlns:a16="http://schemas.microsoft.com/office/drawing/2014/main" xmlns="" id="{6A69A292-0C15-4095-AA96-0EF762144FA4}"/>
              </a:ext>
            </a:extLst>
          </p:cNvPr>
          <p:cNvPicPr>
            <a:picLocks noChangeAspect="1"/>
          </p:cNvPicPr>
          <p:nvPr/>
        </p:nvPicPr>
        <p:blipFill>
          <a:blip r:embed="rId2"/>
          <a:stretch>
            <a:fillRect/>
          </a:stretch>
        </p:blipFill>
        <p:spPr>
          <a:xfrm>
            <a:off x="152400" y="1219200"/>
            <a:ext cx="6172200" cy="2430951"/>
          </a:xfrm>
          <a:prstGeom prst="rect">
            <a:avLst/>
          </a:prstGeom>
        </p:spPr>
      </p:pic>
      <p:pic>
        <p:nvPicPr>
          <p:cNvPr id="6" name="Picture 5">
            <a:extLst>
              <a:ext uri="{FF2B5EF4-FFF2-40B4-BE49-F238E27FC236}">
                <a16:creationId xmlns:a16="http://schemas.microsoft.com/office/drawing/2014/main" xmlns="" id="{A7B26C21-B0E9-4A56-BD21-5500C4BA06CA}"/>
              </a:ext>
            </a:extLst>
          </p:cNvPr>
          <p:cNvPicPr>
            <a:picLocks noChangeAspect="1"/>
          </p:cNvPicPr>
          <p:nvPr/>
        </p:nvPicPr>
        <p:blipFill>
          <a:blip r:embed="rId3"/>
          <a:stretch>
            <a:fillRect/>
          </a:stretch>
        </p:blipFill>
        <p:spPr>
          <a:xfrm>
            <a:off x="3657600" y="3827172"/>
            <a:ext cx="5334000" cy="2804651"/>
          </a:xfrm>
          <a:prstGeom prst="rect">
            <a:avLst/>
          </a:prstGeom>
        </p:spPr>
      </p:pic>
    </p:spTree>
    <p:extLst>
      <p:ext uri="{BB962C8B-B14F-4D97-AF65-F5344CB8AC3E}">
        <p14:creationId xmlns:p14="http://schemas.microsoft.com/office/powerpoint/2010/main" xmlns="" val="1641606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8BD7E-BD3B-4617-93AE-C91937DCDBC9}"/>
              </a:ext>
            </a:extLst>
          </p:cNvPr>
          <p:cNvSpPr>
            <a:spLocks noGrp="1"/>
          </p:cNvSpPr>
          <p:nvPr>
            <p:ph type="title"/>
          </p:nvPr>
        </p:nvSpPr>
        <p:spPr>
          <a:xfrm>
            <a:off x="982133" y="152400"/>
            <a:ext cx="7704667" cy="990599"/>
          </a:xfrm>
        </p:spPr>
        <p:txBody>
          <a:bodyPr>
            <a:normAutofit fontScale="90000"/>
          </a:bodyPr>
          <a:lstStyle/>
          <a:p>
            <a:r>
              <a:rPr lang="en-IN" dirty="0">
                <a:latin typeface="Cambria" pitchFamily="18" charset="0"/>
                <a:ea typeface="Cambria" pitchFamily="18" charset="0"/>
              </a:rPr>
              <a:t>ALGORITHMS – MACHINE LEARNING</a:t>
            </a:r>
          </a:p>
        </p:txBody>
      </p:sp>
      <p:sp>
        <p:nvSpPr>
          <p:cNvPr id="3" name="Content Placeholder 2">
            <a:extLst>
              <a:ext uri="{FF2B5EF4-FFF2-40B4-BE49-F238E27FC236}">
                <a16:creationId xmlns:a16="http://schemas.microsoft.com/office/drawing/2014/main" xmlns="" id="{D7ED257B-E6B7-48BA-9BA6-1E843FBB586F}"/>
              </a:ext>
            </a:extLst>
          </p:cNvPr>
          <p:cNvSpPr>
            <a:spLocks noGrp="1"/>
          </p:cNvSpPr>
          <p:nvPr>
            <p:ph idx="1"/>
          </p:nvPr>
        </p:nvSpPr>
        <p:spPr>
          <a:xfrm>
            <a:off x="494713" y="1981200"/>
            <a:ext cx="8229601" cy="5867400"/>
          </a:xfrm>
        </p:spPr>
        <p:txBody>
          <a:bodyPr>
            <a:normAutofit lnSpcReduction="10000"/>
          </a:bodyPr>
          <a:lstStyle/>
          <a:p>
            <a:pPr marL="0" indent="0">
              <a:buNone/>
            </a:pPr>
            <a:endParaRPr lang="en-IN" b="1" u="sng" dirty="0">
              <a:latin typeface="Cambria" pitchFamily="18" charset="0"/>
              <a:ea typeface="Cambria" pitchFamily="18" charset="0"/>
            </a:endParaRPr>
          </a:p>
          <a:p>
            <a:pPr marL="0" indent="0">
              <a:buNone/>
            </a:pPr>
            <a:endParaRPr lang="en-IN" b="1" u="sng" dirty="0">
              <a:latin typeface="Cambria" pitchFamily="18" charset="0"/>
              <a:ea typeface="Cambria" pitchFamily="18" charset="0"/>
            </a:endParaRPr>
          </a:p>
          <a:p>
            <a:pPr marL="0" indent="0">
              <a:buNone/>
            </a:pPr>
            <a:r>
              <a:rPr lang="en-IN" b="1" u="sng" dirty="0">
                <a:latin typeface="Cambria" pitchFamily="18" charset="0"/>
                <a:ea typeface="Cambria" pitchFamily="18" charset="0"/>
              </a:rPr>
              <a:t>UNSUPERVISED RANK AGGRIGATION WITH DISTANCE BASED MODELS</a:t>
            </a:r>
          </a:p>
          <a:p>
            <a:pPr marL="0" indent="0">
              <a:buNone/>
            </a:pPr>
            <a:endParaRPr lang="en-IN" sz="2000" dirty="0">
              <a:latin typeface="Cambria" pitchFamily="18" charset="0"/>
              <a:ea typeface="Cambria" pitchFamily="18" charset="0"/>
            </a:endParaRPr>
          </a:p>
          <a:p>
            <a:pPr marL="0" indent="0">
              <a:buNone/>
            </a:pPr>
            <a:r>
              <a:rPr lang="en-IN" sz="1900" dirty="0">
                <a:latin typeface="Cambria" pitchFamily="18" charset="0"/>
                <a:ea typeface="Cambria" pitchFamily="18" charset="0"/>
              </a:rPr>
              <a:t>During real-time computation it is unknown what kind of data will enter the algorithm and how it will learn , In order to solve this problem our machine learning is based on a distance based model which will rank the data based on distance.</a:t>
            </a:r>
          </a:p>
          <a:p>
            <a:pPr marL="0" indent="0">
              <a:buNone/>
            </a:pPr>
            <a:r>
              <a:rPr lang="en-IN" sz="1900" dirty="0">
                <a:latin typeface="Cambria" pitchFamily="18" charset="0"/>
                <a:ea typeface="Cambria" pitchFamily="18" charset="0"/>
              </a:rPr>
              <a:t>This will work for any type of data entering the algorithm known that all these data will be numeric or string or Boolean.</a:t>
            </a:r>
          </a:p>
          <a:p>
            <a:pPr marL="0" indent="0">
              <a:buNone/>
            </a:pPr>
            <a:r>
              <a:rPr lang="en-IN" sz="1900" dirty="0">
                <a:latin typeface="Cambria" pitchFamily="18" charset="0"/>
                <a:ea typeface="Cambria" pitchFamily="18" charset="0"/>
              </a:rPr>
              <a:t>Also the data must have few details that will be common for any type of data</a:t>
            </a:r>
          </a:p>
          <a:p>
            <a:pPr marL="457200" indent="-457200">
              <a:buAutoNum type="arabicPeriod"/>
            </a:pPr>
            <a:r>
              <a:rPr lang="en-IN" sz="1900" dirty="0">
                <a:latin typeface="Cambria" pitchFamily="18" charset="0"/>
                <a:ea typeface="Cambria" pitchFamily="18" charset="0"/>
              </a:rPr>
              <a:t>Hash-code – represents the identity of the object</a:t>
            </a:r>
          </a:p>
          <a:p>
            <a:pPr marL="457200" indent="-457200">
              <a:buAutoNum type="arabicPeriod"/>
            </a:pPr>
            <a:r>
              <a:rPr lang="en-IN" sz="1900" dirty="0">
                <a:latin typeface="Cambria" pitchFamily="18" charset="0"/>
                <a:ea typeface="Cambria" pitchFamily="18" charset="0"/>
              </a:rPr>
              <a:t>Visits – represents the number of times that object is visited</a:t>
            </a:r>
          </a:p>
          <a:p>
            <a:pPr marL="457200" indent="-457200">
              <a:buAutoNum type="arabicPeriod"/>
            </a:pPr>
            <a:r>
              <a:rPr lang="en-IN" sz="1900" dirty="0">
                <a:latin typeface="Cambria" pitchFamily="18" charset="0"/>
                <a:ea typeface="Cambria" pitchFamily="18" charset="0"/>
              </a:rPr>
              <a:t>Priority – the importance of that object for access , initially this value will always  remain 0 and will be updated every time the code will run.</a:t>
            </a:r>
          </a:p>
          <a:p>
            <a:pPr marL="0" indent="0">
              <a:buNone/>
            </a:pPr>
            <a:endParaRPr lang="en-IN" sz="2000" dirty="0">
              <a:latin typeface="Cambria" pitchFamily="18" charset="0"/>
              <a:ea typeface="Cambria" pitchFamily="18" charset="0"/>
            </a:endParaRPr>
          </a:p>
          <a:p>
            <a:pPr marL="0" indent="0">
              <a:buNone/>
            </a:pPr>
            <a:endParaRPr lang="en-IN" sz="2000" dirty="0">
              <a:latin typeface="Cambria" pitchFamily="18" charset="0"/>
              <a:ea typeface="Cambria" pitchFamily="18" charset="0"/>
            </a:endParaRPr>
          </a:p>
          <a:p>
            <a:pPr marL="0" indent="0">
              <a:buNone/>
            </a:pPr>
            <a:endParaRPr lang="en-IN" sz="2000" dirty="0">
              <a:latin typeface="Cambria" pitchFamily="18" charset="0"/>
              <a:ea typeface="Cambria" pitchFamily="18" charset="0"/>
            </a:endParaRPr>
          </a:p>
          <a:p>
            <a:pPr marL="0" indent="0">
              <a:buNone/>
            </a:pPr>
            <a:endParaRPr lang="en-IN" b="1" u="sng" dirty="0">
              <a:latin typeface="Cambria" pitchFamily="18" charset="0"/>
              <a:ea typeface="Cambria" pitchFamily="18" charset="0"/>
            </a:endParaRPr>
          </a:p>
          <a:p>
            <a:pPr marL="0" indent="0">
              <a:buNone/>
            </a:pPr>
            <a:endParaRPr lang="en-IN" sz="2000" dirty="0">
              <a:latin typeface="Cambria" pitchFamily="18" charset="0"/>
              <a:ea typeface="Cambria" pitchFamily="18" charset="0"/>
            </a:endParaRPr>
          </a:p>
          <a:p>
            <a:pPr marL="0" indent="0">
              <a:buNone/>
            </a:pPr>
            <a:endParaRPr lang="en-IN" b="1" u="sng" dirty="0">
              <a:latin typeface="Cambria" pitchFamily="18" charset="0"/>
              <a:ea typeface="Cambria" pitchFamily="18" charset="0"/>
            </a:endParaRPr>
          </a:p>
          <a:p>
            <a:pPr marL="0" indent="0">
              <a:buNone/>
            </a:pPr>
            <a:endParaRPr lang="en-IN" b="1" u="sng" dirty="0">
              <a:latin typeface="Cambria" pitchFamily="18" charset="0"/>
              <a:ea typeface="Cambria" pitchFamily="18" charset="0"/>
            </a:endParaRPr>
          </a:p>
          <a:p>
            <a:pPr marL="0" indent="0">
              <a:buNone/>
            </a:pPr>
            <a:endParaRPr lang="en-IN" b="1" u="sng" dirty="0">
              <a:latin typeface="Cambria" pitchFamily="18" charset="0"/>
              <a:ea typeface="Cambria" pitchFamily="18" charset="0"/>
            </a:endParaRPr>
          </a:p>
        </p:txBody>
      </p:sp>
    </p:spTree>
    <p:extLst>
      <p:ext uri="{BB962C8B-B14F-4D97-AF65-F5344CB8AC3E}">
        <p14:creationId xmlns:p14="http://schemas.microsoft.com/office/powerpoint/2010/main" xmlns="" val="1953951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E9F35-5390-4661-A8AC-8CA4F972991D}"/>
              </a:ext>
            </a:extLst>
          </p:cNvPr>
          <p:cNvSpPr>
            <a:spLocks noGrp="1"/>
          </p:cNvSpPr>
          <p:nvPr>
            <p:ph type="title"/>
          </p:nvPr>
        </p:nvSpPr>
        <p:spPr>
          <a:xfrm>
            <a:off x="982133" y="152400"/>
            <a:ext cx="7704667" cy="838199"/>
          </a:xfrm>
        </p:spPr>
        <p:txBody>
          <a:bodyPr>
            <a:normAutofit fontScale="90000"/>
          </a:bodyPr>
          <a:lstStyle/>
          <a:p>
            <a:r>
              <a:rPr lang="en-IN" dirty="0">
                <a:latin typeface="Cambria" pitchFamily="18" charset="0"/>
                <a:ea typeface="Cambria" pitchFamily="18" charset="0"/>
              </a:rPr>
              <a:t>ALGORITHMS – NUMBER, BOOLEAN</a:t>
            </a:r>
          </a:p>
        </p:txBody>
      </p:sp>
      <p:sp>
        <p:nvSpPr>
          <p:cNvPr id="3" name="Content Placeholder 2">
            <a:extLst>
              <a:ext uri="{FF2B5EF4-FFF2-40B4-BE49-F238E27FC236}">
                <a16:creationId xmlns:a16="http://schemas.microsoft.com/office/drawing/2014/main" xmlns="" id="{3366D5C4-BD40-46B3-AF02-20741225B816}"/>
              </a:ext>
            </a:extLst>
          </p:cNvPr>
          <p:cNvSpPr>
            <a:spLocks noGrp="1"/>
          </p:cNvSpPr>
          <p:nvPr>
            <p:ph idx="1"/>
          </p:nvPr>
        </p:nvSpPr>
        <p:spPr>
          <a:xfrm>
            <a:off x="381000" y="953085"/>
            <a:ext cx="8610599" cy="4800600"/>
          </a:xfrm>
        </p:spPr>
        <p:txBody>
          <a:bodyPr/>
          <a:lstStyle/>
          <a:p>
            <a:pPr marL="0" indent="0">
              <a:buNone/>
            </a:pPr>
            <a:r>
              <a:rPr lang="en-IN" dirty="0">
                <a:latin typeface="Cambria" pitchFamily="18" charset="0"/>
                <a:ea typeface="Cambria" pitchFamily="18" charset="0"/>
              </a:rPr>
              <a:t>In order to calculate the distance between number properties we use the normal KNN approach where the distance is calculated using the Euclidean distance . This will work for  any dimension of data present , and same goes for Boolean data where the Boolean value can be considered as a classifier.</a:t>
            </a:r>
          </a:p>
        </p:txBody>
      </p:sp>
    </p:spTree>
    <p:extLst>
      <p:ext uri="{BB962C8B-B14F-4D97-AF65-F5344CB8AC3E}">
        <p14:creationId xmlns:p14="http://schemas.microsoft.com/office/powerpoint/2010/main" xmlns="" val="111549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9EF18-9A07-4AA3-A8CE-F7F134CB2201}"/>
              </a:ext>
            </a:extLst>
          </p:cNvPr>
          <p:cNvSpPr>
            <a:spLocks noGrp="1"/>
          </p:cNvSpPr>
          <p:nvPr>
            <p:ph type="title"/>
          </p:nvPr>
        </p:nvSpPr>
        <p:spPr>
          <a:xfrm>
            <a:off x="982133" y="304800"/>
            <a:ext cx="7704667" cy="761999"/>
          </a:xfrm>
        </p:spPr>
        <p:txBody>
          <a:bodyPr/>
          <a:lstStyle/>
          <a:p>
            <a:r>
              <a:rPr lang="en-IN" dirty="0">
                <a:latin typeface="Cambria" pitchFamily="18" charset="0"/>
                <a:ea typeface="Cambria" pitchFamily="18" charset="0"/>
              </a:rPr>
              <a:t>ALGORITHMS - STRING</a:t>
            </a:r>
          </a:p>
        </p:txBody>
      </p:sp>
      <p:sp>
        <p:nvSpPr>
          <p:cNvPr id="3" name="Content Placeholder 2">
            <a:extLst>
              <a:ext uri="{FF2B5EF4-FFF2-40B4-BE49-F238E27FC236}">
                <a16:creationId xmlns:a16="http://schemas.microsoft.com/office/drawing/2014/main" xmlns="" id="{C3404758-3B6C-4345-8588-02899A739DAB}"/>
              </a:ext>
            </a:extLst>
          </p:cNvPr>
          <p:cNvSpPr>
            <a:spLocks noGrp="1"/>
          </p:cNvSpPr>
          <p:nvPr>
            <p:ph idx="1"/>
          </p:nvPr>
        </p:nvSpPr>
        <p:spPr>
          <a:xfrm>
            <a:off x="982132" y="1447800"/>
            <a:ext cx="7704667" cy="3332816"/>
          </a:xfrm>
        </p:spPr>
        <p:txBody>
          <a:bodyPr/>
          <a:lstStyle/>
          <a:p>
            <a:pPr marL="0" indent="0">
              <a:buNone/>
            </a:pPr>
            <a:r>
              <a:rPr lang="en-IN" dirty="0">
                <a:latin typeface="Cambria" pitchFamily="18" charset="0"/>
                <a:ea typeface="Cambria" pitchFamily="18" charset="0"/>
              </a:rPr>
              <a:t>In order to find the distance between strings we will use an algorithm which finds the similarity between two text and then gives a score between 0 and 1 this result will then be transformed based on the amount of contribution it has to the entire object and then we forward it to priority calculator</a:t>
            </a:r>
          </a:p>
        </p:txBody>
      </p:sp>
    </p:spTree>
    <p:extLst>
      <p:ext uri="{BB962C8B-B14F-4D97-AF65-F5344CB8AC3E}">
        <p14:creationId xmlns:p14="http://schemas.microsoft.com/office/powerpoint/2010/main" xmlns="" val="278675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187E5-BB73-4C4F-AEE5-FC2FAE935E59}"/>
              </a:ext>
            </a:extLst>
          </p:cNvPr>
          <p:cNvSpPr>
            <a:spLocks noGrp="1"/>
          </p:cNvSpPr>
          <p:nvPr>
            <p:ph type="title"/>
          </p:nvPr>
        </p:nvSpPr>
        <p:spPr>
          <a:xfrm>
            <a:off x="982133" y="228600"/>
            <a:ext cx="7704667" cy="914399"/>
          </a:xfrm>
        </p:spPr>
        <p:txBody>
          <a:bodyPr>
            <a:normAutofit fontScale="90000"/>
          </a:bodyPr>
          <a:lstStyle/>
          <a:p>
            <a:r>
              <a:rPr lang="en-IN" dirty="0">
                <a:latin typeface="Cambria" pitchFamily="18" charset="0"/>
                <a:ea typeface="Cambria" pitchFamily="18" charset="0"/>
              </a:rPr>
              <a:t>ALGORITHMS – PRIORITY AND TRIGGER</a:t>
            </a:r>
          </a:p>
        </p:txBody>
      </p:sp>
      <p:sp>
        <p:nvSpPr>
          <p:cNvPr id="3" name="Content Placeholder 2">
            <a:extLst>
              <a:ext uri="{FF2B5EF4-FFF2-40B4-BE49-F238E27FC236}">
                <a16:creationId xmlns:a16="http://schemas.microsoft.com/office/drawing/2014/main" xmlns="" id="{FBB667AE-B085-49AE-A340-AB7CAE133C26}"/>
              </a:ext>
            </a:extLst>
          </p:cNvPr>
          <p:cNvSpPr>
            <a:spLocks noGrp="1"/>
          </p:cNvSpPr>
          <p:nvPr>
            <p:ph idx="1"/>
          </p:nvPr>
        </p:nvSpPr>
        <p:spPr>
          <a:xfrm>
            <a:off x="457201" y="1142999"/>
            <a:ext cx="8229600" cy="4856817"/>
          </a:xfrm>
        </p:spPr>
        <p:txBody>
          <a:bodyPr>
            <a:normAutofit/>
          </a:bodyPr>
          <a:lstStyle/>
          <a:p>
            <a:pPr marL="0" indent="0">
              <a:buNone/>
            </a:pPr>
            <a:r>
              <a:rPr lang="en-IN" dirty="0">
                <a:latin typeface="Cambria" pitchFamily="18" charset="0"/>
                <a:ea typeface="Cambria" pitchFamily="18" charset="0"/>
              </a:rPr>
              <a:t>PRIORITY</a:t>
            </a:r>
          </a:p>
          <a:p>
            <a:pPr marL="0" indent="0">
              <a:buNone/>
            </a:pPr>
            <a:r>
              <a:rPr lang="en-IN" dirty="0">
                <a:latin typeface="Cambria" pitchFamily="18" charset="0"/>
                <a:ea typeface="Cambria" pitchFamily="18" charset="0"/>
              </a:rPr>
              <a:t>Priority is calculated based on distance as well as the total number of visits and then the priority will be updated based on the number of times the learning will take place</a:t>
            </a:r>
          </a:p>
          <a:p>
            <a:pPr marL="0" indent="0">
              <a:buNone/>
            </a:pPr>
            <a:r>
              <a:rPr lang="en-IN" dirty="0">
                <a:latin typeface="Cambria" pitchFamily="18" charset="0"/>
                <a:ea typeface="Cambria" pitchFamily="18" charset="0"/>
              </a:rPr>
              <a:t>TRIGGER</a:t>
            </a:r>
          </a:p>
          <a:p>
            <a:pPr marL="0" indent="0">
              <a:buNone/>
            </a:pPr>
            <a:r>
              <a:rPr lang="en-IN" dirty="0">
                <a:latin typeface="Cambria" pitchFamily="18" charset="0"/>
                <a:ea typeface="Cambria" pitchFamily="18" charset="0"/>
              </a:rPr>
              <a:t>The trigger for machine learning code will rest at the java side(in python </a:t>
            </a:r>
            <a:r>
              <a:rPr lang="en-IN" dirty="0" err="1">
                <a:latin typeface="Cambria" pitchFamily="18" charset="0"/>
                <a:ea typeface="Cambria" pitchFamily="18" charset="0"/>
              </a:rPr>
              <a:t>api</a:t>
            </a:r>
            <a:r>
              <a:rPr lang="en-IN">
                <a:latin typeface="Cambria" pitchFamily="18" charset="0"/>
                <a:ea typeface="Cambria" pitchFamily="18" charset="0"/>
              </a:rPr>
              <a:t> module) </a:t>
            </a:r>
            <a:r>
              <a:rPr lang="en-IN" dirty="0">
                <a:latin typeface="Cambria" pitchFamily="18" charset="0"/>
                <a:ea typeface="Cambria" pitchFamily="18" charset="0"/>
              </a:rPr>
              <a:t>which will execute the entire process of learning and updating the priority at regular intervals  based on a certain </a:t>
            </a:r>
            <a:r>
              <a:rPr lang="en-IN" dirty="0" err="1">
                <a:latin typeface="Cambria" pitchFamily="18" charset="0"/>
                <a:ea typeface="Cambria" pitchFamily="18" charset="0"/>
              </a:rPr>
              <a:t>timelimit</a:t>
            </a:r>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1586511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06B69-75ED-49F1-B091-2FE4C7D9CBEB}"/>
              </a:ext>
            </a:extLst>
          </p:cNvPr>
          <p:cNvSpPr>
            <a:spLocks noGrp="1"/>
          </p:cNvSpPr>
          <p:nvPr>
            <p:ph type="title"/>
          </p:nvPr>
        </p:nvSpPr>
        <p:spPr>
          <a:xfrm>
            <a:off x="838200" y="304800"/>
            <a:ext cx="7704667" cy="914399"/>
          </a:xfrm>
        </p:spPr>
        <p:txBody>
          <a:bodyPr/>
          <a:lstStyle/>
          <a:p>
            <a:r>
              <a:rPr lang="en-IN" dirty="0">
                <a:latin typeface="Cambria" pitchFamily="18" charset="0"/>
                <a:ea typeface="Cambria" pitchFamily="18" charset="0"/>
              </a:rPr>
              <a:t>USE CASE DESIGN</a:t>
            </a:r>
          </a:p>
        </p:txBody>
      </p:sp>
      <p:sp>
        <p:nvSpPr>
          <p:cNvPr id="6" name="Rectangle 5">
            <a:extLst>
              <a:ext uri="{FF2B5EF4-FFF2-40B4-BE49-F238E27FC236}">
                <a16:creationId xmlns:a16="http://schemas.microsoft.com/office/drawing/2014/main" xmlns="" id="{D1F97DFD-ECFF-49F4-8C73-5EBCAF675F55}"/>
              </a:ext>
            </a:extLst>
          </p:cNvPr>
          <p:cNvSpPr/>
          <p:nvPr/>
        </p:nvSpPr>
        <p:spPr>
          <a:xfrm>
            <a:off x="228600" y="1600200"/>
            <a:ext cx="8686800" cy="5105400"/>
          </a:xfrm>
          <a:prstGeom prst="rect">
            <a:avLst/>
          </a:prstGeom>
          <a:effectLst>
            <a:softEdge rad="2159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IN" sz="2400" dirty="0">
                <a:latin typeface="Cambria" pitchFamily="18" charset="0"/>
                <a:ea typeface="Cambria" pitchFamily="18" charset="0"/>
              </a:rPr>
              <a:t>RUNTIME ENVIRONMENT</a:t>
            </a: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a:p>
            <a:pPr algn="ctr"/>
            <a:endParaRPr lang="en-IN" sz="2400" dirty="0">
              <a:latin typeface="Cambria" pitchFamily="18" charset="0"/>
              <a:ea typeface="Cambria" pitchFamily="18" charset="0"/>
            </a:endParaRPr>
          </a:p>
        </p:txBody>
      </p:sp>
      <p:sp>
        <p:nvSpPr>
          <p:cNvPr id="5" name="Rectangle: Rounded Corners 4">
            <a:extLst>
              <a:ext uri="{FF2B5EF4-FFF2-40B4-BE49-F238E27FC236}">
                <a16:creationId xmlns:a16="http://schemas.microsoft.com/office/drawing/2014/main" xmlns="" id="{13AD9150-3A3E-49FC-B37E-C463D8CB9DDF}"/>
              </a:ext>
            </a:extLst>
          </p:cNvPr>
          <p:cNvSpPr/>
          <p:nvPr/>
        </p:nvSpPr>
        <p:spPr>
          <a:xfrm>
            <a:off x="6629400" y="3009900"/>
            <a:ext cx="1676400" cy="2286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err="1">
                <a:latin typeface="Cambria" pitchFamily="18" charset="0"/>
                <a:ea typeface="Cambria" pitchFamily="18" charset="0"/>
              </a:rPr>
              <a:t>SmartStructure</a:t>
            </a:r>
            <a:endParaRPr lang="en-IN" dirty="0">
              <a:latin typeface="Cambria" pitchFamily="18" charset="0"/>
              <a:ea typeface="Cambria" pitchFamily="18" charset="0"/>
            </a:endParaRPr>
          </a:p>
        </p:txBody>
      </p:sp>
      <p:sp>
        <p:nvSpPr>
          <p:cNvPr id="4" name="Rectangle: Rounded Corners 3">
            <a:extLst>
              <a:ext uri="{FF2B5EF4-FFF2-40B4-BE49-F238E27FC236}">
                <a16:creationId xmlns:a16="http://schemas.microsoft.com/office/drawing/2014/main" xmlns="" id="{E24CB920-27B5-4D64-A3A4-E703848ECD70}"/>
              </a:ext>
            </a:extLst>
          </p:cNvPr>
          <p:cNvSpPr/>
          <p:nvPr/>
        </p:nvSpPr>
        <p:spPr>
          <a:xfrm>
            <a:off x="1219200" y="3042557"/>
            <a:ext cx="1676400" cy="2286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atin typeface="Cambria" pitchFamily="18" charset="0"/>
                <a:ea typeface="Cambria" pitchFamily="18" charset="0"/>
              </a:rPr>
              <a:t>Client java software systems</a:t>
            </a:r>
          </a:p>
          <a:p>
            <a:pPr algn="ctr"/>
            <a:r>
              <a:rPr lang="en-IN" dirty="0">
                <a:latin typeface="Cambria" pitchFamily="18" charset="0"/>
                <a:ea typeface="Cambria" pitchFamily="18" charset="0"/>
              </a:rPr>
              <a:t>(mostly server-side applications)</a:t>
            </a:r>
          </a:p>
        </p:txBody>
      </p:sp>
      <p:sp>
        <p:nvSpPr>
          <p:cNvPr id="7" name="Arrow: Right 6">
            <a:extLst>
              <a:ext uri="{FF2B5EF4-FFF2-40B4-BE49-F238E27FC236}">
                <a16:creationId xmlns:a16="http://schemas.microsoft.com/office/drawing/2014/main" xmlns="" id="{E3E8FA7D-3FAE-466C-85F4-E20107097911}"/>
              </a:ext>
            </a:extLst>
          </p:cNvPr>
          <p:cNvSpPr/>
          <p:nvPr/>
        </p:nvSpPr>
        <p:spPr>
          <a:xfrm>
            <a:off x="2895600" y="3429000"/>
            <a:ext cx="3733800" cy="53340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latin typeface="Cambria" pitchFamily="18" charset="0"/>
                <a:ea typeface="Cambria" pitchFamily="18" charset="0"/>
              </a:rPr>
              <a:t>Insert</a:t>
            </a:r>
          </a:p>
        </p:txBody>
      </p:sp>
      <p:sp>
        <p:nvSpPr>
          <p:cNvPr id="8" name="Arrow: Right 7">
            <a:extLst>
              <a:ext uri="{FF2B5EF4-FFF2-40B4-BE49-F238E27FC236}">
                <a16:creationId xmlns:a16="http://schemas.microsoft.com/office/drawing/2014/main" xmlns="" id="{75199C0F-49A4-4527-94C4-F971FAD71A1E}"/>
              </a:ext>
            </a:extLst>
          </p:cNvPr>
          <p:cNvSpPr/>
          <p:nvPr/>
        </p:nvSpPr>
        <p:spPr>
          <a:xfrm flipH="1">
            <a:off x="2895600" y="4343401"/>
            <a:ext cx="3733800" cy="53340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err="1">
                <a:latin typeface="Cambria" pitchFamily="18" charset="0"/>
                <a:ea typeface="Cambria" pitchFamily="18" charset="0"/>
              </a:rPr>
              <a:t>Retrival</a:t>
            </a:r>
            <a:endParaRPr lang="en-IN" dirty="0">
              <a:latin typeface="Cambria" pitchFamily="18" charset="0"/>
              <a:ea typeface="Cambria" pitchFamily="18" charset="0"/>
            </a:endParaRPr>
          </a:p>
        </p:txBody>
      </p:sp>
      <p:sp>
        <p:nvSpPr>
          <p:cNvPr id="9" name="Rectangle: Rounded Corners 8">
            <a:extLst>
              <a:ext uri="{FF2B5EF4-FFF2-40B4-BE49-F238E27FC236}">
                <a16:creationId xmlns:a16="http://schemas.microsoft.com/office/drawing/2014/main" xmlns="" id="{52D02122-EC46-40BB-B404-CA1157710425}"/>
              </a:ext>
            </a:extLst>
          </p:cNvPr>
          <p:cNvSpPr/>
          <p:nvPr/>
        </p:nvSpPr>
        <p:spPr>
          <a:xfrm>
            <a:off x="6471860" y="2057400"/>
            <a:ext cx="2042281" cy="41910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atin typeface="Cambria" pitchFamily="18" charset="0"/>
              <a:ea typeface="Cambria" pitchFamily="18" charset="0"/>
            </a:endParaRPr>
          </a:p>
        </p:txBody>
      </p:sp>
      <p:sp>
        <p:nvSpPr>
          <p:cNvPr id="10" name="TextBox 9">
            <a:extLst>
              <a:ext uri="{FF2B5EF4-FFF2-40B4-BE49-F238E27FC236}">
                <a16:creationId xmlns:a16="http://schemas.microsoft.com/office/drawing/2014/main" xmlns="" id="{C927B735-CA6E-4EC7-9161-30FC8F3BCB49}"/>
              </a:ext>
            </a:extLst>
          </p:cNvPr>
          <p:cNvSpPr txBox="1"/>
          <p:nvPr/>
        </p:nvSpPr>
        <p:spPr>
          <a:xfrm>
            <a:off x="6611257" y="2384852"/>
            <a:ext cx="1773767" cy="276999"/>
          </a:xfrm>
          <a:prstGeom prst="rect">
            <a:avLst/>
          </a:prstGeom>
          <a:noFill/>
        </p:spPr>
        <p:txBody>
          <a:bodyPr wrap="square" rtlCol="0">
            <a:spAutoFit/>
          </a:bodyPr>
          <a:lstStyle/>
          <a:p>
            <a:r>
              <a:rPr lang="en-IN" sz="1200" dirty="0">
                <a:latin typeface="Cambria" pitchFamily="18" charset="0"/>
                <a:ea typeface="Cambria" pitchFamily="18" charset="0"/>
              </a:rPr>
              <a:t>TEMPERORY STORAGE</a:t>
            </a:r>
            <a:endParaRPr lang="en-IN" dirty="0">
              <a:latin typeface="Cambria" pitchFamily="18" charset="0"/>
              <a:ea typeface="Cambria" pitchFamily="18" charset="0"/>
            </a:endParaRPr>
          </a:p>
        </p:txBody>
      </p:sp>
    </p:spTree>
    <p:extLst>
      <p:ext uri="{BB962C8B-B14F-4D97-AF65-F5344CB8AC3E}">
        <p14:creationId xmlns:p14="http://schemas.microsoft.com/office/powerpoint/2010/main" xmlns="" val="1600647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38199"/>
          </a:xfrm>
        </p:spPr>
        <p:txBody>
          <a:bodyPr/>
          <a:lstStyle/>
          <a:p>
            <a:r>
              <a:rPr lang="en-US" b="1" dirty="0">
                <a:latin typeface="Cambria" pitchFamily="18" charset="0"/>
                <a:ea typeface="Cambria" pitchFamily="18" charset="0"/>
                <a:cs typeface="Times New Roman" pitchFamily="18" charset="0"/>
              </a:rPr>
              <a:t>REFERENCE</a:t>
            </a:r>
          </a:p>
        </p:txBody>
      </p:sp>
      <p:sp>
        <p:nvSpPr>
          <p:cNvPr id="3" name="Content Placeholder 2"/>
          <p:cNvSpPr>
            <a:spLocks noGrp="1"/>
          </p:cNvSpPr>
          <p:nvPr>
            <p:ph idx="1"/>
          </p:nvPr>
        </p:nvSpPr>
        <p:spPr>
          <a:xfrm>
            <a:off x="982133" y="1838790"/>
            <a:ext cx="7704667" cy="4333409"/>
          </a:xfrm>
        </p:spPr>
        <p:txBody>
          <a:bodyPr>
            <a:normAutofit/>
          </a:bodyPr>
          <a:lstStyle/>
          <a:p>
            <a:r>
              <a:rPr lang="en-US" sz="2400" dirty="0">
                <a:latin typeface="Cambria" pitchFamily="18" charset="0"/>
                <a:ea typeface="Cambria" pitchFamily="18" charset="0"/>
                <a:cs typeface="Times New Roman" pitchFamily="18" charset="0"/>
              </a:rPr>
              <a:t>https://www.javatpoint.com/binary-search-tree</a:t>
            </a:r>
          </a:p>
          <a:p>
            <a:r>
              <a:rPr lang="en-US" sz="2400" dirty="0">
                <a:latin typeface="Cambria" pitchFamily="18" charset="0"/>
                <a:ea typeface="Cambria" pitchFamily="18" charset="0"/>
                <a:cs typeface="Times New Roman" pitchFamily="18" charset="0"/>
              </a:rPr>
              <a:t>https://www.techiedelight.com/implementation-treap-data-structure-cpp-java-insert-search-delete/</a:t>
            </a:r>
          </a:p>
          <a:p>
            <a:r>
              <a:rPr lang="en-US" sz="2400" dirty="0">
                <a:latin typeface="Cambria" pitchFamily="18" charset="0"/>
                <a:ea typeface="Cambria" pitchFamily="18" charset="0"/>
                <a:cs typeface="Times New Roman" pitchFamily="18" charset="0"/>
              </a:rPr>
              <a:t>https://cstheory.stackexchange.com/questions/33137/algorithms-for-tree-rotation</a:t>
            </a:r>
          </a:p>
          <a:p>
            <a:r>
              <a:rPr lang="en-US" sz="2400" dirty="0">
                <a:latin typeface="Cambria" pitchFamily="18" charset="0"/>
                <a:ea typeface="Cambria" pitchFamily="18" charset="0"/>
                <a:cs typeface="Times New Roman" pitchFamily="18" charset="0"/>
              </a:rPr>
              <a:t>https://www.javatpoint.com/avl-tree</a:t>
            </a:r>
          </a:p>
          <a:p>
            <a:r>
              <a:rPr lang="en-US" sz="2400" dirty="0">
                <a:latin typeface="Cambria" pitchFamily="18" charset="0"/>
                <a:ea typeface="Cambria" pitchFamily="18" charset="0"/>
                <a:cs typeface="Times New Roman" pitchFamily="18" charset="0"/>
              </a:rPr>
              <a:t>https://towardsdatascience.com/text-classification-using-k-nearest-neighbors-46fa8a77acc5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38199"/>
          </a:xfrm>
        </p:spPr>
        <p:txBody>
          <a:bodyPr/>
          <a:lstStyle/>
          <a:p>
            <a:r>
              <a:rPr lang="en-US" b="1" dirty="0">
                <a:latin typeface="Cambria" pitchFamily="18" charset="0"/>
                <a:ea typeface="Cambria" pitchFamily="18" charset="0"/>
                <a:cs typeface="Times New Roman" pitchFamily="18" charset="0"/>
              </a:rPr>
              <a:t>CONCLUSION</a:t>
            </a:r>
          </a:p>
        </p:txBody>
      </p:sp>
      <p:sp>
        <p:nvSpPr>
          <p:cNvPr id="3" name="Content Placeholder 2"/>
          <p:cNvSpPr>
            <a:spLocks noGrp="1"/>
          </p:cNvSpPr>
          <p:nvPr>
            <p:ph idx="1"/>
          </p:nvPr>
        </p:nvSpPr>
        <p:spPr>
          <a:xfrm>
            <a:off x="982133" y="2209800"/>
            <a:ext cx="7704667" cy="3332816"/>
          </a:xfrm>
        </p:spPr>
        <p:txBody>
          <a:bodyPr/>
          <a:lstStyle/>
          <a:p>
            <a:pPr algn="ctr">
              <a:buNone/>
            </a:pPr>
            <a:r>
              <a:rPr lang="en-IN" dirty="0">
                <a:latin typeface="Cambria" pitchFamily="18" charset="0"/>
                <a:ea typeface="Cambria" pitchFamily="18" charset="0"/>
                <a:cs typeface="Times New Roman" pitchFamily="18" charset="0"/>
              </a:rPr>
              <a:t>This project is quiet innovative as it merges two</a:t>
            </a:r>
          </a:p>
          <a:p>
            <a:pPr algn="ctr">
              <a:buNone/>
            </a:pPr>
            <a:r>
              <a:rPr lang="en-IN" dirty="0">
                <a:latin typeface="Cambria" pitchFamily="18" charset="0"/>
                <a:ea typeface="Cambria" pitchFamily="18" charset="0"/>
                <a:cs typeface="Times New Roman" pitchFamily="18" charset="0"/>
              </a:rPr>
              <a:t>technology into one for the operations to get</a:t>
            </a:r>
          </a:p>
          <a:p>
            <a:pPr algn="ctr">
              <a:buNone/>
            </a:pPr>
            <a:r>
              <a:rPr lang="en-IN" dirty="0">
                <a:latin typeface="Cambria" pitchFamily="18" charset="0"/>
                <a:ea typeface="Cambria" pitchFamily="18" charset="0"/>
                <a:cs typeface="Times New Roman" pitchFamily="18" charset="0"/>
              </a:rPr>
              <a:t>faster. Also up to my knowledge no one has</a:t>
            </a:r>
          </a:p>
          <a:p>
            <a:pPr algn="ctr">
              <a:buNone/>
            </a:pPr>
            <a:r>
              <a:rPr lang="en-IN" dirty="0">
                <a:latin typeface="Cambria" pitchFamily="18" charset="0"/>
                <a:ea typeface="Cambria" pitchFamily="18" charset="0"/>
                <a:cs typeface="Times New Roman" pitchFamily="18" charset="0"/>
              </a:rPr>
              <a:t>made an approach to this type of project .</a:t>
            </a:r>
            <a:endParaRPr lang="en-US" dirty="0">
              <a:latin typeface="Cambria" pitchFamily="18" charset="0"/>
              <a:ea typeface="Cambria" pitchFamily="18" charset="0"/>
              <a:cs typeface="Times New Roman" pitchFamily="18" charset="0"/>
            </a:endParaRPr>
          </a:p>
          <a:p>
            <a:pPr algn="ctr">
              <a:buNone/>
            </a:pPr>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C616B3DC-C165-433D-9187-62DCC0E317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576" y="-4763"/>
            <a:ext cx="3761187" cy="6862763"/>
            <a:chOff x="2928938" y="-4763"/>
            <a:chExt cx="5014912" cy="6862763"/>
          </a:xfrm>
        </p:grpSpPr>
        <p:sp>
          <p:nvSpPr>
            <p:cNvPr id="13" name="Freeform 6">
              <a:extLst>
                <a:ext uri="{FF2B5EF4-FFF2-40B4-BE49-F238E27FC236}">
                  <a16:creationId xmlns:a16="http://schemas.microsoft.com/office/drawing/2014/main" xmlns="" id="{97E1BF84-9824-4B0E-98DF-F0F7181DD0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xmlns="" id="{A85FA340-7392-4303-9707-A12F45A46F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5" name="Freeform 9">
              <a:extLst>
                <a:ext uri="{FF2B5EF4-FFF2-40B4-BE49-F238E27FC236}">
                  <a16:creationId xmlns:a16="http://schemas.microsoft.com/office/drawing/2014/main" xmlns="" id="{758A9051-2BD9-4868-8B84-344752FA2F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6" name="Freeform 10">
              <a:extLst>
                <a:ext uri="{FF2B5EF4-FFF2-40B4-BE49-F238E27FC236}">
                  <a16:creationId xmlns:a16="http://schemas.microsoft.com/office/drawing/2014/main" xmlns="" id="{58264C49-3539-4CBD-8F11-1106C8B87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1">
              <a:extLst>
                <a:ext uri="{FF2B5EF4-FFF2-40B4-BE49-F238E27FC236}">
                  <a16:creationId xmlns:a16="http://schemas.microsoft.com/office/drawing/2014/main" xmlns="" id="{DE862133-5C7E-4B32-9786-0B33BC51A7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2">
              <a:extLst>
                <a:ext uri="{FF2B5EF4-FFF2-40B4-BE49-F238E27FC236}">
                  <a16:creationId xmlns:a16="http://schemas.microsoft.com/office/drawing/2014/main" xmlns="" id="{90925F6C-DF03-4707-9176-6049F049B5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0" name="Rectangle 19">
            <a:extLst>
              <a:ext uri="{FF2B5EF4-FFF2-40B4-BE49-F238E27FC236}">
                <a16:creationId xmlns:a16="http://schemas.microsoft.com/office/drawing/2014/main" xmlns="" id="{1D4477A3-7936-4C6B-B46C-52E995312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xmlns="" id="{F44DEACC-B2E6-413E-B2B5-3202259527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65036" y="-4763"/>
            <a:ext cx="3761187" cy="6862763"/>
            <a:chOff x="2928938" y="-4763"/>
            <a:chExt cx="5014912" cy="6862763"/>
          </a:xfrm>
        </p:grpSpPr>
        <p:sp>
          <p:nvSpPr>
            <p:cNvPr id="23" name="Freeform 6">
              <a:extLst>
                <a:ext uri="{FF2B5EF4-FFF2-40B4-BE49-F238E27FC236}">
                  <a16:creationId xmlns:a16="http://schemas.microsoft.com/office/drawing/2014/main" xmlns="" id="{B2924236-7127-4774-B233-D9124F0C77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4" name="Freeform 7">
              <a:extLst>
                <a:ext uri="{FF2B5EF4-FFF2-40B4-BE49-F238E27FC236}">
                  <a16:creationId xmlns:a16="http://schemas.microsoft.com/office/drawing/2014/main" xmlns="" id="{AD053C6F-7187-4EE6-BAD9-1C484F29F9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5" name="Freeform 25">
              <a:extLst>
                <a:ext uri="{FF2B5EF4-FFF2-40B4-BE49-F238E27FC236}">
                  <a16:creationId xmlns:a16="http://schemas.microsoft.com/office/drawing/2014/main" xmlns="" id="{226FAE39-4CC5-465A-ACFE-BE1C0E2F7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6" name="Freeform 26">
              <a:extLst>
                <a:ext uri="{FF2B5EF4-FFF2-40B4-BE49-F238E27FC236}">
                  <a16:creationId xmlns:a16="http://schemas.microsoft.com/office/drawing/2014/main" xmlns="" id="{521EE7A0-BD65-4FD1-BD1D-B4674892AC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7" name="Freeform 27">
              <a:extLst>
                <a:ext uri="{FF2B5EF4-FFF2-40B4-BE49-F238E27FC236}">
                  <a16:creationId xmlns:a16="http://schemas.microsoft.com/office/drawing/2014/main" xmlns="" id="{334E0A56-DA50-4F91-9938-4CDBECA73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28">
              <a:extLst>
                <a:ext uri="{FF2B5EF4-FFF2-40B4-BE49-F238E27FC236}">
                  <a16:creationId xmlns:a16="http://schemas.microsoft.com/office/drawing/2014/main" xmlns="" id="{CD203DCD-B4AF-4693-A330-F23545344A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E74FED1D-4806-4214-AC80-AB4E1631B1AC}"/>
              </a:ext>
            </a:extLst>
          </p:cNvPr>
          <p:cNvSpPr>
            <a:spLocks noGrp="1"/>
          </p:cNvSpPr>
          <p:nvPr>
            <p:ph type="title"/>
          </p:nvPr>
        </p:nvSpPr>
        <p:spPr>
          <a:xfrm>
            <a:off x="3834225" y="648930"/>
            <a:ext cx="4793042" cy="3347337"/>
          </a:xfrm>
        </p:spPr>
        <p:txBody>
          <a:bodyPr vert="horz" lIns="91440" tIns="45720" rIns="91440" bIns="45720" rtlCol="0" anchor="b">
            <a:normAutofit/>
          </a:bodyPr>
          <a:lstStyle/>
          <a:p>
            <a:r>
              <a:rPr lang="en-US" sz="6000" dirty="0"/>
              <a:t>THANK YOU</a:t>
            </a:r>
          </a:p>
        </p:txBody>
      </p:sp>
      <p:sp>
        <p:nvSpPr>
          <p:cNvPr id="3" name="Content Placeholder 2">
            <a:extLst>
              <a:ext uri="{FF2B5EF4-FFF2-40B4-BE49-F238E27FC236}">
                <a16:creationId xmlns:a16="http://schemas.microsoft.com/office/drawing/2014/main" xmlns="" id="{1BEA3800-ABC8-4E9B-864F-98DDF50D4F8F}"/>
              </a:ext>
            </a:extLst>
          </p:cNvPr>
          <p:cNvSpPr>
            <a:spLocks noGrp="1"/>
          </p:cNvSpPr>
          <p:nvPr>
            <p:ph idx="1"/>
          </p:nvPr>
        </p:nvSpPr>
        <p:spPr>
          <a:xfrm>
            <a:off x="3834225" y="3996267"/>
            <a:ext cx="4793042" cy="1887008"/>
          </a:xfrm>
        </p:spPr>
        <p:txBody>
          <a:bodyPr vert="horz" lIns="91440" tIns="45720" rIns="91440" bIns="45720" rtlCol="0" anchor="t">
            <a:normAutofit/>
          </a:bodyPr>
          <a:lstStyle/>
          <a:p>
            <a:pPr marL="0" indent="0" algn="ctr">
              <a:buNone/>
            </a:pPr>
            <a:r>
              <a:rPr lang="en-US" sz="2100" dirty="0"/>
              <a:t>ANY QUESTIONS ?  </a:t>
            </a:r>
          </a:p>
        </p:txBody>
      </p:sp>
      <p:sp>
        <p:nvSpPr>
          <p:cNvPr id="30" name="Rounded Rectangle 16">
            <a:extLst>
              <a:ext uri="{FF2B5EF4-FFF2-40B4-BE49-F238E27FC236}">
                <a16:creationId xmlns:a16="http://schemas.microsoft.com/office/drawing/2014/main" xmlns="" id="{C29A1D40-470D-401E-8548-6FF3CF3779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2520" y="648931"/>
            <a:ext cx="298656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ngel Face with Solid Fill">
            <a:extLst>
              <a:ext uri="{FF2B5EF4-FFF2-40B4-BE49-F238E27FC236}">
                <a16:creationId xmlns:a16="http://schemas.microsoft.com/office/drawing/2014/main" xmlns="" id="{0E68A16B-E123-4E57-8160-B7E403D26E7E}"/>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33163" y="2032173"/>
            <a:ext cx="2505892" cy="2505892"/>
          </a:xfrm>
          <a:prstGeom prst="rect">
            <a:avLst/>
          </a:prstGeom>
        </p:spPr>
      </p:pic>
    </p:spTree>
    <p:extLst>
      <p:ext uri="{BB962C8B-B14F-4D97-AF65-F5344CB8AC3E}">
        <p14:creationId xmlns:p14="http://schemas.microsoft.com/office/powerpoint/2010/main" xmlns="" val="2716579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72383"/>
            <a:ext cx="7704667" cy="1371601"/>
          </a:xfrm>
        </p:spPr>
        <p:txBody>
          <a:bodyPr/>
          <a:lstStyle/>
          <a:p>
            <a:r>
              <a:rPr lang="en-US" b="1" dirty="0">
                <a:latin typeface="Cambria" pitchFamily="18" charset="0"/>
                <a:ea typeface="Cambria" pitchFamily="18" charset="0"/>
                <a:cs typeface="Times New Roman" pitchFamily="18" charset="0"/>
              </a:rPr>
              <a:t>OBJECTIVES</a:t>
            </a:r>
          </a:p>
        </p:txBody>
      </p:sp>
      <p:sp>
        <p:nvSpPr>
          <p:cNvPr id="3" name="Content Placeholder 2"/>
          <p:cNvSpPr>
            <a:spLocks noGrp="1"/>
          </p:cNvSpPr>
          <p:nvPr>
            <p:ph idx="1"/>
          </p:nvPr>
        </p:nvSpPr>
        <p:spPr>
          <a:xfrm>
            <a:off x="982133" y="1981200"/>
            <a:ext cx="7704667" cy="3332816"/>
          </a:xfrm>
        </p:spPr>
        <p:txBody>
          <a:bodyPr>
            <a:normAutofit fontScale="92500" lnSpcReduction="20000"/>
          </a:bodyPr>
          <a:lstStyle/>
          <a:p>
            <a:r>
              <a:rPr lang="en-US" sz="2600" dirty="0">
                <a:latin typeface="Cambria" pitchFamily="18" charset="0"/>
                <a:ea typeface="Cambria" pitchFamily="18" charset="0"/>
                <a:cs typeface="Times New Roman" pitchFamily="18" charset="0"/>
              </a:rPr>
              <a:t>For large software systems people use huge volume of data, in order to store this huge volume of data and retrieve this data is time consuming. So in order to reduce the time the machine learning data will learn how the people are accessing it. So, based on the we will reduce the time for accessing the data based on machine learning.</a:t>
            </a:r>
          </a:p>
          <a:p>
            <a:r>
              <a:rPr lang="en-US" sz="2600" dirty="0">
                <a:latin typeface="Cambria" pitchFamily="18" charset="0"/>
                <a:ea typeface="Cambria" pitchFamily="18" charset="0"/>
                <a:cs typeface="Times New Roman" pitchFamily="18" charset="0"/>
              </a:rPr>
              <a:t>It will mainly be used for server side java application where millions of data needs to be stored and accessed in real 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0"/>
            <a:ext cx="7704667" cy="5757881"/>
          </a:xfrm>
        </p:spPr>
        <p:txBody>
          <a:bodyPr/>
          <a:lstStyle/>
          <a:p>
            <a:r>
              <a:rPr lang="en-US" b="1" dirty="0" smtClean="0">
                <a:latin typeface="Cambria" pitchFamily="18" charset="0"/>
                <a:ea typeface="Cambria" pitchFamily="18" charset="0"/>
              </a:rPr>
              <a:t>CHAPTER </a:t>
            </a:r>
            <a:r>
              <a:rPr lang="en-US" b="1" dirty="0" smtClean="0">
                <a:latin typeface="Cambria" pitchFamily="18" charset="0"/>
                <a:ea typeface="Cambria" pitchFamily="18" charset="0"/>
              </a:rPr>
              <a:t>1</a:t>
            </a:r>
            <a:br>
              <a:rPr lang="en-US" b="1" dirty="0" smtClean="0">
                <a:latin typeface="Cambria" pitchFamily="18" charset="0"/>
                <a:ea typeface="Cambria" pitchFamily="18" charset="0"/>
              </a:rPr>
            </a:br>
            <a:r>
              <a:rPr lang="en-US" b="1" dirty="0" smtClean="0">
                <a:latin typeface="Cambria" pitchFamily="18" charset="0"/>
                <a:ea typeface="Cambria" pitchFamily="18" charset="0"/>
              </a:rPr>
              <a:t> </a:t>
            </a:r>
            <a:r>
              <a:rPr lang="en-US" b="1" dirty="0" smtClean="0">
                <a:latin typeface="Cambria" pitchFamily="18" charset="0"/>
                <a:ea typeface="Cambria" pitchFamily="18" charset="0"/>
              </a:rPr>
              <a:t>INTRODUCTION</a:t>
            </a:r>
            <a:r>
              <a:rPr lang="en-US" dirty="0" smtClean="0">
                <a:latin typeface="Cambria" pitchFamily="18" charset="0"/>
                <a:ea typeface="Cambria" pitchFamily="18" charset="0"/>
              </a:rPr>
              <a:t/>
            </a:r>
            <a:br>
              <a:rPr lang="en-US" dirty="0" smtClean="0">
                <a:latin typeface="Cambria" pitchFamily="18" charset="0"/>
                <a:ea typeface="Cambria" pitchFamily="18" charset="0"/>
              </a:rPr>
            </a:br>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2976" y="117693"/>
            <a:ext cx="7643866" cy="6740307"/>
          </a:xfrm>
          <a:prstGeom prst="rect">
            <a:avLst/>
          </a:prstGeom>
          <a:noFill/>
        </p:spPr>
        <p:txBody>
          <a:bodyPr wrap="square" rtlCol="0">
            <a:spAutoFit/>
          </a:bodyPr>
          <a:lstStyle/>
          <a:p>
            <a:pPr lvl="1" defTabSz="914400" fontAlgn="base">
              <a:spcBef>
                <a:spcPct val="0"/>
              </a:spcBef>
              <a:spcAft>
                <a:spcPct val="0"/>
              </a:spcAft>
              <a:buFontTx/>
              <a:buAutoNum type="arabicPeriod"/>
            </a:pPr>
            <a:r>
              <a:rPr lang="en-US" b="1" dirty="0" smtClean="0">
                <a:latin typeface="Cambria" pitchFamily="18" charset="0"/>
                <a:ea typeface="Cambria" pitchFamily="18" charset="0"/>
                <a:cs typeface="Arial" pitchFamily="34" charset="0"/>
              </a:rPr>
              <a:t>STATEMENT AND EXPLANATION OF THE BASIC </a:t>
            </a:r>
            <a:r>
              <a:rPr lang="en-US" b="1" dirty="0" smtClean="0">
                <a:latin typeface="Cambria" pitchFamily="18" charset="0"/>
                <a:ea typeface="Cambria" pitchFamily="18" charset="0"/>
                <a:cs typeface="Arial" pitchFamily="34" charset="0"/>
              </a:rPr>
              <a:t>PRINCIPLE</a:t>
            </a:r>
          </a:p>
          <a:p>
            <a:pPr lvl="1" defTabSz="914400" fontAlgn="base">
              <a:spcBef>
                <a:spcPct val="0"/>
              </a:spcBef>
              <a:spcAft>
                <a:spcPct val="0"/>
              </a:spcAft>
              <a:buFontTx/>
              <a:buAutoNum type="arabicPeriod"/>
            </a:pPr>
            <a:endParaRPr lang="en-US" dirty="0" smtClean="0">
              <a:latin typeface="Cambria" pitchFamily="18" charset="0"/>
              <a:ea typeface="Cambria" pitchFamily="18" charset="0"/>
              <a:cs typeface="Arial" pitchFamily="34" charset="0"/>
            </a:endParaRPr>
          </a:p>
          <a:p>
            <a:pPr lvl="1" defTabSz="914400" fontAlgn="base">
              <a:spcBef>
                <a:spcPct val="0"/>
              </a:spcBef>
              <a:spcAft>
                <a:spcPct val="0"/>
              </a:spcAft>
              <a:buFont typeface="Courier New" pitchFamily="49" charset="0"/>
              <a:buChar char="o"/>
            </a:pPr>
            <a:r>
              <a:rPr lang="en-US" dirty="0" smtClean="0">
                <a:latin typeface="Cambria" pitchFamily="18" charset="0"/>
                <a:ea typeface="Cambria" pitchFamily="18" charset="0"/>
              </a:rPr>
              <a:t>     	Data </a:t>
            </a:r>
            <a:r>
              <a:rPr lang="en-US" dirty="0" smtClean="0">
                <a:latin typeface="Cambria" pitchFamily="18" charset="0"/>
                <a:ea typeface="Cambria" pitchFamily="18" charset="0"/>
              </a:rPr>
              <a:t>Structure plays an important role when we are processing the data in primary memory. </a:t>
            </a:r>
            <a:endParaRPr lang="en-US" dirty="0" smtClean="0">
              <a:latin typeface="Cambria" pitchFamily="18" charset="0"/>
              <a:ea typeface="Cambria" pitchFamily="18" charset="0"/>
            </a:endParaRPr>
          </a:p>
          <a:p>
            <a:pPr lvl="1" defTabSz="914400" fontAlgn="base">
              <a:spcBef>
                <a:spcPct val="0"/>
              </a:spcBef>
              <a:spcAft>
                <a:spcPct val="0"/>
              </a:spcAft>
              <a:buFont typeface="Courier New" pitchFamily="49" charset="0"/>
              <a:buChar char="o"/>
            </a:pPr>
            <a:r>
              <a:rPr lang="en-US" dirty="0" smtClean="0">
                <a:latin typeface="Cambria" pitchFamily="18" charset="0"/>
                <a:ea typeface="Cambria" pitchFamily="18" charset="0"/>
              </a:rPr>
              <a:t>    	A </a:t>
            </a:r>
            <a:r>
              <a:rPr lang="en-US" dirty="0" smtClean="0">
                <a:latin typeface="Cambria" pitchFamily="18" charset="0"/>
                <a:ea typeface="Cambria" pitchFamily="18" charset="0"/>
              </a:rPr>
              <a:t>data structure must be capable of fast retrieval and storage in order to boost the performance of any application. </a:t>
            </a:r>
            <a:endParaRPr lang="en-US" dirty="0" smtClean="0">
              <a:latin typeface="Cambria" pitchFamily="18" charset="0"/>
              <a:ea typeface="Cambria" pitchFamily="18" charset="0"/>
            </a:endParaRPr>
          </a:p>
          <a:p>
            <a:pPr lvl="1" defTabSz="914400" fontAlgn="base">
              <a:spcBef>
                <a:spcPct val="0"/>
              </a:spcBef>
              <a:spcAft>
                <a:spcPct val="0"/>
              </a:spcAft>
              <a:buFont typeface="Courier New" pitchFamily="49" charset="0"/>
              <a:buChar char="o"/>
            </a:pPr>
            <a:r>
              <a:rPr lang="en-US" dirty="0" smtClean="0">
                <a:latin typeface="Cambria" pitchFamily="18" charset="0"/>
                <a:ea typeface="Cambria" pitchFamily="18" charset="0"/>
              </a:rPr>
              <a:t> </a:t>
            </a:r>
            <a:r>
              <a:rPr lang="en-US" dirty="0" smtClean="0">
                <a:latin typeface="Cambria" pitchFamily="18" charset="0"/>
                <a:ea typeface="Cambria" pitchFamily="18" charset="0"/>
              </a:rPr>
              <a:t> 	Our </a:t>
            </a:r>
            <a:r>
              <a:rPr lang="en-US" dirty="0" smtClean="0">
                <a:latin typeface="Cambria" pitchFamily="18" charset="0"/>
                <a:ea typeface="Cambria" pitchFamily="18" charset="0"/>
              </a:rPr>
              <a:t>aim is to make a custom Binary Search Tree which will be able to restructure itself in order to make the retrieval faster. This restructuring will be based on machine learned ranking</a:t>
            </a:r>
            <a:r>
              <a:rPr lang="en-US" dirty="0" smtClean="0">
                <a:latin typeface="Cambria" pitchFamily="18" charset="0"/>
                <a:ea typeface="Cambria" pitchFamily="18" charset="0"/>
              </a:rPr>
              <a:t>.</a:t>
            </a:r>
          </a:p>
          <a:p>
            <a:pPr lvl="1" defTabSz="914400" fontAlgn="base">
              <a:spcBef>
                <a:spcPct val="0"/>
              </a:spcBef>
              <a:spcAft>
                <a:spcPct val="0"/>
              </a:spcAft>
              <a:buFont typeface="Courier New" pitchFamily="49" charset="0"/>
              <a:buChar char="o"/>
            </a:pPr>
            <a:endParaRPr lang="en-IN" dirty="0" smtClean="0">
              <a:latin typeface="Cambria" pitchFamily="18" charset="0"/>
              <a:ea typeface="Cambria" pitchFamily="18" charset="0"/>
            </a:endParaRPr>
          </a:p>
          <a:p>
            <a:pPr lvl="1" defTabSz="914400" fontAlgn="base">
              <a:spcBef>
                <a:spcPct val="0"/>
              </a:spcBef>
              <a:spcAft>
                <a:spcPct val="0"/>
              </a:spcAft>
            </a:pPr>
            <a:r>
              <a:rPr lang="en-IN" b="1" dirty="0" smtClean="0">
                <a:latin typeface="Cambria" pitchFamily="18" charset="0"/>
                <a:ea typeface="Cambria" pitchFamily="18" charset="0"/>
              </a:rPr>
              <a:t>2.STATE OF ART</a:t>
            </a:r>
          </a:p>
          <a:p>
            <a:pPr lvl="1" defTabSz="914400" fontAlgn="base">
              <a:spcBef>
                <a:spcPct val="0"/>
              </a:spcBef>
              <a:spcAft>
                <a:spcPct val="0"/>
              </a:spcAft>
              <a:buFont typeface="Wingdings" pitchFamily="2" charset="2"/>
              <a:buChar char="q"/>
            </a:pPr>
            <a:r>
              <a:rPr lang="en-IN" dirty="0" smtClean="0">
                <a:latin typeface="Cambria" pitchFamily="18" charset="0"/>
                <a:ea typeface="Cambria" pitchFamily="18" charset="0"/>
              </a:rPr>
              <a:t> </a:t>
            </a:r>
            <a:r>
              <a:rPr lang="en-IN" dirty="0" smtClean="0">
                <a:latin typeface="Cambria" pitchFamily="18" charset="0"/>
                <a:ea typeface="Cambria" pitchFamily="18" charset="0"/>
              </a:rPr>
              <a:t>        </a:t>
            </a:r>
            <a:r>
              <a:rPr lang="en-IN" u="sng" dirty="0" smtClean="0">
                <a:latin typeface="Cambria" pitchFamily="18" charset="0"/>
                <a:ea typeface="Cambria" pitchFamily="18" charset="0"/>
              </a:rPr>
              <a:t>Data Structures</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Data</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Group Items</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Record</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File</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Attribute and Entity</a:t>
            </a:r>
          </a:p>
          <a:p>
            <a:pPr lvl="1" defTabSz="914400" fontAlgn="base">
              <a:spcBef>
                <a:spcPct val="0"/>
              </a:spcBef>
              <a:spcAft>
                <a:spcPct val="0"/>
              </a:spcAft>
            </a:pPr>
            <a:r>
              <a:rPr lang="en-IN" dirty="0" smtClean="0">
                <a:latin typeface="Cambria" pitchFamily="18" charset="0"/>
                <a:ea typeface="Cambria" pitchFamily="18" charset="0"/>
              </a:rPr>
              <a:t> </a:t>
            </a:r>
            <a:r>
              <a:rPr lang="en-IN" dirty="0" smtClean="0">
                <a:latin typeface="Cambria" pitchFamily="18" charset="0"/>
                <a:ea typeface="Cambria" pitchFamily="18" charset="0"/>
              </a:rPr>
              <a:t>                           *  Field</a:t>
            </a:r>
          </a:p>
          <a:p>
            <a:pPr lvl="1" defTabSz="914400" fontAlgn="base">
              <a:spcBef>
                <a:spcPct val="0"/>
              </a:spcBef>
              <a:spcAft>
                <a:spcPct val="0"/>
              </a:spcAft>
              <a:buFont typeface="Wingdings" pitchFamily="2" charset="2"/>
              <a:buChar char="q"/>
            </a:pPr>
            <a:r>
              <a:rPr lang="en-IN" dirty="0" smtClean="0">
                <a:latin typeface="Cambria" pitchFamily="18" charset="0"/>
                <a:ea typeface="Cambria" pitchFamily="18" charset="0"/>
              </a:rPr>
              <a:t> </a:t>
            </a:r>
            <a:r>
              <a:rPr lang="en-IN" dirty="0" smtClean="0">
                <a:latin typeface="Cambria" pitchFamily="18" charset="0"/>
                <a:ea typeface="Cambria" pitchFamily="18" charset="0"/>
              </a:rPr>
              <a:t>        </a:t>
            </a:r>
            <a:r>
              <a:rPr lang="en-IN" u="sng" dirty="0" smtClean="0">
                <a:latin typeface="Cambria" pitchFamily="18" charset="0"/>
                <a:ea typeface="Cambria" pitchFamily="18" charset="0"/>
              </a:rPr>
              <a:t>Importance of data structures</a:t>
            </a:r>
            <a:endParaRPr lang="en-US" u="sng" dirty="0" smtClean="0">
              <a:latin typeface="Cambria" pitchFamily="18" charset="0"/>
              <a:ea typeface="Cambria" pitchFamily="18" charset="0"/>
            </a:endParaRPr>
          </a:p>
          <a:p>
            <a:pPr lvl="1" defTabSz="914400" fontAlgn="base">
              <a:spcBef>
                <a:spcPct val="0"/>
              </a:spcBef>
              <a:spcAft>
                <a:spcPct val="0"/>
              </a:spcAft>
            </a:pPr>
            <a:r>
              <a:rPr lang="en-IN" dirty="0" smtClean="0">
                <a:latin typeface="Cambria" pitchFamily="18" charset="0"/>
                <a:ea typeface="Cambria" pitchFamily="18" charset="0"/>
                <a:cs typeface="Arial" pitchFamily="34" charset="0"/>
              </a:rPr>
              <a:t>                    * Processor Speed</a:t>
            </a:r>
          </a:p>
          <a:p>
            <a:pPr lvl="1" defTabSz="914400" fontAlgn="base">
              <a:spcBef>
                <a:spcPct val="0"/>
              </a:spcBef>
              <a:spcAft>
                <a:spcPct val="0"/>
              </a:spcAft>
            </a:pPr>
            <a:r>
              <a:rPr lang="en-IN" dirty="0" smtClean="0">
                <a:latin typeface="Cambria" pitchFamily="18" charset="0"/>
                <a:ea typeface="Cambria" pitchFamily="18" charset="0"/>
                <a:cs typeface="Arial" pitchFamily="34" charset="0"/>
              </a:rPr>
              <a:t> </a:t>
            </a:r>
            <a:r>
              <a:rPr lang="en-IN" dirty="0" smtClean="0">
                <a:latin typeface="Cambria" pitchFamily="18" charset="0"/>
                <a:ea typeface="Cambria" pitchFamily="18" charset="0"/>
                <a:cs typeface="Arial" pitchFamily="34" charset="0"/>
              </a:rPr>
              <a:t>                   * Data Search</a:t>
            </a:r>
          </a:p>
          <a:p>
            <a:pPr lvl="1" defTabSz="914400" fontAlgn="base">
              <a:spcBef>
                <a:spcPct val="0"/>
              </a:spcBef>
              <a:spcAft>
                <a:spcPct val="0"/>
              </a:spcAft>
            </a:pPr>
            <a:r>
              <a:rPr lang="en-IN" dirty="0" smtClean="0">
                <a:latin typeface="Cambria" pitchFamily="18" charset="0"/>
                <a:ea typeface="Cambria" pitchFamily="18" charset="0"/>
                <a:cs typeface="Arial" pitchFamily="34" charset="0"/>
              </a:rPr>
              <a:t> </a:t>
            </a:r>
            <a:r>
              <a:rPr lang="en-IN" dirty="0" smtClean="0">
                <a:latin typeface="Cambria" pitchFamily="18" charset="0"/>
                <a:ea typeface="Cambria" pitchFamily="18" charset="0"/>
                <a:cs typeface="Arial" pitchFamily="34" charset="0"/>
              </a:rPr>
              <a:t>                   *  </a:t>
            </a:r>
            <a:r>
              <a:rPr lang="en-IN" dirty="0" err="1" smtClean="0">
                <a:latin typeface="Cambria" pitchFamily="18" charset="0"/>
                <a:ea typeface="Cambria" pitchFamily="18" charset="0"/>
                <a:cs typeface="Arial" pitchFamily="34" charset="0"/>
              </a:rPr>
              <a:t>Mutltiple</a:t>
            </a:r>
            <a:r>
              <a:rPr lang="en-IN" dirty="0" smtClean="0">
                <a:latin typeface="Cambria" pitchFamily="18" charset="0"/>
                <a:ea typeface="Cambria" pitchFamily="18" charset="0"/>
                <a:cs typeface="Arial" pitchFamily="34" charset="0"/>
              </a:rPr>
              <a:t> Requests    </a:t>
            </a:r>
            <a:endParaRPr lang="en-US" dirty="0" smtClean="0">
              <a:latin typeface="Cambria" pitchFamily="18" charset="0"/>
              <a:ea typeface="Cambria" pitchFamily="18" charset="0"/>
              <a:cs typeface="Arial" pitchFamily="34" charset="0"/>
            </a:endParaRPr>
          </a:p>
          <a:p>
            <a:pPr lvl="1" defTabSz="914400" eaLnBrk="0" fontAlgn="base" hangingPunct="0">
              <a:spcBef>
                <a:spcPct val="0"/>
              </a:spcBef>
              <a:spcAft>
                <a:spcPct val="0"/>
              </a:spcAft>
              <a:buFontTx/>
              <a:buAutoNum type="arabicPeriod"/>
            </a:pPr>
            <a:endParaRPr lang="en-US"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85728"/>
            <a:ext cx="7786742" cy="646331"/>
          </a:xfrm>
          <a:prstGeom prst="rect">
            <a:avLst/>
          </a:prstGeom>
          <a:noFill/>
        </p:spPr>
        <p:txBody>
          <a:bodyPr wrap="square" rtlCol="0">
            <a:spAutoFit/>
          </a:bodyPr>
          <a:lstStyle/>
          <a:p>
            <a:pPr>
              <a:buFont typeface="Wingdings" pitchFamily="2" charset="2"/>
              <a:buChar char="q"/>
            </a:pPr>
            <a:r>
              <a:rPr lang="en-IN" u="sng" dirty="0" smtClean="0">
                <a:latin typeface="Cambria" pitchFamily="18" charset="0"/>
                <a:ea typeface="Cambria" pitchFamily="18" charset="0"/>
              </a:rPr>
              <a:t>  Types of Data Structure</a:t>
            </a:r>
          </a:p>
          <a:p>
            <a:endParaRPr lang="en-US" u="sng" dirty="0">
              <a:latin typeface="Cambria" pitchFamily="18" charset="0"/>
              <a:ea typeface="Cambria" pitchFamily="18" charset="0"/>
            </a:endParaRPr>
          </a:p>
        </p:txBody>
      </p:sp>
      <p:pic>
        <p:nvPicPr>
          <p:cNvPr id="3" name="image4.png" descr="C:\Users\User\Desktop\NaveenProject\ds types.png"/>
          <p:cNvPicPr/>
          <p:nvPr/>
        </p:nvPicPr>
        <p:blipFill>
          <a:blip r:embed="rId2" cstate="print"/>
          <a:stretch>
            <a:fillRect/>
          </a:stretch>
        </p:blipFill>
        <p:spPr>
          <a:xfrm>
            <a:off x="1071539" y="857232"/>
            <a:ext cx="7715304" cy="3985898"/>
          </a:xfrm>
          <a:prstGeom prst="rect">
            <a:avLst/>
          </a:prstGeom>
        </p:spPr>
      </p:pic>
      <p:sp>
        <p:nvSpPr>
          <p:cNvPr id="4" name="TextBox 3"/>
          <p:cNvSpPr txBox="1"/>
          <p:nvPr/>
        </p:nvSpPr>
        <p:spPr>
          <a:xfrm>
            <a:off x="1000100" y="5072074"/>
            <a:ext cx="7786742" cy="646331"/>
          </a:xfrm>
          <a:prstGeom prst="rect">
            <a:avLst/>
          </a:prstGeom>
          <a:noFill/>
        </p:spPr>
        <p:txBody>
          <a:bodyPr wrap="square" rtlCol="0">
            <a:spAutoFit/>
          </a:bodyPr>
          <a:lstStyle/>
          <a:p>
            <a:pPr>
              <a:buFont typeface="Wingdings" pitchFamily="2" charset="2"/>
              <a:buChar char="q"/>
            </a:pPr>
            <a:r>
              <a:rPr lang="en-IN" u="sng" dirty="0" smtClean="0"/>
              <a:t>Binary Search Tree</a:t>
            </a:r>
          </a:p>
          <a:p>
            <a:pPr>
              <a:buFont typeface="Wingdings" pitchFamily="2" charset="2"/>
              <a:buChar char="q"/>
            </a:pPr>
            <a:r>
              <a:rPr lang="en-IN" u="sng" dirty="0" err="1" smtClean="0">
                <a:latin typeface="Cambria" pitchFamily="18" charset="0"/>
                <a:ea typeface="Cambria" pitchFamily="18" charset="0"/>
              </a:rPr>
              <a:t>Treap</a:t>
            </a:r>
            <a:endParaRPr lang="en-US" u="sng"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85728"/>
            <a:ext cx="7858180" cy="2585323"/>
          </a:xfrm>
          <a:prstGeom prst="rect">
            <a:avLst/>
          </a:prstGeom>
          <a:noFill/>
        </p:spPr>
        <p:txBody>
          <a:bodyPr wrap="square" rtlCol="0">
            <a:spAutoFit/>
          </a:bodyPr>
          <a:lstStyle/>
          <a:p>
            <a:pPr marL="0" lvl="1"/>
            <a:r>
              <a:rPr lang="en-IN" dirty="0" smtClean="0">
                <a:latin typeface="Cambria" pitchFamily="18" charset="0"/>
                <a:ea typeface="Cambria" pitchFamily="18" charset="0"/>
              </a:rPr>
              <a:t>3</a:t>
            </a:r>
            <a:r>
              <a:rPr lang="en-IN" b="1" dirty="0" smtClean="0">
                <a:latin typeface="Cambria" pitchFamily="18" charset="0"/>
                <a:ea typeface="Cambria" pitchFamily="18" charset="0"/>
              </a:rPr>
              <a:t>.</a:t>
            </a:r>
            <a:r>
              <a:rPr lang="en-US" b="1" dirty="0" smtClean="0">
                <a:latin typeface="Cambria" pitchFamily="18" charset="0"/>
                <a:ea typeface="Cambria" pitchFamily="18" charset="0"/>
              </a:rPr>
              <a:t> </a:t>
            </a:r>
            <a:r>
              <a:rPr lang="en-US" b="1" u="sng" dirty="0" smtClean="0">
                <a:latin typeface="Cambria" pitchFamily="18" charset="0"/>
                <a:ea typeface="Cambria" pitchFamily="18" charset="0"/>
              </a:rPr>
              <a:t>UNSUPERVISED RANK </a:t>
            </a:r>
            <a:r>
              <a:rPr lang="en-US" b="1" u="sng" dirty="0" smtClean="0">
                <a:latin typeface="Cambria" pitchFamily="18" charset="0"/>
                <a:ea typeface="Cambria" pitchFamily="18" charset="0"/>
              </a:rPr>
              <a:t>AGGREGATION</a:t>
            </a:r>
          </a:p>
          <a:p>
            <a:pPr marL="0" lvl="1">
              <a:buFont typeface="Courier New" pitchFamily="49" charset="0"/>
              <a:buChar char="o"/>
            </a:pPr>
            <a:r>
              <a:rPr lang="en-US" dirty="0" smtClean="0">
                <a:latin typeface="Cambria" pitchFamily="18" charset="0"/>
                <a:ea typeface="Cambria" pitchFamily="18" charset="0"/>
              </a:rPr>
              <a:t>Text similarity</a:t>
            </a:r>
          </a:p>
          <a:p>
            <a:pPr marL="0" lvl="1">
              <a:buFont typeface="Courier New" pitchFamily="49" charset="0"/>
              <a:buChar char="o"/>
            </a:pPr>
            <a:r>
              <a:rPr lang="en-IN" dirty="0" smtClean="0">
                <a:latin typeface="Cambria" pitchFamily="18" charset="0"/>
                <a:ea typeface="Cambria" pitchFamily="18" charset="0"/>
              </a:rPr>
              <a:t>Distance Based Priority</a:t>
            </a:r>
          </a:p>
          <a:p>
            <a:pPr marL="0" lvl="1">
              <a:buFont typeface="Courier New" pitchFamily="49" charset="0"/>
              <a:buChar char="o"/>
            </a:pPr>
            <a:endParaRPr lang="en-IN" b="1" dirty="0" smtClean="0">
              <a:latin typeface="Cambria" pitchFamily="18" charset="0"/>
              <a:ea typeface="Cambria" pitchFamily="18" charset="0"/>
            </a:endParaRPr>
          </a:p>
          <a:p>
            <a:pPr marL="0" lvl="1"/>
            <a:r>
              <a:rPr lang="en-IN" b="1" u="sng" dirty="0" smtClean="0">
                <a:latin typeface="Cambria" pitchFamily="18" charset="0"/>
                <a:ea typeface="Cambria" pitchFamily="18" charset="0"/>
              </a:rPr>
              <a:t>4.</a:t>
            </a:r>
            <a:r>
              <a:rPr lang="en-US" b="1" u="sng" dirty="0" smtClean="0">
                <a:latin typeface="Cambria" pitchFamily="18" charset="0"/>
                <a:ea typeface="Cambria" pitchFamily="18" charset="0"/>
              </a:rPr>
              <a:t> WHAT HAS BEEN DONE IN THE PROJECT?</a:t>
            </a:r>
          </a:p>
          <a:p>
            <a:pPr marL="0" lvl="1"/>
            <a:endParaRPr lang="en-IN" b="1" u="sng" dirty="0" smtClean="0">
              <a:latin typeface="Cambria" pitchFamily="18" charset="0"/>
              <a:ea typeface="Cambria" pitchFamily="18" charset="0"/>
            </a:endParaRPr>
          </a:p>
          <a:p>
            <a:pPr marL="0" lvl="1"/>
            <a:endParaRPr lang="en-IN" b="1" u="sng" dirty="0" smtClean="0">
              <a:latin typeface="Cambria" pitchFamily="18" charset="0"/>
              <a:ea typeface="Cambria" pitchFamily="18" charset="0"/>
            </a:endParaRPr>
          </a:p>
          <a:p>
            <a:pPr marL="0" lvl="1"/>
            <a:r>
              <a:rPr lang="en-IN" b="1" u="sng" dirty="0" smtClean="0">
                <a:latin typeface="Cambria" pitchFamily="18" charset="0"/>
                <a:ea typeface="Cambria" pitchFamily="18" charset="0"/>
              </a:rPr>
              <a:t>5.Chapter-Wise Summary Of the Project</a:t>
            </a:r>
            <a:endParaRPr lang="en-US" b="1" u="sng" dirty="0" smtClean="0">
              <a:latin typeface="Cambria" pitchFamily="18" charset="0"/>
              <a:ea typeface="Cambria"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0"/>
            <a:ext cx="7704667" cy="5829319"/>
          </a:xfrm>
        </p:spPr>
        <p:txBody>
          <a:bodyPr/>
          <a:lstStyle/>
          <a:p>
            <a:r>
              <a:rPr lang="en-US" b="1" dirty="0" smtClean="0"/>
              <a:t>CHAPTER 2 </a:t>
            </a:r>
            <a:r>
              <a:rPr lang="en-US" b="1" dirty="0" smtClean="0"/>
              <a:t/>
            </a:r>
            <a:br>
              <a:rPr lang="en-US" b="1" dirty="0" smtClean="0"/>
            </a:br>
            <a:r>
              <a:rPr lang="en-US" b="1" dirty="0" smtClean="0"/>
              <a:t>LITERATURE </a:t>
            </a:r>
            <a:r>
              <a:rPr lang="en-US" b="1" dirty="0" smtClean="0"/>
              <a:t>SURVEY</a:t>
            </a:r>
            <a:br>
              <a:rPr lang="en-US" b="1"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428604"/>
            <a:ext cx="7786742" cy="5078313"/>
          </a:xfrm>
          <a:prstGeom prst="rect">
            <a:avLst/>
          </a:prstGeom>
          <a:noFill/>
        </p:spPr>
        <p:txBody>
          <a:bodyPr wrap="square" rtlCol="0">
            <a:spAutoFit/>
          </a:bodyPr>
          <a:lstStyle/>
          <a:p>
            <a:r>
              <a:rPr lang="en-US" b="1" dirty="0" smtClean="0">
                <a:latin typeface="Cambria" pitchFamily="18" charset="0"/>
                <a:ea typeface="Cambria" pitchFamily="18" charset="0"/>
              </a:rPr>
              <a:t> </a:t>
            </a:r>
            <a:r>
              <a:rPr lang="en-US" b="1" u="sng" dirty="0" smtClean="0">
                <a:latin typeface="Cambria" pitchFamily="18" charset="0"/>
                <a:ea typeface="Cambria" pitchFamily="18" charset="0"/>
              </a:rPr>
              <a:t>Literature Survey</a:t>
            </a:r>
          </a:p>
          <a:p>
            <a:endParaRPr lang="en-US" b="1" u="sng" dirty="0" smtClean="0">
              <a:latin typeface="Cambria" pitchFamily="18" charset="0"/>
              <a:ea typeface="Cambria" pitchFamily="18" charset="0"/>
            </a:endParaRPr>
          </a:p>
          <a:p>
            <a:r>
              <a:rPr lang="en-US" b="1" dirty="0" smtClean="0">
                <a:latin typeface="Cambria" pitchFamily="18" charset="0"/>
                <a:ea typeface="Cambria" pitchFamily="18" charset="0"/>
              </a:rPr>
              <a:t>1.Title</a:t>
            </a:r>
            <a:r>
              <a:rPr lang="en-US" b="1" dirty="0" smtClean="0">
                <a:latin typeface="Cambria" pitchFamily="18" charset="0"/>
                <a:ea typeface="Cambria" pitchFamily="18" charset="0"/>
              </a:rPr>
              <a:t>: </a:t>
            </a:r>
            <a:r>
              <a:rPr lang="en-US" dirty="0" smtClean="0">
                <a:latin typeface="Cambria" pitchFamily="18" charset="0"/>
                <a:ea typeface="Cambria" pitchFamily="18" charset="0"/>
              </a:rPr>
              <a:t>Unsupervised Rank Aggregation with Distance-Based Models</a:t>
            </a:r>
          </a:p>
          <a:p>
            <a:r>
              <a:rPr lang="en-US" b="1" dirty="0" smtClean="0">
                <a:latin typeface="Cambria" pitchFamily="18" charset="0"/>
                <a:ea typeface="Cambria" pitchFamily="18" charset="0"/>
              </a:rPr>
              <a:t>                Author</a:t>
            </a:r>
            <a:r>
              <a:rPr lang="en-US" b="1" dirty="0" smtClean="0">
                <a:latin typeface="Cambria" pitchFamily="18" charset="0"/>
                <a:ea typeface="Cambria" pitchFamily="18" charset="0"/>
              </a:rPr>
              <a:t>: </a:t>
            </a:r>
            <a:r>
              <a:rPr lang="en-US" dirty="0" smtClean="0">
                <a:latin typeface="Cambria" pitchFamily="18" charset="0"/>
                <a:ea typeface="Cambria" pitchFamily="18" charset="0"/>
              </a:rPr>
              <a:t>Alexandre Klementiev, Dan Roth, Kevin </a:t>
            </a:r>
            <a:r>
              <a:rPr lang="en-US" dirty="0" smtClean="0">
                <a:latin typeface="Cambria" pitchFamily="18" charset="0"/>
                <a:ea typeface="Cambria" pitchFamily="18" charset="0"/>
              </a:rPr>
              <a:t>Small</a:t>
            </a:r>
          </a:p>
          <a:p>
            <a:endParaRPr lang="en-US" dirty="0" smtClean="0">
              <a:latin typeface="Cambria" pitchFamily="18" charset="0"/>
              <a:ea typeface="Cambria" pitchFamily="18" charset="0"/>
            </a:endParaRPr>
          </a:p>
          <a:p>
            <a:r>
              <a:rPr lang="en-US" b="1" dirty="0" smtClean="0">
                <a:latin typeface="Cambria" pitchFamily="18" charset="0"/>
                <a:ea typeface="Cambria" pitchFamily="18" charset="0"/>
              </a:rPr>
              <a:t>2.Title</a:t>
            </a:r>
            <a:r>
              <a:rPr lang="en-US" b="1" dirty="0" smtClean="0">
                <a:latin typeface="Cambria" pitchFamily="18" charset="0"/>
                <a:ea typeface="Cambria" pitchFamily="18" charset="0"/>
              </a:rPr>
              <a:t>: </a:t>
            </a:r>
            <a:r>
              <a:rPr lang="en-US" dirty="0" smtClean="0">
                <a:latin typeface="Cambria" pitchFamily="18" charset="0"/>
                <a:ea typeface="Cambria" pitchFamily="18" charset="0"/>
              </a:rPr>
              <a:t>Combining feature ranking algorithms through rank aggregation</a:t>
            </a:r>
            <a:endParaRPr lang="en-US" b="1" dirty="0" smtClean="0">
              <a:latin typeface="Cambria" pitchFamily="18" charset="0"/>
              <a:ea typeface="Cambria" pitchFamily="18" charset="0"/>
            </a:endParaRPr>
          </a:p>
          <a:p>
            <a:r>
              <a:rPr lang="en-US" dirty="0" smtClean="0">
                <a:latin typeface="Cambria" pitchFamily="18" charset="0"/>
                <a:ea typeface="Cambria" pitchFamily="18" charset="0"/>
              </a:rPr>
              <a:t>                </a:t>
            </a:r>
            <a:r>
              <a:rPr lang="en-US" b="1" dirty="0" smtClean="0">
                <a:latin typeface="Cambria" pitchFamily="18" charset="0"/>
                <a:ea typeface="Cambria" pitchFamily="18" charset="0"/>
              </a:rPr>
              <a:t>Author</a:t>
            </a:r>
            <a:r>
              <a:rPr lang="en-US" b="1" dirty="0" smtClean="0">
                <a:latin typeface="Cambria" pitchFamily="18" charset="0"/>
                <a:ea typeface="Cambria" pitchFamily="18" charset="0"/>
              </a:rPr>
              <a:t>: </a:t>
            </a:r>
            <a:r>
              <a:rPr lang="en-US" dirty="0" smtClean="0">
                <a:latin typeface="Cambria" pitchFamily="18" charset="0"/>
                <a:ea typeface="Cambria" pitchFamily="18" charset="0"/>
              </a:rPr>
              <a:t>Ronaldo C. </a:t>
            </a:r>
            <a:r>
              <a:rPr lang="en-US" dirty="0" smtClean="0">
                <a:latin typeface="Cambria" pitchFamily="18" charset="0"/>
                <a:ea typeface="Cambria" pitchFamily="18" charset="0"/>
              </a:rPr>
              <a:t>Prati</a:t>
            </a:r>
          </a:p>
          <a:p>
            <a:endParaRPr lang="en-US" b="1" dirty="0" smtClean="0">
              <a:latin typeface="Cambria" pitchFamily="18" charset="0"/>
              <a:ea typeface="Cambria" pitchFamily="18" charset="0"/>
            </a:endParaRPr>
          </a:p>
          <a:p>
            <a:r>
              <a:rPr lang="en-US" b="1" dirty="0" smtClean="0">
                <a:latin typeface="Cambria" pitchFamily="18" charset="0"/>
                <a:ea typeface="Cambria" pitchFamily="18" charset="0"/>
              </a:rPr>
              <a:t>3.Title</a:t>
            </a:r>
            <a:r>
              <a:rPr lang="en-US" dirty="0" smtClean="0">
                <a:latin typeface="Cambria" pitchFamily="18" charset="0"/>
                <a:ea typeface="Cambria" pitchFamily="18" charset="0"/>
              </a:rPr>
              <a:t>: An Unsupervised Learning algorithm for rank aggregation</a:t>
            </a:r>
          </a:p>
          <a:p>
            <a:r>
              <a:rPr lang="en-US" b="1" dirty="0" smtClean="0">
                <a:latin typeface="Cambria" pitchFamily="18" charset="0"/>
                <a:ea typeface="Cambria" pitchFamily="18" charset="0"/>
              </a:rPr>
              <a:t> </a:t>
            </a:r>
            <a:r>
              <a:rPr lang="en-US" b="1" dirty="0" smtClean="0">
                <a:latin typeface="Cambria" pitchFamily="18" charset="0"/>
                <a:ea typeface="Cambria" pitchFamily="18" charset="0"/>
              </a:rPr>
              <a:t>                 Author</a:t>
            </a:r>
            <a:r>
              <a:rPr lang="en-US" b="1" dirty="0" smtClean="0">
                <a:latin typeface="Cambria" pitchFamily="18" charset="0"/>
                <a:ea typeface="Cambria" pitchFamily="18" charset="0"/>
              </a:rPr>
              <a:t>: </a:t>
            </a:r>
            <a:r>
              <a:rPr lang="en-US" dirty="0" smtClean="0">
                <a:latin typeface="Cambria" pitchFamily="18" charset="0"/>
                <a:ea typeface="Cambria" pitchFamily="18" charset="0"/>
              </a:rPr>
              <a:t>Alexandre Klementiev, Dan Roth, Kevin </a:t>
            </a:r>
            <a:r>
              <a:rPr lang="en-US" dirty="0" smtClean="0">
                <a:latin typeface="Cambria" pitchFamily="18" charset="0"/>
                <a:ea typeface="Cambria" pitchFamily="18" charset="0"/>
              </a:rPr>
              <a:t>Small</a:t>
            </a:r>
          </a:p>
          <a:p>
            <a:endParaRPr lang="en-US" dirty="0" smtClean="0">
              <a:latin typeface="Cambria" pitchFamily="18" charset="0"/>
              <a:ea typeface="Cambria" pitchFamily="18" charset="0"/>
            </a:endParaRPr>
          </a:p>
          <a:p>
            <a:r>
              <a:rPr lang="en-US" b="1" dirty="0" smtClean="0">
                <a:latin typeface="Cambria" pitchFamily="18" charset="0"/>
                <a:ea typeface="Cambria" pitchFamily="18" charset="0"/>
              </a:rPr>
              <a:t>4.Title</a:t>
            </a:r>
            <a:r>
              <a:rPr lang="en-US" b="1" dirty="0" smtClean="0">
                <a:latin typeface="Cambria" pitchFamily="18" charset="0"/>
                <a:ea typeface="Cambria" pitchFamily="18" charset="0"/>
              </a:rPr>
              <a:t>: </a:t>
            </a:r>
            <a:r>
              <a:rPr lang="en-US" dirty="0" smtClean="0">
                <a:latin typeface="Cambria" pitchFamily="18" charset="0"/>
                <a:ea typeface="Cambria" pitchFamily="18" charset="0"/>
              </a:rPr>
              <a:t>A Statistical Convergence Perspective of algorithms for </a:t>
            </a:r>
            <a:r>
              <a:rPr lang="en-US" dirty="0" smtClean="0">
                <a:latin typeface="Cambria" pitchFamily="18" charset="0"/>
                <a:ea typeface="Cambria" pitchFamily="18" charset="0"/>
              </a:rPr>
              <a:t>rank aggregation </a:t>
            </a:r>
            <a:r>
              <a:rPr lang="en-US" dirty="0" smtClean="0">
                <a:latin typeface="Cambria" pitchFamily="18" charset="0"/>
                <a:ea typeface="Cambria" pitchFamily="18" charset="0"/>
              </a:rPr>
              <a:t>from pair wise data</a:t>
            </a:r>
          </a:p>
          <a:p>
            <a:r>
              <a:rPr lang="en-US" b="1" dirty="0" smtClean="0">
                <a:latin typeface="Cambria" pitchFamily="18" charset="0"/>
                <a:ea typeface="Cambria" pitchFamily="18" charset="0"/>
              </a:rPr>
              <a:t>                Author</a:t>
            </a:r>
            <a:r>
              <a:rPr lang="en-US" b="1" dirty="0" smtClean="0">
                <a:latin typeface="Cambria" pitchFamily="18" charset="0"/>
                <a:ea typeface="Cambria" pitchFamily="18" charset="0"/>
              </a:rPr>
              <a:t>: </a:t>
            </a:r>
            <a:r>
              <a:rPr lang="en-US" dirty="0" smtClean="0">
                <a:latin typeface="Cambria" pitchFamily="18" charset="0"/>
                <a:ea typeface="Cambria" pitchFamily="18" charset="0"/>
              </a:rPr>
              <a:t>Arun Rajkumar, Shivani </a:t>
            </a:r>
            <a:r>
              <a:rPr lang="en-US" dirty="0" smtClean="0">
                <a:latin typeface="Cambria" pitchFamily="18" charset="0"/>
                <a:ea typeface="Cambria" pitchFamily="18" charset="0"/>
              </a:rPr>
              <a:t>Agarwal</a:t>
            </a:r>
          </a:p>
          <a:p>
            <a:endParaRPr lang="en-US" dirty="0" smtClean="0">
              <a:latin typeface="Cambria" pitchFamily="18" charset="0"/>
              <a:ea typeface="Cambria" pitchFamily="18" charset="0"/>
            </a:endParaRPr>
          </a:p>
          <a:p>
            <a:r>
              <a:rPr lang="en-US" b="1" dirty="0" smtClean="0">
                <a:latin typeface="Cambria" pitchFamily="18" charset="0"/>
                <a:ea typeface="Cambria" pitchFamily="18" charset="0"/>
              </a:rPr>
              <a:t>5.Title</a:t>
            </a:r>
            <a:r>
              <a:rPr lang="en-US" b="1" dirty="0" smtClean="0">
                <a:latin typeface="Cambria" pitchFamily="18" charset="0"/>
                <a:ea typeface="Cambria" pitchFamily="18" charset="0"/>
              </a:rPr>
              <a:t>: </a:t>
            </a:r>
            <a:r>
              <a:rPr lang="en-US" dirty="0" smtClean="0">
                <a:latin typeface="Cambria" pitchFamily="18" charset="0"/>
                <a:ea typeface="Cambria" pitchFamily="18" charset="0"/>
              </a:rPr>
              <a:t>Spectral Feature Selection for supervised and unsupervised learning</a:t>
            </a:r>
          </a:p>
          <a:p>
            <a:r>
              <a:rPr lang="en-US" b="1" dirty="0" smtClean="0">
                <a:latin typeface="Cambria" pitchFamily="18" charset="0"/>
                <a:ea typeface="Cambria" pitchFamily="18" charset="0"/>
              </a:rPr>
              <a:t>               Author</a:t>
            </a:r>
            <a:r>
              <a:rPr lang="en-US" b="1" dirty="0" smtClean="0">
                <a:latin typeface="Cambria" pitchFamily="18" charset="0"/>
                <a:ea typeface="Cambria" pitchFamily="18" charset="0"/>
              </a:rPr>
              <a:t>: </a:t>
            </a:r>
            <a:r>
              <a:rPr lang="en-US" dirty="0" smtClean="0">
                <a:latin typeface="Cambria" pitchFamily="18" charset="0"/>
                <a:ea typeface="Cambria" pitchFamily="18" charset="0"/>
              </a:rPr>
              <a:t>Zheng Zhao, Huan Liu</a:t>
            </a:r>
          </a:p>
          <a:p>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217</TotalTime>
  <Words>776</Words>
  <Application>Microsoft Office PowerPoint</Application>
  <PresentationFormat>On-screen Show (4:3)</PresentationFormat>
  <Paragraphs>173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  SELF LEARNING BINARY SEARCH TREE FOR JAVA OBJECTS </vt:lpstr>
      <vt:lpstr>ABSTRACT</vt:lpstr>
      <vt:lpstr>OBJECTIVES</vt:lpstr>
      <vt:lpstr>CHAPTER 1  INTRODUCTION </vt:lpstr>
      <vt:lpstr>Slide 5</vt:lpstr>
      <vt:lpstr>Slide 6</vt:lpstr>
      <vt:lpstr>Slide 7</vt:lpstr>
      <vt:lpstr>CHAPTER 2  LITERATURE SURVEY </vt:lpstr>
      <vt:lpstr>Slide 9</vt:lpstr>
      <vt:lpstr>CHAPTER -3 SYSTEM REQUIREMENTS </vt:lpstr>
      <vt:lpstr>SOFTWARE AND HARDWARE REQUIREMENTS</vt:lpstr>
      <vt:lpstr>CHAPTER -4  ANALYSIS</vt:lpstr>
      <vt:lpstr>EXISTING SYSTEM</vt:lpstr>
      <vt:lpstr>PROPOSED SYSTEM</vt:lpstr>
      <vt:lpstr>CHAPTER 5 DESIGN AND IMPLEMENTATION </vt:lpstr>
      <vt:lpstr>SYSTEM ARCHITECTURE</vt:lpstr>
      <vt:lpstr>SYSTEM MODULES</vt:lpstr>
      <vt:lpstr>B.Machine Learning Architecture</vt:lpstr>
      <vt:lpstr>SYSTEM MODULES</vt:lpstr>
      <vt:lpstr>ALGORITHMS – TREE ROTATION</vt:lpstr>
      <vt:lpstr>ALGORITHMS – MACHINE LEARNING</vt:lpstr>
      <vt:lpstr>ALGORITHMS – NUMBER, BOOLEAN</vt:lpstr>
      <vt:lpstr>ALGORITHMS - STRING</vt:lpstr>
      <vt:lpstr>ALGORITHMS – PRIORITY AND TRIGGER</vt:lpstr>
      <vt:lpstr>USE CASE DESIGN</vt:lpstr>
      <vt:lpstr>REFERENCE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LEARNING BINARY SEARCH TREE FOR JAVA OBJECTS</dc:title>
  <dc:creator>jay dev</dc:creator>
  <cp:lastModifiedBy>Windows User</cp:lastModifiedBy>
  <cp:revision>25</cp:revision>
  <dcterms:created xsi:type="dcterms:W3CDTF">2020-04-25T11:43:32Z</dcterms:created>
  <dcterms:modified xsi:type="dcterms:W3CDTF">2020-07-18T07:17:31Z</dcterms:modified>
</cp:coreProperties>
</file>