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5552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72410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430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4115012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321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116955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2679090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26366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410508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35859-635C-4308-BC06-2688267B534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200029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35859-635C-4308-BC06-2688267B534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59809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35859-635C-4308-BC06-2688267B5344}"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329250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35859-635C-4308-BC06-2688267B5344}"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365131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35859-635C-4308-BC06-2688267B5344}"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39516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35859-635C-4308-BC06-2688267B534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78524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35859-635C-4308-BC06-2688267B534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F286C-C7C6-4A35-87F0-7A4BF0CFD197}" type="slidenum">
              <a:rPr lang="en-IN" smtClean="0"/>
              <a:t>‹#›</a:t>
            </a:fld>
            <a:endParaRPr lang="en-IN"/>
          </a:p>
        </p:txBody>
      </p:sp>
    </p:spTree>
    <p:extLst>
      <p:ext uri="{BB962C8B-B14F-4D97-AF65-F5344CB8AC3E}">
        <p14:creationId xmlns:p14="http://schemas.microsoft.com/office/powerpoint/2010/main" val="376656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35859-635C-4308-BC06-2688267B5344}" type="datetimeFigureOut">
              <a:rPr lang="en-IN" smtClean="0"/>
              <a:t>05-06-2021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1F286C-C7C6-4A35-87F0-7A4BF0CFD197}" type="slidenum">
              <a:rPr lang="en-IN" smtClean="0"/>
              <a:t>‹#›</a:t>
            </a:fld>
            <a:endParaRPr lang="en-IN"/>
          </a:p>
        </p:txBody>
      </p:sp>
    </p:spTree>
    <p:extLst>
      <p:ext uri="{BB962C8B-B14F-4D97-AF65-F5344CB8AC3E}">
        <p14:creationId xmlns:p14="http://schemas.microsoft.com/office/powerpoint/2010/main" val="40725266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dUulRcYzd-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C08B-5D35-4EE2-B85D-3E6514E1C13C}"/>
              </a:ext>
            </a:extLst>
          </p:cNvPr>
          <p:cNvSpPr>
            <a:spLocks noGrp="1"/>
          </p:cNvSpPr>
          <p:nvPr>
            <p:ph type="ctrTitle"/>
          </p:nvPr>
        </p:nvSpPr>
        <p:spPr/>
        <p:txBody>
          <a:bodyPr/>
          <a:lstStyle/>
          <a:p>
            <a:pPr algn="just"/>
            <a:r>
              <a:rPr lang="en-US" dirty="0"/>
              <a:t>Bug Tracking System</a:t>
            </a:r>
            <a:endParaRPr lang="en-IN" dirty="0"/>
          </a:p>
        </p:txBody>
      </p:sp>
      <p:sp>
        <p:nvSpPr>
          <p:cNvPr id="3" name="Subtitle 2">
            <a:extLst>
              <a:ext uri="{FF2B5EF4-FFF2-40B4-BE49-F238E27FC236}">
                <a16:creationId xmlns:a16="http://schemas.microsoft.com/office/drawing/2014/main" id="{6095863B-86CB-4D9F-B818-E769CC7BD401}"/>
              </a:ext>
            </a:extLst>
          </p:cNvPr>
          <p:cNvSpPr>
            <a:spLocks noGrp="1"/>
          </p:cNvSpPr>
          <p:nvPr>
            <p:ph type="subTitle" idx="1"/>
          </p:nvPr>
        </p:nvSpPr>
        <p:spPr/>
        <p:txBody>
          <a:bodyPr/>
          <a:lstStyle/>
          <a:p>
            <a:r>
              <a:rPr lang="en-US" dirty="0"/>
              <a:t>Ujjwal Gupta(19BCE0611)</a:t>
            </a:r>
          </a:p>
          <a:p>
            <a:endParaRPr lang="en-US" dirty="0"/>
          </a:p>
          <a:p>
            <a:endParaRPr lang="en-IN" dirty="0"/>
          </a:p>
        </p:txBody>
      </p:sp>
    </p:spTree>
    <p:extLst>
      <p:ext uri="{BB962C8B-B14F-4D97-AF65-F5344CB8AC3E}">
        <p14:creationId xmlns:p14="http://schemas.microsoft.com/office/powerpoint/2010/main" val="133821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5586-EAB9-40F0-940D-B0D02397F1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CA5CCE-7D5B-4A96-A5DB-49964DC2DC9F}"/>
              </a:ext>
            </a:extLst>
          </p:cNvPr>
          <p:cNvSpPr>
            <a:spLocks noGrp="1"/>
          </p:cNvSpPr>
          <p:nvPr>
            <p:ph idx="1"/>
          </p:nvPr>
        </p:nvSpPr>
        <p:spPr/>
        <p:txBody>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All Modules of Bug tracking System: </a:t>
            </a: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Login Authentication Module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View version Module </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Add version module </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Edit version module</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Add bugs Module </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Change status of bugs module </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Delete Bug Module</a:t>
            </a:r>
            <a:endParaRPr lang="en-IN" dirty="0">
              <a:latin typeface="Arial" panose="020B0604020202020204" pitchFamily="34" charset="0"/>
              <a:cs typeface="Times New Roman" panose="02020603050405020304" pitchFamily="18" charset="0"/>
            </a:endParaRPr>
          </a:p>
          <a:p>
            <a:pPr lvl="0"/>
            <a:r>
              <a:rPr lang="en-US" dirty="0">
                <a:latin typeface="Arial" panose="020B0604020202020204" pitchFamily="34" charset="0"/>
                <a:cs typeface="Times New Roman" panose="02020603050405020304" pitchFamily="18" charset="0"/>
              </a:rPr>
              <a:t>Add project</a:t>
            </a:r>
            <a:endParaRPr lang="en-IN" dirty="0">
              <a:latin typeface="Arial" panose="020B0604020202020204" pitchFamily="34" charset="0"/>
              <a:cs typeface="Times New Roman" panose="02020603050405020304" pitchFamily="18" charset="0"/>
            </a:endParaRPr>
          </a:p>
          <a:p>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655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B86C-AF31-4607-8407-91D6746671FF}"/>
              </a:ext>
            </a:extLst>
          </p:cNvPr>
          <p:cNvSpPr>
            <a:spLocks noGrp="1"/>
          </p:cNvSpPr>
          <p:nvPr>
            <p:ph type="title"/>
          </p:nvPr>
        </p:nvSpPr>
        <p:spPr>
          <a:xfrm>
            <a:off x="677334" y="114273"/>
            <a:ext cx="8596668" cy="702365"/>
          </a:xfrm>
        </p:spPr>
        <p:txBody>
          <a:bodyPr/>
          <a:lstStyle/>
          <a:p>
            <a:r>
              <a:rPr lang="en-US" dirty="0"/>
              <a:t>ER Diagram</a:t>
            </a:r>
            <a:endParaRPr lang="en-IN" dirty="0"/>
          </a:p>
        </p:txBody>
      </p:sp>
      <p:pic>
        <p:nvPicPr>
          <p:cNvPr id="3074" name="Picture 1">
            <a:extLst>
              <a:ext uri="{FF2B5EF4-FFF2-40B4-BE49-F238E27FC236}">
                <a16:creationId xmlns:a16="http://schemas.microsoft.com/office/drawing/2014/main" id="{7F5E14E5-FBCB-427C-A9EE-7BF372014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32" y="929102"/>
            <a:ext cx="8085690" cy="564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4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4876-1AAF-41C2-BD30-311FE54E648D}"/>
              </a:ext>
            </a:extLst>
          </p:cNvPr>
          <p:cNvSpPr>
            <a:spLocks noGrp="1"/>
          </p:cNvSpPr>
          <p:nvPr>
            <p:ph type="title"/>
          </p:nvPr>
        </p:nvSpPr>
        <p:spPr>
          <a:xfrm>
            <a:off x="677334" y="271670"/>
            <a:ext cx="8596668" cy="752061"/>
          </a:xfrm>
        </p:spPr>
        <p:txBody>
          <a:bodyPr/>
          <a:lstStyle/>
          <a:p>
            <a:r>
              <a:rPr lang="en-US" dirty="0"/>
              <a:t>Dataflow Diagram</a:t>
            </a:r>
            <a:endParaRPr lang="en-IN" dirty="0"/>
          </a:p>
        </p:txBody>
      </p:sp>
      <p:pic>
        <p:nvPicPr>
          <p:cNvPr id="4098" name="Picture 1">
            <a:extLst>
              <a:ext uri="{FF2B5EF4-FFF2-40B4-BE49-F238E27FC236}">
                <a16:creationId xmlns:a16="http://schemas.microsoft.com/office/drawing/2014/main" id="{D9C4F5E7-9BC4-43A4-8141-92A9E27AA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925" y="1023731"/>
            <a:ext cx="8307640" cy="564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7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5CB8-E7B0-446A-BF8C-10DC9847099F}"/>
              </a:ext>
            </a:extLst>
          </p:cNvPr>
          <p:cNvSpPr>
            <a:spLocks noGrp="1"/>
          </p:cNvSpPr>
          <p:nvPr>
            <p:ph type="title"/>
          </p:nvPr>
        </p:nvSpPr>
        <p:spPr>
          <a:xfrm>
            <a:off x="677334" y="221974"/>
            <a:ext cx="8596668" cy="722243"/>
          </a:xfrm>
        </p:spPr>
        <p:txBody>
          <a:bodyPr/>
          <a:lstStyle/>
          <a:p>
            <a:r>
              <a:rPr lang="en-US" dirty="0"/>
              <a:t>State Transition Diagram</a:t>
            </a:r>
            <a:endParaRPr lang="en-IN" dirty="0"/>
          </a:p>
        </p:txBody>
      </p:sp>
      <p:pic>
        <p:nvPicPr>
          <p:cNvPr id="5122" name="Picture 1">
            <a:extLst>
              <a:ext uri="{FF2B5EF4-FFF2-40B4-BE49-F238E27FC236}">
                <a16:creationId xmlns:a16="http://schemas.microsoft.com/office/drawing/2014/main" id="{A7677EBF-3D23-4E0F-959E-2FAF09A1D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30" y="1152939"/>
            <a:ext cx="7910075" cy="512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19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686F-ED79-44E7-9EFA-57D44CC4AE59}"/>
              </a:ext>
            </a:extLst>
          </p:cNvPr>
          <p:cNvSpPr>
            <a:spLocks noGrp="1"/>
          </p:cNvSpPr>
          <p:nvPr>
            <p:ph type="title"/>
          </p:nvPr>
        </p:nvSpPr>
        <p:spPr>
          <a:xfrm>
            <a:off x="765312" y="311426"/>
            <a:ext cx="8508689" cy="702365"/>
          </a:xfrm>
        </p:spPr>
        <p:txBody>
          <a:bodyPr/>
          <a:lstStyle/>
          <a:p>
            <a:r>
              <a:rPr lang="en-US" dirty="0"/>
              <a:t>Class Diagram</a:t>
            </a:r>
            <a:endParaRPr lang="en-IN" dirty="0"/>
          </a:p>
        </p:txBody>
      </p:sp>
      <p:pic>
        <p:nvPicPr>
          <p:cNvPr id="6146" name="Picture 1">
            <a:extLst>
              <a:ext uri="{FF2B5EF4-FFF2-40B4-BE49-F238E27FC236}">
                <a16:creationId xmlns:a16="http://schemas.microsoft.com/office/drawing/2014/main" id="{30495EC9-44BE-4EFF-A1C8-57DF81305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697" y="1388787"/>
            <a:ext cx="6193478" cy="479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4984-C37E-4A67-A973-74C063C8768B}"/>
              </a:ext>
            </a:extLst>
          </p:cNvPr>
          <p:cNvSpPr>
            <a:spLocks noGrp="1"/>
          </p:cNvSpPr>
          <p:nvPr>
            <p:ph type="title"/>
          </p:nvPr>
        </p:nvSpPr>
        <p:spPr/>
        <p:txBody>
          <a:bodyPr/>
          <a:lstStyle/>
          <a:p>
            <a:r>
              <a:rPr lang="en-US" dirty="0"/>
              <a:t>Constraints</a:t>
            </a:r>
            <a:endParaRPr lang="en-IN" dirty="0"/>
          </a:p>
        </p:txBody>
      </p:sp>
      <p:graphicFrame>
        <p:nvGraphicFramePr>
          <p:cNvPr id="4" name="Content Placeholder 3">
            <a:extLst>
              <a:ext uri="{FF2B5EF4-FFF2-40B4-BE49-F238E27FC236}">
                <a16:creationId xmlns:a16="http://schemas.microsoft.com/office/drawing/2014/main" id="{EA7CBB7F-67C8-4B1F-AC55-FA1C20817CEC}"/>
              </a:ext>
            </a:extLst>
          </p:cNvPr>
          <p:cNvGraphicFramePr>
            <a:graphicFrameLocks noGrp="1"/>
          </p:cNvGraphicFramePr>
          <p:nvPr>
            <p:ph idx="1"/>
            <p:extLst>
              <p:ext uri="{D42A27DB-BD31-4B8C-83A1-F6EECF244321}">
                <p14:modId xmlns:p14="http://schemas.microsoft.com/office/powerpoint/2010/main" val="1141934592"/>
              </p:ext>
            </p:extLst>
          </p:nvPr>
        </p:nvGraphicFramePr>
        <p:xfrm>
          <a:off x="1210082" y="2070189"/>
          <a:ext cx="5623560" cy="1097280"/>
        </p:xfrm>
        <a:graphic>
          <a:graphicData uri="http://schemas.openxmlformats.org/drawingml/2006/table">
            <a:tbl>
              <a:tblPr firstRow="1" firstCol="1" bandRow="1">
                <a:tableStyleId>{5C22544A-7EE6-4342-B048-85BDC9FD1C3A}</a:tableStyleId>
              </a:tblPr>
              <a:tblGrid>
                <a:gridCol w="2811780">
                  <a:extLst>
                    <a:ext uri="{9D8B030D-6E8A-4147-A177-3AD203B41FA5}">
                      <a16:colId xmlns:a16="http://schemas.microsoft.com/office/drawing/2014/main" val="4242083326"/>
                    </a:ext>
                  </a:extLst>
                </a:gridCol>
                <a:gridCol w="2811780">
                  <a:extLst>
                    <a:ext uri="{9D8B030D-6E8A-4147-A177-3AD203B41FA5}">
                      <a16:colId xmlns:a16="http://schemas.microsoft.com/office/drawing/2014/main" val="709604655"/>
                    </a:ext>
                  </a:extLst>
                </a:gridCol>
              </a:tblGrid>
              <a:tr h="0">
                <a:tc>
                  <a:txBody>
                    <a:bodyPr/>
                    <a:lstStyle/>
                    <a:p>
                      <a:r>
                        <a:rPr lang="en-US" sz="1200">
                          <a:effectLst/>
                        </a:rPr>
                        <a:t>Design Constraint </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effectLst/>
                        </a:rPr>
                        <a:t>Description</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819790"/>
                  </a:ext>
                </a:extLst>
              </a:tr>
              <a:tr h="0">
                <a:tc>
                  <a:txBody>
                    <a:bodyPr/>
                    <a:lstStyle/>
                    <a:p>
                      <a:r>
                        <a:rPr lang="en-US" sz="1200">
                          <a:effectLst/>
                        </a:rPr>
                        <a:t>Database constraint</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As PostgreSQL only allows 10,000 rows free so the software can only store total 10,000 rows for free if the client is using online bug tracking system. For offline storage is unlimited.</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5473815"/>
                  </a:ext>
                </a:extLst>
              </a:tr>
            </a:tbl>
          </a:graphicData>
        </a:graphic>
      </p:graphicFrame>
    </p:spTree>
    <p:extLst>
      <p:ext uri="{BB962C8B-B14F-4D97-AF65-F5344CB8AC3E}">
        <p14:creationId xmlns:p14="http://schemas.microsoft.com/office/powerpoint/2010/main" val="959422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4238-5A2F-482D-9707-EAE7BD23D225}"/>
              </a:ext>
            </a:extLst>
          </p:cNvPr>
          <p:cNvSpPr>
            <a:spLocks noGrp="1"/>
          </p:cNvSpPr>
          <p:nvPr>
            <p:ph type="title"/>
          </p:nvPr>
        </p:nvSpPr>
        <p:spPr>
          <a:xfrm>
            <a:off x="731262" y="332934"/>
            <a:ext cx="8488811" cy="483704"/>
          </a:xfrm>
        </p:spPr>
        <p:txBody>
          <a:bodyPr>
            <a:normAutofit fontScale="90000"/>
          </a:bodyPr>
          <a:lstStyle/>
          <a:p>
            <a:r>
              <a:rPr lang="en-US" dirty="0"/>
              <a:t>Schedule Task And Milestone</a:t>
            </a:r>
            <a:endParaRPr lang="en-IN" dirty="0"/>
          </a:p>
        </p:txBody>
      </p:sp>
      <p:pic>
        <p:nvPicPr>
          <p:cNvPr id="8194" name="Picture 1">
            <a:extLst>
              <a:ext uri="{FF2B5EF4-FFF2-40B4-BE49-F238E27FC236}">
                <a16:creationId xmlns:a16="http://schemas.microsoft.com/office/drawing/2014/main" id="{1DE05BD7-EEB4-4B97-AABC-21F8B26A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45" y="1160290"/>
            <a:ext cx="11018666" cy="453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00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F331C-1213-4A65-843B-589A286ED65E}"/>
              </a:ext>
            </a:extLst>
          </p:cNvPr>
          <p:cNvSpPr>
            <a:spLocks noGrp="1"/>
          </p:cNvSpPr>
          <p:nvPr>
            <p:ph idx="1"/>
          </p:nvPr>
        </p:nvSpPr>
        <p:spPr>
          <a:xfrm>
            <a:off x="496957" y="218661"/>
            <a:ext cx="8777045" cy="5822701"/>
          </a:xfrm>
        </p:spPr>
        <p:txBody>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There were multiple task like Authorization module, adding version,  editing version and so on. Each task is done individually without the dependency of other modules hence the Bug Tracking system can be divided into 3 subpart – Version, bugs and project. After completing all the task these modules were  linked through database.</a:t>
            </a: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Milestones-: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There were 3 milestone and 1 deliverable.</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Milestones are -:</a:t>
            </a: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Milestone 1 – User is able to login and make a new version.</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Milestone 2 – User is able to file the bug for each and every version.</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Milestone 3 – User is able to create multiple project and can add version to it hence linking all three modules.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Deliverable are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Deliverable 1 – User is able to fully manage all project and manage all version and bugs through portal.</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1800" i="1"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366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806-98B1-4CDD-AADD-342231C02A68}"/>
              </a:ext>
            </a:extLst>
          </p:cNvPr>
          <p:cNvSpPr>
            <a:spLocks noGrp="1"/>
          </p:cNvSpPr>
          <p:nvPr>
            <p:ph type="title"/>
          </p:nvPr>
        </p:nvSpPr>
        <p:spPr>
          <a:xfrm>
            <a:off x="677334" y="338165"/>
            <a:ext cx="8596668" cy="956945"/>
          </a:xfrm>
        </p:spPr>
        <p:txBody>
          <a:bodyPr/>
          <a:lstStyle/>
          <a:p>
            <a:r>
              <a:rPr lang="en-US" dirty="0"/>
              <a:t>Test Report</a:t>
            </a:r>
            <a:endParaRPr lang="en-IN" dirty="0"/>
          </a:p>
        </p:txBody>
      </p:sp>
      <p:graphicFrame>
        <p:nvGraphicFramePr>
          <p:cNvPr id="6" name="Table 5">
            <a:extLst>
              <a:ext uri="{FF2B5EF4-FFF2-40B4-BE49-F238E27FC236}">
                <a16:creationId xmlns:a16="http://schemas.microsoft.com/office/drawing/2014/main" id="{8F54FF09-CA5F-447B-AEB7-9E5091570B0C}"/>
              </a:ext>
            </a:extLst>
          </p:cNvPr>
          <p:cNvGraphicFramePr>
            <a:graphicFrameLocks noGrp="1"/>
          </p:cNvGraphicFramePr>
          <p:nvPr>
            <p:extLst>
              <p:ext uri="{D42A27DB-BD31-4B8C-83A1-F6EECF244321}">
                <p14:modId xmlns:p14="http://schemas.microsoft.com/office/powerpoint/2010/main" val="253205681"/>
              </p:ext>
            </p:extLst>
          </p:nvPr>
        </p:nvGraphicFramePr>
        <p:xfrm>
          <a:off x="677334" y="1172819"/>
          <a:ext cx="9559971" cy="4752916"/>
        </p:xfrm>
        <a:graphic>
          <a:graphicData uri="http://schemas.openxmlformats.org/drawingml/2006/table">
            <a:tbl>
              <a:tblPr firstRow="1" firstCol="1" bandRow="1">
                <a:tableStyleId>{5C22544A-7EE6-4342-B048-85BDC9FD1C3A}</a:tableStyleId>
              </a:tblPr>
              <a:tblGrid>
                <a:gridCol w="643311">
                  <a:extLst>
                    <a:ext uri="{9D8B030D-6E8A-4147-A177-3AD203B41FA5}">
                      <a16:colId xmlns:a16="http://schemas.microsoft.com/office/drawing/2014/main" val="503932867"/>
                    </a:ext>
                  </a:extLst>
                </a:gridCol>
                <a:gridCol w="2074000">
                  <a:extLst>
                    <a:ext uri="{9D8B030D-6E8A-4147-A177-3AD203B41FA5}">
                      <a16:colId xmlns:a16="http://schemas.microsoft.com/office/drawing/2014/main" val="216226457"/>
                    </a:ext>
                  </a:extLst>
                </a:gridCol>
                <a:gridCol w="2011482">
                  <a:extLst>
                    <a:ext uri="{9D8B030D-6E8A-4147-A177-3AD203B41FA5}">
                      <a16:colId xmlns:a16="http://schemas.microsoft.com/office/drawing/2014/main" val="3194179828"/>
                    </a:ext>
                  </a:extLst>
                </a:gridCol>
                <a:gridCol w="2006044">
                  <a:extLst>
                    <a:ext uri="{9D8B030D-6E8A-4147-A177-3AD203B41FA5}">
                      <a16:colId xmlns:a16="http://schemas.microsoft.com/office/drawing/2014/main" val="3471164595"/>
                    </a:ext>
                  </a:extLst>
                </a:gridCol>
                <a:gridCol w="2074000">
                  <a:extLst>
                    <a:ext uri="{9D8B030D-6E8A-4147-A177-3AD203B41FA5}">
                      <a16:colId xmlns:a16="http://schemas.microsoft.com/office/drawing/2014/main" val="3841769021"/>
                    </a:ext>
                  </a:extLst>
                </a:gridCol>
                <a:gridCol w="751134">
                  <a:extLst>
                    <a:ext uri="{9D8B030D-6E8A-4147-A177-3AD203B41FA5}">
                      <a16:colId xmlns:a16="http://schemas.microsoft.com/office/drawing/2014/main" val="3723788244"/>
                    </a:ext>
                  </a:extLst>
                </a:gridCol>
              </a:tblGrid>
              <a:tr h="627607">
                <a:tc>
                  <a:txBody>
                    <a:bodyPr/>
                    <a:lstStyle/>
                    <a:p>
                      <a:pPr algn="just">
                        <a:lnSpc>
                          <a:spcPct val="107000"/>
                        </a:lnSpc>
                        <a:spcAft>
                          <a:spcPts val="800"/>
                        </a:spcAft>
                      </a:pPr>
                      <a:r>
                        <a:rPr lang="en-IN" sz="1200">
                          <a:effectLst/>
                        </a:rPr>
                        <a:t>TEST CASE 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OBJECTIVE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EXPECTED RESULT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ACTUAL RESULT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effectLst/>
                        </a:rPr>
                        <a:t>PASS/FAIL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2992924747"/>
                  </a:ext>
                </a:extLst>
              </a:tr>
              <a:tr h="441465">
                <a:tc>
                  <a:txBody>
                    <a:bodyPr/>
                    <a:lstStyle/>
                    <a:p>
                      <a:pPr algn="just">
                        <a:lnSpc>
                          <a:spcPct val="107000"/>
                        </a:lnSpc>
                        <a:spcAft>
                          <a:spcPts val="800"/>
                        </a:spcAft>
                      </a:pP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Authentication of Software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User id: test</a:t>
                      </a:r>
                    </a:p>
                    <a:p>
                      <a:pPr algn="just">
                        <a:lnSpc>
                          <a:spcPct val="107000"/>
                        </a:lnSpc>
                        <a:spcAft>
                          <a:spcPts val="800"/>
                        </a:spcAft>
                      </a:pPr>
                      <a:r>
                        <a:rPr lang="en-IN" sz="1200">
                          <a:effectLst/>
                        </a:rPr>
                        <a:t>Password: test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Login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Login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3693011064"/>
                  </a:ext>
                </a:extLst>
              </a:tr>
              <a:tr h="504780">
                <a:tc>
                  <a:txBody>
                    <a:bodyPr/>
                    <a:lstStyle/>
                    <a:p>
                      <a:pPr algn="just">
                        <a:lnSpc>
                          <a:spcPct val="107000"/>
                        </a:lnSpc>
                        <a:spcAft>
                          <a:spcPts val="800"/>
                        </a:spcAft>
                      </a:pP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View Version Page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http://localhost:3000/portal/version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shows all the details of all versions.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shows all the details of all versions.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3730955071"/>
                  </a:ext>
                </a:extLst>
              </a:tr>
              <a:tr h="627607">
                <a:tc>
                  <a:txBody>
                    <a:bodyPr/>
                    <a:lstStyle/>
                    <a:p>
                      <a:pPr algn="just">
                        <a:lnSpc>
                          <a:spcPct val="107000"/>
                        </a:lnSpc>
                        <a:spcAft>
                          <a:spcPts val="800"/>
                        </a:spcAft>
                      </a:pP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View Bug Page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http://localhost:3000/portal/bug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shows all the details of all bugs added by user.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Error: No Table to show</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solidFill>
                            <a:srgbClr val="FF0000"/>
                          </a:solidFill>
                          <a:effectLst/>
                        </a:rPr>
                        <a:t>Fail</a:t>
                      </a:r>
                      <a:endParaRPr lang="en-IN"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2071435850"/>
                  </a:ext>
                </a:extLst>
              </a:tr>
              <a:tr h="627607">
                <a:tc>
                  <a:txBody>
                    <a:bodyPr/>
                    <a:lstStyle/>
                    <a:p>
                      <a:pPr algn="just">
                        <a:lnSpc>
                          <a:spcPct val="107000"/>
                        </a:lnSpc>
                        <a:spcAft>
                          <a:spcPts val="800"/>
                        </a:spcAft>
                      </a:pP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View Bug Page (With database error fixed)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http://localhost:3000/portal/bug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shows all the details of all bugs added by user.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shows all the details of all bugs added by user.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2377807724"/>
                  </a:ext>
                </a:extLst>
              </a:tr>
              <a:tr h="1882080">
                <a:tc>
                  <a:txBody>
                    <a:bodyPr/>
                    <a:lstStyle/>
                    <a:p>
                      <a:pPr algn="just">
                        <a:lnSpc>
                          <a:spcPct val="107000"/>
                        </a:lnSpc>
                        <a:spcAft>
                          <a:spcPts val="800"/>
                        </a:spcAft>
                      </a:pP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add version module of software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Name: Database Integration</a:t>
                      </a:r>
                    </a:p>
                    <a:p>
                      <a:pPr algn="just">
                        <a:lnSpc>
                          <a:spcPct val="107000"/>
                        </a:lnSpc>
                        <a:spcAft>
                          <a:spcPts val="800"/>
                        </a:spcAft>
                      </a:pPr>
                      <a:r>
                        <a:rPr lang="en-IN" sz="1200">
                          <a:effectLst/>
                        </a:rPr>
                        <a:t>Version no: 1.1.0</a:t>
                      </a:r>
                    </a:p>
                    <a:p>
                      <a:pPr algn="just">
                        <a:lnSpc>
                          <a:spcPct val="107000"/>
                        </a:lnSpc>
                        <a:spcAft>
                          <a:spcPts val="800"/>
                        </a:spcAft>
                      </a:pPr>
                      <a:r>
                        <a:rPr lang="en-IN" sz="1200">
                          <a:effectLst/>
                        </a:rPr>
                        <a:t>Release Date: 2021-05-08</a:t>
                      </a:r>
                    </a:p>
                    <a:p>
                      <a:pPr algn="just">
                        <a:lnSpc>
                          <a:spcPct val="107000"/>
                        </a:lnSpc>
                        <a:spcAft>
                          <a:spcPts val="800"/>
                        </a:spcAft>
                      </a:pPr>
                      <a:r>
                        <a:rPr lang="en-IN" sz="1200">
                          <a:effectLst/>
                        </a:rPr>
                        <a:t>Comment: TEXT</a:t>
                      </a:r>
                    </a:p>
                    <a:p>
                      <a:pPr algn="just">
                        <a:lnSpc>
                          <a:spcPct val="107000"/>
                        </a:lnSpc>
                        <a:spcAft>
                          <a:spcPts val="800"/>
                        </a:spcAft>
                      </a:pPr>
                      <a:r>
                        <a:rPr lang="en-IN" sz="1200">
                          <a:effectLst/>
                        </a:rPr>
                        <a:t> </a:t>
                      </a:r>
                    </a:p>
                    <a:p>
                      <a:pPr algn="just">
                        <a:lnSpc>
                          <a:spcPct val="107000"/>
                        </a:lnSpc>
                        <a:spcAft>
                          <a:spcPts val="80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effectLst/>
                        </a:rPr>
                        <a:t>Successfully add the version details.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Successfully added.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634228255"/>
                  </a:ext>
                </a:extLst>
              </a:tr>
            </a:tbl>
          </a:graphicData>
        </a:graphic>
      </p:graphicFrame>
    </p:spTree>
    <p:extLst>
      <p:ext uri="{BB962C8B-B14F-4D97-AF65-F5344CB8AC3E}">
        <p14:creationId xmlns:p14="http://schemas.microsoft.com/office/powerpoint/2010/main" val="313746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E36425-60D8-4856-B5B4-C53F08B55C91}"/>
              </a:ext>
            </a:extLst>
          </p:cNvPr>
          <p:cNvGraphicFramePr>
            <a:graphicFrameLocks noGrp="1"/>
          </p:cNvGraphicFramePr>
          <p:nvPr>
            <p:extLst>
              <p:ext uri="{D42A27DB-BD31-4B8C-83A1-F6EECF244321}">
                <p14:modId xmlns:p14="http://schemas.microsoft.com/office/powerpoint/2010/main" val="1242844834"/>
              </p:ext>
            </p:extLst>
          </p:nvPr>
        </p:nvGraphicFramePr>
        <p:xfrm>
          <a:off x="765312" y="1023731"/>
          <a:ext cx="9710531" cy="4781931"/>
        </p:xfrm>
        <a:graphic>
          <a:graphicData uri="http://schemas.openxmlformats.org/drawingml/2006/table">
            <a:tbl>
              <a:tblPr firstRow="1" firstCol="1" bandRow="1">
                <a:tableStyleId>{5C22544A-7EE6-4342-B048-85BDC9FD1C3A}</a:tableStyleId>
              </a:tblPr>
              <a:tblGrid>
                <a:gridCol w="655984">
                  <a:extLst>
                    <a:ext uri="{9D8B030D-6E8A-4147-A177-3AD203B41FA5}">
                      <a16:colId xmlns:a16="http://schemas.microsoft.com/office/drawing/2014/main" val="638692376"/>
                    </a:ext>
                  </a:extLst>
                </a:gridCol>
                <a:gridCol w="2067339">
                  <a:extLst>
                    <a:ext uri="{9D8B030D-6E8A-4147-A177-3AD203B41FA5}">
                      <a16:colId xmlns:a16="http://schemas.microsoft.com/office/drawing/2014/main" val="3424520297"/>
                    </a:ext>
                  </a:extLst>
                </a:gridCol>
                <a:gridCol w="2007704">
                  <a:extLst>
                    <a:ext uri="{9D8B030D-6E8A-4147-A177-3AD203B41FA5}">
                      <a16:colId xmlns:a16="http://schemas.microsoft.com/office/drawing/2014/main" val="2461868705"/>
                    </a:ext>
                  </a:extLst>
                </a:gridCol>
                <a:gridCol w="1987826">
                  <a:extLst>
                    <a:ext uri="{9D8B030D-6E8A-4147-A177-3AD203B41FA5}">
                      <a16:colId xmlns:a16="http://schemas.microsoft.com/office/drawing/2014/main" val="3120672464"/>
                    </a:ext>
                  </a:extLst>
                </a:gridCol>
                <a:gridCol w="2087218">
                  <a:extLst>
                    <a:ext uri="{9D8B030D-6E8A-4147-A177-3AD203B41FA5}">
                      <a16:colId xmlns:a16="http://schemas.microsoft.com/office/drawing/2014/main" val="3163555771"/>
                    </a:ext>
                  </a:extLst>
                </a:gridCol>
                <a:gridCol w="904460">
                  <a:extLst>
                    <a:ext uri="{9D8B030D-6E8A-4147-A177-3AD203B41FA5}">
                      <a16:colId xmlns:a16="http://schemas.microsoft.com/office/drawing/2014/main" val="1176880807"/>
                    </a:ext>
                  </a:extLst>
                </a:gridCol>
              </a:tblGrid>
              <a:tr h="1265083">
                <a:tc>
                  <a:txBody>
                    <a:bodyPr/>
                    <a:lstStyle/>
                    <a:p>
                      <a:pPr algn="just">
                        <a:lnSpc>
                          <a:spcPct val="107000"/>
                        </a:lnSpc>
                        <a:spcAft>
                          <a:spcPts val="800"/>
                        </a:spcAft>
                      </a:pP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effectLst/>
                        </a:rPr>
                        <a:t>Test edit version Module of Software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Name: Database Integration (SQL)</a:t>
                      </a:r>
                    </a:p>
                    <a:p>
                      <a:pPr algn="just">
                        <a:lnSpc>
                          <a:spcPct val="107000"/>
                        </a:lnSpc>
                        <a:spcAft>
                          <a:spcPts val="800"/>
                        </a:spcAft>
                      </a:pPr>
                      <a:r>
                        <a:rPr lang="en-IN" sz="1200">
                          <a:effectLst/>
                        </a:rPr>
                        <a:t>Version no.: 1.1.0</a:t>
                      </a:r>
                    </a:p>
                    <a:p>
                      <a:pPr algn="just">
                        <a:lnSpc>
                          <a:spcPct val="107000"/>
                        </a:lnSpc>
                        <a:spcAft>
                          <a:spcPts val="800"/>
                        </a:spcAft>
                      </a:pPr>
                      <a:r>
                        <a:rPr lang="en-IN" sz="1200">
                          <a:effectLst/>
                        </a:rPr>
                        <a:t>Release Date: 2021-05-08</a:t>
                      </a:r>
                    </a:p>
                    <a:p>
                      <a:pPr algn="just">
                        <a:lnSpc>
                          <a:spcPct val="107000"/>
                        </a:lnSpc>
                        <a:spcAft>
                          <a:spcPts val="800"/>
                        </a:spcAft>
                      </a:pPr>
                      <a:r>
                        <a:rPr lang="en-IN" sz="1200">
                          <a:effectLst/>
                        </a:rPr>
                        <a:t>Comment: TEXT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Changes Successfully reflected on main page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effectLst/>
                        </a:rPr>
                        <a:t>Changes Reflected on main Page.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extLst>
                  <a:ext uri="{0D108BD9-81ED-4DB2-BD59-A6C34878D82A}">
                    <a16:rowId xmlns:a16="http://schemas.microsoft.com/office/drawing/2014/main" val="2987218429"/>
                  </a:ext>
                </a:extLst>
              </a:tr>
              <a:tr h="1454531">
                <a:tc>
                  <a:txBody>
                    <a:bodyPr/>
                    <a:lstStyle/>
                    <a:p>
                      <a:pPr algn="just">
                        <a:lnSpc>
                          <a:spcPct val="107000"/>
                        </a:lnSpc>
                        <a:spcAft>
                          <a:spcPts val="800"/>
                        </a:spcAft>
                      </a:pP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effectLst/>
                        </a:rPr>
                        <a:t>Test add bug Module of Software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Name: No data received</a:t>
                      </a:r>
                    </a:p>
                    <a:p>
                      <a:pPr algn="just">
                        <a:lnSpc>
                          <a:spcPct val="107000"/>
                        </a:lnSpc>
                        <a:spcAft>
                          <a:spcPts val="800"/>
                        </a:spcAft>
                      </a:pPr>
                      <a:r>
                        <a:rPr lang="en-IN" sz="1200">
                          <a:effectLst/>
                        </a:rPr>
                        <a:t>Version no:  1.1.0</a:t>
                      </a:r>
                    </a:p>
                    <a:p>
                      <a:pPr algn="just">
                        <a:lnSpc>
                          <a:spcPct val="107000"/>
                        </a:lnSpc>
                        <a:spcAft>
                          <a:spcPts val="800"/>
                        </a:spcAft>
                      </a:pPr>
                      <a:r>
                        <a:rPr lang="en-IN" sz="1200">
                          <a:effectLst/>
                        </a:rPr>
                        <a:t>Bug priority: Very High</a:t>
                      </a:r>
                    </a:p>
                    <a:p>
                      <a:pPr algn="just">
                        <a:lnSpc>
                          <a:spcPct val="107000"/>
                        </a:lnSpc>
                        <a:spcAft>
                          <a:spcPts val="800"/>
                        </a:spcAft>
                      </a:pPr>
                      <a:r>
                        <a:rPr lang="en-IN" sz="1200">
                          <a:effectLst/>
                        </a:rPr>
                        <a:t>Comment: No data received from database</a:t>
                      </a:r>
                    </a:p>
                    <a:p>
                      <a:pPr algn="just">
                        <a:lnSpc>
                          <a:spcPct val="107000"/>
                        </a:lnSpc>
                        <a:spcAft>
                          <a:spcPts val="800"/>
                        </a:spcAft>
                      </a:pPr>
                      <a:r>
                        <a:rPr lang="en-IN" sz="1200">
                          <a:effectLst/>
                        </a:rPr>
                        <a:t>Bug type: functional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register the Bug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Register the Bug.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extLst>
                  <a:ext uri="{0D108BD9-81ED-4DB2-BD59-A6C34878D82A}">
                    <a16:rowId xmlns:a16="http://schemas.microsoft.com/office/drawing/2014/main" val="1110567027"/>
                  </a:ext>
                </a:extLst>
              </a:tr>
              <a:tr h="796984">
                <a:tc>
                  <a:txBody>
                    <a:bodyPr/>
                    <a:lstStyle/>
                    <a:p>
                      <a:pPr algn="just">
                        <a:lnSpc>
                          <a:spcPct val="107000"/>
                        </a:lnSpc>
                        <a:spcAft>
                          <a:spcPts val="800"/>
                        </a:spcAft>
                      </a:pPr>
                      <a:r>
                        <a:rPr lang="en-IN" sz="1200">
                          <a:effectLst/>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Test Modify Status of bug module and accordingly changes in version table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Id: B-4</a:t>
                      </a:r>
                    </a:p>
                    <a:p>
                      <a:pPr algn="just">
                        <a:lnSpc>
                          <a:spcPct val="107000"/>
                        </a:lnSpc>
                        <a:spcAft>
                          <a:spcPts val="800"/>
                        </a:spcAft>
                      </a:pPr>
                      <a:r>
                        <a:rPr lang="en-IN" sz="1200">
                          <a:effectLst/>
                        </a:rPr>
                        <a:t>Status: Resolved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change status on bug table and show correct active bug in version table for that version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changes status on bug table but does not change no of active bugs on version.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solidFill>
                            <a:srgbClr val="FF0000"/>
                          </a:solidFill>
                          <a:effectLst/>
                        </a:rPr>
                        <a:t>Fail</a:t>
                      </a:r>
                      <a:endParaRPr lang="en-IN"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extLst>
                  <a:ext uri="{0D108BD9-81ED-4DB2-BD59-A6C34878D82A}">
                    <a16:rowId xmlns:a16="http://schemas.microsoft.com/office/drawing/2014/main" val="4218034652"/>
                  </a:ext>
                </a:extLst>
              </a:tr>
              <a:tr h="796984">
                <a:tc>
                  <a:txBody>
                    <a:bodyPr/>
                    <a:lstStyle/>
                    <a:p>
                      <a:pPr algn="just">
                        <a:lnSpc>
                          <a:spcPct val="107000"/>
                        </a:lnSpc>
                        <a:spcAft>
                          <a:spcPts val="800"/>
                        </a:spcAft>
                      </a:pP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Again, test modify status of module after fix.</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Id: B-4</a:t>
                      </a:r>
                    </a:p>
                    <a:p>
                      <a:pPr algn="just">
                        <a:lnSpc>
                          <a:spcPct val="107000"/>
                        </a:lnSpc>
                        <a:spcAft>
                          <a:spcPts val="800"/>
                        </a:spcAft>
                      </a:pPr>
                      <a:r>
                        <a:rPr lang="en-IN" sz="1200">
                          <a:effectLst/>
                        </a:rPr>
                        <a:t>Status: Resolved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change status on bug table and show correct active bug in version table for that version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a:effectLst/>
                        </a:rPr>
                        <a:t>Successfully change status on bug table and show correct active bug in version table for that version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tc>
                  <a:txBody>
                    <a:bodyPr/>
                    <a:lstStyle/>
                    <a:p>
                      <a:pPr algn="just">
                        <a:lnSpc>
                          <a:spcPct val="107000"/>
                        </a:lnSpc>
                        <a:spcAft>
                          <a:spcPts val="800"/>
                        </a:spcAft>
                      </a:pPr>
                      <a:r>
                        <a:rPr lang="en-IN" sz="1200" dirty="0">
                          <a:solidFill>
                            <a:srgbClr val="00B050"/>
                          </a:solidFill>
                          <a:effectLst/>
                        </a:rPr>
                        <a:t>Pass</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63" marR="41463" marT="0" marB="0"/>
                </a:tc>
                <a:extLst>
                  <a:ext uri="{0D108BD9-81ED-4DB2-BD59-A6C34878D82A}">
                    <a16:rowId xmlns:a16="http://schemas.microsoft.com/office/drawing/2014/main" val="247109672"/>
                  </a:ext>
                </a:extLst>
              </a:tr>
            </a:tbl>
          </a:graphicData>
        </a:graphic>
      </p:graphicFrame>
      <p:graphicFrame>
        <p:nvGraphicFramePr>
          <p:cNvPr id="5" name="Table 4">
            <a:extLst>
              <a:ext uri="{FF2B5EF4-FFF2-40B4-BE49-F238E27FC236}">
                <a16:creationId xmlns:a16="http://schemas.microsoft.com/office/drawing/2014/main" id="{56E589C5-AE53-4593-AD7B-B3547401FAE9}"/>
              </a:ext>
            </a:extLst>
          </p:cNvPr>
          <p:cNvGraphicFramePr>
            <a:graphicFrameLocks noGrp="1"/>
          </p:cNvGraphicFramePr>
          <p:nvPr>
            <p:extLst>
              <p:ext uri="{D42A27DB-BD31-4B8C-83A1-F6EECF244321}">
                <p14:modId xmlns:p14="http://schemas.microsoft.com/office/powerpoint/2010/main" val="1492263900"/>
              </p:ext>
            </p:extLst>
          </p:nvPr>
        </p:nvGraphicFramePr>
        <p:xfrm>
          <a:off x="765312" y="396124"/>
          <a:ext cx="9730410" cy="627607"/>
        </p:xfrm>
        <a:graphic>
          <a:graphicData uri="http://schemas.openxmlformats.org/drawingml/2006/table">
            <a:tbl>
              <a:tblPr firstRow="1" firstCol="1" bandRow="1">
                <a:tableStyleId>{5C22544A-7EE6-4342-B048-85BDC9FD1C3A}</a:tableStyleId>
              </a:tblPr>
              <a:tblGrid>
                <a:gridCol w="643311">
                  <a:extLst>
                    <a:ext uri="{9D8B030D-6E8A-4147-A177-3AD203B41FA5}">
                      <a16:colId xmlns:a16="http://schemas.microsoft.com/office/drawing/2014/main" val="3334908915"/>
                    </a:ext>
                  </a:extLst>
                </a:gridCol>
                <a:gridCol w="2074000">
                  <a:extLst>
                    <a:ext uri="{9D8B030D-6E8A-4147-A177-3AD203B41FA5}">
                      <a16:colId xmlns:a16="http://schemas.microsoft.com/office/drawing/2014/main" val="4092033030"/>
                    </a:ext>
                  </a:extLst>
                </a:gridCol>
                <a:gridCol w="2011482">
                  <a:extLst>
                    <a:ext uri="{9D8B030D-6E8A-4147-A177-3AD203B41FA5}">
                      <a16:colId xmlns:a16="http://schemas.microsoft.com/office/drawing/2014/main" val="775486445"/>
                    </a:ext>
                  </a:extLst>
                </a:gridCol>
                <a:gridCol w="2006044">
                  <a:extLst>
                    <a:ext uri="{9D8B030D-6E8A-4147-A177-3AD203B41FA5}">
                      <a16:colId xmlns:a16="http://schemas.microsoft.com/office/drawing/2014/main" val="707212400"/>
                    </a:ext>
                  </a:extLst>
                </a:gridCol>
                <a:gridCol w="2074000">
                  <a:extLst>
                    <a:ext uri="{9D8B030D-6E8A-4147-A177-3AD203B41FA5}">
                      <a16:colId xmlns:a16="http://schemas.microsoft.com/office/drawing/2014/main" val="2042365129"/>
                    </a:ext>
                  </a:extLst>
                </a:gridCol>
                <a:gridCol w="921573">
                  <a:extLst>
                    <a:ext uri="{9D8B030D-6E8A-4147-A177-3AD203B41FA5}">
                      <a16:colId xmlns:a16="http://schemas.microsoft.com/office/drawing/2014/main" val="1481016572"/>
                    </a:ext>
                  </a:extLst>
                </a:gridCol>
              </a:tblGrid>
              <a:tr h="627607">
                <a:tc>
                  <a:txBody>
                    <a:bodyPr/>
                    <a:lstStyle/>
                    <a:p>
                      <a:pPr algn="just">
                        <a:lnSpc>
                          <a:spcPct val="107000"/>
                        </a:lnSpc>
                        <a:spcAft>
                          <a:spcPts val="800"/>
                        </a:spcAft>
                      </a:pPr>
                      <a:r>
                        <a:rPr lang="en-IN" sz="1200">
                          <a:effectLst/>
                        </a:rPr>
                        <a:t>TEST CASE 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OBJECTIVE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TEST 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EXPECTED RESULT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a:effectLst/>
                        </a:rPr>
                        <a:t>ACTUAL RESULT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tc>
                  <a:txBody>
                    <a:bodyPr/>
                    <a:lstStyle/>
                    <a:p>
                      <a:pPr algn="just">
                        <a:lnSpc>
                          <a:spcPct val="107000"/>
                        </a:lnSpc>
                        <a:spcAft>
                          <a:spcPts val="800"/>
                        </a:spcAft>
                      </a:pPr>
                      <a:r>
                        <a:rPr lang="en-IN" sz="1200" dirty="0">
                          <a:effectLst/>
                        </a:rPr>
                        <a:t>PASS/FAIL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88" marR="50188" marT="0" marB="0"/>
                </a:tc>
                <a:extLst>
                  <a:ext uri="{0D108BD9-81ED-4DB2-BD59-A6C34878D82A}">
                    <a16:rowId xmlns:a16="http://schemas.microsoft.com/office/drawing/2014/main" val="2709739067"/>
                  </a:ext>
                </a:extLst>
              </a:tr>
            </a:tbl>
          </a:graphicData>
        </a:graphic>
      </p:graphicFrame>
    </p:spTree>
    <p:extLst>
      <p:ext uri="{BB962C8B-B14F-4D97-AF65-F5344CB8AC3E}">
        <p14:creationId xmlns:p14="http://schemas.microsoft.com/office/powerpoint/2010/main" val="18144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AD5E-1427-48AD-A355-E07292D6888A}"/>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A2E5985-B4DC-4A1F-B775-45F985648079}"/>
              </a:ext>
            </a:extLst>
          </p:cNvPr>
          <p:cNvSpPr>
            <a:spLocks noGrp="1"/>
          </p:cNvSpPr>
          <p:nvPr>
            <p:ph idx="1"/>
          </p:nvPr>
        </p:nvSpPr>
        <p:spPr/>
        <p:txBody>
          <a:bodyPr/>
          <a:lstStyle/>
          <a:p>
            <a:r>
              <a:rPr lang="en-US" dirty="0"/>
              <a:t>Bug tracking system is a web-based application which aims to help the developers and project managers to manage the bugs efficiently. For large projects there are many versions that are planned to be released so there may be bugs that have occurred in the software over the time so whoever in the team who found the bug can report on the software and the team which is responsible for that part. There will be many features like reporting a bug, setting a priority of the bug, status of the bug like open or closed and bug description. This software is a submodule of control version where main emphasis is on version control whereas in bug tracking system, we will have main emphasis on bug that have occurred over different version. </a:t>
            </a:r>
            <a:endParaRPr lang="en-IN" dirty="0"/>
          </a:p>
        </p:txBody>
      </p:sp>
    </p:spTree>
    <p:extLst>
      <p:ext uri="{BB962C8B-B14F-4D97-AF65-F5344CB8AC3E}">
        <p14:creationId xmlns:p14="http://schemas.microsoft.com/office/powerpoint/2010/main" val="1327584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4B4A-7E7F-43C6-BB32-E3754AA443B0}"/>
              </a:ext>
            </a:extLst>
          </p:cNvPr>
          <p:cNvSpPr>
            <a:spLocks noGrp="1"/>
          </p:cNvSpPr>
          <p:nvPr>
            <p:ph type="title"/>
          </p:nvPr>
        </p:nvSpPr>
        <p:spPr>
          <a:xfrm>
            <a:off x="2917475" y="937591"/>
            <a:ext cx="8596668" cy="1320800"/>
          </a:xfrm>
        </p:spPr>
        <p:txBody>
          <a:bodyPr/>
          <a:lstStyle/>
          <a:p>
            <a:r>
              <a:rPr lang="en-US" dirty="0"/>
              <a:t>Demonstration</a:t>
            </a:r>
            <a:endParaRPr lang="en-IN" dirty="0"/>
          </a:p>
        </p:txBody>
      </p:sp>
      <p:sp>
        <p:nvSpPr>
          <p:cNvPr id="3" name="TextBox 2">
            <a:hlinkClick r:id="rId2"/>
            <a:extLst>
              <a:ext uri="{FF2B5EF4-FFF2-40B4-BE49-F238E27FC236}">
                <a16:creationId xmlns:a16="http://schemas.microsoft.com/office/drawing/2014/main" id="{E387CF04-B8ED-4D38-8566-E237965AA0E4}"/>
              </a:ext>
            </a:extLst>
          </p:cNvPr>
          <p:cNvSpPr txBox="1"/>
          <p:nvPr/>
        </p:nvSpPr>
        <p:spPr>
          <a:xfrm>
            <a:off x="3022970" y="2685774"/>
            <a:ext cx="4192839" cy="1477328"/>
          </a:xfrm>
          <a:prstGeom prst="rect">
            <a:avLst/>
          </a:prstGeom>
          <a:noFill/>
        </p:spPr>
        <p:txBody>
          <a:bodyPr wrap="square" rtlCol="0">
            <a:spAutoFit/>
          </a:bodyPr>
          <a:lstStyle/>
          <a:p>
            <a:r>
              <a:rPr lang="en-IN" dirty="0"/>
              <a:t>Link of Live Demonstration:</a:t>
            </a:r>
          </a:p>
          <a:p>
            <a:endParaRPr lang="en-IN" dirty="0"/>
          </a:p>
          <a:p>
            <a:r>
              <a:rPr lang="en-IN" dirty="0">
                <a:hlinkClick r:id="rId2"/>
              </a:rPr>
              <a:t>https://youtu.be/dUulRcYzd-M</a:t>
            </a:r>
            <a:endParaRPr lang="en-IN" dirty="0"/>
          </a:p>
          <a:p>
            <a:endParaRPr lang="en-IN" dirty="0"/>
          </a:p>
          <a:p>
            <a:endParaRPr lang="en-IN" dirty="0"/>
          </a:p>
        </p:txBody>
      </p:sp>
    </p:spTree>
    <p:extLst>
      <p:ext uri="{BB962C8B-B14F-4D97-AF65-F5344CB8AC3E}">
        <p14:creationId xmlns:p14="http://schemas.microsoft.com/office/powerpoint/2010/main" val="90586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093-4702-4CB1-904C-95FC3D5348A1}"/>
              </a:ext>
            </a:extLst>
          </p:cNvPr>
          <p:cNvSpPr>
            <a:spLocks noGrp="1"/>
          </p:cNvSpPr>
          <p:nvPr>
            <p:ph type="title"/>
          </p:nvPr>
        </p:nvSpPr>
        <p:spPr>
          <a:xfrm>
            <a:off x="677334" y="609600"/>
            <a:ext cx="8596668" cy="712304"/>
          </a:xfrm>
        </p:spPr>
        <p:txBody>
          <a:bodyPr/>
          <a:lstStyle/>
          <a:p>
            <a:r>
              <a:rPr lang="en-US" dirty="0"/>
              <a:t>Cost analysis/ Result</a:t>
            </a:r>
            <a:endParaRPr lang="en-IN" dirty="0"/>
          </a:p>
        </p:txBody>
      </p:sp>
      <p:sp>
        <p:nvSpPr>
          <p:cNvPr id="3" name="Content Placeholder 2">
            <a:extLst>
              <a:ext uri="{FF2B5EF4-FFF2-40B4-BE49-F238E27FC236}">
                <a16:creationId xmlns:a16="http://schemas.microsoft.com/office/drawing/2014/main" id="{EDBA946A-85BC-4DB4-99C4-D0670C932D32}"/>
              </a:ext>
            </a:extLst>
          </p:cNvPr>
          <p:cNvSpPr>
            <a:spLocks noGrp="1"/>
          </p:cNvSpPr>
          <p:nvPr>
            <p:ph idx="1"/>
          </p:nvPr>
        </p:nvSpPr>
        <p:spPr>
          <a:xfrm>
            <a:off x="677334" y="1321905"/>
            <a:ext cx="8596668" cy="4719458"/>
          </a:xfrm>
        </p:spPr>
        <p:txBody>
          <a:bodyPr>
            <a:normAutofit fontScale="92500" lnSpcReduction="20000"/>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Cost Analysis: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During development of this project we have used all the open source tool so the cost of development of this product was almost 0$.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For the client if he want to host the application online we have to consider the following cost -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Cost of domain name.</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Cost of online database (up to 10000 rows are free after that paid)</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Server cost ( 2000 request per day is free after that paid)</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But as long as client want to use the software offline there is almost no cost in running the application.</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Result:</a:t>
            </a:r>
          </a:p>
          <a:p>
            <a:pPr marL="0" indent="0">
              <a:buNone/>
            </a:pPr>
            <a:r>
              <a:rPr lang="en-IN"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project bug tracking system was started so that will ease out the process of managing bug and version for the developer and at the end it fulfill all the purpose and requirements it was intended. For future work we will work on this project to make is collaborative and the system can assign role for the person so that each and every team member can work on that software.</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743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E606-C0F6-42CA-AF7A-3DF51523EFB3}"/>
              </a:ext>
            </a:extLst>
          </p:cNvPr>
          <p:cNvSpPr>
            <a:spLocks noGrp="1"/>
          </p:cNvSpPr>
          <p:nvPr>
            <p:ph type="title"/>
          </p:nvPr>
        </p:nvSpPr>
        <p:spPr>
          <a:xfrm>
            <a:off x="1025204" y="2768600"/>
            <a:ext cx="8596668" cy="1320800"/>
          </a:xfrm>
        </p:spPr>
        <p:txBody>
          <a:bodyPr/>
          <a:lstStyle/>
          <a:p>
            <a:r>
              <a:rPr lang="en-US" dirty="0"/>
              <a:t>Thankyou</a:t>
            </a:r>
            <a:endParaRPr lang="en-IN" dirty="0"/>
          </a:p>
        </p:txBody>
      </p:sp>
    </p:spTree>
    <p:extLst>
      <p:ext uri="{BB962C8B-B14F-4D97-AF65-F5344CB8AC3E}">
        <p14:creationId xmlns:p14="http://schemas.microsoft.com/office/powerpoint/2010/main" val="146718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10D6-212E-48E1-AA81-5B2FF59206E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0F6F4DB5-0648-4B79-9A0E-08FD27B25855}"/>
              </a:ext>
            </a:extLst>
          </p:cNvPr>
          <p:cNvSpPr>
            <a:spLocks noGrp="1"/>
          </p:cNvSpPr>
          <p:nvPr>
            <p:ph idx="1"/>
          </p:nvPr>
        </p:nvSpPr>
        <p:spPr>
          <a:xfrm>
            <a:off x="327991" y="1371601"/>
            <a:ext cx="8946011" cy="4669762"/>
          </a:xfrm>
        </p:spPr>
        <p:txBody>
          <a:bodyPr/>
          <a:lstStyle/>
          <a:p>
            <a:r>
              <a:rPr lang="en-US" dirty="0"/>
              <a:t>The Bug Tracking System is developed to easy out the process for a developer to maintain his bugs and version for a project throughout development of the project. The Bug Tracking system is a standalone </a:t>
            </a:r>
            <a:r>
              <a:rPr lang="en-US" dirty="0" err="1"/>
              <a:t>webbased</a:t>
            </a:r>
            <a:r>
              <a:rPr lang="en-US" dirty="0"/>
              <a:t> software which works with a database. As long as client want the software to be offline, he can store unlimited amount of data. The software can manage many projects for the client. One of the Aim for this software is also to provide good user interface for the client because there are many tracking systems who either work on CLI or have complicated user interface. The result of the project can be summarized as follows: </a:t>
            </a:r>
          </a:p>
          <a:p>
            <a:r>
              <a:rPr lang="en-US" dirty="0"/>
              <a:t>User can create different project and switch between </a:t>
            </a:r>
            <a:r>
              <a:rPr lang="en-US"/>
              <a:t>them. </a:t>
            </a:r>
          </a:p>
          <a:p>
            <a:r>
              <a:rPr lang="en-US"/>
              <a:t>User </a:t>
            </a:r>
            <a:r>
              <a:rPr lang="en-US" dirty="0"/>
              <a:t>can add bugs for the version created.</a:t>
            </a:r>
          </a:p>
          <a:p>
            <a:r>
              <a:rPr lang="en-US" dirty="0"/>
              <a:t>User will get the count of active bug for each and every version.</a:t>
            </a:r>
          </a:p>
          <a:p>
            <a:r>
              <a:rPr lang="en-US" dirty="0"/>
              <a:t>User can view versions and bugs according project.</a:t>
            </a:r>
          </a:p>
          <a:p>
            <a:endParaRPr lang="en-IN" dirty="0"/>
          </a:p>
        </p:txBody>
      </p:sp>
    </p:spTree>
    <p:extLst>
      <p:ext uri="{BB962C8B-B14F-4D97-AF65-F5344CB8AC3E}">
        <p14:creationId xmlns:p14="http://schemas.microsoft.com/office/powerpoint/2010/main" val="7718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DADE-9D00-4277-B724-E3B53697ACB5}"/>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6D520985-8EC6-4ECB-8B56-F24EC0D60091}"/>
              </a:ext>
            </a:extLst>
          </p:cNvPr>
          <p:cNvSpPr>
            <a:spLocks noGrp="1"/>
          </p:cNvSpPr>
          <p:nvPr>
            <p:ph idx="1"/>
          </p:nvPr>
        </p:nvSpPr>
        <p:spPr>
          <a:xfrm>
            <a:off x="506896" y="2236303"/>
            <a:ext cx="8767106" cy="3805059"/>
          </a:xfrm>
        </p:spPr>
        <p:txBody>
          <a:bodyPr/>
          <a:lstStyle/>
          <a:p>
            <a:r>
              <a:rPr lang="en-US" dirty="0"/>
              <a:t>There are lot of bugs and version control system open source but many of them are complicated and some of them works with command line interface. The main motivation for this project was to provide a good user interface and easy software for client to handle. This software can be used by any type of developer need not be software and for any number of projects as there are very few paid software which provide this feature.</a:t>
            </a:r>
            <a:endParaRPr lang="en-IN" dirty="0"/>
          </a:p>
        </p:txBody>
      </p:sp>
    </p:spTree>
    <p:extLst>
      <p:ext uri="{BB962C8B-B14F-4D97-AF65-F5344CB8AC3E}">
        <p14:creationId xmlns:p14="http://schemas.microsoft.com/office/powerpoint/2010/main" val="321769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D44E-D782-4B30-9C9E-B29CC4CA8391}"/>
              </a:ext>
            </a:extLst>
          </p:cNvPr>
          <p:cNvSpPr>
            <a:spLocks noGrp="1"/>
          </p:cNvSpPr>
          <p:nvPr>
            <p:ph type="title"/>
          </p:nvPr>
        </p:nvSpPr>
        <p:spPr/>
        <p:txBody>
          <a:bodyPr/>
          <a:lstStyle/>
          <a:p>
            <a:r>
              <a:rPr lang="en-US" dirty="0"/>
              <a:t>Background</a:t>
            </a:r>
            <a:endParaRPr lang="en-IN" dirty="0"/>
          </a:p>
        </p:txBody>
      </p:sp>
      <p:sp>
        <p:nvSpPr>
          <p:cNvPr id="3" name="Content Placeholder 2">
            <a:extLst>
              <a:ext uri="{FF2B5EF4-FFF2-40B4-BE49-F238E27FC236}">
                <a16:creationId xmlns:a16="http://schemas.microsoft.com/office/drawing/2014/main" id="{FAF97999-442D-4098-B4E4-D340C0861074}"/>
              </a:ext>
            </a:extLst>
          </p:cNvPr>
          <p:cNvSpPr>
            <a:spLocks noGrp="1"/>
          </p:cNvSpPr>
          <p:nvPr>
            <p:ph idx="1"/>
          </p:nvPr>
        </p:nvSpPr>
        <p:spPr/>
        <p:txBody>
          <a:bodyPr/>
          <a:lstStyle/>
          <a:p>
            <a:r>
              <a:rPr lang="en-US" dirty="0"/>
              <a:t>The software Bug Tracking System is made web based because standalone application consumes more memory and are more complicated to build. Another reason is everyone have at least one web browser installed in his/her system so this software is very easy to run because its web based. The user must install any SQL database as this software requires data to be stored in SQL format for which </a:t>
            </a:r>
            <a:r>
              <a:rPr lang="en-US" dirty="0" err="1"/>
              <a:t>postgres</a:t>
            </a:r>
            <a:r>
              <a:rPr lang="en-US" dirty="0"/>
              <a:t> SQL is preferred.</a:t>
            </a:r>
            <a:endParaRPr lang="en-IN" dirty="0"/>
          </a:p>
        </p:txBody>
      </p:sp>
    </p:spTree>
    <p:extLst>
      <p:ext uri="{BB962C8B-B14F-4D97-AF65-F5344CB8AC3E}">
        <p14:creationId xmlns:p14="http://schemas.microsoft.com/office/powerpoint/2010/main" val="225586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B209-E0CF-4617-94A1-EF4D7AF291C9}"/>
              </a:ext>
            </a:extLst>
          </p:cNvPr>
          <p:cNvSpPr>
            <a:spLocks noGrp="1"/>
          </p:cNvSpPr>
          <p:nvPr>
            <p:ph type="title"/>
          </p:nvPr>
        </p:nvSpPr>
        <p:spPr>
          <a:xfrm>
            <a:off x="596348" y="609600"/>
            <a:ext cx="8677654" cy="742122"/>
          </a:xfrm>
        </p:spPr>
        <p:txBody>
          <a:bodyPr/>
          <a:lstStyle/>
          <a:p>
            <a:r>
              <a:rPr lang="en-US" dirty="0"/>
              <a:t>Project Description and Goal</a:t>
            </a:r>
            <a:endParaRPr lang="en-IN" dirty="0"/>
          </a:p>
        </p:txBody>
      </p:sp>
      <p:sp>
        <p:nvSpPr>
          <p:cNvPr id="3" name="Content Placeholder 2">
            <a:extLst>
              <a:ext uri="{FF2B5EF4-FFF2-40B4-BE49-F238E27FC236}">
                <a16:creationId xmlns:a16="http://schemas.microsoft.com/office/drawing/2014/main" id="{23FADE19-F2B7-4A94-8D85-671F6C307724}"/>
              </a:ext>
            </a:extLst>
          </p:cNvPr>
          <p:cNvSpPr>
            <a:spLocks noGrp="1"/>
          </p:cNvSpPr>
          <p:nvPr>
            <p:ph idx="1"/>
          </p:nvPr>
        </p:nvSpPr>
        <p:spPr>
          <a:xfrm>
            <a:off x="596348" y="2067339"/>
            <a:ext cx="8677654" cy="3974024"/>
          </a:xfrm>
        </p:spPr>
        <p:txBody>
          <a:bodyPr/>
          <a:lstStyle/>
          <a:p>
            <a:r>
              <a:rPr lang="en-US" dirty="0"/>
              <a:t>Bug tracking system is a web-based application which aims to help the developers and project managers to manage the bugs efficiently. For large projects there are many versions that are planned to be released so there may be bugs that have occurred in the software over the time so whoever in the team who found the bug can report on the software and the team which is responsible for that part. There will be many features like reporting a bug, setting a priority of the bug, status of the bug like open or closed and bug description. This software is a submodule of control version where main emphasis is on version control whereas in bug tracking system, we will have main emphasis on bug that have occurred over different version.</a:t>
            </a:r>
            <a:endParaRPr lang="en-IN" dirty="0"/>
          </a:p>
        </p:txBody>
      </p:sp>
    </p:spTree>
    <p:extLst>
      <p:ext uri="{BB962C8B-B14F-4D97-AF65-F5344CB8AC3E}">
        <p14:creationId xmlns:p14="http://schemas.microsoft.com/office/powerpoint/2010/main" val="197319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E569-EC0A-4FDD-9EF2-F716D69ECEB9}"/>
              </a:ext>
            </a:extLst>
          </p:cNvPr>
          <p:cNvSpPr>
            <a:spLocks noGrp="1"/>
          </p:cNvSpPr>
          <p:nvPr>
            <p:ph type="title"/>
          </p:nvPr>
        </p:nvSpPr>
        <p:spPr/>
        <p:txBody>
          <a:bodyPr/>
          <a:lstStyle/>
          <a:p>
            <a:r>
              <a:rPr lang="en-US" dirty="0"/>
              <a:t>Technical Specification</a:t>
            </a:r>
            <a:endParaRPr lang="en-IN" dirty="0"/>
          </a:p>
        </p:txBody>
      </p:sp>
      <p:sp>
        <p:nvSpPr>
          <p:cNvPr id="3" name="Content Placeholder 2">
            <a:extLst>
              <a:ext uri="{FF2B5EF4-FFF2-40B4-BE49-F238E27FC236}">
                <a16:creationId xmlns:a16="http://schemas.microsoft.com/office/drawing/2014/main" id="{326C183A-A149-41CC-9279-E2A57F6DD945}"/>
              </a:ext>
            </a:extLst>
          </p:cNvPr>
          <p:cNvSpPr>
            <a:spLocks noGrp="1"/>
          </p:cNvSpPr>
          <p:nvPr>
            <p:ph idx="1"/>
          </p:nvPr>
        </p:nvSpPr>
        <p:spPr>
          <a:xfrm>
            <a:off x="467139" y="1371601"/>
            <a:ext cx="9233452" cy="5357190"/>
          </a:xfrm>
        </p:spPr>
        <p:txBody>
          <a:bodyPr/>
          <a:lstStyle/>
          <a:p>
            <a:pPr marL="0" indent="0">
              <a:buNone/>
            </a:pPr>
            <a:r>
              <a:rPr lang="en-US" dirty="0"/>
              <a:t>There are many features of the software: -</a:t>
            </a:r>
          </a:p>
          <a:p>
            <a:r>
              <a:rPr lang="en-US" dirty="0"/>
              <a:t>The system shall allow the developers to Login into the system. </a:t>
            </a:r>
          </a:p>
          <a:p>
            <a:r>
              <a:rPr lang="en-US" dirty="0"/>
              <a:t>The system shall allow developers to create a new project. </a:t>
            </a:r>
          </a:p>
          <a:p>
            <a:r>
              <a:rPr lang="en-US" dirty="0"/>
              <a:t>The system shall allow the developers to view the bugs. </a:t>
            </a:r>
          </a:p>
          <a:p>
            <a:r>
              <a:rPr lang="en-US" dirty="0"/>
              <a:t>The system shall allow the developers to report the bug. </a:t>
            </a:r>
          </a:p>
          <a:p>
            <a:r>
              <a:rPr lang="en-US" dirty="0"/>
              <a:t>The system shall allow the developers to view the versions. </a:t>
            </a:r>
          </a:p>
          <a:p>
            <a:r>
              <a:rPr lang="en-US" dirty="0"/>
              <a:t> The system shall allow the developers to add versions.</a:t>
            </a:r>
          </a:p>
          <a:p>
            <a:pPr marL="0" indent="0">
              <a:buNone/>
            </a:pPr>
            <a:r>
              <a:rPr lang="en-US" dirty="0"/>
              <a:t> The following are few points which are out of scope for product: - •</a:t>
            </a:r>
          </a:p>
          <a:p>
            <a:r>
              <a:rPr lang="en-US" dirty="0"/>
              <a:t> The system will not be responsible for how the bug should be resolved.</a:t>
            </a:r>
          </a:p>
          <a:p>
            <a:r>
              <a:rPr lang="en-US" dirty="0"/>
              <a:t>The system will not store the files of project. </a:t>
            </a:r>
          </a:p>
          <a:p>
            <a:r>
              <a:rPr lang="en-US" dirty="0"/>
              <a:t>The system will not track the files of project.</a:t>
            </a:r>
            <a:endParaRPr lang="en-IN" dirty="0"/>
          </a:p>
        </p:txBody>
      </p:sp>
    </p:spTree>
    <p:extLst>
      <p:ext uri="{BB962C8B-B14F-4D97-AF65-F5344CB8AC3E}">
        <p14:creationId xmlns:p14="http://schemas.microsoft.com/office/powerpoint/2010/main" val="170711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09588-EEBD-49D3-ACA3-95DD9AD72741}"/>
              </a:ext>
            </a:extLst>
          </p:cNvPr>
          <p:cNvSpPr>
            <a:spLocks noGrp="1"/>
          </p:cNvSpPr>
          <p:nvPr>
            <p:ph idx="1"/>
          </p:nvPr>
        </p:nvSpPr>
        <p:spPr>
          <a:xfrm>
            <a:off x="697212" y="600146"/>
            <a:ext cx="8596668" cy="3880773"/>
          </a:xfrm>
        </p:spPr>
        <p:txBody>
          <a:bodyPr/>
          <a:lstStyle/>
          <a:p>
            <a:pPr marL="0" indent="0">
              <a:buNone/>
            </a:pPr>
            <a:r>
              <a:rPr lang="en-IN" dirty="0"/>
              <a:t>Technologies Used: </a:t>
            </a:r>
          </a:p>
          <a:p>
            <a:r>
              <a:rPr lang="en-IN" dirty="0"/>
              <a:t>Frontend: HTML5, CSS3, JavaScript </a:t>
            </a:r>
          </a:p>
          <a:p>
            <a:r>
              <a:rPr lang="en-IN" dirty="0"/>
              <a:t>Backend: NodeJS </a:t>
            </a:r>
          </a:p>
          <a:p>
            <a:r>
              <a:rPr lang="en-IN" dirty="0"/>
              <a:t>Database: PostgreSQL</a:t>
            </a:r>
          </a:p>
          <a:p>
            <a:pPr marL="0" indent="0">
              <a:buNone/>
            </a:pPr>
            <a:endParaRPr lang="en-IN" dirty="0"/>
          </a:p>
        </p:txBody>
      </p:sp>
      <p:graphicFrame>
        <p:nvGraphicFramePr>
          <p:cNvPr id="4" name="Table 3">
            <a:extLst>
              <a:ext uri="{FF2B5EF4-FFF2-40B4-BE49-F238E27FC236}">
                <a16:creationId xmlns:a16="http://schemas.microsoft.com/office/drawing/2014/main" id="{6E17D7C2-FCAE-4DA4-8F50-F0B0F7A97287}"/>
              </a:ext>
            </a:extLst>
          </p:cNvPr>
          <p:cNvGraphicFramePr>
            <a:graphicFrameLocks noGrp="1"/>
          </p:cNvGraphicFramePr>
          <p:nvPr>
            <p:extLst>
              <p:ext uri="{D42A27DB-BD31-4B8C-83A1-F6EECF244321}">
                <p14:modId xmlns:p14="http://schemas.microsoft.com/office/powerpoint/2010/main" val="3657155993"/>
              </p:ext>
            </p:extLst>
          </p:nvPr>
        </p:nvGraphicFramePr>
        <p:xfrm>
          <a:off x="1498317" y="3037488"/>
          <a:ext cx="6080760" cy="1280160"/>
        </p:xfrm>
        <a:graphic>
          <a:graphicData uri="http://schemas.openxmlformats.org/drawingml/2006/table">
            <a:tbl>
              <a:tblPr firstRow="1" firstCol="1" bandRow="1">
                <a:tableStyleId>{5C22544A-7EE6-4342-B048-85BDC9FD1C3A}</a:tableStyleId>
              </a:tblPr>
              <a:tblGrid>
                <a:gridCol w="3040380">
                  <a:extLst>
                    <a:ext uri="{9D8B030D-6E8A-4147-A177-3AD203B41FA5}">
                      <a16:colId xmlns:a16="http://schemas.microsoft.com/office/drawing/2014/main" val="156893490"/>
                    </a:ext>
                  </a:extLst>
                </a:gridCol>
                <a:gridCol w="3040380">
                  <a:extLst>
                    <a:ext uri="{9D8B030D-6E8A-4147-A177-3AD203B41FA5}">
                      <a16:colId xmlns:a16="http://schemas.microsoft.com/office/drawing/2014/main" val="1520639404"/>
                    </a:ext>
                  </a:extLst>
                </a:gridCol>
              </a:tblGrid>
              <a:tr h="0">
                <a:tc>
                  <a:txBody>
                    <a:bodyPr/>
                    <a:lstStyle/>
                    <a:p>
                      <a:r>
                        <a:rPr lang="en-US" sz="1400">
                          <a:effectLst/>
                        </a:rPr>
                        <a:t>Packages</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Version</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3373994"/>
                  </a:ext>
                </a:extLst>
              </a:tr>
              <a:tr h="0">
                <a:tc>
                  <a:txBody>
                    <a:bodyPr/>
                    <a:lstStyle/>
                    <a:p>
                      <a:r>
                        <a:rPr lang="en-US" sz="1400">
                          <a:effectLst/>
                        </a:rPr>
                        <a:t>body-parser</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1.19.0</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8512656"/>
                  </a:ext>
                </a:extLst>
              </a:tr>
              <a:tr h="0">
                <a:tc>
                  <a:txBody>
                    <a:bodyPr/>
                    <a:lstStyle/>
                    <a:p>
                      <a:r>
                        <a:rPr lang="en-US" sz="1400">
                          <a:effectLst/>
                        </a:rPr>
                        <a:t>ejs</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3.1.6</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0174170"/>
                  </a:ext>
                </a:extLst>
              </a:tr>
              <a:tr h="0">
                <a:tc>
                  <a:txBody>
                    <a:bodyPr/>
                    <a:lstStyle/>
                    <a:p>
                      <a:pPr>
                        <a:tabLst>
                          <a:tab pos="609600" algn="l"/>
                        </a:tabLst>
                      </a:pPr>
                      <a:r>
                        <a:rPr lang="en-US" sz="1400">
                          <a:effectLst/>
                        </a:rPr>
                        <a:t>express</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4.17.1</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6959237"/>
                  </a:ext>
                </a:extLst>
              </a:tr>
              <a:tr h="0">
                <a:tc>
                  <a:txBody>
                    <a:bodyPr/>
                    <a:lstStyle/>
                    <a:p>
                      <a:r>
                        <a:rPr lang="en-US" sz="1400">
                          <a:effectLst/>
                        </a:rPr>
                        <a:t>method-override</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3.0.0</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0959123"/>
                  </a:ext>
                </a:extLst>
              </a:tr>
              <a:tr h="0">
                <a:tc>
                  <a:txBody>
                    <a:bodyPr/>
                    <a:lstStyle/>
                    <a:p>
                      <a:r>
                        <a:rPr lang="en-US" sz="1400">
                          <a:effectLst/>
                        </a:rPr>
                        <a:t>pg</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effectLst/>
                        </a:rPr>
                        <a:t>8.6.0</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7137080"/>
                  </a:ext>
                </a:extLst>
              </a:tr>
            </a:tbl>
          </a:graphicData>
        </a:graphic>
      </p:graphicFrame>
    </p:spTree>
    <p:extLst>
      <p:ext uri="{BB962C8B-B14F-4D97-AF65-F5344CB8AC3E}">
        <p14:creationId xmlns:p14="http://schemas.microsoft.com/office/powerpoint/2010/main" val="410241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583A-2523-4725-997E-0D51F084D5E3}"/>
              </a:ext>
            </a:extLst>
          </p:cNvPr>
          <p:cNvSpPr>
            <a:spLocks noGrp="1"/>
          </p:cNvSpPr>
          <p:nvPr>
            <p:ph type="title"/>
          </p:nvPr>
        </p:nvSpPr>
        <p:spPr>
          <a:xfrm>
            <a:off x="463548" y="132521"/>
            <a:ext cx="8596668" cy="712305"/>
          </a:xfrm>
        </p:spPr>
        <p:txBody>
          <a:bodyPr/>
          <a:lstStyle/>
          <a:p>
            <a:r>
              <a:rPr lang="en-US" dirty="0"/>
              <a:t>Design Approach</a:t>
            </a:r>
            <a:endParaRPr lang="en-IN" dirty="0"/>
          </a:p>
        </p:txBody>
      </p:sp>
      <p:pic>
        <p:nvPicPr>
          <p:cNvPr id="2050" name="Picture 1">
            <a:extLst>
              <a:ext uri="{FF2B5EF4-FFF2-40B4-BE49-F238E27FC236}">
                <a16:creationId xmlns:a16="http://schemas.microsoft.com/office/drawing/2014/main" id="{968193E2-3080-4936-A73B-787E50350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48" y="1380213"/>
            <a:ext cx="9850907" cy="54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D6C7277-B12D-4FAC-A159-B5CB89DE38C1}"/>
              </a:ext>
            </a:extLst>
          </p:cNvPr>
          <p:cNvSpPr txBox="1"/>
          <p:nvPr/>
        </p:nvSpPr>
        <p:spPr>
          <a:xfrm>
            <a:off x="463548" y="927853"/>
            <a:ext cx="2940870" cy="369332"/>
          </a:xfrm>
          <a:prstGeom prst="rect">
            <a:avLst/>
          </a:prstGeom>
          <a:noFill/>
        </p:spPr>
        <p:txBody>
          <a:bodyPr wrap="none" rtlCol="0">
            <a:spAutoFit/>
          </a:bodyPr>
          <a:lstStyle/>
          <a:p>
            <a:r>
              <a:rPr lang="en-US" dirty="0"/>
              <a:t>Work Breakdown Structure</a:t>
            </a:r>
            <a:endParaRPr lang="en-IN" dirty="0"/>
          </a:p>
        </p:txBody>
      </p:sp>
    </p:spTree>
    <p:extLst>
      <p:ext uri="{BB962C8B-B14F-4D97-AF65-F5344CB8AC3E}">
        <p14:creationId xmlns:p14="http://schemas.microsoft.com/office/powerpoint/2010/main" val="1718381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430</TotalTime>
  <Words>1572</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Trebuchet MS</vt:lpstr>
      <vt:lpstr>Wingdings 3</vt:lpstr>
      <vt:lpstr>Facet</vt:lpstr>
      <vt:lpstr>Bug Tracking System</vt:lpstr>
      <vt:lpstr>Abstract</vt:lpstr>
      <vt:lpstr>Objective</vt:lpstr>
      <vt:lpstr>Motivation</vt:lpstr>
      <vt:lpstr>Background</vt:lpstr>
      <vt:lpstr>Project Description and Goal</vt:lpstr>
      <vt:lpstr>Technical Specification</vt:lpstr>
      <vt:lpstr>PowerPoint Presentation</vt:lpstr>
      <vt:lpstr>Design Approach</vt:lpstr>
      <vt:lpstr>PowerPoint Presentation</vt:lpstr>
      <vt:lpstr>ER Diagram</vt:lpstr>
      <vt:lpstr>Dataflow Diagram</vt:lpstr>
      <vt:lpstr>State Transition Diagram</vt:lpstr>
      <vt:lpstr>Class Diagram</vt:lpstr>
      <vt:lpstr>Constraints</vt:lpstr>
      <vt:lpstr>Schedule Task And Milestone</vt:lpstr>
      <vt:lpstr>PowerPoint Presentation</vt:lpstr>
      <vt:lpstr>Test Report</vt:lpstr>
      <vt:lpstr>PowerPoint Presentation</vt:lpstr>
      <vt:lpstr>Demonstration</vt:lpstr>
      <vt:lpstr>Cost analysis/ Result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dc:title>
  <dc:creator>Ujjwal Gupta</dc:creator>
  <cp:lastModifiedBy>Ujjwal Gupta</cp:lastModifiedBy>
  <cp:revision>13</cp:revision>
  <dcterms:created xsi:type="dcterms:W3CDTF">2021-03-22T05:37:38Z</dcterms:created>
  <dcterms:modified xsi:type="dcterms:W3CDTF">2021-06-05T16:25:46Z</dcterms:modified>
</cp:coreProperties>
</file>