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73" r:id="rId8"/>
    <p:sldId id="263" r:id="rId9"/>
    <p:sldId id="264" r:id="rId10"/>
    <p:sldId id="265" r:id="rId11"/>
    <p:sldId id="266" r:id="rId12"/>
    <p:sldId id="271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CCCB784-E19D-43BF-9250-F47EBE9F7BFE}">
  <a:tblStyle styleId="{ECCCB784-E19D-43BF-9250-F47EBE9F7B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0" marR="0" lvl="1" indent="0" algn="l" rtl="0">
              <a:spcBef>
                <a:spcPts val="0"/>
              </a:spcBef>
            </a:pPr>
            <a:endParaRPr/>
          </a:p>
          <a:p>
            <a:pPr marL="0" marR="0" lvl="2" indent="0" algn="l" rtl="0">
              <a:spcBef>
                <a:spcPts val="0"/>
              </a:spcBef>
            </a:pPr>
            <a:endParaRPr/>
          </a:p>
          <a:p>
            <a:pPr marL="0" marR="0" lvl="3" indent="0" algn="l" rtl="0">
              <a:spcBef>
                <a:spcPts val="0"/>
              </a:spcBef>
            </a:pPr>
            <a:endParaRPr/>
          </a:p>
          <a:p>
            <a:pPr marL="0" marR="0" lvl="4" indent="0" algn="l" rtl="0">
              <a:spcBef>
                <a:spcPts val="0"/>
              </a:spcBef>
            </a:pPr>
            <a:endParaRPr/>
          </a:p>
          <a:p>
            <a:pPr marL="0" marR="0" lvl="5" indent="0" algn="l" rtl="0">
              <a:spcBef>
                <a:spcPts val="0"/>
              </a:spcBef>
            </a:pPr>
            <a:endParaRPr/>
          </a:p>
          <a:p>
            <a:pPr marL="0" marR="0" lvl="6" indent="0" algn="l" rtl="0">
              <a:spcBef>
                <a:spcPts val="0"/>
              </a:spcBef>
            </a:pPr>
            <a:endParaRPr/>
          </a:p>
          <a:p>
            <a:pPr marL="0" marR="0" lvl="7" indent="0" algn="l" rtl="0">
              <a:spcBef>
                <a:spcPts val="0"/>
              </a:spcBef>
            </a:pPr>
            <a:endParaRPr/>
          </a:p>
          <a:p>
            <a:pPr marL="0" marR="0" lvl="8" indent="0" algn="l" rtl="0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800" b="0" i="0" u="none" strike="noStrike" cap="none"/>
              <a:t>TITLE PAGE (ALT)</a:t>
            </a:r>
          </a:p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  <a:p>
            <a:pPr lvl="0">
              <a:spcBef>
                <a:spcPts val="0"/>
              </a:spcBef>
              <a:buNone/>
            </a:pPr>
            <a:r>
              <a:rPr lang="en-IN" sz="1800" b="0" i="0" u="none" strike="noStrike" cap="none"/>
              <a:t>Footer is only editable feature.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 b="0" i="0" u="none" strike="noStrike" cap="none"/>
              <a:t>TITLE PAGE (ALT)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  <a:p>
            <a:pPr lvl="0" rtl="0">
              <a:spcBef>
                <a:spcPts val="0"/>
              </a:spcBef>
              <a:buNone/>
            </a:pPr>
            <a:r>
              <a:rPr lang="en-IN" sz="1800" b="0" i="0" u="none" strike="noStrike" cap="none"/>
              <a:t>Footer is only editable feature.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horizontal 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"/>
            <a:ext cx="9144000" cy="4824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Shape 14"/>
          <p:cNvGrpSpPr/>
          <p:nvPr/>
        </p:nvGrpSpPr>
        <p:grpSpPr>
          <a:xfrm>
            <a:off x="0" y="3327801"/>
            <a:ext cx="9150349" cy="1496614"/>
            <a:chOff x="0" y="4437062"/>
            <a:chExt cx="9150349" cy="1995486"/>
          </a:xfrm>
        </p:grpSpPr>
        <p:sp>
          <p:nvSpPr>
            <p:cNvPr id="15" name="Shape 15"/>
            <p:cNvSpPr/>
            <p:nvPr/>
          </p:nvSpPr>
          <p:spPr>
            <a:xfrm>
              <a:off x="0" y="4437062"/>
              <a:ext cx="4667251" cy="1995486"/>
            </a:xfrm>
            <a:prstGeom prst="rect">
              <a:avLst/>
            </a:prstGeom>
            <a:solidFill>
              <a:srgbClr val="3D959E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643437" y="4437062"/>
              <a:ext cx="3068637" cy="1995486"/>
            </a:xfrm>
            <a:prstGeom prst="rect">
              <a:avLst/>
            </a:prstGeom>
            <a:solidFill>
              <a:srgbClr val="D56C2A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7696200" y="4437062"/>
              <a:ext cx="1454149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800600" y="354330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52400" y="3486150"/>
            <a:ext cx="4267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35859" y="1820331"/>
            <a:ext cx="7473044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24271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Column text and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3771901" y="1233716"/>
            <a:ext cx="5127170" cy="323668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235856" y="1820331"/>
            <a:ext cx="3252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242719" y="1384563"/>
            <a:ext cx="3245548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5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-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35861" y="1820331"/>
            <a:ext cx="3843477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24271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5"/>
          </p:nvPr>
        </p:nvSpPr>
        <p:spPr>
          <a:xfrm>
            <a:off x="4387730" y="1820331"/>
            <a:ext cx="3843477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6"/>
          </p:nvPr>
        </p:nvSpPr>
        <p:spPr>
          <a:xfrm>
            <a:off x="439458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235856" y="182033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242726" y="1384563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5"/>
          </p:nvPr>
        </p:nvSpPr>
        <p:spPr>
          <a:xfrm>
            <a:off x="3038319" y="182881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6"/>
          </p:nvPr>
        </p:nvSpPr>
        <p:spPr>
          <a:xfrm>
            <a:off x="3045190" y="1393044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7"/>
          </p:nvPr>
        </p:nvSpPr>
        <p:spPr>
          <a:xfrm>
            <a:off x="5823857" y="182033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8"/>
          </p:nvPr>
        </p:nvSpPr>
        <p:spPr>
          <a:xfrm>
            <a:off x="5830725" y="1384563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6" y="-3972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49584" y="1828794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249584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5"/>
          </p:nvPr>
        </p:nvSpPr>
        <p:spPr>
          <a:xfrm>
            <a:off x="2359393" y="1828811"/>
            <a:ext cx="1835663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6"/>
          </p:nvPr>
        </p:nvSpPr>
        <p:spPr>
          <a:xfrm>
            <a:off x="2366258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7"/>
          </p:nvPr>
        </p:nvSpPr>
        <p:spPr>
          <a:xfrm>
            <a:off x="4493001" y="1828811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8"/>
          </p:nvPr>
        </p:nvSpPr>
        <p:spPr>
          <a:xfrm>
            <a:off x="4493001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9"/>
          </p:nvPr>
        </p:nvSpPr>
        <p:spPr>
          <a:xfrm>
            <a:off x="6619745" y="1828811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3"/>
          </p:nvPr>
        </p:nvSpPr>
        <p:spPr>
          <a:xfrm>
            <a:off x="6619745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/ Image full p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244931" y="474135"/>
            <a:ext cx="8654140" cy="39605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/ Image full pag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Grid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/Thank you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159" y="0"/>
            <a:ext cx="914495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242723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3"/>
          </p:nvPr>
        </p:nvSpPr>
        <p:spPr>
          <a:xfrm>
            <a:off x="2438405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4"/>
          </p:nvPr>
        </p:nvSpPr>
        <p:spPr>
          <a:xfrm>
            <a:off x="4651017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5"/>
          </p:nvPr>
        </p:nvSpPr>
        <p:spPr>
          <a:xfrm>
            <a:off x="6849535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6"/>
          </p:nvPr>
        </p:nvSpPr>
        <p:spPr>
          <a:xfrm>
            <a:off x="211667" y="1159669"/>
            <a:ext cx="8703731" cy="1219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Asse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388951" y="22787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1091250"/>
              </a:tblGrid>
              <a:tr h="40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Messaging Gateway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388944" y="29183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963300"/>
                <a:gridCol w="963300"/>
              </a:tblGrid>
              <a:tr h="239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Handler (REST)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XML</a:t>
                      </a:r>
                    </a:p>
                  </a:txBody>
                  <a:tcPr marL="42775" marR="42775" marT="21400" marB="21400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Shape 141"/>
          <p:cNvGraphicFramePr/>
          <p:nvPr/>
        </p:nvGraphicFramePr>
        <p:xfrm>
          <a:off x="388944" y="36058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797800"/>
                <a:gridCol w="797800"/>
                <a:gridCol w="797800"/>
              </a:tblGrid>
              <a:tr h="2946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OACIS Services / Application Facade</a:t>
                      </a:r>
                    </a:p>
                  </a:txBody>
                  <a:tcPr marL="43175" marR="43175" marT="21575" marB="215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</a:t>
                      </a:r>
                    </a:p>
                  </a:txBody>
                  <a:tcPr marL="43175" marR="43175" marT="21575" marB="215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Results</a:t>
                      </a:r>
                    </a:p>
                  </a:txBody>
                  <a:tcPr marL="43175" marR="43175" marT="21575" marB="21575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Orders</a:t>
                      </a:r>
                    </a:p>
                  </a:txBody>
                  <a:tcPr marL="43175" marR="43175" marT="21575" marB="2157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388944" y="43155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890875"/>
                <a:gridCol w="890875"/>
                <a:gridCol w="890875"/>
                <a:gridCol w="890875"/>
              </a:tblGrid>
              <a:tr h="2432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Bridge</a:t>
                      </a:r>
                    </a:p>
                  </a:txBody>
                  <a:tcPr marL="31425" marR="31425" marT="15700" marB="1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Payment Gateway</a:t>
                      </a:r>
                    </a:p>
                  </a:txBody>
                  <a:tcPr marL="31425" marR="31425" marT="15700" marB="1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Social Networks</a:t>
                      </a:r>
                    </a:p>
                  </a:txBody>
                  <a:tcPr marL="31425" marR="31425" marT="15700" marB="157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Notification</a:t>
                      </a:r>
                    </a:p>
                  </a:txBody>
                  <a:tcPr marL="31425" marR="31425" marT="15700" marB="157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Analytics API</a:t>
                      </a:r>
                    </a:p>
                  </a:txBody>
                  <a:tcPr marL="31425" marR="31425" marT="15700" marB="15700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 rot="10800000" flipH="1">
            <a:off x="4489560" y="1172147"/>
            <a:ext cx="1421748" cy="74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4496861" y="1402241"/>
            <a:ext cx="141628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6384962" y="952964"/>
            <a:ext cx="0" cy="77265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6609079" y="952965"/>
            <a:ext cx="0" cy="77265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6812609" y="952965"/>
            <a:ext cx="0" cy="772654"/>
          </a:xfrm>
          <a:prstGeom prst="straightConnector1">
            <a:avLst/>
          </a:prstGeom>
          <a:noFill/>
          <a:ln w="12700" cap="flat" cmpd="sng">
            <a:solidFill>
              <a:srgbClr val="E9422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4484790" y="1725618"/>
            <a:ext cx="1428353" cy="0"/>
          </a:xfrm>
          <a:prstGeom prst="straightConnector1">
            <a:avLst/>
          </a:prstGeom>
          <a:noFill/>
          <a:ln w="12700" cap="flat" cmpd="sng">
            <a:solidFill>
              <a:srgbClr val="E9422C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/>
          <p:nvPr/>
        </p:nvSpPr>
        <p:spPr>
          <a:xfrm>
            <a:off x="7218546" y="1094700"/>
            <a:ext cx="346968" cy="555173"/>
          </a:xfrm>
          <a:prstGeom prst="can">
            <a:avLst>
              <a:gd name="adj" fmla="val 25000"/>
            </a:avLst>
          </a:prstGeom>
          <a:solidFill>
            <a:srgbClr val="7F7F7F"/>
          </a:solidFill>
          <a:ln w="9525" cap="flat" cmpd="sng">
            <a:solidFill>
              <a:srgbClr val="6162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95209" y="272832"/>
            <a:ext cx="17507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TOOLKIT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0586" y="1897502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06594" y="656002"/>
            <a:ext cx="722955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Color palette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424991" y="656004"/>
            <a:ext cx="71686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</a:p>
        </p:txBody>
      </p:sp>
      <p:sp>
        <p:nvSpPr>
          <p:cNvPr id="154" name="Shape 154"/>
          <p:cNvSpPr/>
          <p:nvPr/>
        </p:nvSpPr>
        <p:spPr>
          <a:xfrm>
            <a:off x="2440983" y="952967"/>
            <a:ext cx="660119" cy="555173"/>
          </a:xfrm>
          <a:prstGeom prst="rect">
            <a:avLst/>
          </a:prstGeom>
          <a:solidFill>
            <a:srgbClr val="EA3F2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52586" y="952967"/>
            <a:ext cx="660119" cy="555173"/>
          </a:xfrm>
          <a:prstGeom prst="rect">
            <a:avLst/>
          </a:prstGeom>
          <a:solidFill>
            <a:srgbClr val="DDE0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058599" y="952967"/>
            <a:ext cx="660119" cy="555173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61819" y="952967"/>
            <a:ext cx="660119" cy="555173"/>
          </a:xfrm>
          <a:prstGeom prst="rect">
            <a:avLst/>
          </a:prstGeom>
          <a:solidFill>
            <a:srgbClr val="19161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orizontal 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3543305"/>
            <a:ext cx="9150349" cy="1281113"/>
            <a:chOff x="0" y="4437062"/>
            <a:chExt cx="9150349" cy="1995486"/>
          </a:xfrm>
        </p:grpSpPr>
        <p:sp>
          <p:nvSpPr>
            <p:cNvPr id="22" name="Shape 22"/>
            <p:cNvSpPr/>
            <p:nvPr/>
          </p:nvSpPr>
          <p:spPr>
            <a:xfrm>
              <a:off x="0" y="4437062"/>
              <a:ext cx="4667251" cy="1995486"/>
            </a:xfrm>
            <a:prstGeom prst="rect">
              <a:avLst/>
            </a:prstGeom>
            <a:solidFill>
              <a:srgbClr val="3D959E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643437" y="4437062"/>
              <a:ext cx="3068637" cy="1995486"/>
            </a:xfrm>
            <a:prstGeom prst="rect">
              <a:avLst/>
            </a:prstGeom>
            <a:solidFill>
              <a:srgbClr val="D56C2A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696200" y="4437062"/>
              <a:ext cx="1454149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643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057400"/>
            <a:ext cx="817643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con Asse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023392" y="1534553"/>
            <a:ext cx="87235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718859" y="1534553"/>
            <a:ext cx="51809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796071" y="1534553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66318" y="2785825"/>
            <a:ext cx="65274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173273" y="2785825"/>
            <a:ext cx="5725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928255" y="4105664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406516" y="2785825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190105" y="4105664"/>
            <a:ext cx="5389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687597" y="2785825"/>
            <a:ext cx="58060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48356" y="2785825"/>
            <a:ext cx="58862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1468" y="4105664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66998" y="1534553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9879" y="272832"/>
            <a:ext cx="17507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280" y="847862"/>
            <a:ext cx="685739" cy="68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815" y="847862"/>
            <a:ext cx="685742" cy="6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680747" y="1534553"/>
            <a:ext cx="62388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0531" y="847862"/>
            <a:ext cx="685739" cy="6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988367" y="1534553"/>
            <a:ext cx="51007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7580" y="849637"/>
            <a:ext cx="683965" cy="6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3378" y="845966"/>
            <a:ext cx="687636" cy="6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181962" y="1534553"/>
            <a:ext cx="1027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Location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5914" y="849637"/>
            <a:ext cx="683965" cy="6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99732" y="849637"/>
            <a:ext cx="685861" cy="68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8332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7312" y="2785825"/>
            <a:ext cx="72968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48867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99583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705228" y="2785825"/>
            <a:ext cx="103586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Screen TV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16664" y="2087094"/>
            <a:ext cx="685799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47587" y="2087096"/>
            <a:ext cx="679232" cy="67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36875" y="2084284"/>
            <a:ext cx="682043" cy="6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01646" y="2084288"/>
            <a:ext cx="682043" cy="6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4413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44950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510999" y="4105664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Set-Top Box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5665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111828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39457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335182" y="4105664"/>
            <a:ext cx="70403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con Asset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79878" y="272832"/>
            <a:ext cx="240228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023392" y="1534553"/>
            <a:ext cx="87235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713259" y="1534553"/>
            <a:ext cx="51809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804489" y="1534553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646808" y="2785825"/>
            <a:ext cx="65274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173273" y="2785825"/>
            <a:ext cx="5725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908013" y="4105664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415196" y="2785825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190105" y="4105664"/>
            <a:ext cx="5389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681997" y="2785825"/>
            <a:ext cx="58060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956774" y="2785825"/>
            <a:ext cx="58862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68488" y="4105664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34023" y="1534553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661234" y="1534553"/>
            <a:ext cx="62388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968125" y="1534553"/>
            <a:ext cx="51007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181962" y="1534553"/>
            <a:ext cx="1027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Location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4333" y="2785825"/>
            <a:ext cx="72968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705228" y="2785825"/>
            <a:ext cx="103586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Screen TV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526583" y="4105664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Set-Top Box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43862" y="4105664"/>
            <a:ext cx="70403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969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976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5958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2364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8678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5098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93881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1969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15976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6595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02364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3867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1509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93881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1969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515976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65958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02364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38678" y="32768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" y="0"/>
            <a:ext cx="2438406" cy="5143501"/>
            <a:chOff x="-2" y="0"/>
            <a:chExt cx="1995489" cy="6858001"/>
          </a:xfrm>
        </p:grpSpPr>
        <p:sp>
          <p:nvSpPr>
            <p:cNvPr id="29" name="Shape 29"/>
            <p:cNvSpPr/>
            <p:nvPr/>
          </p:nvSpPr>
          <p:spPr>
            <a:xfrm rot="5400000">
              <a:off x="-751261" y="751261"/>
              <a:ext cx="3498010" cy="1995486"/>
            </a:xfrm>
            <a:prstGeom prst="rect">
              <a:avLst/>
            </a:prstGeom>
            <a:solidFill>
              <a:srgbClr val="3D959E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5400000">
              <a:off x="-152200" y="3632359"/>
              <a:ext cx="2299881" cy="1995486"/>
            </a:xfrm>
            <a:prstGeom prst="rect">
              <a:avLst/>
            </a:prstGeom>
            <a:solidFill>
              <a:srgbClr val="D56C2A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452813" y="5315329"/>
              <a:ext cx="1089855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895600" y="1485900"/>
            <a:ext cx="5714999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895600" y="2857500"/>
            <a:ext cx="5714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7000" y="4857750"/>
            <a:ext cx="1066799" cy="17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1597824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10200" marR="0" lvl="5" indent="-3800" algn="l" rtl="0">
              <a:spcBef>
                <a:spcPts val="0"/>
              </a:spcBef>
              <a:spcAft>
                <a:spcPts val="0"/>
              </a:spcAft>
              <a:defRPr/>
            </a:lvl6pPr>
            <a:lvl7pPr marL="820403" marR="0" lvl="6" indent="-7603" algn="l" rtl="0">
              <a:spcBef>
                <a:spcPts val="0"/>
              </a:spcBef>
              <a:spcAft>
                <a:spcPts val="0"/>
              </a:spcAft>
              <a:defRPr/>
            </a:lvl7pPr>
            <a:lvl8pPr marL="1230604" marR="0" lvl="7" indent="-11403" algn="l" rtl="0">
              <a:spcBef>
                <a:spcPts val="0"/>
              </a:spcBef>
              <a:spcAft>
                <a:spcPts val="0"/>
              </a:spcAft>
              <a:defRPr/>
            </a:lvl8pPr>
            <a:lvl9pPr marL="1640805" marR="0" lvl="8" indent="-2505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154" marR="0" lvl="1" indent="-1265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306" marR="0" lvl="2" indent="-12606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460" marR="0" lvl="3" indent="-12559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612" marR="0" lvl="4" indent="-1251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5766" marR="0" lvl="5" indent="-12465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6pPr>
            <a:lvl7pPr marL="2742919" marR="0" lvl="6" indent="-12419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7pPr>
            <a:lvl8pPr marL="3200072" marR="0" lvl="7" indent="-12371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8pPr>
            <a:lvl9pPr marL="3657226" marR="0" lvl="8" indent="-12325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10200" marR="0" lvl="1" indent="-3800" algn="l" rtl="0">
              <a:spcBef>
                <a:spcPts val="0"/>
              </a:spcBef>
              <a:defRPr/>
            </a:lvl2pPr>
            <a:lvl3pPr marL="820403" marR="0" lvl="2" indent="-7603" algn="l" rtl="0">
              <a:spcBef>
                <a:spcPts val="0"/>
              </a:spcBef>
              <a:defRPr/>
            </a:lvl3pPr>
            <a:lvl4pPr marL="1230604" marR="0" lvl="3" indent="-11403" algn="l" rtl="0">
              <a:spcBef>
                <a:spcPts val="0"/>
              </a:spcBef>
              <a:defRPr/>
            </a:lvl4pPr>
            <a:lvl5pPr marL="1640805" marR="0" lvl="4" indent="-2505" algn="l" rtl="0">
              <a:spcBef>
                <a:spcPts val="0"/>
              </a:spcBef>
              <a:defRPr/>
            </a:lvl5pPr>
            <a:lvl6pPr marL="2051006" marR="0" lvl="5" indent="-6306" algn="l" rtl="0">
              <a:spcBef>
                <a:spcPts val="0"/>
              </a:spcBef>
              <a:defRPr/>
            </a:lvl6pPr>
            <a:lvl7pPr marL="2461209" marR="0" lvl="6" indent="-10109" algn="l" rtl="0">
              <a:spcBef>
                <a:spcPts val="0"/>
              </a:spcBef>
              <a:defRPr/>
            </a:lvl7pPr>
            <a:lvl8pPr marL="2871409" marR="0" lvl="7" indent="-1209" algn="l" rtl="0">
              <a:spcBef>
                <a:spcPts val="0"/>
              </a:spcBef>
              <a:defRPr/>
            </a:lvl8pPr>
            <a:lvl9pPr marL="3281610" marR="0" lvl="8" indent="-501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10200" marR="0" lvl="1" indent="-3800" algn="l" rtl="0">
              <a:spcBef>
                <a:spcPts val="0"/>
              </a:spcBef>
              <a:defRPr/>
            </a:lvl2pPr>
            <a:lvl3pPr marL="820403" marR="0" lvl="2" indent="-7603" algn="l" rtl="0">
              <a:spcBef>
                <a:spcPts val="0"/>
              </a:spcBef>
              <a:defRPr/>
            </a:lvl3pPr>
            <a:lvl4pPr marL="1230604" marR="0" lvl="3" indent="-11403" algn="l" rtl="0">
              <a:spcBef>
                <a:spcPts val="0"/>
              </a:spcBef>
              <a:defRPr/>
            </a:lvl4pPr>
            <a:lvl5pPr marL="1640805" marR="0" lvl="4" indent="-2505" algn="l" rtl="0">
              <a:spcBef>
                <a:spcPts val="0"/>
              </a:spcBef>
              <a:defRPr/>
            </a:lvl5pPr>
            <a:lvl6pPr marL="2051006" marR="0" lvl="5" indent="-6306" algn="l" rtl="0">
              <a:spcBef>
                <a:spcPts val="0"/>
              </a:spcBef>
              <a:defRPr/>
            </a:lvl6pPr>
            <a:lvl7pPr marL="2461209" marR="0" lvl="6" indent="-10109" algn="l" rtl="0">
              <a:spcBef>
                <a:spcPts val="0"/>
              </a:spcBef>
              <a:defRPr/>
            </a:lvl7pPr>
            <a:lvl8pPr marL="2871409" marR="0" lvl="7" indent="-1209" algn="l" rtl="0">
              <a:spcBef>
                <a:spcPts val="0"/>
              </a:spcBef>
              <a:defRPr/>
            </a:lvl8pPr>
            <a:lvl9pPr marL="3281610" marR="0" lvl="8" indent="-501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</a:pPr>
            <a:endParaRPr/>
          </a:p>
          <a:p>
            <a:pPr marL="410200" marR="0" lvl="1" indent="-3800" algn="l" rtl="0">
              <a:spcBef>
                <a:spcPts val="0"/>
              </a:spcBef>
            </a:pPr>
            <a:endParaRPr/>
          </a:p>
          <a:p>
            <a:pPr marL="820403" marR="0" lvl="2" indent="-7603" algn="l" rtl="0">
              <a:spcBef>
                <a:spcPts val="0"/>
              </a:spcBef>
            </a:pPr>
            <a:endParaRPr/>
          </a:p>
          <a:p>
            <a:pPr marL="1230604" marR="0" lvl="3" indent="-11403" algn="l" rtl="0">
              <a:spcBef>
                <a:spcPts val="0"/>
              </a:spcBef>
            </a:pPr>
            <a:endParaRPr/>
          </a:p>
          <a:p>
            <a:pPr marL="1640805" marR="0" lvl="4" indent="-2505" algn="l" rtl="0">
              <a:spcBef>
                <a:spcPts val="0"/>
              </a:spcBef>
            </a:pPr>
            <a:endParaRPr/>
          </a:p>
          <a:p>
            <a:pPr marL="2051006" marR="0" lvl="5" indent="-6306" algn="l" rtl="0">
              <a:spcBef>
                <a:spcPts val="0"/>
              </a:spcBef>
            </a:pPr>
            <a:endParaRPr/>
          </a:p>
          <a:p>
            <a:pPr marL="2461209" marR="0" lvl="6" indent="-10109" algn="l" rtl="0">
              <a:spcBef>
                <a:spcPts val="0"/>
              </a:spcBef>
            </a:pPr>
            <a:endParaRPr/>
          </a:p>
          <a:p>
            <a:pPr marL="2871409" marR="0" lvl="7" indent="-1209" algn="l" rtl="0">
              <a:spcBef>
                <a:spcPts val="0"/>
              </a:spcBef>
            </a:pPr>
            <a:endParaRPr/>
          </a:p>
          <a:p>
            <a:pPr marL="3281610" marR="0" lvl="8" indent="-501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9" y="114305"/>
            <a:ext cx="8672945" cy="626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7429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(proposal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18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1667" y="1159669"/>
            <a:ext cx="8703731" cy="1219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2350566" y="2379134"/>
            <a:ext cx="4041774" cy="1126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lobalLogic Cov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solidFill>
            <a:srgbClr val="EA3F2B"/>
          </a:solidFill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6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28600" y="981546"/>
            <a:ext cx="54609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/>
            </a:lvl1pPr>
            <a:lvl2pPr marL="0" lvl="1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46667" y="981546"/>
            <a:ext cx="707813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672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A3F2B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28600" y="981546"/>
            <a:ext cx="54609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F784B"/>
              </a:buClr>
              <a:buFont typeface="Arial"/>
              <a:buNone/>
              <a:defRPr/>
            </a:lvl1pPr>
            <a:lvl2pPr marL="0" lvl="1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46667" y="981546"/>
            <a:ext cx="766233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672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8600" y="4857750"/>
            <a:ext cx="1066799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772400" y="4857755"/>
            <a:ext cx="1036131" cy="190573"/>
          </a:xfrm>
          <a:prstGeom prst="rect">
            <a:avLst/>
          </a:prstGeom>
          <a:noFill/>
          <a:ln>
            <a:noFill/>
          </a:ln>
        </p:spPr>
        <p:txBody>
          <a:bodyPr lIns="82025" tIns="41025" rIns="82025" bIns="4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7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>© 2011 GlobalLogic Inc.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42725" y="552243"/>
            <a:ext cx="8415899" cy="344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We can hit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the  API and fetch the data for the URL if it is available and it’s in String format(JSON String</a:t>
            </a: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, XML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String) 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Depending upon the String Format Appropriate Parsing Scheme will be applied over it and Data will be </a:t>
            </a: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Extracted ,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Now this intermediate data is needed to be Held Before it is Stored into the </a:t>
            </a:r>
            <a:r>
              <a:rPr lang="en-IN" dirty="0" err="1" smtClean="0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Data is available in different units-</a:t>
            </a:r>
          </a:p>
          <a:p>
            <a:pPr marL="1374775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Imperial</a:t>
            </a:r>
          </a:p>
          <a:p>
            <a:pPr marL="1374775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metric                     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43200" y="1832550"/>
            <a:ext cx="3657600" cy="7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N" sz="3600">
                <a:solidFill>
                  <a:schemeClr val="lt1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211667" y="1159669"/>
            <a:ext cx="8703600" cy="12195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I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99" cy="27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9422C"/>
              </a:buClr>
              <a:buSzPct val="25000"/>
              <a:buFont typeface="Arial"/>
              <a:buNone/>
            </a:pPr>
            <a:r>
              <a:rPr lang="en-IN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379625" y="27372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895600" y="180975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CTWeather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57175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Know your </a:t>
            </a:r>
            <a:r>
              <a:rPr lang="en-US" dirty="0" smtClean="0">
                <a:solidFill>
                  <a:schemeClr val="bg1"/>
                </a:solidFill>
              </a:rPr>
              <a:t>City’s Weather </a:t>
            </a:r>
            <a:r>
              <a:rPr lang="en-US" dirty="0" smtClean="0">
                <a:solidFill>
                  <a:schemeClr val="bg1"/>
                </a:solidFill>
              </a:rPr>
              <a:t>and forecast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571750"/>
            <a:ext cx="32766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50800" dir="5400000" sx="1000" sy="1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800" y="2876550"/>
            <a:ext cx="32766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50800" dir="5400000" sx="1000" sy="1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55575" y="-144463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312333" y="2624666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795767" y="332271"/>
            <a:ext cx="7662300" cy="32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800" b="1" u="sng" dirty="0">
                <a:solidFill>
                  <a:schemeClr val="lt2"/>
                </a:solidFill>
              </a:rPr>
              <a:t>CONTENTS</a:t>
            </a:r>
          </a:p>
          <a:p>
            <a:pPr lvl="0" rtl="0">
              <a:spcBef>
                <a:spcPts val="0"/>
              </a:spcBef>
              <a:buNone/>
            </a:pPr>
            <a:endParaRPr sz="2400" b="1" u="sng" dirty="0">
              <a:solidFill>
                <a:schemeClr val="lt2"/>
              </a:solidFill>
            </a:endParaRP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>
                <a:solidFill>
                  <a:schemeClr val="lt2"/>
                </a:solidFill>
              </a:rPr>
              <a:t>Introduction</a:t>
            </a: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 smtClean="0">
                <a:solidFill>
                  <a:schemeClr val="lt2"/>
                </a:solidFill>
              </a:rPr>
              <a:t>Application features</a:t>
            </a:r>
            <a:endParaRPr lang="en-IN" sz="2000" dirty="0">
              <a:solidFill>
                <a:schemeClr val="lt2"/>
              </a:solidFill>
            </a:endParaRP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>
                <a:solidFill>
                  <a:schemeClr val="lt2"/>
                </a:solidFill>
              </a:rPr>
              <a:t>Application Flow</a:t>
            </a: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>
                <a:solidFill>
                  <a:schemeClr val="lt2"/>
                </a:solidFill>
              </a:rPr>
              <a:t>Components And API Used</a:t>
            </a: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endParaRPr lang="en-IN" sz="2000" dirty="0">
              <a:solidFill>
                <a:schemeClr val="lt2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-1604150" y="4328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457200" y="432047"/>
            <a:ext cx="8384862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dk1"/>
                </a:solidFill>
              </a:rPr>
              <a:t>INTRODUCTION</a:t>
            </a: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42725" y="1145319"/>
            <a:ext cx="8415899" cy="3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IN" sz="18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CTWeather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is a weather information providing application.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you the complete update of the weather condition at a place at a </a:t>
            </a: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time and also gives the forecasted weather conditions for the next 13 days. 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>
              <a:lnSpc>
                <a:spcPct val="115000"/>
              </a:lnSpc>
              <a:buSzPct val="250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</a:t>
            </a:r>
            <a:r>
              <a:rPr lang="en-IN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openweathermap’s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as a data source.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457200" y="643922"/>
            <a:ext cx="8388162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dk1"/>
                </a:solidFill>
                <a:ea typeface="Calibri"/>
              </a:rPr>
              <a:t>Application Features</a:t>
            </a: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44948" y="1448412"/>
            <a:ext cx="8415899" cy="22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07916"/>
              </a:lnSpc>
              <a:spcBef>
                <a:spcPts val="200"/>
              </a:spcBef>
              <a:buNone/>
            </a:pP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81151"/>
            <a:ext cx="7774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Home Screen </a:t>
            </a:r>
            <a:r>
              <a:rPr lang="en-US" dirty="0" smtClean="0"/>
              <a:t>    – It </a:t>
            </a:r>
            <a:r>
              <a:rPr lang="en-US" dirty="0" smtClean="0"/>
              <a:t>provides an entry point for the application. On this page the user has </a:t>
            </a:r>
          </a:p>
          <a:p>
            <a:pPr algn="just"/>
            <a:r>
              <a:rPr lang="en-US" dirty="0" smtClean="0"/>
              <a:t>                                and option to see the weather of the favorite city selected or the user can </a:t>
            </a:r>
          </a:p>
          <a:p>
            <a:pPr algn="just"/>
            <a:r>
              <a:rPr lang="en-US" dirty="0" smtClean="0"/>
              <a:t>                                see the forecast summary for the coming 13 days.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Forecast Screen – By clicking on any of the forecasted day’s weather, the user can see </a:t>
            </a:r>
          </a:p>
          <a:p>
            <a:r>
              <a:rPr lang="en-US" dirty="0" smtClean="0"/>
              <a:t>                                 the complete weather detail of that day.</a:t>
            </a:r>
          </a:p>
          <a:p>
            <a:r>
              <a:rPr lang="en-US" dirty="0" smtClean="0"/>
              <a:t>                              - The user can also navigate to and fro between the days by just swiping</a:t>
            </a:r>
          </a:p>
          <a:p>
            <a:r>
              <a:rPr lang="en-US" dirty="0" smtClean="0"/>
              <a:t>                                 to the left or right of the screen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Detail Weather    - It show the complete weather forecast details for the day being selected </a:t>
            </a:r>
          </a:p>
          <a:p>
            <a:r>
              <a:rPr lang="en-US" dirty="0" smtClean="0"/>
              <a:t>  Report Screen        from the forecast screen. It allows the user to navigate to and fro by swiping       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to the left or right of the screen.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514350"/>
            <a:ext cx="7802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City List –   I</a:t>
            </a:r>
            <a:r>
              <a:rPr lang="en-US" dirty="0" smtClean="0"/>
              <a:t>t </a:t>
            </a:r>
            <a:r>
              <a:rPr lang="en-US" dirty="0" smtClean="0"/>
              <a:t>provide the user with a list of city option which the user has added to </a:t>
            </a:r>
          </a:p>
          <a:p>
            <a:r>
              <a:rPr lang="en-US" dirty="0" smtClean="0"/>
              <a:t>                      </a:t>
            </a:r>
            <a:r>
              <a:rPr lang="en-US" dirty="0" smtClean="0"/>
              <a:t>the </a:t>
            </a:r>
            <a:r>
              <a:rPr lang="en-US" dirty="0" smtClean="0"/>
              <a:t>list. This list is visible  to the use from time to time in the navigation </a:t>
            </a:r>
          </a:p>
          <a:p>
            <a:r>
              <a:rPr lang="en-US" dirty="0" smtClean="0"/>
              <a:t>                      </a:t>
            </a:r>
            <a:r>
              <a:rPr lang="en-US" dirty="0" smtClean="0"/>
              <a:t>drawer</a:t>
            </a:r>
            <a:r>
              <a:rPr lang="en-US" dirty="0" smtClean="0"/>
              <a:t>. The user can easily edit the list contents using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1146175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‘</a:t>
            </a:r>
            <a:r>
              <a:rPr lang="en-US" i="1" dirty="0" smtClean="0"/>
              <a:t>Add Location</a:t>
            </a:r>
            <a:r>
              <a:rPr lang="en-US" dirty="0" smtClean="0"/>
              <a:t>’ </a:t>
            </a:r>
            <a:r>
              <a:rPr lang="en-US" dirty="0" smtClean="0"/>
              <a:t> -  The user can select a city to add to the list from the set of predefined cities listed in this section.</a:t>
            </a:r>
          </a:p>
          <a:p>
            <a:pPr marL="1146175"/>
            <a:endParaRPr lang="en-US" dirty="0" smtClean="0"/>
          </a:p>
          <a:p>
            <a:pPr marL="1146175">
              <a:buFont typeface="Arial" pitchFamily="34" charset="0"/>
              <a:buChar char="•"/>
            </a:pPr>
            <a:r>
              <a:rPr lang="en-US" dirty="0" smtClean="0"/>
              <a:t>   ‘</a:t>
            </a:r>
            <a:r>
              <a:rPr lang="en-US" i="1" dirty="0" smtClean="0"/>
              <a:t>Edit </a:t>
            </a:r>
            <a:r>
              <a:rPr lang="en-US" i="1" dirty="0" smtClean="0"/>
              <a:t>Location</a:t>
            </a:r>
            <a:r>
              <a:rPr lang="en-US" dirty="0" smtClean="0"/>
              <a:t>’ – This option provides the user with the facility to remove a city from his favorite list.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0" y="133350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</a:rPr>
              <a:t>APPLICATION FLOW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38150"/>
            <a:ext cx="1571625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3815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438150"/>
            <a:ext cx="15239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952750"/>
            <a:ext cx="152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6096000" y="142875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600200" y="142875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90800" y="361950"/>
            <a:ext cx="3429000" cy="2286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362200" y="514350"/>
            <a:ext cx="3048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2200" y="514350"/>
            <a:ext cx="0" cy="23622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90800" y="361950"/>
            <a:ext cx="381000" cy="3048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1" y="2952751"/>
            <a:ext cx="14478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2952750"/>
            <a:ext cx="1447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ight Arrow 37"/>
          <p:cNvSpPr/>
          <p:nvPr/>
        </p:nvSpPr>
        <p:spPr>
          <a:xfrm>
            <a:off x="3657600" y="386715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1676400" y="386714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86200" y="2952750"/>
            <a:ext cx="1447800" cy="1905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57400" y="2952750"/>
            <a:ext cx="1524000" cy="1905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8600" y="2952750"/>
            <a:ext cx="1447800" cy="1905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77000" y="438150"/>
            <a:ext cx="1524000" cy="2133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3400" y="438150"/>
            <a:ext cx="1600200" cy="2133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67000" y="438150"/>
            <a:ext cx="1600200" cy="2133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04800" y="142875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 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8600" y="1352550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29000" y="259955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SCREEN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553200" y="252335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FORECAST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981200" y="485775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CITY LIST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485775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CITY OPTION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85775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EDIT CITY OPTION</a:t>
            </a:r>
            <a:endParaRPr lang="en-US"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44938" y="114272"/>
            <a:ext cx="8782799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>
                <a:solidFill>
                  <a:schemeClr val="dk1"/>
                </a:solidFill>
              </a:rPr>
              <a:t>COMPONENTS AND API  USED</a:t>
            </a:r>
            <a:r>
              <a:rPr lang="en-IN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28398" y="946237"/>
            <a:ext cx="8415899" cy="22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Pager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View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1500" dirty="0" smtClean="0">
                <a:latin typeface="Calibri"/>
                <a:ea typeface="Calibri"/>
                <a:cs typeface="Calibri"/>
                <a:sym typeface="Calibri"/>
              </a:rPr>
              <a:t>Http-Client/Http-Response</a:t>
            </a:r>
            <a:endParaRPr lang="en-IN"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DB(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SqliteOpenHelper</a:t>
            </a:r>
            <a:r>
              <a:rPr lang="en-IN" sz="15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1500" dirty="0" smtClean="0">
                <a:latin typeface="Calibri"/>
                <a:ea typeface="Calibri"/>
                <a:cs typeface="Calibri"/>
                <a:sym typeface="Calibri"/>
              </a:rPr>
              <a:t>Recycler View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1500" dirty="0" smtClean="0">
                <a:latin typeface="Calibri"/>
                <a:ea typeface="Calibri"/>
                <a:cs typeface="Calibri"/>
                <a:sym typeface="Calibri"/>
              </a:rPr>
              <a:t>Drawer Layout</a:t>
            </a:r>
            <a:endParaRPr lang="en-IN" sz="1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144938" y="114272"/>
            <a:ext cx="8782799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dk1"/>
                </a:solidFill>
              </a:rPr>
              <a:t>API Details</a:t>
            </a: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242725" y="924318"/>
            <a:ext cx="8415899" cy="34762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Being a Weather Information Provider app it is expected from it to provide the Correct weather information whenever Requested by the User</a:t>
            </a: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endParaRPr lang="en-IN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The API required a use key for access which is obtained by registering on the Website.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alibri"/>
              <a:buChar char="●"/>
            </a:pP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Depending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upon the user Input either of two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will be prepared  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api.openweathermap.org/data/2.5/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weather?lat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=35&amp;lon=139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I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api.openweathermap.org/data/2.5/</a:t>
            </a:r>
            <a:r>
              <a:rPr lang="en-IN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weather?q</a:t>
            </a:r>
            <a:r>
              <a:rPr lang="en-I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=London</a:t>
            </a:r>
          </a:p>
          <a:p>
            <a:pPr marL="914400" lvl="1" indent="-32385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IN" sz="1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api.openweathermap.org/data/2.5/</a:t>
            </a:r>
            <a:r>
              <a:rPr lang="en-IN" sz="15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weather?q</a:t>
            </a:r>
            <a:r>
              <a:rPr lang="en-IN" sz="1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=&lt;</a:t>
            </a:r>
            <a:r>
              <a:rPr lang="en-IN" sz="15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city_code</a:t>
            </a:r>
            <a:r>
              <a:rPr lang="en-IN" sz="1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">
  <a:themeElements>
    <a:clrScheme name="GLOBALLOGIC">
      <a:dk1>
        <a:srgbClr val="000000"/>
      </a:dk1>
      <a:lt1>
        <a:srgbClr val="FFFFFF"/>
      </a:lt1>
      <a:dk2>
        <a:srgbClr val="47463D"/>
      </a:dk2>
      <a:lt2>
        <a:srgbClr val="FFFFFF"/>
      </a:lt2>
      <a:accent1>
        <a:srgbClr val="3D959E"/>
      </a:accent1>
      <a:accent2>
        <a:srgbClr val="47463D"/>
      </a:accent2>
      <a:accent3>
        <a:srgbClr val="D56C2A"/>
      </a:accent3>
      <a:accent4>
        <a:srgbClr val="EBB829"/>
      </a:accent4>
      <a:accent5>
        <a:srgbClr val="9C2E53"/>
      </a:accent5>
      <a:accent6>
        <a:srgbClr val="A3A36C"/>
      </a:accent6>
      <a:hlink>
        <a:srgbClr val="3D959E"/>
      </a:hlink>
      <a:folHlink>
        <a:srgbClr val="A3A3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510</Words>
  <Application>Microsoft Office PowerPoint</Application>
  <PresentationFormat>On-screen Show (16:9)</PresentationFormat>
  <Paragraphs>83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Title slides</vt:lpstr>
      <vt:lpstr>2_Office Theme</vt:lpstr>
      <vt:lpstr>Slide 1</vt:lpstr>
      <vt:lpstr>Slide 2</vt:lpstr>
      <vt:lpstr>Slide 3</vt:lpstr>
      <vt:lpstr>INTRODUCTION             </vt:lpstr>
      <vt:lpstr>Application Features            </vt:lpstr>
      <vt:lpstr>Slide 6</vt:lpstr>
      <vt:lpstr>APPLICATION FLOW             </vt:lpstr>
      <vt:lpstr>COMPONENTS AND API  USED             </vt:lpstr>
      <vt:lpstr>API Details             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abhishek.madan</cp:lastModifiedBy>
  <cp:revision>36</cp:revision>
  <dcterms:modified xsi:type="dcterms:W3CDTF">2016-02-18T17:56:00Z</dcterms:modified>
</cp:coreProperties>
</file>