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153-7136-4B68-ACCB-590F95DC5849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688-7E30-40D2-9CB8-BCF8B7F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1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153-7136-4B68-ACCB-590F95DC5849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688-7E30-40D2-9CB8-BCF8B7F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153-7136-4B68-ACCB-590F95DC5849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688-7E30-40D2-9CB8-BCF8B7F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153-7136-4B68-ACCB-590F95DC5849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688-7E30-40D2-9CB8-BCF8B7F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153-7136-4B68-ACCB-590F95DC5849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688-7E30-40D2-9CB8-BCF8B7F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153-7136-4B68-ACCB-590F95DC5849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688-7E30-40D2-9CB8-BCF8B7F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153-7136-4B68-ACCB-590F95DC5849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688-7E30-40D2-9CB8-BCF8B7F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153-7136-4B68-ACCB-590F95DC5849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688-7E30-40D2-9CB8-BCF8B7F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3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153-7136-4B68-ACCB-590F95DC5849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688-7E30-40D2-9CB8-BCF8B7F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153-7136-4B68-ACCB-590F95DC5849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688-7E30-40D2-9CB8-BCF8B7F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6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153-7136-4B68-ACCB-590F95DC5849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688-7E30-40D2-9CB8-BCF8B7F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2153-7136-4B68-ACCB-590F95DC5849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6688-7E30-40D2-9CB8-BCF8B7F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3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ABHISHEK MADIRAJU</a:t>
            </a:r>
          </a:p>
        </p:txBody>
      </p:sp>
    </p:spTree>
    <p:extLst>
      <p:ext uri="{BB962C8B-B14F-4D97-AF65-F5344CB8AC3E}">
        <p14:creationId xmlns:p14="http://schemas.microsoft.com/office/powerpoint/2010/main" val="365861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 A NON LINEAR BOUNDRY 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1872456"/>
            <a:ext cx="9334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5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486"/>
            <a:ext cx="10515600" cy="5007427"/>
          </a:xfrm>
        </p:spPr>
        <p:txBody>
          <a:bodyPr/>
          <a:lstStyle/>
          <a:p>
            <a:r>
              <a:rPr lang="en-US" dirty="0"/>
              <a:t>Support Vector Machine is an extension of the support vector classifier that results from enlarging the feature space in a specific way, using kernels.</a:t>
            </a:r>
          </a:p>
          <a:p>
            <a:r>
              <a:rPr lang="en-US" dirty="0"/>
              <a:t>Linear Support vector classifier can be represented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Inner product can be replaced with the generalization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 is a function called as the kernel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3076575"/>
            <a:ext cx="291465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4909456"/>
            <a:ext cx="1211717" cy="52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1629"/>
            <a:ext cx="10515600" cy="5665334"/>
          </a:xfrm>
        </p:spPr>
        <p:txBody>
          <a:bodyPr/>
          <a:lstStyle/>
          <a:p>
            <a:r>
              <a:rPr lang="en-US"/>
              <a:t>A kernel is a function that quantifies the similarity of two observations.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 above equation would represent a linear kernel</a:t>
            </a:r>
          </a:p>
          <a:p>
            <a:r>
              <a:rPr lang="en-US"/>
              <a:t>In order to obtain a polynomial kernel of degree d, the kernel function can be written as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1455284"/>
            <a:ext cx="2790825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4" y="3820886"/>
            <a:ext cx="3600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9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22514"/>
            <a:ext cx="11146971" cy="6335486"/>
          </a:xfrm>
        </p:spPr>
        <p:txBody>
          <a:bodyPr/>
          <a:lstStyle/>
          <a:p>
            <a:r>
              <a:rPr lang="en-US" dirty="0"/>
              <a:t>When the support vector classifier is combined with a non-linear kernel such , the resulting classifier is known as a support vector machine.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99" y="1800225"/>
            <a:ext cx="3124200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37" y="2533650"/>
            <a:ext cx="46577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2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points are mapped from data space to a high dimensional feature space using a Gaussian kernel.</a:t>
            </a:r>
          </a:p>
          <a:p>
            <a:r>
              <a:rPr lang="en-US" dirty="0"/>
              <a:t>The smallest sphere in feature space is found and then mapped back to the data space.</a:t>
            </a:r>
          </a:p>
          <a:p>
            <a:r>
              <a:rPr lang="en-US" dirty="0"/>
              <a:t>It forms a set of contours in data space which enclose the data points. These are interpreted as cluster boundaries.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4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smallest enclosing sphere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Introduce soft constraints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2505755"/>
            <a:ext cx="275272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322" y="3782219"/>
            <a:ext cx="28765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50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0114"/>
            <a:ext cx="10515600" cy="5806849"/>
          </a:xfrm>
        </p:spPr>
        <p:txBody>
          <a:bodyPr>
            <a:normAutofit/>
          </a:bodyPr>
          <a:lstStyle/>
          <a:p>
            <a:r>
              <a:rPr lang="en-US" dirty="0"/>
              <a:t>To determine BSV’s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image of a point </a:t>
            </a:r>
            <a:r>
              <a:rPr lang="en-US" b="1" dirty="0"/>
              <a:t>x</a:t>
            </a:r>
            <a:r>
              <a:rPr lang="en-US" i="1" dirty="0"/>
              <a:t>i </a:t>
            </a:r>
            <a:r>
              <a:rPr lang="en-US" dirty="0"/>
              <a:t>with </a:t>
            </a:r>
            <a:r>
              <a:rPr lang="en-US" i="1" dirty="0" err="1"/>
              <a:t>ξi</a:t>
            </a:r>
            <a:r>
              <a:rPr lang="en-US" i="1" dirty="0"/>
              <a:t> &gt; </a:t>
            </a:r>
            <a:r>
              <a:rPr lang="en-US" dirty="0"/>
              <a:t>0 and </a:t>
            </a:r>
            <a:r>
              <a:rPr lang="en-US" i="1" dirty="0"/>
              <a:t>β</a:t>
            </a:r>
            <a:r>
              <a:rPr lang="en-US" i="1" dirty="0" err="1"/>
              <a:t>i</a:t>
            </a:r>
            <a:r>
              <a:rPr lang="en-US" i="1" dirty="0"/>
              <a:t> &gt; </a:t>
            </a:r>
            <a:r>
              <a:rPr lang="en-US" dirty="0"/>
              <a:t>0 lies outside the feature-space sphere.</a:t>
            </a:r>
          </a:p>
          <a:p>
            <a:r>
              <a:rPr lang="en-US" dirty="0"/>
              <a:t>Such a point has </a:t>
            </a:r>
            <a:r>
              <a:rPr lang="en-US" i="1" dirty="0" err="1"/>
              <a:t>μi</a:t>
            </a:r>
            <a:r>
              <a:rPr lang="en-US" i="1" dirty="0"/>
              <a:t> </a:t>
            </a:r>
            <a:r>
              <a:rPr lang="en-US" dirty="0"/>
              <a:t>= 0, hence we conclude from that </a:t>
            </a:r>
            <a:r>
              <a:rPr lang="en-US" i="1" dirty="0"/>
              <a:t>β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C</a:t>
            </a:r>
            <a:r>
              <a:rPr lang="en-US" dirty="0"/>
              <a:t>. This will be called a </a:t>
            </a:r>
            <a:r>
              <a:rPr lang="en-US" i="1" dirty="0"/>
              <a:t>bounded support vector </a:t>
            </a:r>
            <a:r>
              <a:rPr lang="en-US" dirty="0"/>
              <a:t>or BSV.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722540"/>
            <a:ext cx="2847975" cy="203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699" y="2760890"/>
            <a:ext cx="40386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4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/>
          <a:lstStyle/>
          <a:p>
            <a:r>
              <a:rPr lang="en-US" dirty="0"/>
              <a:t>A point </a:t>
            </a:r>
            <a:r>
              <a:rPr lang="en-US" b="1" dirty="0"/>
              <a:t>x</a:t>
            </a:r>
            <a:r>
              <a:rPr lang="en-US" i="1" dirty="0"/>
              <a:t>i </a:t>
            </a:r>
            <a:r>
              <a:rPr lang="en-US" dirty="0"/>
              <a:t>with </a:t>
            </a:r>
            <a:r>
              <a:rPr lang="en-US" i="1" dirty="0" err="1"/>
              <a:t>ξi</a:t>
            </a:r>
            <a:r>
              <a:rPr lang="en-US" i="1" dirty="0"/>
              <a:t> </a:t>
            </a:r>
            <a:r>
              <a:rPr lang="en-US" dirty="0"/>
              <a:t>= 0 is mapped to the inside or to the surface of the feature space sphere.</a:t>
            </a:r>
          </a:p>
          <a:p>
            <a:r>
              <a:rPr lang="en-US" dirty="0"/>
              <a:t>If its 0 </a:t>
            </a:r>
            <a:r>
              <a:rPr lang="en-US" i="1" dirty="0"/>
              <a:t>&lt; β</a:t>
            </a:r>
            <a:r>
              <a:rPr lang="en-US" i="1" dirty="0" err="1"/>
              <a:t>i</a:t>
            </a:r>
            <a:r>
              <a:rPr lang="en-US" i="1" dirty="0"/>
              <a:t> &lt; C </a:t>
            </a:r>
            <a:r>
              <a:rPr lang="en-US" dirty="0"/>
              <a:t>then its image Φ(</a:t>
            </a:r>
            <a:r>
              <a:rPr lang="en-US" b="1" dirty="0"/>
              <a:t>x</a:t>
            </a:r>
            <a:r>
              <a:rPr lang="en-US" i="1" dirty="0"/>
              <a:t>i</a:t>
            </a:r>
            <a:r>
              <a:rPr lang="en-US" dirty="0"/>
              <a:t>) lies on the surface of the feature space sphere. Such a point will be referred to as a </a:t>
            </a:r>
            <a:r>
              <a:rPr lang="en-US" i="1" dirty="0"/>
              <a:t>support vector </a:t>
            </a:r>
            <a:r>
              <a:rPr lang="en-US" dirty="0"/>
              <a:t>or SV.</a:t>
            </a:r>
          </a:p>
          <a:p>
            <a:r>
              <a:rPr lang="en-US" dirty="0"/>
              <a:t>SVs lie on cluster boundaries, BSVs lie outside the boundaries, and all other points lie inside them.</a:t>
            </a:r>
          </a:p>
          <a:p>
            <a:r>
              <a:rPr lang="en-US" dirty="0"/>
              <a:t>The radius of the sphere is: </a:t>
            </a:r>
            <a:r>
              <a:rPr lang="en-US" i="1" dirty="0"/>
              <a:t>R </a:t>
            </a:r>
            <a:r>
              <a:rPr lang="en-US" dirty="0"/>
              <a:t>= </a:t>
            </a:r>
            <a:r>
              <a:rPr lang="en-US" i="1" dirty="0"/>
              <a:t>{R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i="1" dirty="0"/>
              <a:t>i</a:t>
            </a:r>
            <a:r>
              <a:rPr lang="en-US" dirty="0"/>
              <a:t>) </a:t>
            </a:r>
            <a:r>
              <a:rPr lang="en-US" i="1" dirty="0"/>
              <a:t>| </a:t>
            </a:r>
            <a:r>
              <a:rPr lang="en-US" b="1" dirty="0"/>
              <a:t>x</a:t>
            </a:r>
            <a:r>
              <a:rPr lang="en-US" i="1" dirty="0"/>
              <a:t>i </a:t>
            </a:r>
            <a:r>
              <a:rPr lang="en-US" dirty="0"/>
              <a:t>is a support vector </a:t>
            </a:r>
            <a:r>
              <a:rPr lang="en-US" i="1" dirty="0"/>
              <a:t>} .</a:t>
            </a:r>
          </a:p>
          <a:p>
            <a:r>
              <a:rPr lang="en-US" dirty="0"/>
              <a:t>The contours that enclose the points in data space are defined by the set </a:t>
            </a:r>
            <a:r>
              <a:rPr lang="en-US" i="1" dirty="0"/>
              <a:t>{</a:t>
            </a:r>
            <a:r>
              <a:rPr lang="en-US" b="1" dirty="0"/>
              <a:t>x </a:t>
            </a:r>
            <a:r>
              <a:rPr lang="en-US" i="1" dirty="0"/>
              <a:t>| R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= </a:t>
            </a:r>
            <a:r>
              <a:rPr lang="en-US" i="1" dirty="0"/>
              <a:t>R}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2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ASSIGNMENT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525" y="1991519"/>
            <a:ext cx="9124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0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384" b="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556" y="115824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The shape of the enclosing contours in data space is governed by two parameters: </a:t>
            </a:r>
            <a:r>
              <a:rPr lang="en-US" sz="1800" i="1" dirty="0"/>
              <a:t>q</a:t>
            </a:r>
            <a:r>
              <a:rPr lang="en-US" sz="1800" dirty="0"/>
              <a:t>, the scale parameter of the Gaussian kernel, and </a:t>
            </a:r>
            <a:r>
              <a:rPr lang="en-US" sz="1800" i="1" dirty="0"/>
              <a:t>C</a:t>
            </a:r>
            <a:r>
              <a:rPr lang="en-US" sz="1800" dirty="0"/>
              <a:t>, the soft margin constant.</a:t>
            </a:r>
          </a:p>
          <a:p>
            <a:r>
              <a:rPr lang="en-US" sz="1800" dirty="0"/>
              <a:t>a) q=1 , b) q=20, c) q=24, d) q = 48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343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approach for classification that was developed in the computer science community in the 1990s.</a:t>
            </a:r>
          </a:p>
          <a:p>
            <a:r>
              <a:rPr lang="en-US" dirty="0"/>
              <a:t>Generalization of a classifier called the Maximal Margin Classifier.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38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955700"/>
            <a:ext cx="5614835" cy="279338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 order to observe splitting of contours, we must allow for BSVs.</a:t>
            </a:r>
          </a:p>
          <a:p>
            <a:r>
              <a:rPr lang="en-US" sz="2000" dirty="0"/>
              <a:t>The number of outliers is controlled by the parameter C.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9689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q and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value of q can be chosen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57425"/>
            <a:ext cx="3124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7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i="1" dirty="0"/>
              <a:t>p</a:t>
            </a:r>
            <a:r>
              <a:rPr lang="en-US" dirty="0"/>
              <a:t>-dimensional space, a </a:t>
            </a:r>
            <a:r>
              <a:rPr lang="en-US" i="1" dirty="0"/>
              <a:t>hyperplane </a:t>
            </a:r>
            <a:r>
              <a:rPr lang="en-US" dirty="0"/>
              <a:t>is a flat affine subspace of dimension </a:t>
            </a:r>
            <a:r>
              <a:rPr lang="en-US" i="1" dirty="0"/>
              <a:t>p − </a:t>
            </a:r>
            <a:r>
              <a:rPr lang="en-US" dirty="0"/>
              <a:t>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061" y="2973791"/>
            <a:ext cx="4286250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3580620"/>
            <a:ext cx="42862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2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Maximal Marginal Hyperplane</a:t>
            </a:r>
            <a:r>
              <a:rPr lang="en-US" i="1" dirty="0"/>
              <a:t> </a:t>
            </a:r>
            <a:r>
              <a:rPr lang="en-US" dirty="0"/>
              <a:t>is the separating hyperplane that is farthest from the training observations.</a:t>
            </a:r>
          </a:p>
          <a:p>
            <a:r>
              <a:rPr lang="en-US" dirty="0"/>
              <a:t>The maximal margin hyperplane is the separating hyperplane for which the margin is largest.</a:t>
            </a:r>
          </a:p>
          <a:p>
            <a:r>
              <a:rPr lang="en-US" dirty="0"/>
              <a:t>We can then classify a test observation based on which side of the maximal margin hyperplane it lies. This is known as the Maximal Margin Classifier.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2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r="804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34655" y="1343025"/>
            <a:ext cx="4075470" cy="4362450"/>
          </a:xfrm>
        </p:spPr>
        <p:txBody>
          <a:bodyPr>
            <a:normAutofit/>
          </a:bodyPr>
          <a:lstStyle/>
          <a:p>
            <a:r>
              <a:rPr lang="en-US" dirty="0"/>
              <a:t>Three training observations are equidistant from the maximal margin hyperplane</a:t>
            </a:r>
          </a:p>
          <a:p>
            <a:r>
              <a:rPr lang="en-US" dirty="0"/>
              <a:t>These three observations are known as support vectors.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682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87" y="1981200"/>
            <a:ext cx="6382430" cy="3209925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100"/>
              <a:t>SUPPORT VECTOR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If a separating hyperplane does exist, then there are instances in which a classifier based on a separating hyperplane might not be desirable.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5693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6096000"/>
          </a:xfrm>
        </p:spPr>
        <p:txBody>
          <a:bodyPr/>
          <a:lstStyle/>
          <a:p>
            <a:r>
              <a:rPr lang="en-US" dirty="0"/>
              <a:t>We allow some observations to be on the incorrect side of the margin, or even the incorrect side of the hyperplane.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581150"/>
            <a:ext cx="8648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4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32" y="1932327"/>
            <a:ext cx="8917305" cy="39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r="-2" b="4168"/>
          <a:stretch/>
        </p:blipFill>
        <p:spPr>
          <a:xfrm>
            <a:off x="4639056" y="10"/>
            <a:ext cx="7552944" cy="6640276"/>
          </a:xfrm>
          <a:prstGeom prst="rect">
            <a:avLst/>
          </a:prstGeom>
          <a:effectLst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Fit for different values of C.</a:t>
            </a:r>
          </a:p>
          <a:p>
            <a:r>
              <a:rPr lang="en-US" sz="1800" dirty="0"/>
              <a:t>Higher the C value, higher the tolerance, higher the margin.</a:t>
            </a:r>
          </a:p>
        </p:txBody>
      </p:sp>
    </p:spTree>
    <p:extLst>
      <p:ext uri="{BB962C8B-B14F-4D97-AF65-F5344CB8AC3E}">
        <p14:creationId xmlns:p14="http://schemas.microsoft.com/office/powerpoint/2010/main" val="211647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673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SUPPORT VECTOR MACHINES</vt:lpstr>
      <vt:lpstr>INTRODUCTION</vt:lpstr>
      <vt:lpstr>HYPERPLANE</vt:lpstr>
      <vt:lpstr>MAXIMAL MARGIN CLASSIFIER</vt:lpstr>
      <vt:lpstr>PowerPoint Presentation</vt:lpstr>
      <vt:lpstr>SUPPORT VECTOR CLASSIFIER</vt:lpstr>
      <vt:lpstr>PowerPoint Presentation</vt:lpstr>
      <vt:lpstr>SUPPORT VECTOR CLASSIFIER</vt:lpstr>
      <vt:lpstr>PowerPoint Presentation</vt:lpstr>
      <vt:lpstr>WHAT IF THERE IS A NON LINEAR BOUNDRY ?</vt:lpstr>
      <vt:lpstr>SUPPORT VECTOR MACHINE</vt:lpstr>
      <vt:lpstr>PowerPoint Presentation</vt:lpstr>
      <vt:lpstr>PowerPoint Presentation</vt:lpstr>
      <vt:lpstr>SUPPORT VECTOR CLUSTERING</vt:lpstr>
      <vt:lpstr>CLUSTER BOUNDARIES</vt:lpstr>
      <vt:lpstr>PowerPoint Presentation</vt:lpstr>
      <vt:lpstr>PowerPoint Presentation</vt:lpstr>
      <vt:lpstr>CLUSTER ASSIGNMENT</vt:lpstr>
      <vt:lpstr>PowerPoint Presentation</vt:lpstr>
      <vt:lpstr>PowerPoint Presentation</vt:lpstr>
      <vt:lpstr>VARYING q and 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Abhishek Madiraju</dc:creator>
  <cp:lastModifiedBy>Abhishek Madiraju</cp:lastModifiedBy>
  <cp:revision>16</cp:revision>
  <dcterms:created xsi:type="dcterms:W3CDTF">2017-04-13T04:37:38Z</dcterms:created>
  <dcterms:modified xsi:type="dcterms:W3CDTF">2017-04-13T16:24:18Z</dcterms:modified>
</cp:coreProperties>
</file>